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5" r:id="rId38"/>
    <p:sldId id="259"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02" autoAdjust="0"/>
  </p:normalViewPr>
  <p:slideViewPr>
    <p:cSldViewPr>
      <p:cViewPr varScale="1">
        <p:scale>
          <a:sx n="90" d="100"/>
          <a:sy n="90" d="100"/>
        </p:scale>
        <p:origin x="108" y="14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1AFC-F7A3-486E-AEB7-F74466F0B1E1}" type="datetimeFigureOut">
              <a:rPr lang="cs-CZ" smtClean="0"/>
              <a:t>3.5.2017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DF266-7668-48F4-BEA2-EADFFC43440A}" type="slidenum">
              <a:rPr lang="cs-CZ" smtClean="0"/>
              <a:t>‹#›</a:t>
            </a:fld>
            <a:endParaRPr lang="cs-CZ"/>
          </a:p>
        </p:txBody>
      </p:sp>
    </p:spTree>
    <p:extLst>
      <p:ext uri="{BB962C8B-B14F-4D97-AF65-F5344CB8AC3E}">
        <p14:creationId xmlns:p14="http://schemas.microsoft.com/office/powerpoint/2010/main" val="27534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fovis-wiki.net/index.php/Focus-plus-Contex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největší, střední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Počítadlo – jasně reprezentuje počet</a:t>
            </a:r>
            <a:r>
              <a:rPr lang="cs-CZ" baseline="0" dirty="0" smtClean="0"/>
              <a:t> a čísla, která jsou do značné míry abstraktní.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Nejdříve se</a:t>
            </a:r>
            <a:r>
              <a:rPr lang="cs-CZ" baseline="0" dirty="0" smtClean="0"/>
              <a:t> mapa blížila realitě – měla stejně dlouhé trasy, jako ve skutečnosti, také směr a zatáčky byly realistické. </a:t>
            </a:r>
          </a:p>
          <a:p>
            <a:pPr marL="171450" indent="-171450">
              <a:buFontTx/>
              <a:buChar char="-"/>
            </a:pPr>
            <a:r>
              <a:rPr lang="cs-CZ" baseline="0" dirty="0" smtClean="0"/>
              <a:t>To se změnilo se složitostí londýnské dopravy. </a:t>
            </a:r>
            <a:endParaRPr lang="cs-CZ" dirty="0" smtClean="0"/>
          </a:p>
          <a:p>
            <a:pPr marL="171450" indent="-171450">
              <a:buFontTx/>
              <a:buChar char="-"/>
            </a:pPr>
            <a:r>
              <a:rPr lang="cs-CZ" dirty="0" smtClean="0"/>
              <a:t>trasy jsou reprezentovány pomocí třech druhů čar (vertikální horizontální a křižné)</a:t>
            </a:r>
          </a:p>
          <a:p>
            <a:pPr marL="171450" indent="-171450">
              <a:buFontTx/>
              <a:buChar char="-"/>
            </a:pPr>
            <a:r>
              <a:rPr lang="cs-CZ" dirty="0" err="1" smtClean="0"/>
              <a:t>Focus</a:t>
            </a:r>
            <a:r>
              <a:rPr lang="cs-CZ" baseline="0" dirty="0" smtClean="0"/>
              <a:t> – plus - </a:t>
            </a:r>
            <a:r>
              <a:rPr lang="cs-CZ" baseline="0" dirty="0" err="1" smtClean="0"/>
              <a:t>Context</a:t>
            </a:r>
            <a:r>
              <a:rPr lang="cs-CZ" dirty="0" smtClean="0"/>
              <a:t> </a:t>
            </a:r>
            <a:r>
              <a:rPr lang="cs-CZ" dirty="0" err="1" smtClean="0"/>
              <a:t>visualizace</a:t>
            </a:r>
            <a:r>
              <a:rPr lang="cs-CZ" dirty="0" smtClean="0"/>
              <a:t> </a:t>
            </a:r>
            <a:r>
              <a:rPr lang="cs-CZ" dirty="0" err="1" smtClean="0">
                <a:hlinkClick r:id="rId3"/>
              </a:rPr>
              <a:t>Context</a:t>
            </a:r>
            <a:r>
              <a:rPr lang="cs-CZ" baseline="0" dirty="0" smtClean="0">
                <a:hlinkClick r:id="rId3"/>
              </a:rPr>
              <a:t> </a:t>
            </a:r>
            <a:r>
              <a:rPr lang="cs-CZ" dirty="0" smtClean="0">
                <a:hlinkClick r:id="rId3"/>
              </a:rPr>
              <a:t>http://www.infovis-wiki.net/index.php/Focus-plus-Context</a:t>
            </a:r>
            <a:endParaRPr lang="cs-CZ" dirty="0" smtClean="0"/>
          </a:p>
          <a:p>
            <a:pPr marL="171450" indent="-171450">
              <a:buFontTx/>
              <a:buChar char="-"/>
            </a:pPr>
            <a:r>
              <a:rPr lang="cs-CZ" dirty="0" smtClean="0"/>
              <a:t>Umožňuje</a:t>
            </a:r>
            <a:r>
              <a:rPr lang="cs-CZ" baseline="0" dirty="0" smtClean="0"/>
              <a:t> vidět </a:t>
            </a:r>
            <a:r>
              <a:rPr lang="cs-CZ" baseline="0" dirty="0" err="1" smtClean="0"/>
              <a:t>simultálně</a:t>
            </a:r>
            <a:r>
              <a:rPr lang="cs-CZ" baseline="0" dirty="0" smtClean="0"/>
              <a:t> detaily (v informační hustotě) a kontext okolí. </a:t>
            </a:r>
            <a:endParaRPr lang="cs-CZ" dirty="0" smtClean="0"/>
          </a:p>
          <a:p>
            <a:pPr marL="171450" indent="-171450">
              <a:buFontTx/>
              <a:buChar char="-"/>
            </a:pPr>
            <a:r>
              <a:rPr lang="cs-CZ" dirty="0" smtClean="0"/>
              <a:t>Mapa řeší problém – jak</a:t>
            </a:r>
            <a:r>
              <a:rPr lang="cs-CZ" baseline="0" dirty="0" smtClean="0"/>
              <a:t> se dostat z místa A do místa B</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Otázka?</a:t>
            </a:r>
            <a:r>
              <a:rPr lang="cs-CZ" baseline="0" dirty="0" smtClean="0"/>
              <a:t> Jaké jsou výhody? Jaké nevýhody?</a:t>
            </a:r>
            <a:endParaRPr lang="cs-CZ" dirty="0" smtClean="0"/>
          </a:p>
          <a:p>
            <a:pPr marL="0" indent="0">
              <a:buFontTx/>
              <a:buNone/>
            </a:pPr>
            <a:endParaRPr lang="cs-CZ" dirty="0" smtClean="0"/>
          </a:p>
          <a:p>
            <a:pPr marL="0" indent="0">
              <a:buFontTx/>
              <a:buNone/>
            </a:pPr>
            <a:r>
              <a:rPr lang="cs-CZ" dirty="0" smtClean="0"/>
              <a:t>- Výhodné pro to, když chci zjistit, jaká bude teplota v jaké oblasti. </a:t>
            </a:r>
            <a:br>
              <a:rPr lang="cs-CZ" dirty="0" smtClean="0"/>
            </a:br>
            <a:r>
              <a:rPr lang="cs-CZ" dirty="0" smtClean="0"/>
              <a:t>- Nevýhoda, nemám kontext, nepoznám rozdíly na celém území. </a:t>
            </a:r>
          </a:p>
          <a:p>
            <a:pPr marL="0" indent="0">
              <a:buFontTx/>
              <a:buNone/>
            </a:pPr>
            <a:endParaRPr lang="cs-CZ" dirty="0" smtClean="0"/>
          </a:p>
          <a:p>
            <a:pPr marL="0" indent="0">
              <a:buFontTx/>
              <a:buNone/>
            </a:pPr>
            <a:r>
              <a:rPr lang="cs-CZ" dirty="0" smtClean="0"/>
              <a:t>řešení - změnění barev, velikostí ploch, velikosti čísel, je však třeba být opatrný a nepřehnat to.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FontTx/>
              <a:buAutoNum type="arabicPeriod"/>
            </a:pPr>
            <a:r>
              <a:rPr lang="cs-CZ" baseline="0" dirty="0" smtClean="0"/>
              <a:t>nezjistím, co je pevnina a co moře</a:t>
            </a:r>
          </a:p>
          <a:p>
            <a:pPr marL="228600" indent="-228600">
              <a:buFontTx/>
              <a:buAutoNum type="arabicPeriod"/>
            </a:pPr>
            <a:r>
              <a:rPr lang="cs-CZ" baseline="0" dirty="0" smtClean="0"/>
              <a:t>Nezjistím, co je víš a co je níž. </a:t>
            </a:r>
          </a:p>
          <a:p>
            <a:pPr marL="228600" indent="-228600">
              <a:buFontTx/>
              <a:buAutoNum type="arabicPeriod"/>
            </a:pPr>
            <a:endParaRPr lang="cs-CZ" baseline="0"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20</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21</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22</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23</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Měli bychom reprezentovat informace vizuálně nebo textově? </a:t>
            </a:r>
          </a:p>
          <a:p>
            <a:pPr marL="0" indent="0">
              <a:buFontTx/>
              <a:buNone/>
            </a:pPr>
            <a:r>
              <a:rPr lang="cs-CZ" dirty="0" smtClean="0"/>
              <a:t>Záleží</a:t>
            </a:r>
            <a:r>
              <a:rPr lang="cs-CZ" baseline="0" dirty="0" smtClean="0"/>
              <a:t> ne konkrétním příkladu. </a:t>
            </a:r>
          </a:p>
          <a:p>
            <a:pPr marL="0" indent="0">
              <a:buFontTx/>
              <a:buNone/>
            </a:pPr>
            <a:r>
              <a:rPr lang="cs-CZ" baseline="0" dirty="0" smtClean="0"/>
              <a:t>Jedno je však jisté, pokud vizualizujeme pomalu a těžko pochopitelní informace v rychle pochopitelné reprezentace, děláme dobře. </a:t>
            </a:r>
          </a:p>
          <a:p>
            <a:pPr marL="0" indent="0">
              <a:buFontTx/>
              <a:buNone/>
            </a:pPr>
            <a:r>
              <a:rPr lang="cs-CZ" baseline="0" dirty="0" smtClean="0"/>
              <a:t>Big data – grafy apod. </a:t>
            </a:r>
          </a:p>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24</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25</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střední, největší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př. Piloti sdílí údaje o rychlosti letadla. V případě vzletu nebo přistání je nutné vykonávat mnoho úkonů při specifické rychlosti letadla. Tyto činnosti kontroluje nebo vykonává více lidí. Jak to udělat tak, aby se nestalo, že některý pilot udělá chybu a úkon realizuje při jiné rychlosti? </a:t>
            </a:r>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přidat informace o tom, jak má heslo vypadat. Nebo zda je bezpečné – barevný</a:t>
            </a:r>
            <a:r>
              <a:rPr lang="cs-CZ" baseline="0" dirty="0" smtClean="0"/>
              <a:t> progres bar – zelená až červená</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31</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 ukázat, jaké informace jsme zapomněli vyplnit. Mohla by zde být zmenšenina dotazníku,</a:t>
            </a:r>
            <a:r>
              <a:rPr lang="cs-CZ" baseline="0" dirty="0" smtClean="0"/>
              <a:t> na které by bylo evidentní, co jsme zapomněli.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32</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a:t>
            </a:r>
            <a:r>
              <a:rPr lang="cs-CZ" baseline="0" dirty="0" smtClean="0"/>
              <a:t> ukázat, co by se změnilo, kdybych uchoval stávající formát.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33</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Žluté pole říká, klikni na mě. Pro</a:t>
            </a:r>
            <a:r>
              <a:rPr lang="cs-CZ" baseline="0" dirty="0" smtClean="0"/>
              <a:t> </a:t>
            </a:r>
            <a:r>
              <a:rPr lang="cs-CZ" baseline="0" dirty="0" err="1" smtClean="0"/>
              <a:t>eBay</a:t>
            </a:r>
            <a:r>
              <a:rPr lang="cs-CZ" baseline="0" dirty="0" smtClean="0"/>
              <a:t> je výhodnější, když platíte převodem, nežli kartou. Je tento design a reprezentace dobrá pro uživatele?</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34</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Chybí reprezentace obou dokumentů. </a:t>
            </a:r>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35</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Computation</a:t>
            </a:r>
            <a:r>
              <a:rPr lang="cs-CZ" b="1" baseline="0" dirty="0" smtClean="0"/>
              <a:t> </a:t>
            </a:r>
            <a:r>
              <a:rPr lang="cs-CZ" b="1" baseline="0" dirty="0" err="1" smtClean="0"/>
              <a:t>is</a:t>
            </a:r>
            <a:r>
              <a:rPr lang="cs-CZ" b="1" baseline="0" dirty="0" smtClean="0"/>
              <a:t> a medium </a:t>
            </a:r>
            <a:r>
              <a:rPr lang="cs-CZ" baseline="0" dirty="0" smtClean="0"/>
              <a:t>– nikoli PC, prostřednictvím kterého posíláme e-maily, ale nositel komunikace směrem k uživateli (designér – uživatel); širší kontext komunikace – informace na webu jsou jedny, ale každý uživatel je pochopí jinak, má jiné potřeby a jinak tyt informace využívá; CSCW – </a:t>
            </a:r>
            <a:r>
              <a:rPr lang="cs-CZ" baseline="0" dirty="0" err="1" smtClean="0"/>
              <a:t>Computer</a:t>
            </a:r>
            <a:r>
              <a:rPr lang="cs-CZ" baseline="0" dirty="0" smtClean="0"/>
              <a:t> </a:t>
            </a:r>
            <a:r>
              <a:rPr lang="cs-CZ" baseline="0" dirty="0" err="1" smtClean="0"/>
              <a:t>supported</a:t>
            </a:r>
            <a:r>
              <a:rPr lang="cs-CZ" baseline="0" dirty="0" smtClean="0"/>
              <a:t> </a:t>
            </a:r>
            <a:r>
              <a:rPr lang="cs-CZ" baseline="0" dirty="0" err="1" smtClean="0"/>
              <a:t>cooperative</a:t>
            </a:r>
            <a:r>
              <a:rPr lang="cs-CZ" baseline="0" dirty="0" smtClean="0"/>
              <a:t> </a:t>
            </a:r>
            <a:r>
              <a:rPr lang="cs-CZ" baseline="0" dirty="0" err="1" smtClean="0"/>
              <a:t>work</a:t>
            </a:r>
            <a:r>
              <a:rPr lang="cs-CZ" baseline="0" dirty="0" smtClean="0"/>
              <a:t>) – rozhraní poskytuje informace o aktivitách jiných uživatelů (</a:t>
            </a:r>
            <a:r>
              <a:rPr lang="cs-CZ" baseline="0" dirty="0" err="1" smtClean="0"/>
              <a:t>awareness</a:t>
            </a:r>
            <a:r>
              <a:rPr lang="cs-CZ" baseline="0" dirty="0" smtClean="0"/>
              <a:t>)– Google Doc, </a:t>
            </a:r>
            <a:r>
              <a:rPr lang="cs-CZ" baseline="0" dirty="0" err="1" smtClean="0"/>
              <a:t>Groupware</a:t>
            </a:r>
            <a:r>
              <a:rPr lang="cs-CZ" baseline="0" dirty="0" smtClean="0"/>
              <a:t>, letecký průmysl, vlaky a informační panel. </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Význam se objevuje na různých stupních </a:t>
            </a:r>
            <a:r>
              <a:rPr lang="cs-CZ" dirty="0" smtClean="0"/>
              <a:t>– Entity jako takové, sociální</a:t>
            </a:r>
            <a:r>
              <a:rPr lang="cs-CZ" baseline="0" dirty="0" smtClean="0"/>
              <a:t> význam, význam pro praxi – v jedné chvíli mohou doručovat jiný význam. </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Uživatelé nikoli designéři vytváří</a:t>
            </a:r>
            <a:r>
              <a:rPr lang="cs-CZ" b="1" baseline="0" dirty="0" smtClean="0"/>
              <a:t> a komunikují význam </a:t>
            </a:r>
            <a:r>
              <a:rPr lang="cs-CZ" baseline="0" dirty="0" smtClean="0"/>
              <a:t>– design zaměřený na uživatele a participativní design – stále však má za funkce a objekty v GUI odpovědnost designér – odpovědnost s jakou je systém využíván je však již na uživateli (</a:t>
            </a:r>
            <a:r>
              <a:rPr lang="cs-CZ" baseline="0" dirty="0" err="1" smtClean="0"/>
              <a:t>Evernote</a:t>
            </a:r>
            <a:r>
              <a:rPr lang="cs-CZ" baseline="0" dirty="0" smtClean="0"/>
              <a:t> každý využívá jinak); designér je často překvapený k čemu je nástroj využíván uživatelem a jak je produkt implementován do praxe – manipulace významu je tak na uživatelích. Designér do tohoto procesu má vstup pouze při analýze uživatelských potřeb a uživatelském testování. Designér musí umožnit – </a:t>
            </a:r>
            <a:r>
              <a:rPr lang="cs-CZ" baseline="0" dirty="0" err="1" smtClean="0"/>
              <a:t>awareness</a:t>
            </a:r>
            <a:r>
              <a:rPr lang="cs-CZ" baseline="0" dirty="0" smtClean="0"/>
              <a:t> (povědomí): viditelnost systému, viditelnost výsledků – sdílená zpětná vazba)</a:t>
            </a:r>
          </a:p>
          <a:p>
            <a:pPr marL="0" indent="0">
              <a:buFont typeface="Arial" pitchFamily="34" charset="0"/>
              <a:buNone/>
            </a:pPr>
            <a:r>
              <a:rPr lang="cs-CZ" b="1" dirty="0" smtClean="0"/>
              <a:t>Vtělené interakce participují ve světě, který reprezentuj</a:t>
            </a:r>
            <a:r>
              <a:rPr lang="cs-CZ" dirty="0" smtClean="0"/>
              <a:t>í – propojení světa a GUI</a:t>
            </a:r>
            <a:r>
              <a:rPr lang="cs-CZ" baseline="0" dirty="0" smtClean="0"/>
              <a:t> (interakce probíhá ve světě) – příklad zdravotních karet, které reprezentují metodu léčby a zároveň ovlivňují jednání doktoru díky své historii </a:t>
            </a:r>
          </a:p>
          <a:p>
            <a:pPr marL="0" indent="0">
              <a:buFont typeface="Arial" pitchFamily="34" charset="0"/>
              <a:buNone/>
            </a:pPr>
            <a:r>
              <a:rPr lang="cs-CZ" b="1" baseline="0" dirty="0" smtClean="0"/>
              <a:t>Vtělená interakce transformuje akce na význam - </a:t>
            </a:r>
          </a:p>
          <a:p>
            <a:pPr marL="0" indent="0">
              <a:buFont typeface="Arial" pitchFamily="34" charset="0"/>
              <a:buNone/>
            </a:pPr>
            <a:endParaRPr lang="cs-CZ" dirty="0" smtClean="0"/>
          </a:p>
          <a:p>
            <a:pPr marL="457200" indent="-457200">
              <a:buAutoNum type="arabicPeriod"/>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baseline="0" dirty="0" smtClean="0"/>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36</a:t>
            </a:fld>
            <a:endParaRPr lang="cs-CZ"/>
          </a:p>
        </p:txBody>
      </p:sp>
    </p:spTree>
    <p:extLst>
      <p:ext uri="{BB962C8B-B14F-4D97-AF65-F5344CB8AC3E}">
        <p14:creationId xmlns:p14="http://schemas.microsoft.com/office/powerpoint/2010/main" val="62940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492</a:t>
            </a:r>
          </a:p>
          <a:p>
            <a:r>
              <a:rPr lang="cs-CZ" dirty="0" smtClean="0"/>
              <a:t>357</a:t>
            </a:r>
          </a:p>
          <a:p>
            <a:r>
              <a:rPr lang="cs-CZ" dirty="0" smtClean="0"/>
              <a:t>816</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7</a:t>
            </a:fld>
            <a:endParaRPr lang="cs-CZ"/>
          </a:p>
        </p:txBody>
      </p:sp>
    </p:spTree>
    <p:extLst>
      <p:ext uri="{BB962C8B-B14F-4D97-AF65-F5344CB8AC3E}">
        <p14:creationId xmlns:p14="http://schemas.microsoft.com/office/powerpoint/2010/main" val="331629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8</a:t>
            </a:fld>
            <a:endParaRPr lang="cs-CZ"/>
          </a:p>
        </p:txBody>
      </p:sp>
    </p:spTree>
    <p:extLst>
      <p:ext uri="{BB962C8B-B14F-4D97-AF65-F5344CB8AC3E}">
        <p14:creationId xmlns:p14="http://schemas.microsoft.com/office/powerpoint/2010/main" val="19383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a:t>
            </a:r>
            <a:r>
              <a:rPr lang="cs-CZ" baseline="0" dirty="0" smtClean="0"/>
              <a:t> vše jsme si museli pamatovat při hraní karet nazpaměť? Jaká čísla máme? Jaké zbývají? Jaké má protihráč, které číslo si chce vzít a co chce udělat.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9</a:t>
            </a:fld>
            <a:endParaRPr lang="cs-CZ"/>
          </a:p>
        </p:txBody>
      </p:sp>
    </p:spTree>
    <p:extLst>
      <p:ext uri="{BB962C8B-B14F-4D97-AF65-F5344CB8AC3E}">
        <p14:creationId xmlns:p14="http://schemas.microsoft.com/office/powerpoint/2010/main" val="207637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Nízka</a:t>
            </a:r>
            <a:r>
              <a:rPr lang="cs-CZ" dirty="0" smtClean="0"/>
              <a:t> kapacita baterie</a:t>
            </a:r>
            <a:r>
              <a:rPr lang="cs-CZ" baseline="0" dirty="0" smtClean="0"/>
              <a:t> v náplasti. Spustíme ji tak, že z ní odlepujeme vrchní část a pak se objeví lepení. Stejně tak, jako děláme s normální náplastí. –  je to velice přirozené.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12</a:t>
            </a:fld>
            <a:endParaRPr lang="cs-CZ"/>
          </a:p>
        </p:txBody>
      </p:sp>
    </p:spTree>
    <p:extLst>
      <p:ext uri="{BB962C8B-B14F-4D97-AF65-F5344CB8AC3E}">
        <p14:creationId xmlns:p14="http://schemas.microsoft.com/office/powerpoint/2010/main" val="84479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Vidím</a:t>
            </a:r>
            <a:r>
              <a:rPr lang="cs-CZ" baseline="0" dirty="0" smtClean="0"/>
              <a:t> a nemusím držet v paměti, jako u druhého příkladu.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13</a:t>
            </a:fld>
            <a:endParaRPr lang="cs-CZ"/>
          </a:p>
        </p:txBody>
      </p:sp>
    </p:spTree>
    <p:extLst>
      <p:ext uri="{BB962C8B-B14F-4D97-AF65-F5344CB8AC3E}">
        <p14:creationId xmlns:p14="http://schemas.microsoft.com/office/powerpoint/2010/main" val="164620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Kognice</a:t>
            </a:r>
            <a:r>
              <a:rPr lang="cs-CZ" sz="1200" b="0" i="0" kern="1200" dirty="0" smtClean="0">
                <a:solidFill>
                  <a:schemeClr val="tx1"/>
                </a:solidFill>
                <a:effectLst/>
                <a:latin typeface="+mn-lt"/>
                <a:ea typeface="+mn-ea"/>
                <a:cs typeface="+mn-cs"/>
              </a:rPr>
              <a:t> - veškerá schopnost živočichů, zejména obratlovců, zpracovávat, uchovávat a využívat komplexní informace získané z okolí.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14</a:t>
            </a:fld>
            <a:endParaRPr lang="cs-CZ"/>
          </a:p>
        </p:txBody>
      </p:sp>
    </p:spTree>
    <p:extLst>
      <p:ext uri="{BB962C8B-B14F-4D97-AF65-F5344CB8AC3E}">
        <p14:creationId xmlns:p14="http://schemas.microsoft.com/office/powerpoint/2010/main" val="322635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Pozorovali hráče </a:t>
            </a:r>
            <a:r>
              <a:rPr lang="cs-CZ" dirty="0" err="1" smtClean="0"/>
              <a:t>tetrisu</a:t>
            </a:r>
            <a:r>
              <a:rPr lang="cs-CZ" dirty="0" smtClean="0"/>
              <a:t>, kteří hru hráli. Zjistili, že hráči s částmi pohybují doleva a doprava a různě otáčejí. A to předtím, než danou částici nechají dopadnou na hrací plochu. Mohly bychom se ptát, proč to dělají, vždyť to není efektivní vzhledem k tomu, že kostky padají dolů a </a:t>
            </a:r>
            <a:r>
              <a:rPr lang="cs-CZ" dirty="0" err="1" smtClean="0"/>
              <a:t>manimulace</a:t>
            </a:r>
            <a:r>
              <a:rPr lang="cs-CZ" dirty="0" smtClean="0"/>
              <a:t> s nimi ubírá </a:t>
            </a:r>
            <a:r>
              <a:rPr lang="cs-CZ" dirty="0" err="1" smtClean="0"/>
              <a:t>drahocený</a:t>
            </a:r>
            <a:r>
              <a:rPr lang="cs-CZ" dirty="0" smtClean="0"/>
              <a:t> čas. </a:t>
            </a:r>
          </a:p>
          <a:p>
            <a:r>
              <a:rPr lang="cs-CZ" dirty="0" smtClean="0"/>
              <a:t>Hráči však testují a vypočítávají možnosti, kam je nejlepší kostku uložit. Mohli bychom předpokládat, že to dělají spíše začínající hráči a experti to mají již naučené a představují si možné pozice v hlavě. Ale je tomu přesně naopak. S kostkami před jejich uložením manipulují především experti. Právě ti takto experimentují a využívají distribuovanou kognici (distribuují poznání) při představování, co se stane, když uloží kostku sem, nebo sem. </a:t>
            </a:r>
          </a:p>
          <a:p>
            <a:r>
              <a:rPr lang="cs-CZ" dirty="0" smtClean="0"/>
              <a:t>- Výsledek: </a:t>
            </a:r>
            <a:r>
              <a:rPr lang="cs-CZ" dirty="0" err="1" smtClean="0"/>
              <a:t>manimulace</a:t>
            </a:r>
            <a:r>
              <a:rPr lang="cs-CZ" dirty="0" smtClean="0"/>
              <a:t> s </a:t>
            </a:r>
            <a:r>
              <a:rPr lang="cs-CZ" dirty="0" err="1" smtClean="0"/>
              <a:t>tetrisovými</a:t>
            </a:r>
            <a:r>
              <a:rPr lang="cs-CZ" dirty="0" smtClean="0"/>
              <a:t> kostkami v reálném světě (na PC obrazovce) je mnohem efektivnější a jednoduší, nežli si představovat kostky v mysli.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15</a:t>
            </a:fld>
            <a:endParaRPr lang="cs-CZ"/>
          </a:p>
        </p:txBody>
      </p:sp>
    </p:spTree>
    <p:extLst>
      <p:ext uri="{BB962C8B-B14F-4D97-AF65-F5344CB8AC3E}">
        <p14:creationId xmlns:p14="http://schemas.microsoft.com/office/powerpoint/2010/main" val="429469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7D9B611-8E57-40BA-AA06-E01B46DCBCD0}" type="datetime1">
              <a:rPr lang="cs-CZ" smtClean="0"/>
              <a:t>3.5.2017</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07E9DB8-93A2-4DB3-9705-58DD80722128}" type="datetime1">
              <a:rPr lang="cs-CZ" smtClean="0"/>
              <a:t>3.5.2017</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9A5C4D7-013E-44C3-AB6B-3F4ED04226F5}" type="datetime1">
              <a:rPr lang="cs-CZ" smtClean="0"/>
              <a:t>3.5.2017</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1FBABAC-6458-4DFB-824E-DD541418E484}" type="datetime1">
              <a:rPr lang="cs-CZ" smtClean="0"/>
              <a:t>3.5.2017</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2BFEB5-33F5-46B1-9B50-8458D2A70E1D}" type="datetime1">
              <a:rPr lang="cs-CZ" smtClean="0"/>
              <a:t>3.5.2017</a:t>
            </a:fld>
            <a:endParaRPr lang="cs-CZ"/>
          </a:p>
        </p:txBody>
      </p:sp>
      <p:sp>
        <p:nvSpPr>
          <p:cNvPr id="8" name="Slide Number Placeholder 7"/>
          <p:cNvSpPr>
            <a:spLocks noGrp="1"/>
          </p:cNvSpPr>
          <p:nvPr>
            <p:ph type="sldNum" sz="quarter" idx="11"/>
          </p:nvPr>
        </p:nvSpPr>
        <p:spPr/>
        <p:txBody>
          <a:bodyPr/>
          <a:lstStyle/>
          <a:p>
            <a:fld id="{C401E8AB-9F48-4782-8ECC-D710FB6E863A}" type="slidenum">
              <a:rPr lang="cs-CZ" smtClean="0"/>
              <a:t>‹#›</a:t>
            </a:fld>
            <a:endParaRPr lang="cs-CZ"/>
          </a:p>
        </p:txBody>
      </p:sp>
      <p:sp>
        <p:nvSpPr>
          <p:cNvPr id="9" name="Footer Placeholder 8"/>
          <p:cNvSpPr>
            <a:spLocks noGrp="1"/>
          </p:cNvSpPr>
          <p:nvPr>
            <p:ph type="ftr" sz="quarter" idx="12"/>
          </p:nvPr>
        </p:nvSpPr>
        <p:spPr/>
        <p:txBody>
          <a:bodyPr/>
          <a:lstStyle/>
          <a:p>
            <a:r>
              <a:rPr lang="pl-PL" smtClean="0"/>
              <a:t>Tomáš Bouda    HCI na KISK</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D2D0A65-4D29-4D9D-876F-28681F2F80AC}" type="datetime1">
              <a:rPr lang="cs-CZ" smtClean="0"/>
              <a:t>3.5.2017</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914EFB9-A2B3-4509-811D-9BD2490A019D}" type="datetime1">
              <a:rPr lang="cs-CZ" smtClean="0"/>
              <a:t>3.5.2017</a:t>
            </a:fld>
            <a:endParaRPr lang="cs-CZ"/>
          </a:p>
        </p:txBody>
      </p:sp>
      <p:sp>
        <p:nvSpPr>
          <p:cNvPr id="8" name="Footer Placeholder 7"/>
          <p:cNvSpPr>
            <a:spLocks noGrp="1"/>
          </p:cNvSpPr>
          <p:nvPr>
            <p:ph type="ftr" sz="quarter" idx="11"/>
          </p:nvPr>
        </p:nvSpPr>
        <p:spPr/>
        <p:txBody>
          <a:bodyPr/>
          <a:lstStyle/>
          <a:p>
            <a:r>
              <a:rPr lang="pl-PL" smtClean="0"/>
              <a:t>Tomáš Bouda    HCI na KISK</a:t>
            </a:r>
            <a:endParaRPr lang="cs-CZ"/>
          </a:p>
        </p:txBody>
      </p:sp>
      <p:sp>
        <p:nvSpPr>
          <p:cNvPr id="9" name="Slide Number Placeholder 8"/>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7C7B88D-B1F6-4B6F-8153-E56B7F7D92A9}" type="datetime1">
              <a:rPr lang="cs-CZ" smtClean="0"/>
              <a:t>3.5.2017</a:t>
            </a:fld>
            <a:endParaRPr lang="cs-CZ"/>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BF0-3C16-4C29-A232-4BC9F433758E}" type="datetime1">
              <a:rPr lang="cs-CZ" smtClean="0"/>
              <a:t>3.5.2017</a:t>
            </a:fld>
            <a:endParaRPr lang="cs-CZ"/>
          </a:p>
        </p:txBody>
      </p:sp>
      <p:sp>
        <p:nvSpPr>
          <p:cNvPr id="3" name="Footer Placeholder 2"/>
          <p:cNvSpPr>
            <a:spLocks noGrp="1"/>
          </p:cNvSpPr>
          <p:nvPr>
            <p:ph type="ftr" sz="quarter" idx="11"/>
          </p:nvPr>
        </p:nvSpPr>
        <p:spPr/>
        <p:txBody>
          <a:bodyPr/>
          <a:lstStyle/>
          <a:p>
            <a:r>
              <a:rPr lang="pl-PL" smtClean="0"/>
              <a:t>Tomáš Bouda    HCI na KISK</a:t>
            </a:r>
            <a:endParaRPr lang="cs-CZ"/>
          </a:p>
        </p:txBody>
      </p:sp>
      <p:sp>
        <p:nvSpPr>
          <p:cNvPr id="4" name="Slide Number Placeholder 3"/>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96C4E1C-D890-4DCB-82B6-DDF1A1CDE509}" type="datetime1">
              <a:rPr lang="cs-CZ" smtClean="0"/>
              <a:t>3.5.2017</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EB4F7C7-678B-4310-9AD5-E41D71BF5D3B}" type="datetime1">
              <a:rPr lang="cs-CZ" smtClean="0"/>
              <a:t>3.5.2017</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1A5424-3027-4B69-A952-08F79A6908E6}" type="datetime1">
              <a:rPr lang="cs-CZ" smtClean="0"/>
              <a:t>3.5.2017</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01E8AB-9F48-4782-8ECC-D710FB6E863A}" type="slidenum">
              <a:rPr lang="cs-CZ" smtClean="0"/>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oteusdigitalhealth.com/technolo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hci.ucsd.edu/102a/readings/cockpit-co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drenaline.ucsd.edu/kirsh/articles/cogscijournal/DistinguishingEpi_pra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is.muni.cz/th/109218/ff_b/bcprace_vw.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v-scheiner.brunel.ac.uk/bitstream/2438/1343/1/Copy-Task-NEW-BJP.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log.lib.umn.edu/meyer769/section16&amp;17/2011/10/grouping-and-chunking.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quidbriefing.com/twiki/pub/Dev/RefLarkin1987/picture_worth_10000_word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ci.ucsd.edu/hutchins/documents/CockpitSpeed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banda.c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he_Magical_Number_Seven,_Plus_or_Minus_Tw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sychclassics.yorku.ca/Mill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Reprezentace informací </a:t>
            </a:r>
            <a:br>
              <a:rPr lang="cs-CZ" sz="4800" dirty="0" smtClean="0"/>
            </a:br>
            <a:r>
              <a:rPr lang="cs-CZ" sz="2000" dirty="0" smtClean="0"/>
              <a:t>(Nepodceňujte zobrazování informací, distribuovaná kognice)</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normAutofit/>
          </a:bodyPr>
          <a:lstStyle/>
          <a:p>
            <a:r>
              <a:rPr lang="cs-CZ" dirty="0"/>
              <a:t>Tomáš Bouda </a:t>
            </a:r>
          </a:p>
          <a:p>
            <a:r>
              <a:rPr lang="cs-CZ" dirty="0"/>
              <a:t>KISK </a:t>
            </a:r>
            <a:r>
              <a:rPr lang="cs-CZ" dirty="0" smtClean="0"/>
              <a:t>2017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42292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GTD</a:t>
            </a:r>
            <a:endParaRPr lang="cs-CZ" dirty="0"/>
          </a:p>
        </p:txBody>
      </p:sp>
      <p:sp>
        <p:nvSpPr>
          <p:cNvPr id="3" name="Zástupný symbol pro obsah 2"/>
          <p:cNvSpPr>
            <a:spLocks noGrp="1"/>
          </p:cNvSpPr>
          <p:nvPr>
            <p:ph idx="1"/>
          </p:nvPr>
        </p:nvSpPr>
        <p:spPr/>
        <p:txBody>
          <a:bodyPr/>
          <a:lstStyle/>
          <a:p>
            <a:endParaRPr lang="cs-CZ" sz="3200" dirty="0" smtClean="0"/>
          </a:p>
          <a:p>
            <a:endParaRPr lang="cs-CZ" sz="3200" dirty="0"/>
          </a:p>
          <a:p>
            <a:r>
              <a:rPr lang="cs-CZ" sz="3200" dirty="0" smtClean="0"/>
              <a:t>Dostaňte úkoly z hlavy na papír ať máte kapacitu na kreativní řešení problémů.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10</a:t>
            </a:fld>
            <a:endParaRPr lang="cs-CZ"/>
          </a:p>
        </p:txBody>
      </p:sp>
    </p:spTree>
    <p:extLst>
      <p:ext uri="{BB962C8B-B14F-4D97-AF65-F5344CB8AC3E}">
        <p14:creationId xmlns:p14="http://schemas.microsoft.com/office/powerpoint/2010/main" val="19398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lstStyle/>
          <a:p>
            <a:r>
              <a:rPr lang="cs-CZ" dirty="0" smtClean="0"/>
              <a:t>Princip přirozenosti v uživatelském rozhraní</a:t>
            </a:r>
            <a:endParaRPr lang="cs-CZ" dirty="0"/>
          </a:p>
        </p:txBody>
      </p:sp>
      <p:sp>
        <p:nvSpPr>
          <p:cNvPr id="3" name="Zástupný symbol pro obsah 2"/>
          <p:cNvSpPr>
            <a:spLocks noGrp="1"/>
          </p:cNvSpPr>
          <p:nvPr>
            <p:ph idx="1"/>
          </p:nvPr>
        </p:nvSpPr>
        <p:spPr/>
        <p:txBody>
          <a:bodyPr/>
          <a:lstStyle/>
          <a:p>
            <a:r>
              <a:rPr lang="cs-CZ" dirty="0" smtClean="0"/>
              <a:t>Čím přirozenější interakci s rozhraním vytvoříme, tím méně nároků klademe na krátkodobou paměť uživatelů. </a:t>
            </a:r>
          </a:p>
          <a:p>
            <a:endParaRPr lang="en-US" dirty="0" smtClean="0"/>
          </a:p>
          <a:p>
            <a:r>
              <a:rPr lang="en-US" dirty="0" smtClean="0">
                <a:solidFill>
                  <a:schemeClr val="tx2"/>
                </a:solidFill>
              </a:rPr>
              <a:t>Po</a:t>
            </a:r>
            <a:r>
              <a:rPr lang="cs-CZ" dirty="0" smtClean="0">
                <a:solidFill>
                  <a:schemeClr val="tx2"/>
                </a:solidFill>
              </a:rPr>
              <a:t>znáváme díky zkušenostem. </a:t>
            </a:r>
            <a:endParaRPr lang="en-US" dirty="0">
              <a:solidFill>
                <a:schemeClr val="tx2"/>
              </a:solidFill>
            </a:endParaRPr>
          </a:p>
          <a:p>
            <a:endParaRPr lang="cs-CZ" dirty="0"/>
          </a:p>
          <a:p>
            <a:r>
              <a:rPr lang="cs-CZ" dirty="0" smtClean="0"/>
              <a:t>Vlastnosti reprezentace (zobrazení) musí být v souladu s reprezentovanou věcí</a:t>
            </a:r>
            <a:r>
              <a:rPr lang="en-US" dirty="0" smtClean="0"/>
              <a:t>/</a:t>
            </a:r>
            <a:r>
              <a:rPr lang="en-US" dirty="0" err="1" smtClean="0"/>
              <a:t>objektem</a:t>
            </a:r>
            <a:r>
              <a:rPr lang="en-US"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11</a:t>
            </a:fld>
            <a:endParaRPr lang="cs-CZ"/>
          </a:p>
        </p:txBody>
      </p:sp>
    </p:spTree>
    <p:extLst>
      <p:ext uri="{BB962C8B-B14F-4D97-AF65-F5344CB8AC3E}">
        <p14:creationId xmlns:p14="http://schemas.microsoft.com/office/powerpoint/2010/main" val="68008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87424"/>
            <a:ext cx="8568952" cy="1371600"/>
          </a:xfrm>
        </p:spPr>
        <p:txBody>
          <a:bodyPr/>
          <a:lstStyle/>
          <a:p>
            <a:r>
              <a:rPr lang="cs-CZ" dirty="0" smtClean="0"/>
              <a:t>Proteus – přirozený postup</a:t>
            </a:r>
            <a:endParaRPr lang="cs-CZ" dirty="0"/>
          </a:p>
        </p:txBody>
      </p:sp>
      <p:sp>
        <p:nvSpPr>
          <p:cNvPr id="3" name="Zástupný symbol pro obsah 2"/>
          <p:cNvSpPr>
            <a:spLocks noGrp="1"/>
          </p:cNvSpPr>
          <p:nvPr>
            <p:ph idx="1"/>
          </p:nvPr>
        </p:nvSpPr>
        <p:spPr>
          <a:xfrm>
            <a:off x="457200" y="5805264"/>
            <a:ext cx="7620000" cy="504056"/>
          </a:xfrm>
        </p:spPr>
        <p:txBody>
          <a:bodyPr>
            <a:normAutofit/>
          </a:bodyPr>
          <a:lstStyle/>
          <a:p>
            <a:r>
              <a:rPr lang="cs-CZ" dirty="0" smtClean="0"/>
              <a:t>Zdroj: </a:t>
            </a:r>
            <a:r>
              <a:rPr lang="cs-CZ" b="0" dirty="0">
                <a:hlinkClick r:id="rId3"/>
              </a:rPr>
              <a:t>http://proteusdigitalhealth.com/technology/</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12</a:t>
            </a:fld>
            <a:endParaRPr lang="cs-CZ"/>
          </a:p>
        </p:txBody>
      </p:sp>
      <p:pic>
        <p:nvPicPr>
          <p:cNvPr id="2054" name="Picture 6" descr="http://cdn.medgadget.com/wp-content/uploads/2012/07/Proteus-Ingestible-Se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092138"/>
            <a:ext cx="5925637" cy="454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7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13</a:t>
            </a:fld>
            <a:endParaRPr lang="cs-CZ"/>
          </a:p>
        </p:txBody>
      </p:sp>
      <p:sp>
        <p:nvSpPr>
          <p:cNvPr id="6" name="AutoShape 2" descr="http://www.mindmeister.com/generic_files/get_file/2096702?filetype=image_file&amp;img=6729499&amp;cb=236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6702?filetype=image_file&amp;img=6729499&amp;cb=2363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096702?filetype=image_file&amp;img=6729499&amp;cb=2363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096702?filetype=image_file&amp;img=6729499&amp;cb=2363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http://www.mindmeister.com/generic_files/get_file/2096702?filetype=image_file&amp;img=6729499&amp;cb=23637"/>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2" descr="http://www.mindmeister.com/generic_files/get_file/2096702?filetype=image_file&amp;img=6729499&amp;cb=23637"/>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14" descr="http://www.mindmeister.com/generic_files/get_file/2096702?filetype=image_file&amp;img=6729499&amp;cb=23637"/>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16" descr="http://www.mindmeister.com/generic_files/get_file/2096702?filetype=image_file&amp;img=6729499&amp;cb=23637"/>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91" name="Picture 19" descr="http://documentation.devexpress.com/CoreLibraries/HelpResource.ashx?help=CoreLibraries&amp;document=img4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2996951"/>
            <a:ext cx="7031394" cy="191070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12" y="223882"/>
            <a:ext cx="8031054" cy="62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69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fade">
                                      <p:cBhvr>
                                        <p:cTn id="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Distribuování kognice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Kognice </a:t>
            </a:r>
            <a:r>
              <a:rPr lang="cs-CZ" b="0" dirty="0" smtClean="0"/>
              <a:t>– schopnost zpracovávat, uchovávat a využívat informace.</a:t>
            </a:r>
          </a:p>
          <a:p>
            <a:endParaRPr lang="cs-CZ" dirty="0" smtClean="0"/>
          </a:p>
          <a:p>
            <a:r>
              <a:rPr lang="cs-CZ" dirty="0" smtClean="0"/>
              <a:t>Distribuovaná kognice</a:t>
            </a:r>
            <a:r>
              <a:rPr lang="cs-CZ" b="0" dirty="0" smtClean="0"/>
              <a:t> je teorie, která zkoumá distribuci (zprostředkovávání) informací prostřednictvím systému ve formě jejich reprezentací. </a:t>
            </a:r>
          </a:p>
          <a:p>
            <a:endParaRPr lang="cs-CZ" dirty="0"/>
          </a:p>
          <a:p>
            <a:r>
              <a:rPr lang="cs-CZ" b="0" dirty="0" smtClean="0"/>
              <a:t>Distribuovaná kognice v kokpitu letadla. </a:t>
            </a:r>
          </a:p>
          <a:p>
            <a:r>
              <a:rPr lang="cs-CZ" b="0" dirty="0">
                <a:hlinkClick r:id="rId3"/>
              </a:rPr>
              <a:t>http://</a:t>
            </a:r>
            <a:r>
              <a:rPr lang="cs-CZ" b="0" dirty="0" smtClean="0">
                <a:hlinkClick r:id="rId3"/>
              </a:rPr>
              <a:t>hci.ucsd.edu/102a/readings/cockpit-cog.pdf</a:t>
            </a:r>
            <a:endParaRPr lang="cs-CZ" b="0" dirty="0" smtClean="0"/>
          </a:p>
          <a:p>
            <a:endParaRPr lang="cs-CZ" b="0" dirty="0"/>
          </a:p>
          <a:p>
            <a:r>
              <a:rPr lang="cs-CZ" b="0" dirty="0" smtClean="0"/>
              <a:t>S. </a:t>
            </a:r>
            <a:r>
              <a:rPr lang="cs-CZ" b="0" dirty="0" err="1" smtClean="0"/>
              <a:t>Hutchins</a:t>
            </a:r>
            <a:r>
              <a:rPr lang="cs-CZ" b="0" dirty="0" smtClean="0"/>
              <a:t> 1995</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14</a:t>
            </a:fld>
            <a:endParaRPr lang="cs-CZ"/>
          </a:p>
        </p:txBody>
      </p:sp>
    </p:spTree>
    <p:extLst>
      <p:ext uri="{BB962C8B-B14F-4D97-AF65-F5344CB8AC3E}">
        <p14:creationId xmlns:p14="http://schemas.microsoft.com/office/powerpoint/2010/main" val="261359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fontScale="90000"/>
          </a:bodyPr>
          <a:lstStyle/>
          <a:p>
            <a:r>
              <a:rPr lang="cs-CZ" dirty="0"/>
              <a:t>Distribuování kognice… </a:t>
            </a:r>
            <a:r>
              <a:rPr lang="cs-CZ" dirty="0">
                <a:solidFill>
                  <a:schemeClr val="tx1"/>
                </a:solidFill>
              </a:rPr>
              <a:t>Podporuje </a:t>
            </a:r>
            <a:r>
              <a:rPr lang="cs-CZ" dirty="0" smtClean="0">
                <a:solidFill>
                  <a:schemeClr val="tx1"/>
                </a:solidFill>
              </a:rPr>
              <a:t>Experimentování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i="1" dirty="0" err="1" smtClean="0"/>
              <a:t>Kirsh</a:t>
            </a:r>
            <a:r>
              <a:rPr lang="cs-CZ" i="1" dirty="0" smtClean="0"/>
              <a:t> &amp; </a:t>
            </a:r>
            <a:r>
              <a:rPr lang="cs-CZ" i="1" dirty="0" err="1" smtClean="0"/>
              <a:t>Maglio</a:t>
            </a:r>
            <a:endParaRPr lang="cs-CZ" i="1" dirty="0" smtClean="0"/>
          </a:p>
          <a:p>
            <a:r>
              <a:rPr lang="cs-CZ" dirty="0" smtClean="0">
                <a:solidFill>
                  <a:schemeClr val="tx2"/>
                </a:solidFill>
              </a:rPr>
              <a:t>Chování hráčů hry </a:t>
            </a:r>
            <a:r>
              <a:rPr lang="cs-CZ" dirty="0" err="1" smtClean="0">
                <a:solidFill>
                  <a:schemeClr val="tx2"/>
                </a:solidFill>
              </a:rPr>
              <a:t>Tetris</a:t>
            </a:r>
            <a:r>
              <a:rPr lang="cs-CZ" dirty="0" smtClean="0">
                <a:solidFill>
                  <a:schemeClr val="tx2"/>
                </a:solidFill>
              </a:rPr>
              <a:t>. </a:t>
            </a:r>
          </a:p>
          <a:p>
            <a:endParaRPr lang="cs-CZ" dirty="0">
              <a:solidFill>
                <a:schemeClr val="tx2"/>
              </a:solidFill>
            </a:endParaRPr>
          </a:p>
          <a:p>
            <a:endParaRPr lang="cs-CZ" dirty="0" smtClean="0"/>
          </a:p>
          <a:p>
            <a:endParaRPr lang="cs-CZ" dirty="0" smtClean="0"/>
          </a:p>
          <a:p>
            <a:endParaRPr lang="cs-CZ" dirty="0"/>
          </a:p>
          <a:p>
            <a:r>
              <a:rPr lang="cs-CZ" b="0" dirty="0" smtClean="0"/>
              <a:t>Zdroj: </a:t>
            </a:r>
            <a:r>
              <a:rPr lang="cs-CZ" b="0" dirty="0">
                <a:hlinkClick r:id="rId3"/>
              </a:rPr>
              <a:t>http://adrenaline.ucsd.edu/kirsh/articles/cogscijournal/DistinguishingEpi_prag.pdf</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15</a:t>
            </a:fld>
            <a:endParaRPr lang="cs-CZ"/>
          </a:p>
        </p:txBody>
      </p:sp>
      <p:pic>
        <p:nvPicPr>
          <p:cNvPr id="4098" name="Picture 2" descr="http://2.bp.blogspot.com/-vgfRLMO9S5Y/TcpCY-bbEQI/AAAAAAAAANU/NZSJYB0UBBA/s1600/Beth_tet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9349"/>
            <a:ext cx="31146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7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a:bodyPr>
          <a:lstStyle/>
          <a:p>
            <a:r>
              <a:rPr lang="cs-CZ" dirty="0"/>
              <a:t>Distribuování kognice… </a:t>
            </a:r>
            <a:r>
              <a:rPr lang="cs-CZ" dirty="0">
                <a:solidFill>
                  <a:schemeClr val="tx1"/>
                </a:solidFill>
              </a:rPr>
              <a:t>Podporuje </a:t>
            </a:r>
            <a:r>
              <a:rPr lang="cs-CZ" dirty="0" smtClean="0">
                <a:solidFill>
                  <a:schemeClr val="tx1"/>
                </a:solidFill>
              </a:rPr>
              <a:t>učení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smtClean="0"/>
              <a:t>Jasná</a:t>
            </a:r>
            <a:r>
              <a:rPr lang="cs-CZ" dirty="0"/>
              <a:t>, evidentní a jednoznačná representace podporuje </a:t>
            </a:r>
            <a:r>
              <a:rPr lang="cs-CZ" dirty="0" smtClean="0"/>
              <a:t>učení.</a:t>
            </a:r>
          </a:p>
          <a:p>
            <a:r>
              <a:rPr lang="cs-CZ" dirty="0"/>
              <a:t>Reprezentace pomáhá uchopit abstraktní problémy a </a:t>
            </a:r>
            <a:r>
              <a:rPr lang="cs-CZ" dirty="0" smtClean="0"/>
              <a:t>pojmy.</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16</a:t>
            </a:fld>
            <a:endParaRPr lang="cs-CZ"/>
          </a:p>
        </p:txBody>
      </p:sp>
      <p:pic>
        <p:nvPicPr>
          <p:cNvPr id="5122" name="Picture 2" descr="http://www.vasobchod.estranky.cz/img/mid/217/drevene-kulickove-pocitadlo-24-50x8x23-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068960"/>
            <a:ext cx="5289485" cy="52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45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Ukazuje</a:t>
            </a:r>
            <a:r>
              <a:rPr lang="en-US" dirty="0">
                <a:solidFill>
                  <a:schemeClr val="tx1"/>
                </a:solidFill>
              </a:rPr>
              <a:t> (</a:t>
            </a:r>
            <a:r>
              <a:rPr lang="en-US" dirty="0" err="1">
                <a:solidFill>
                  <a:schemeClr val="tx1"/>
                </a:solidFill>
              </a:rPr>
              <a:t>pouze</a:t>
            </a:r>
            <a:r>
              <a:rPr lang="en-US" dirty="0">
                <a:solidFill>
                  <a:schemeClr val="tx1"/>
                </a:solidFill>
              </a:rPr>
              <a:t>) </a:t>
            </a:r>
            <a:r>
              <a:rPr lang="en-US" dirty="0" err="1">
                <a:solidFill>
                  <a:schemeClr val="tx1"/>
                </a:solidFill>
              </a:rPr>
              <a:t>důležité</a:t>
            </a:r>
            <a:r>
              <a:rPr lang="en-US" dirty="0">
                <a:solidFill>
                  <a:schemeClr val="tx1"/>
                </a:solidFill>
              </a:rPr>
              <a:t> </a:t>
            </a:r>
            <a:r>
              <a:rPr lang="en-US" dirty="0" err="1" smtClean="0">
                <a:solidFill>
                  <a:schemeClr val="tx1"/>
                </a:solidFill>
              </a:rPr>
              <a:t>rozdíly</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a:t>Dobrá reprezentace ukazuje pouze relevantní informace a nic </a:t>
            </a:r>
            <a:r>
              <a:rPr lang="cs-CZ" dirty="0" smtClean="0"/>
              <a:t>jiného.</a:t>
            </a:r>
          </a:p>
          <a:p>
            <a:r>
              <a:rPr lang="cs-CZ" dirty="0" smtClean="0"/>
              <a:t>Reprezentace </a:t>
            </a:r>
            <a:r>
              <a:rPr lang="cs-CZ" dirty="0"/>
              <a:t>by měla </a:t>
            </a:r>
            <a:r>
              <a:rPr lang="cs-CZ" dirty="0" smtClean="0"/>
              <a:t>umožňovat:</a:t>
            </a:r>
          </a:p>
          <a:p>
            <a:pPr marL="342900" indent="-342900">
              <a:buFont typeface="Arial" pitchFamily="34" charset="0"/>
              <a:buChar char="•"/>
            </a:pPr>
            <a:r>
              <a:rPr lang="cs-CZ" b="0" dirty="0" smtClean="0"/>
              <a:t>Porovnávání</a:t>
            </a:r>
          </a:p>
          <a:p>
            <a:pPr marL="342900" indent="-342900">
              <a:buFont typeface="Arial" pitchFamily="34" charset="0"/>
              <a:buChar char="•"/>
            </a:pPr>
            <a:r>
              <a:rPr lang="cs-CZ" b="0" dirty="0" smtClean="0"/>
              <a:t>Objevování</a:t>
            </a:r>
          </a:p>
          <a:p>
            <a:pPr marL="342900" indent="-342900">
              <a:buFont typeface="Arial" pitchFamily="34" charset="0"/>
              <a:buChar char="•"/>
            </a:pPr>
            <a:r>
              <a:rPr lang="cs-CZ" b="0" dirty="0" smtClean="0"/>
              <a:t>Řešit problémy</a:t>
            </a:r>
          </a:p>
          <a:p>
            <a:pPr marL="342900" indent="-342900">
              <a:buFont typeface="Arial" pitchFamily="34" charset="0"/>
              <a:buChar char="•"/>
            </a:pPr>
            <a:endParaRPr lang="cs-CZ" b="0" dirty="0"/>
          </a:p>
          <a:p>
            <a:pPr marL="342900" indent="-342900">
              <a:buFont typeface="Arial" pitchFamily="34" charset="0"/>
              <a:buChar char="•"/>
            </a:pPr>
            <a:endParaRPr lang="cs-CZ" b="0" dirty="0" smtClean="0"/>
          </a:p>
          <a:p>
            <a:pPr marL="342900" indent="-342900">
              <a:buFont typeface="Arial" pitchFamily="34" charset="0"/>
              <a:buChar char="•"/>
            </a:pPr>
            <a:r>
              <a:rPr lang="cs-CZ" b="0" dirty="0" err="1" smtClean="0"/>
              <a:t>Fosus</a:t>
            </a:r>
            <a:r>
              <a:rPr lang="en-US" b="0" dirty="0" smtClean="0"/>
              <a:t>+</a:t>
            </a:r>
            <a:r>
              <a:rPr lang="cs-CZ" b="0" dirty="0" err="1" smtClean="0"/>
              <a:t>Context</a:t>
            </a:r>
            <a:r>
              <a:rPr lang="cs-CZ" b="0" dirty="0"/>
              <a:t/>
            </a:r>
            <a:br>
              <a:rPr lang="cs-CZ" b="0" dirty="0"/>
            </a:br>
            <a:r>
              <a:rPr lang="cs-CZ" b="0" dirty="0" err="1" smtClean="0"/>
              <a:t>visualization</a:t>
            </a:r>
            <a:endParaRPr lang="cs-CZ"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17</a:t>
            </a:fld>
            <a:endParaRPr lang="cs-CZ"/>
          </a:p>
        </p:txBody>
      </p:sp>
      <p:pic>
        <p:nvPicPr>
          <p:cNvPr id="8" name="Picture 2" descr="http://www.bbc.co.uk/london/travel/downloads/tube_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963260"/>
            <a:ext cx="5472608" cy="365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5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pic>
        <p:nvPicPr>
          <p:cNvPr id="12" name="Zástupný symbol pro obsah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0335" y="1898759"/>
            <a:ext cx="7005344" cy="4062204"/>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18</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iDnes</a:t>
            </a:r>
            <a:endParaRPr lang="cs-CZ" b="1" dirty="0"/>
          </a:p>
        </p:txBody>
      </p:sp>
    </p:spTree>
    <p:extLst>
      <p:ext uri="{BB962C8B-B14F-4D97-AF65-F5344CB8AC3E}">
        <p14:creationId xmlns:p14="http://schemas.microsoft.com/office/powerpoint/2010/main" val="139808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19</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ČHÚ</a:t>
            </a:r>
            <a:endParaRPr lang="cs-CZ" b="1" dirty="0"/>
          </a:p>
        </p:txBody>
      </p:sp>
      <p:pic>
        <p:nvPicPr>
          <p:cNvPr id="16" name="Zástupný symbol pro obsah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6" y="1200968"/>
            <a:ext cx="5760640" cy="5241441"/>
          </a:xfrm>
        </p:spPr>
      </p:pic>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TextovéPole 17"/>
          <p:cNvSpPr txBox="1"/>
          <p:nvPr/>
        </p:nvSpPr>
        <p:spPr>
          <a:xfrm>
            <a:off x="307975" y="2914863"/>
            <a:ext cx="1951385" cy="646331"/>
          </a:xfrm>
          <a:prstGeom prst="rect">
            <a:avLst/>
          </a:prstGeom>
          <a:noFill/>
        </p:spPr>
        <p:txBody>
          <a:bodyPr wrap="square" rtlCol="0">
            <a:spAutoFit/>
          </a:bodyPr>
          <a:lstStyle/>
          <a:p>
            <a:r>
              <a:rPr lang="cs-CZ" b="1" dirty="0" smtClean="0"/>
              <a:t>Mapa obsahuje kontext</a:t>
            </a:r>
            <a:endParaRPr lang="cs-CZ" b="1" dirty="0"/>
          </a:p>
        </p:txBody>
      </p:sp>
    </p:spTree>
    <p:extLst>
      <p:ext uri="{BB962C8B-B14F-4D97-AF65-F5344CB8AC3E}">
        <p14:creationId xmlns:p14="http://schemas.microsoft.com/office/powerpoint/2010/main" val="1386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jablka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jablko.</a:t>
            </a:r>
          </a:p>
          <a:p>
            <a:endParaRPr lang="cs-CZ" b="0" dirty="0" smtClean="0"/>
          </a:p>
          <a:p>
            <a:r>
              <a:rPr lang="cs-CZ" b="0" dirty="0" smtClean="0"/>
              <a:t>2. Jablko </a:t>
            </a:r>
            <a:r>
              <a:rPr lang="cs-CZ" b="0" dirty="0"/>
              <a:t>může být </a:t>
            </a:r>
            <a:r>
              <a:rPr lang="cs-CZ" b="0" dirty="0" smtClean="0"/>
              <a:t>přemístěno </a:t>
            </a:r>
            <a:r>
              <a:rPr lang="cs-CZ" b="0" dirty="0"/>
              <a:t>pouze na ten talíř, kde bude </a:t>
            </a:r>
            <a:r>
              <a:rPr lang="cs-CZ" b="0" dirty="0" smtClean="0"/>
              <a:t>největším jablkem. </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to </a:t>
            </a:r>
            <a:r>
              <a:rPr lang="cs-CZ" b="0" dirty="0"/>
              <a:t>největší </a:t>
            </a:r>
            <a:r>
              <a:rPr lang="cs-CZ" b="0" dirty="0" smtClean="0"/>
              <a:t>jablko.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a:t>
            </a:fld>
            <a:endParaRPr lang="cs-CZ"/>
          </a:p>
        </p:txBody>
      </p:sp>
    </p:spTree>
    <p:extLst>
      <p:ext uri="{BB962C8B-B14F-4D97-AF65-F5344CB8AC3E}">
        <p14:creationId xmlns:p14="http://schemas.microsoft.com/office/powerpoint/2010/main" val="691607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20</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200079" y="5958536"/>
            <a:ext cx="7164288" cy="646331"/>
          </a:xfrm>
          <a:prstGeom prst="rect">
            <a:avLst/>
          </a:prstGeom>
          <a:noFill/>
        </p:spPr>
        <p:txBody>
          <a:bodyPr wrap="square" rtlCol="0">
            <a:spAutoFit/>
          </a:bodyPr>
          <a:lstStyle/>
          <a:p>
            <a:r>
              <a:rPr lang="cs-CZ" dirty="0" smtClean="0"/>
              <a:t>Zdroj: </a:t>
            </a:r>
            <a:r>
              <a:rPr lang="en-US" dirty="0"/>
              <a:t>Edward </a:t>
            </a:r>
            <a:r>
              <a:rPr lang="en-US" dirty="0" err="1" smtClean="0"/>
              <a:t>Tufte</a:t>
            </a:r>
            <a:r>
              <a:rPr lang="cs-CZ" dirty="0" smtClean="0"/>
              <a:t>,</a:t>
            </a:r>
            <a:r>
              <a:rPr lang="en-US" dirty="0" smtClean="0"/>
              <a:t> </a:t>
            </a:r>
            <a:r>
              <a:rPr lang="cs-CZ" dirty="0" smtClean="0"/>
              <a:t>T</a:t>
            </a:r>
            <a:r>
              <a:rPr lang="en-US" dirty="0" smtClean="0"/>
              <a:t>he </a:t>
            </a:r>
            <a:r>
              <a:rPr lang="en-US" dirty="0"/>
              <a:t>Visual Display of Quantitative Information (1983)</a:t>
            </a:r>
            <a:endParaRPr lang="cs-CZ" dirty="0"/>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1" name="Zástupný symbol pro obsah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375" y="1684337"/>
            <a:ext cx="7928049" cy="4059671"/>
          </a:xfrm>
        </p:spPr>
      </p:pic>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73" y="1503635"/>
            <a:ext cx="8389620" cy="4503420"/>
          </a:xfrm>
          <a:prstGeom prst="rect">
            <a:avLst/>
          </a:prstGeom>
        </p:spPr>
      </p:pic>
    </p:spTree>
    <p:extLst>
      <p:ext uri="{BB962C8B-B14F-4D97-AF65-F5344CB8AC3E}">
        <p14:creationId xmlns:p14="http://schemas.microsoft.com/office/powerpoint/2010/main" val="26577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21</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Kognitivní </a:t>
            </a:r>
            <a:r>
              <a:rPr lang="cs-CZ" dirty="0" smtClean="0"/>
              <a:t>psychologie – </a:t>
            </a:r>
            <a:r>
              <a:rPr lang="cs-CZ" dirty="0" err="1" smtClean="0"/>
              <a:t>Chunking</a:t>
            </a:r>
            <a:r>
              <a:rPr lang="cs-CZ" dirty="0" smtClean="0"/>
              <a:t> </a:t>
            </a:r>
            <a:r>
              <a:rPr lang="cs-CZ" dirty="0" err="1" smtClean="0"/>
              <a:t>Hypothesis</a:t>
            </a:r>
            <a:endParaRPr lang="cs-CZ" dirty="0"/>
          </a:p>
          <a:p>
            <a:r>
              <a:rPr lang="cs-CZ" dirty="0" err="1" smtClean="0"/>
              <a:t>Chunky</a:t>
            </a:r>
            <a:r>
              <a:rPr lang="cs-CZ" dirty="0" smtClean="0"/>
              <a:t> – </a:t>
            </a:r>
            <a:r>
              <a:rPr lang="cs-CZ" b="0" dirty="0" smtClean="0"/>
              <a:t>kousky (chuchvalce) informací s podobnými vlastnostmi</a:t>
            </a:r>
          </a:p>
          <a:p>
            <a:r>
              <a:rPr lang="cs-CZ" dirty="0" err="1" smtClean="0"/>
              <a:t>Chunkování</a:t>
            </a:r>
            <a:r>
              <a:rPr lang="cs-CZ" dirty="0" smtClean="0"/>
              <a:t> </a:t>
            </a:r>
            <a:r>
              <a:rPr lang="cs-CZ" b="0" dirty="0"/>
              <a:t>- proces spojování a vybavování si jednotlivých částí znalostí, které jsou vyvolávány charakteristikami a vlastnostmi již evokovaných znalostí</a:t>
            </a:r>
            <a:r>
              <a:rPr lang="cs-CZ" b="0" dirty="0" smtClean="0"/>
              <a:t>.</a:t>
            </a:r>
            <a:endParaRPr lang="cs-CZ" b="0" dirty="0"/>
          </a:p>
          <a:p>
            <a:r>
              <a:rPr lang="cs-CZ" dirty="0" smtClean="0"/>
              <a:t>V krátkodobé paměti mohou </a:t>
            </a:r>
            <a:r>
              <a:rPr lang="cs-CZ" dirty="0" err="1" smtClean="0"/>
              <a:t>chunky</a:t>
            </a:r>
            <a:r>
              <a:rPr lang="cs-CZ" dirty="0" smtClean="0"/>
              <a:t> hrát stejnou roli jako jednotlivé kousky informací </a:t>
            </a:r>
            <a:r>
              <a:rPr lang="cs-CZ" b="0" dirty="0" smtClean="0"/>
              <a:t>(Vzpomeň na 7</a:t>
            </a:r>
            <a:r>
              <a:rPr lang="en-US" b="0" dirty="0" smtClean="0"/>
              <a:t>+/</a:t>
            </a:r>
            <a:r>
              <a:rPr lang="cs-CZ" b="0" dirty="0" smtClean="0"/>
              <a:t>-2).</a:t>
            </a:r>
            <a:br>
              <a:rPr lang="cs-CZ" b="0" dirty="0" smtClean="0"/>
            </a:br>
            <a:r>
              <a:rPr lang="cs-CZ" b="0" dirty="0" smtClean="0"/>
              <a:t/>
            </a:r>
            <a:br>
              <a:rPr lang="cs-CZ" b="0" dirty="0" smtClean="0"/>
            </a:br>
            <a:r>
              <a:rPr lang="cs-CZ" b="0" dirty="0" smtClean="0"/>
              <a:t>Zdroj: </a:t>
            </a:r>
          </a:p>
          <a:p>
            <a:r>
              <a:rPr lang="cs-CZ" b="0" dirty="0" smtClean="0">
                <a:hlinkClick r:id="rId3"/>
              </a:rPr>
              <a:t>http</a:t>
            </a:r>
            <a:r>
              <a:rPr lang="cs-CZ" b="0" dirty="0">
                <a:hlinkClick r:id="rId3"/>
              </a:rPr>
              <a:t>://</a:t>
            </a:r>
            <a:r>
              <a:rPr lang="cs-CZ" b="0" dirty="0" smtClean="0">
                <a:hlinkClick r:id="rId3"/>
              </a:rPr>
              <a:t>is.muni.cz/th/109218/ff_b/bcprace_vw.pdf</a:t>
            </a:r>
            <a:endParaRPr lang="cs-CZ" b="0" dirty="0" smtClean="0"/>
          </a:p>
          <a:p>
            <a:r>
              <a:rPr lang="cs-CZ" b="0" dirty="0">
                <a:hlinkClick r:id="rId4"/>
              </a:rPr>
              <a:t>http://v-scheiner.brunel.ac.uk/bitstream/2438/1343/1/Copy-Task-NEW-BJP.pdf</a:t>
            </a:r>
            <a:endParaRPr lang="cs-CZ" b="0" dirty="0"/>
          </a:p>
        </p:txBody>
      </p:sp>
    </p:spTree>
    <p:extLst>
      <p:ext uri="{BB962C8B-B14F-4D97-AF65-F5344CB8AC3E}">
        <p14:creationId xmlns:p14="http://schemas.microsoft.com/office/powerpoint/2010/main" val="348501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22</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531938"/>
            <a:ext cx="7620000" cy="5137422"/>
          </a:xfrm>
        </p:spPr>
        <p:txBody>
          <a:bodyPr>
            <a:normAutofit fontScale="92500" lnSpcReduction="10000"/>
          </a:bodyPr>
          <a:lstStyle/>
          <a:p>
            <a:r>
              <a:rPr lang="cs-CZ" b="0" dirty="0" smtClean="0"/>
              <a:t>Př. </a:t>
            </a:r>
            <a:r>
              <a:rPr lang="cs-CZ" dirty="0" smtClean="0"/>
              <a:t>Šachoví hráči jsou schopni zapamatovat </a:t>
            </a:r>
            <a:r>
              <a:rPr lang="cs-CZ" b="0" dirty="0" smtClean="0"/>
              <a:t>si a vybavit si postavení figurek na šachovnici v případě rozehrané hry.</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smtClean="0"/>
          </a:p>
          <a:p>
            <a:r>
              <a:rPr lang="cs-CZ" b="0" dirty="0" smtClean="0"/>
              <a:t>Zdroj: </a:t>
            </a:r>
            <a:r>
              <a:rPr lang="cs-CZ" b="0" dirty="0"/>
              <a:t>Chase </a:t>
            </a:r>
            <a:r>
              <a:rPr lang="cs-CZ" b="0" dirty="0" smtClean="0"/>
              <a:t>a Simon, </a:t>
            </a:r>
            <a:r>
              <a:rPr lang="cs-CZ" b="0" dirty="0" err="1" smtClean="0"/>
              <a:t>Perception</a:t>
            </a:r>
            <a:r>
              <a:rPr lang="cs-CZ" b="0" dirty="0" smtClean="0"/>
              <a:t> </a:t>
            </a:r>
            <a:r>
              <a:rPr lang="cs-CZ" b="0" dirty="0"/>
              <a:t>in </a:t>
            </a:r>
            <a:r>
              <a:rPr lang="cs-CZ" b="0" dirty="0" err="1"/>
              <a:t>chess</a:t>
            </a:r>
            <a:r>
              <a:rPr lang="cs-CZ" b="0" dirty="0"/>
              <a:t>", in </a:t>
            </a:r>
            <a:r>
              <a:rPr lang="cs-CZ" b="0" dirty="0" err="1"/>
              <a:t>Cognitive</a:t>
            </a:r>
            <a:r>
              <a:rPr lang="cs-CZ" b="0" dirty="0"/>
              <a:t> Psychology 4, p.55—81 (1973)</a:t>
            </a:r>
            <a:r>
              <a:rPr lang="cs-CZ" b="0" dirty="0" smtClean="0"/>
              <a:t> </a:t>
            </a:r>
          </a:p>
          <a:p>
            <a:r>
              <a:rPr lang="cs-CZ" b="0" dirty="0">
                <a:hlinkClick r:id="rId3"/>
              </a:rPr>
              <a:t>http://blog.lib.umn.edu/meyer769/section16&amp;17/2011/10/grouping-and-chunking.html</a:t>
            </a:r>
            <a:endParaRPr lang="cs-CZ" b="0" dirty="0"/>
          </a:p>
        </p:txBody>
      </p:sp>
      <p:pic>
        <p:nvPicPr>
          <p:cNvPr id="13314" name="Picture 2" descr="http://blog.lib.umn.edu/meyer769/section16&amp;17/castling_chun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128010"/>
            <a:ext cx="2905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8" name="Obráze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2" y="2141538"/>
            <a:ext cx="6151711" cy="2677294"/>
          </a:xfrm>
          <a:prstGeom prst="rect">
            <a:avLst/>
          </a:prstGeom>
        </p:spPr>
      </p:pic>
    </p:spTree>
    <p:extLst>
      <p:ext uri="{BB962C8B-B14F-4D97-AF65-F5344CB8AC3E}">
        <p14:creationId xmlns:p14="http://schemas.microsoft.com/office/powerpoint/2010/main" val="317087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6"/>
            <a:ext cx="8881789" cy="1371601"/>
          </a:xfrm>
        </p:spPr>
        <p:txBody>
          <a:bodyPr>
            <a:normAutofit fontScale="90000"/>
          </a:bodyPr>
          <a:lstStyle/>
          <a:p>
            <a:r>
              <a:rPr lang="cs-CZ" dirty="0"/>
              <a:t>Distribuování kognice</a:t>
            </a:r>
            <a:r>
              <a:rPr lang="cs-CZ" dirty="0" smtClean="0"/>
              <a:t>… </a:t>
            </a:r>
            <a:br>
              <a:rPr lang="cs-CZ" dirty="0" smtClean="0"/>
            </a:br>
            <a:r>
              <a:rPr lang="cs-CZ" dirty="0" smtClean="0">
                <a:solidFill>
                  <a:schemeClr val="tx1"/>
                </a:solidFill>
              </a:rPr>
              <a:t>Jak </a:t>
            </a:r>
            <a:r>
              <a:rPr lang="cs-CZ" dirty="0">
                <a:solidFill>
                  <a:schemeClr val="tx1"/>
                </a:solidFill>
              </a:rPr>
              <a:t>vytvořit rozhraní, které bude podporovat </a:t>
            </a:r>
            <a:r>
              <a:rPr lang="cs-CZ" dirty="0" err="1">
                <a:solidFill>
                  <a:schemeClr val="tx1"/>
                </a:solidFill>
              </a:rPr>
              <a:t>chunkování</a:t>
            </a:r>
            <a:r>
              <a:rPr lang="cs-CZ" dirty="0">
                <a:solidFill>
                  <a:schemeClr val="tx1"/>
                </a:solidFill>
              </a:rPr>
              <a:t>?</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23</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836736"/>
            <a:ext cx="7620000" cy="4832623"/>
          </a:xfrm>
        </p:spPr>
        <p:txBody>
          <a:bodyPr>
            <a:normAutofit/>
          </a:bodyPr>
          <a:lstStyle/>
          <a:p>
            <a:r>
              <a:rPr lang="en-US" b="0" dirty="0" smtClean="0"/>
              <a:t>Kop</a:t>
            </a:r>
            <a:r>
              <a:rPr lang="cs-CZ" b="0" dirty="0" err="1" smtClean="0"/>
              <a:t>írová</a:t>
            </a:r>
            <a:r>
              <a:rPr lang="en-US" b="0" dirty="0" smtClean="0"/>
              <a:t>n</a:t>
            </a:r>
            <a:r>
              <a:rPr lang="cs-CZ" b="0" dirty="0" smtClean="0"/>
              <a:t>í a vkládání textu pomocí </a:t>
            </a:r>
            <a:r>
              <a:rPr lang="cs-CZ" b="0" dirty="0" err="1" smtClean="0"/>
              <a:t>Ctr</a:t>
            </a:r>
            <a:r>
              <a:rPr lang="en-US" b="0" dirty="0" err="1" smtClean="0"/>
              <a:t>l+C</a:t>
            </a:r>
            <a:r>
              <a:rPr lang="en-US" b="0" dirty="0" smtClean="0"/>
              <a:t>/ </a:t>
            </a:r>
            <a:r>
              <a:rPr lang="en-US" b="0" dirty="0" err="1" smtClean="0"/>
              <a:t>Ctrl+V</a:t>
            </a:r>
            <a:r>
              <a:rPr lang="en-US" b="0" dirty="0" smtClean="0"/>
              <a:t>. </a:t>
            </a:r>
            <a:r>
              <a:rPr lang="cs-CZ" b="0" dirty="0" smtClean="0"/>
              <a:t>Někdy nevíme, co máme právě nakopírováno ve schránce. </a:t>
            </a:r>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a:p>
          <a:p>
            <a:r>
              <a:rPr lang="cs-CZ" b="0" dirty="0" smtClean="0"/>
              <a:t>Zdroj: </a:t>
            </a:r>
            <a:r>
              <a:rPr lang="en-US" b="0" dirty="0" smtClean="0"/>
              <a:t>Bill </a:t>
            </a:r>
            <a:r>
              <a:rPr lang="en-US" b="0" dirty="0"/>
              <a:t>Buxton: A Marking Based Interface For Collaborative Writing http://www.billbuxton.com/Mate.html</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8" y="2609430"/>
            <a:ext cx="6452404" cy="3088985"/>
          </a:xfrm>
          <a:prstGeom prst="rect">
            <a:avLst/>
          </a:prstGeom>
        </p:spPr>
      </p:pic>
      <p:pic>
        <p:nvPicPr>
          <p:cNvPr id="23" name="Obráze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775" y="2558199"/>
            <a:ext cx="7247233" cy="3088985"/>
          </a:xfrm>
          <a:prstGeom prst="rect">
            <a:avLst/>
          </a:prstGeom>
        </p:spPr>
      </p:pic>
    </p:spTree>
    <p:extLst>
      <p:ext uri="{BB962C8B-B14F-4D97-AF65-F5344CB8AC3E}">
        <p14:creationId xmlns:p14="http://schemas.microsoft.com/office/powerpoint/2010/main" val="24466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24</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endParaRPr lang="cs-CZ" b="0" dirty="0"/>
          </a:p>
          <a:p>
            <a:pPr algn="ctr"/>
            <a:r>
              <a:rPr lang="cs-CZ" sz="3200" i="1" dirty="0" smtClean="0"/>
              <a:t>„Jeden obrázek je více jak 10 000 slov“. </a:t>
            </a:r>
            <a:r>
              <a:rPr lang="cs-CZ" dirty="0" smtClean="0"/>
              <a:t>	</a:t>
            </a:r>
          </a:p>
          <a:p>
            <a:endParaRPr lang="cs-CZ" dirty="0"/>
          </a:p>
          <a:p>
            <a:pPr algn="ctr"/>
            <a:endParaRPr lang="cs-CZ" b="0" dirty="0" smtClean="0"/>
          </a:p>
          <a:p>
            <a:endParaRPr lang="cs-CZ" b="0" dirty="0"/>
          </a:p>
          <a:p>
            <a:endParaRPr lang="cs-CZ" b="0" dirty="0" smtClean="0"/>
          </a:p>
          <a:p>
            <a:pPr algn="ctr"/>
            <a:r>
              <a:rPr lang="cs-CZ" sz="3200" dirty="0" smtClean="0">
                <a:solidFill>
                  <a:schemeClr val="tx2"/>
                </a:solidFill>
              </a:rPr>
              <a:t>Souhlasíte?</a:t>
            </a:r>
            <a:endParaRPr lang="cs-CZ" sz="3200" dirty="0">
              <a:solidFill>
                <a:schemeClr val="tx2"/>
              </a:solidFill>
            </a:endParaRPr>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72700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25</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r>
              <a:rPr lang="cs-CZ" b="0" dirty="0" smtClean="0"/>
              <a:t>Obrázky</a:t>
            </a:r>
            <a:r>
              <a:rPr lang="pt-BR" b="0" dirty="0" smtClean="0"/>
              <a:t> </a:t>
            </a:r>
            <a:r>
              <a:rPr lang="pt-BR" b="0" dirty="0"/>
              <a:t>mohou </a:t>
            </a:r>
            <a:r>
              <a:rPr lang="pt-BR" b="0" dirty="0" smtClean="0"/>
              <a:t>repre</a:t>
            </a:r>
            <a:r>
              <a:rPr lang="cs-CZ" b="0" dirty="0" smtClean="0"/>
              <a:t>ze</a:t>
            </a:r>
            <a:r>
              <a:rPr lang="pt-BR" b="0" dirty="0" smtClean="0"/>
              <a:t>ntaci </a:t>
            </a:r>
            <a:r>
              <a:rPr lang="pt-BR" b="0" dirty="0"/>
              <a:t>(představu) jednoho jedince změnit v jinou </a:t>
            </a:r>
            <a:r>
              <a:rPr lang="pt-BR" b="0" dirty="0" smtClean="0"/>
              <a:t>repre</a:t>
            </a:r>
            <a:r>
              <a:rPr lang="cs-CZ" b="0" dirty="0" smtClean="0"/>
              <a:t>z</a:t>
            </a:r>
            <a:r>
              <a:rPr lang="pt-BR" b="0" dirty="0" smtClean="0"/>
              <a:t>entaci</a:t>
            </a:r>
            <a:r>
              <a:rPr lang="pt-BR" b="0" dirty="0"/>
              <a:t>. </a:t>
            </a:r>
            <a:endParaRPr lang="cs-CZ" b="0" dirty="0" smtClean="0"/>
          </a:p>
          <a:p>
            <a:endParaRPr lang="cs-CZ" b="0" dirty="0" smtClean="0"/>
          </a:p>
          <a:p>
            <a:r>
              <a:rPr lang="cs-CZ" dirty="0" smtClean="0"/>
              <a:t>Jaké máme možnosti v případě, že chceme dosáhnout změn?</a:t>
            </a:r>
          </a:p>
          <a:p>
            <a:endParaRPr lang="cs-CZ" b="0" dirty="0"/>
          </a:p>
          <a:p>
            <a:pPr marL="342900" indent="-342900">
              <a:buFontTx/>
              <a:buChar char="-"/>
            </a:pPr>
            <a:r>
              <a:rPr lang="cs-CZ" b="0" dirty="0" smtClean="0"/>
              <a:t>Informační ekvivalence</a:t>
            </a:r>
          </a:p>
          <a:p>
            <a:pPr marL="342900" indent="-342900">
              <a:buFontTx/>
              <a:buChar char="-"/>
            </a:pPr>
            <a:r>
              <a:rPr lang="cs-CZ" b="0" dirty="0"/>
              <a:t>Početní </a:t>
            </a:r>
            <a:r>
              <a:rPr lang="cs-CZ" b="0" dirty="0" smtClean="0"/>
              <a:t>ekvivalence</a:t>
            </a:r>
          </a:p>
          <a:p>
            <a:endParaRPr lang="cs-CZ" b="0" dirty="0"/>
          </a:p>
          <a:p>
            <a:r>
              <a:rPr lang="cs-CZ" b="0" dirty="0" smtClean="0"/>
              <a:t>Zdroj: </a:t>
            </a:r>
            <a:r>
              <a:rPr lang="cs-CZ" b="0" dirty="0">
                <a:hlinkClick r:id="rId3"/>
              </a:rPr>
              <a:t>http://liquidbriefing.com/twiki/pub/Dev/RefLarkin1987/picture_worth_10000_words.pdf</a:t>
            </a:r>
            <a:endParaRPr lang="cs-CZ" b="0" dirty="0" smtClean="0"/>
          </a:p>
          <a:p>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5506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26</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dirty="0" smtClean="0">
              <a:solidFill>
                <a:schemeClr val="tx2"/>
              </a:solidFill>
            </a:endParaRPr>
          </a:p>
          <a:p>
            <a:r>
              <a:rPr lang="cs-CZ" sz="2800" dirty="0" smtClean="0">
                <a:solidFill>
                  <a:schemeClr val="tx2"/>
                </a:solidFill>
              </a:rPr>
              <a:t>Informační ekvivalence</a:t>
            </a:r>
          </a:p>
          <a:p>
            <a:pPr marL="342900" indent="-342900">
              <a:buFontTx/>
              <a:buChar char="-"/>
            </a:pPr>
            <a:r>
              <a:rPr lang="cs-CZ" b="0" dirty="0" smtClean="0"/>
              <a:t>Oba obrázky reprezentují objekt, který umožňuje četbu. </a:t>
            </a:r>
          </a:p>
          <a:p>
            <a:pPr marL="342900" indent="-342900">
              <a:buFontTx/>
              <a:buChar char="-"/>
            </a:pPr>
            <a:r>
              <a:rPr lang="cs-CZ" b="0" dirty="0" smtClean="0"/>
              <a:t>Objekt A (B) reprezentuje objekt B (A).</a:t>
            </a:r>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3" name="Obrázek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175" y="3408084"/>
            <a:ext cx="6141720" cy="3177540"/>
          </a:xfrm>
          <a:prstGeom prst="rect">
            <a:avLst/>
          </a:prstGeom>
        </p:spPr>
      </p:pic>
    </p:spTree>
    <p:extLst>
      <p:ext uri="{BB962C8B-B14F-4D97-AF65-F5344CB8AC3E}">
        <p14:creationId xmlns:p14="http://schemas.microsoft.com/office/powerpoint/2010/main" val="1243347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27</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dirty="0" smtClean="0">
              <a:solidFill>
                <a:schemeClr val="tx2"/>
              </a:solidFill>
            </a:endParaRPr>
          </a:p>
          <a:p>
            <a:r>
              <a:rPr lang="cs-CZ" sz="2800" dirty="0">
                <a:solidFill>
                  <a:schemeClr val="tx2"/>
                </a:solidFill>
              </a:rPr>
              <a:t>Početní ekvivalence (</a:t>
            </a:r>
            <a:r>
              <a:rPr lang="cs-CZ" sz="2800" dirty="0" err="1">
                <a:solidFill>
                  <a:schemeClr val="tx2"/>
                </a:solidFill>
              </a:rPr>
              <a:t>Computational</a:t>
            </a:r>
            <a:r>
              <a:rPr lang="cs-CZ" sz="2800" dirty="0">
                <a:solidFill>
                  <a:schemeClr val="tx2"/>
                </a:solidFill>
              </a:rPr>
              <a:t> </a:t>
            </a:r>
            <a:r>
              <a:rPr lang="cs-CZ" sz="2800" dirty="0" err="1" smtClean="0">
                <a:solidFill>
                  <a:schemeClr val="tx2"/>
                </a:solidFill>
              </a:rPr>
              <a:t>Equivalence</a:t>
            </a:r>
            <a:r>
              <a:rPr lang="cs-CZ" sz="2800" dirty="0" smtClean="0">
                <a:solidFill>
                  <a:schemeClr val="tx2"/>
                </a:solidFill>
              </a:rPr>
              <a:t>)</a:t>
            </a:r>
          </a:p>
          <a:p>
            <a:endParaRPr lang="cs-CZ" sz="2800" b="0" dirty="0" smtClean="0">
              <a:solidFill>
                <a:schemeClr val="tx2"/>
              </a:solidFill>
            </a:endParaRPr>
          </a:p>
          <a:p>
            <a:r>
              <a:rPr lang="cs-CZ" b="0" i="1" dirty="0" smtClean="0"/>
              <a:t>„Dvě </a:t>
            </a:r>
            <a:r>
              <a:rPr lang="cs-CZ" b="0" i="1" dirty="0"/>
              <a:t>rovnoběžky přetíná jedna </a:t>
            </a:r>
            <a:r>
              <a:rPr lang="cs-CZ" b="0" i="1" dirty="0" smtClean="0"/>
              <a:t>úsečka“.</a:t>
            </a:r>
          </a:p>
          <a:p>
            <a:endParaRPr lang="cs-CZ" b="0" i="1" dirty="0"/>
          </a:p>
          <a:p>
            <a:endParaRPr lang="cs-CZ" b="0" i="1" dirty="0" smtClean="0"/>
          </a:p>
          <a:p>
            <a:endParaRPr lang="cs-CZ" b="0" i="1" dirty="0"/>
          </a:p>
          <a:p>
            <a:r>
              <a:rPr lang="cs-CZ" b="0" i="1" dirty="0" smtClean="0"/>
              <a:t>Výrok </a:t>
            </a:r>
            <a:r>
              <a:rPr lang="cs-CZ" b="0" i="1" dirty="0"/>
              <a:t>je informačně ekvivalentní </a:t>
            </a:r>
            <a:r>
              <a:rPr lang="cs-CZ" b="0" i="1" dirty="0" smtClean="0"/>
              <a:t>ale </a:t>
            </a:r>
            <a:r>
              <a:rPr lang="cs-CZ" b="0" i="1" dirty="0"/>
              <a:t>není početně ekvivalentní pro toho, kdo diagram </a:t>
            </a:r>
            <a:r>
              <a:rPr lang="cs-CZ" b="0" i="1" dirty="0" smtClean="0"/>
              <a:t>nevidí. </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6" name="Obráze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903538"/>
            <a:ext cx="3671140" cy="2244556"/>
          </a:xfrm>
          <a:prstGeom prst="rect">
            <a:avLst/>
          </a:prstGeom>
        </p:spPr>
      </p:pic>
    </p:spTree>
    <p:extLst>
      <p:ext uri="{BB962C8B-B14F-4D97-AF65-F5344CB8AC3E}">
        <p14:creationId xmlns:p14="http://schemas.microsoft.com/office/powerpoint/2010/main" val="41554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28</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endParaRPr lang="cs-CZ" b="0" dirty="0"/>
          </a:p>
          <a:p>
            <a:r>
              <a:rPr lang="cs-CZ" sz="2800" dirty="0" smtClean="0">
                <a:solidFill>
                  <a:schemeClr val="tx2"/>
                </a:solidFill>
              </a:rPr>
              <a:t>Závěr pro HCI a GUI?</a:t>
            </a:r>
          </a:p>
          <a:p>
            <a:endParaRPr lang="cs-CZ" b="0" dirty="0" smtClean="0"/>
          </a:p>
          <a:p>
            <a:r>
              <a:rPr lang="cs-CZ" sz="2400" i="1" dirty="0" smtClean="0"/>
              <a:t>Výhodou </a:t>
            </a:r>
            <a:r>
              <a:rPr lang="cs-CZ" sz="2400" i="1" dirty="0"/>
              <a:t>GUI je, že uživatel nemusí vynakládat tolik úsilí na odvození nebo vyvození správné reprezentace</a:t>
            </a:r>
            <a:r>
              <a:rPr lang="cs-CZ" sz="2400" i="1" dirty="0" smtClean="0"/>
              <a:t>.</a:t>
            </a:r>
            <a:endParaRPr lang="cs-CZ" sz="2400" i="1"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433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a:t>
            </a:r>
            <a:r>
              <a:rPr lang="cs-CZ" dirty="0" smtClean="0"/>
              <a:t>… </a:t>
            </a:r>
            <a:r>
              <a:rPr lang="cs-CZ" dirty="0">
                <a:solidFill>
                  <a:schemeClr val="tx1"/>
                </a:solidFill>
              </a:rPr>
              <a:t>Usnadňuje </a:t>
            </a:r>
            <a:r>
              <a:rPr lang="cs-CZ" dirty="0" err="1">
                <a:solidFill>
                  <a:schemeClr val="tx1"/>
                </a:solidFill>
              </a:rPr>
              <a:t>kolaborativní</a:t>
            </a:r>
            <a:r>
              <a:rPr lang="cs-CZ" dirty="0">
                <a:solidFill>
                  <a:schemeClr val="tx1"/>
                </a:solidFill>
              </a:rPr>
              <a:t> </a:t>
            </a:r>
            <a:r>
              <a:rPr lang="cs-CZ" dirty="0" smtClean="0">
                <a:solidFill>
                  <a:schemeClr val="tx1"/>
                </a:solidFill>
              </a:rPr>
              <a:t>aktivity</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29</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r>
              <a:rPr lang="cs-CZ" b="0" dirty="0" smtClean="0"/>
              <a:t>Př. Distribuování kognice mezi systémem a všemi piloty v kokpitu letadla při vzletu a přistávání.  </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r>
              <a:rPr lang="cs-CZ" b="0" dirty="0" smtClean="0"/>
              <a:t>Zdroj: </a:t>
            </a:r>
            <a:r>
              <a:rPr lang="cs-CZ" b="0" dirty="0" err="1" smtClean="0"/>
              <a:t>Hutchins</a:t>
            </a:r>
            <a:r>
              <a:rPr lang="cs-CZ" b="0" dirty="0" smtClean="0"/>
              <a:t>: </a:t>
            </a:r>
            <a:r>
              <a:rPr lang="cs-CZ" dirty="0">
                <a:hlinkClick r:id="rId3"/>
              </a:rPr>
              <a:t>http://hci.ucsd.edu/hutchins/documents/CockpitSpeeds.pdf</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598737"/>
            <a:ext cx="4079822" cy="320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2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papírová kola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kolo.</a:t>
            </a:r>
          </a:p>
          <a:p>
            <a:endParaRPr lang="cs-CZ" b="0" dirty="0" smtClean="0"/>
          </a:p>
          <a:p>
            <a:r>
              <a:rPr lang="cs-CZ" b="0" dirty="0" smtClean="0"/>
              <a:t>2. Kolo </a:t>
            </a:r>
            <a:r>
              <a:rPr lang="cs-CZ" b="0" dirty="0"/>
              <a:t>může být </a:t>
            </a:r>
            <a:r>
              <a:rPr lang="cs-CZ" b="0" dirty="0" smtClean="0"/>
              <a:t>přemístěno </a:t>
            </a:r>
            <a:r>
              <a:rPr lang="cs-CZ" b="0" dirty="0"/>
              <a:t>pouze </a:t>
            </a:r>
            <a:r>
              <a:rPr lang="cs-CZ" b="0" dirty="0" smtClean="0"/>
              <a:t>k menšímu kolu.</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největší kolo.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a:t>
            </a:fld>
            <a:endParaRPr lang="cs-CZ"/>
          </a:p>
        </p:txBody>
      </p:sp>
    </p:spTree>
    <p:extLst>
      <p:ext uri="{BB962C8B-B14F-4D97-AF65-F5344CB8AC3E}">
        <p14:creationId xmlns:p14="http://schemas.microsoft.com/office/powerpoint/2010/main" val="4192796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fontScale="90000"/>
          </a:bodyPr>
          <a:lstStyle/>
          <a:p>
            <a:r>
              <a:rPr lang="cs-CZ" dirty="0" smtClean="0"/>
              <a:t>Kdy reprezentovat informace (text) graficky???</a:t>
            </a:r>
            <a:endParaRPr lang="cs-CZ" dirty="0"/>
          </a:p>
        </p:txBody>
      </p:sp>
      <p:sp>
        <p:nvSpPr>
          <p:cNvPr id="3" name="Zástupný symbol pro obsah 2"/>
          <p:cNvSpPr>
            <a:spLocks noGrp="1"/>
          </p:cNvSpPr>
          <p:nvPr>
            <p:ph idx="1"/>
          </p:nvPr>
        </p:nvSpPr>
        <p:spPr/>
        <p:txBody>
          <a:bodyPr>
            <a:normAutofit fontScale="92500" lnSpcReduction="10000"/>
          </a:bodyPr>
          <a:lstStyle/>
          <a:p>
            <a:r>
              <a:rPr lang="cs-CZ" sz="3200" dirty="0" smtClean="0"/>
              <a:t>Záleží na situaci</a:t>
            </a:r>
            <a:r>
              <a:rPr lang="cs-CZ" sz="1800" dirty="0" smtClean="0"/>
              <a:t>.</a:t>
            </a:r>
          </a:p>
          <a:p>
            <a:endParaRPr lang="cs-CZ" sz="1800" dirty="0"/>
          </a:p>
          <a:p>
            <a:r>
              <a:rPr lang="cs-CZ" sz="1800" dirty="0" smtClean="0">
                <a:solidFill>
                  <a:schemeClr val="tx2"/>
                </a:solidFill>
              </a:rPr>
              <a:t>Grafická reprezentace je vhodná tehdy, když chceme složitý text nebo data prezentovat v podobně, která umožní rychlou percepci</a:t>
            </a:r>
            <a:r>
              <a:rPr lang="cs-CZ" sz="1800" dirty="0" smtClean="0"/>
              <a:t>. </a:t>
            </a:r>
          </a:p>
          <a:p>
            <a:endParaRPr lang="cs-CZ" sz="1800" dirty="0"/>
          </a:p>
          <a:p>
            <a:r>
              <a:rPr lang="cs-CZ" sz="1800" dirty="0"/>
              <a:t>Počasí (05-22</a:t>
            </a:r>
            <a:r>
              <a:rPr lang="cs-CZ" sz="1800" b="0" dirty="0"/>
              <a:t>): Oblačno až zataženo, na většině území občasný déšť, zpočátku nad 700 m srážky sněhové. Na Moravě a ve Slezsku zpočátku srážky ojediněle. Večer od západu ubývání oblačnosti i srážek. Nejvyšší teploty 5 až 9 °C, v 1000 m na horách kolem 4 °C. Čerstvý západní až jihozápadní vítr 4 až 8 m/s, místy s nárazy kolem 15 m/s, na horách 20 až 25 m/s, k večeru </a:t>
            </a:r>
            <a:r>
              <a:rPr lang="cs-CZ" sz="1800" b="0" dirty="0" smtClean="0"/>
              <a:t>zeslábne.</a:t>
            </a:r>
          </a:p>
          <a:p>
            <a:endParaRPr lang="cs-CZ" sz="1800" b="0" dirty="0" smtClean="0"/>
          </a:p>
          <a:p>
            <a:r>
              <a:rPr lang="cs-CZ" sz="1800" b="0" dirty="0" smtClean="0"/>
              <a:t>Zdroj: ČHÚ</a:t>
            </a:r>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30</a:t>
            </a:fld>
            <a:endParaRPr lang="cs-CZ"/>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16726"/>
            <a:ext cx="5400600" cy="310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fade">
                                      <p:cBhvr>
                                        <p:cTn id="2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a:bodyPr>
          <a:lstStyle/>
          <a:p>
            <a:r>
              <a:rPr lang="cs-CZ" dirty="0"/>
              <a:t>Š</a:t>
            </a:r>
            <a:r>
              <a:rPr lang="cs-CZ" dirty="0" smtClean="0"/>
              <a:t>patné reprezentace jsou docela časté</a:t>
            </a:r>
            <a:endParaRPr lang="cs-CZ" dirty="0"/>
          </a:p>
        </p:txBody>
      </p:sp>
      <p:pic>
        <p:nvPicPr>
          <p:cNvPr id="10" name="Zástupný symbol pro obsah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575" y="1474956"/>
            <a:ext cx="6678761" cy="4944017"/>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31</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5580112" y="6093296"/>
            <a:ext cx="2967544" cy="369332"/>
          </a:xfrm>
          <a:prstGeom prst="rect">
            <a:avLst/>
          </a:prstGeom>
          <a:noFill/>
        </p:spPr>
        <p:txBody>
          <a:bodyPr wrap="none" rtlCol="0">
            <a:spAutoFit/>
          </a:bodyPr>
          <a:lstStyle/>
          <a:p>
            <a:r>
              <a:rPr lang="cs-CZ" dirty="0" smtClean="0"/>
              <a:t>Zdroj: </a:t>
            </a:r>
            <a:r>
              <a:rPr lang="cs-CZ" dirty="0">
                <a:hlinkClick r:id="rId4"/>
              </a:rPr>
              <a:t>http://www.banda.cz/</a:t>
            </a:r>
            <a:endParaRPr lang="cs-CZ" dirty="0"/>
          </a:p>
        </p:txBody>
      </p:sp>
    </p:spTree>
    <p:extLst>
      <p:ext uri="{BB962C8B-B14F-4D97-AF65-F5344CB8AC3E}">
        <p14:creationId xmlns:p14="http://schemas.microsoft.com/office/powerpoint/2010/main" val="105891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3192289" cy="4644434"/>
          </a:xfrm>
        </p:spPr>
        <p:txBody>
          <a:bodyPr>
            <a:normAutofit/>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32</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 name="Zástupný symbol pro obsah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44463"/>
            <a:ext cx="7395223" cy="8790054"/>
          </a:xfrm>
        </p:spPr>
      </p:pic>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90322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33</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88840"/>
            <a:ext cx="7465516" cy="37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74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34</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6" y="1577839"/>
            <a:ext cx="9288033" cy="48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37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35</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60848"/>
            <a:ext cx="4536504" cy="344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72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1371600"/>
          </a:xfrm>
        </p:spPr>
        <p:txBody>
          <a:bodyPr>
            <a:normAutofit/>
          </a:bodyPr>
          <a:lstStyle/>
          <a:p>
            <a:r>
              <a:rPr lang="cs-CZ" dirty="0" err="1" smtClean="0"/>
              <a:t>Embodied</a:t>
            </a:r>
            <a:r>
              <a:rPr lang="cs-CZ" dirty="0" smtClean="0"/>
              <a:t> </a:t>
            </a:r>
            <a:r>
              <a:rPr lang="cs-CZ" dirty="0" err="1" smtClean="0"/>
              <a:t>interaction</a:t>
            </a:r>
            <a:endParaRPr lang="cs-CZ" dirty="0"/>
          </a:p>
        </p:txBody>
      </p:sp>
      <p:sp>
        <p:nvSpPr>
          <p:cNvPr id="3" name="Zástupný symbol pro obsah 2"/>
          <p:cNvSpPr>
            <a:spLocks noGrp="1"/>
          </p:cNvSpPr>
          <p:nvPr>
            <p:ph idx="1"/>
          </p:nvPr>
        </p:nvSpPr>
        <p:spPr/>
        <p:txBody>
          <a:bodyPr>
            <a:normAutofit lnSpcReduction="10000"/>
          </a:bodyPr>
          <a:lstStyle/>
          <a:p>
            <a:r>
              <a:rPr lang="cs-CZ" b="0" dirty="0" smtClean="0"/>
              <a:t>Reprezentace a entity jsou nositeli významu. </a:t>
            </a:r>
          </a:p>
          <a:p>
            <a:endParaRPr lang="cs-CZ" dirty="0"/>
          </a:p>
          <a:p>
            <a:r>
              <a:rPr lang="cs-CZ" dirty="0" smtClean="0"/>
              <a:t>Principy designu pro </a:t>
            </a:r>
            <a:r>
              <a:rPr lang="cs-CZ" dirty="0" err="1" smtClean="0"/>
              <a:t>tangible</a:t>
            </a:r>
            <a:r>
              <a:rPr lang="cs-CZ" dirty="0" smtClean="0"/>
              <a:t> a </a:t>
            </a:r>
            <a:r>
              <a:rPr lang="cs-CZ" dirty="0" err="1" smtClean="0"/>
              <a:t>social</a:t>
            </a:r>
            <a:r>
              <a:rPr lang="cs-CZ" dirty="0" smtClean="0"/>
              <a:t> </a:t>
            </a:r>
            <a:r>
              <a:rPr lang="cs-CZ" dirty="0" err="1" smtClean="0"/>
              <a:t>computing</a:t>
            </a:r>
            <a:endParaRPr lang="cs-CZ" dirty="0" smtClean="0"/>
          </a:p>
          <a:p>
            <a:pPr marL="457200" indent="-457200">
              <a:buAutoNum type="arabicPeriod"/>
            </a:pPr>
            <a:r>
              <a:rPr lang="cs-CZ" b="0" dirty="0" err="1" smtClean="0"/>
              <a:t>Computation</a:t>
            </a:r>
            <a:r>
              <a:rPr lang="cs-CZ" b="0" dirty="0" smtClean="0"/>
              <a:t> </a:t>
            </a:r>
            <a:r>
              <a:rPr lang="cs-CZ" b="0" dirty="0" err="1" smtClean="0"/>
              <a:t>is</a:t>
            </a:r>
            <a:r>
              <a:rPr lang="cs-CZ" b="0" dirty="0" smtClean="0"/>
              <a:t> a medium</a:t>
            </a:r>
          </a:p>
          <a:p>
            <a:pPr marL="457200" indent="-457200">
              <a:buAutoNum type="arabicPeriod"/>
            </a:pPr>
            <a:r>
              <a:rPr lang="cs-CZ" b="0" dirty="0" smtClean="0"/>
              <a:t>Význam se objevuje na různých stupních</a:t>
            </a:r>
          </a:p>
          <a:p>
            <a:pPr marL="457200" indent="-457200">
              <a:buFont typeface="Arial" pitchFamily="34" charset="0"/>
              <a:buAutoNum type="arabicPeriod"/>
            </a:pPr>
            <a:r>
              <a:rPr lang="cs-CZ" b="0" dirty="0"/>
              <a:t>Uživatelé nikoli designéři vytváří a komunikují </a:t>
            </a:r>
            <a:r>
              <a:rPr lang="cs-CZ" b="0" dirty="0" smtClean="0"/>
              <a:t>význam</a:t>
            </a:r>
          </a:p>
          <a:p>
            <a:pPr marL="457200" indent="-457200">
              <a:buFont typeface="Arial" pitchFamily="34" charset="0"/>
              <a:buAutoNum type="arabicPeriod"/>
            </a:pPr>
            <a:r>
              <a:rPr lang="cs-CZ" b="0" dirty="0" smtClean="0"/>
              <a:t>Vtělené interakce participují ve světě, který reprezentují</a:t>
            </a:r>
          </a:p>
          <a:p>
            <a:pPr marL="457200" indent="-457200">
              <a:buFont typeface="Arial" pitchFamily="34" charset="0"/>
              <a:buAutoNum type="arabicPeriod"/>
            </a:pPr>
            <a:endParaRPr lang="cs-CZ" b="0" dirty="0"/>
          </a:p>
          <a:p>
            <a:r>
              <a:rPr lang="cs-CZ" b="0" dirty="0" smtClean="0"/>
              <a:t>Zdroj: </a:t>
            </a:r>
            <a:r>
              <a:rPr lang="en-US" b="0" dirty="0"/>
              <a:t>DOURISH, Paul. </a:t>
            </a:r>
            <a:r>
              <a:rPr lang="en-US" b="0" i="1" dirty="0"/>
              <a:t>Where the action is: the foundations of embodied interaction</a:t>
            </a:r>
            <a:r>
              <a:rPr lang="en-US" b="0" dirty="0"/>
              <a:t>. 1st MIT Press </a:t>
            </a:r>
            <a:r>
              <a:rPr lang="en-US" b="0" dirty="0" err="1"/>
              <a:t>pbk</a:t>
            </a:r>
            <a:r>
              <a:rPr lang="en-US" b="0" dirty="0"/>
              <a:t>. ed. Cambridge, Mass.: MIT Press, 2004, x, 233 s. ISBN 9780262541787. </a:t>
            </a:r>
            <a:endParaRPr lang="cs-CZ" b="0" dirty="0" smtClean="0"/>
          </a:p>
          <a:p>
            <a:endParaRPr lang="cs-CZ" dirty="0" smtClean="0"/>
          </a:p>
          <a:p>
            <a:pPr marL="457200" indent="-457200">
              <a:buAutoNum type="arabicPeriod"/>
            </a:pP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36</a:t>
            </a:fld>
            <a:endParaRPr lang="cs-CZ"/>
          </a:p>
        </p:txBody>
      </p:sp>
    </p:spTree>
    <p:extLst>
      <p:ext uri="{BB962C8B-B14F-4D97-AF65-F5344CB8AC3E}">
        <p14:creationId xmlns:p14="http://schemas.microsoft.com/office/powerpoint/2010/main" val="3147292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Extras</a:t>
            </a:r>
            <a:endParaRPr lang="cs-CZ" dirty="0"/>
          </a:p>
        </p:txBody>
      </p:sp>
      <p:sp>
        <p:nvSpPr>
          <p:cNvPr id="3" name="Zástupný symbol pro obsah 2"/>
          <p:cNvSpPr>
            <a:spLocks noGrp="1"/>
          </p:cNvSpPr>
          <p:nvPr>
            <p:ph idx="1"/>
          </p:nvPr>
        </p:nvSpPr>
        <p:spPr/>
        <p:txBody>
          <a:bodyPr/>
          <a:lstStyle/>
          <a:p>
            <a:r>
              <a:rPr lang="en-US" dirty="0"/>
              <a:t>Dan Norman - Thinks that makes us </a:t>
            </a:r>
            <a:r>
              <a:rPr lang="en-US" dirty="0" smtClean="0"/>
              <a:t>smart</a:t>
            </a:r>
            <a:endParaRPr lang="cs-CZ" dirty="0" smtClean="0"/>
          </a:p>
          <a:p>
            <a:endParaRPr lang="cs-CZ" dirty="0"/>
          </a:p>
          <a:p>
            <a:r>
              <a:rPr lang="en-US" dirty="0"/>
              <a:t>Ed Hutchins, Cognition in the </a:t>
            </a:r>
            <a:r>
              <a:rPr lang="en-US" dirty="0" smtClean="0"/>
              <a:t>wild</a:t>
            </a:r>
            <a:endParaRPr lang="cs-CZ" dirty="0" smtClean="0"/>
          </a:p>
          <a:p>
            <a:endParaRPr lang="cs-CZ" dirty="0"/>
          </a:p>
          <a:p>
            <a:r>
              <a:rPr lang="en-US" dirty="0"/>
              <a:t>Herbert Simon - Science of the Artificial</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37</a:t>
            </a:fld>
            <a:endParaRPr lang="cs-CZ"/>
          </a:p>
        </p:txBody>
      </p:sp>
    </p:spTree>
    <p:extLst>
      <p:ext uri="{BB962C8B-B14F-4D97-AF65-F5344CB8AC3E}">
        <p14:creationId xmlns:p14="http://schemas.microsoft.com/office/powerpoint/2010/main" val="2529009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a:t>
            </a:r>
            <a:r>
              <a:rPr lang="cs-CZ" dirty="0" smtClean="0"/>
              <a:t>2017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60840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lstStyle/>
          <a:p>
            <a:r>
              <a:rPr lang="cs-CZ" dirty="0" smtClean="0"/>
              <a:t>Který úkol byl lehčí?</a:t>
            </a:r>
            <a:endParaRPr lang="cs-CZ" dirty="0"/>
          </a:p>
        </p:txBody>
      </p:sp>
      <p:sp>
        <p:nvSpPr>
          <p:cNvPr id="3" name="Zástupný symbol pro obsah 2"/>
          <p:cNvSpPr>
            <a:spLocks noGrp="1"/>
          </p:cNvSpPr>
          <p:nvPr>
            <p:ph idx="1"/>
          </p:nvPr>
        </p:nvSpPr>
        <p:spPr>
          <a:xfrm>
            <a:off x="457200" y="1752600"/>
            <a:ext cx="8147248" cy="4569408"/>
          </a:xfrm>
        </p:spPr>
        <p:txBody>
          <a:bodyPr/>
          <a:lstStyle/>
          <a:p>
            <a:pPr marL="342900" indent="-342900">
              <a:buFontTx/>
              <a:buChar char="-"/>
            </a:pPr>
            <a:r>
              <a:rPr lang="cs-CZ" dirty="0" smtClean="0"/>
              <a:t>Jablka? Papírová kola? </a:t>
            </a:r>
            <a:endParaRPr lang="cs-CZ" dirty="0"/>
          </a:p>
          <a:p>
            <a:pPr marL="342900" indent="-342900">
              <a:buFontTx/>
              <a:buChar char="-"/>
            </a:pPr>
            <a:r>
              <a:rPr lang="cs-CZ" dirty="0" smtClean="0"/>
              <a:t>Díky jasné reprezentaci charakterových vlastností objektů tyto úkoly zvládáme. </a:t>
            </a:r>
          </a:p>
          <a:p>
            <a:pPr marL="342900" indent="-342900">
              <a:buFontTx/>
              <a:buChar char="-"/>
            </a:pPr>
            <a:r>
              <a:rPr lang="cs-CZ" dirty="0" smtClean="0"/>
              <a:t>Neděláme při řešení chyby. </a:t>
            </a:r>
            <a:endParaRPr lang="cs-CZ" dirty="0"/>
          </a:p>
          <a:p>
            <a:pPr marL="342900" indent="-342900">
              <a:buFontTx/>
              <a:buChar char="-"/>
            </a:pPr>
            <a:endParaRPr lang="cs-CZ" b="0" dirty="0" smtClean="0"/>
          </a:p>
          <a:p>
            <a:pPr marL="342900" indent="-342900">
              <a:buFontTx/>
              <a:buChar char="-"/>
            </a:pPr>
            <a:r>
              <a:rPr lang="cs-CZ" b="0" dirty="0" smtClean="0"/>
              <a:t>Představte si, že dostaneme stejný úkol, ale místo jablek a papírových kol máte seřadit neoznačení </a:t>
            </a:r>
            <a:r>
              <a:rPr lang="cs-CZ" b="0" dirty="0" err="1" smtClean="0"/>
              <a:t>flesh</a:t>
            </a:r>
            <a:r>
              <a:rPr lang="cs-CZ" b="0" dirty="0" smtClean="0"/>
              <a:t> disky podle kapacity. </a:t>
            </a:r>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4</a:t>
            </a:fld>
            <a:endParaRPr lang="cs-CZ"/>
          </a:p>
        </p:txBody>
      </p:sp>
      <p:pic>
        <p:nvPicPr>
          <p:cNvPr id="7"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39288"/>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463" y="4779000"/>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887" y="4595386"/>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8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Hra s čísly</a:t>
            </a:r>
            <a:endParaRPr lang="cs-CZ" dirty="0"/>
          </a:p>
        </p:txBody>
      </p:sp>
      <p:sp>
        <p:nvSpPr>
          <p:cNvPr id="3" name="Zástupný symbol pro obsah 2"/>
          <p:cNvSpPr>
            <a:spLocks noGrp="1"/>
          </p:cNvSpPr>
          <p:nvPr>
            <p:ph idx="1"/>
          </p:nvPr>
        </p:nvSpPr>
        <p:spPr>
          <a:xfrm>
            <a:off x="457200" y="2564904"/>
            <a:ext cx="7643192" cy="3561259"/>
          </a:xfrm>
        </p:spPr>
        <p:txBody>
          <a:bodyPr/>
          <a:lstStyle/>
          <a:p>
            <a:pPr algn="just"/>
            <a:r>
              <a:rPr lang="cs-CZ" sz="3200" dirty="0" smtClean="0"/>
              <a:t>Vybírejte ve dvojicích čísla od 1-9 tak, abyste jako první dosáhli součtu 15. Nic si nezapisujte, používejte pouze paměť</a:t>
            </a:r>
            <a:r>
              <a:rPr lang="cs-CZ"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5</a:t>
            </a:fld>
            <a:endParaRPr lang="cs-CZ"/>
          </a:p>
        </p:txBody>
      </p:sp>
    </p:spTree>
    <p:extLst>
      <p:ext uri="{BB962C8B-B14F-4D97-AF65-F5344CB8AC3E}">
        <p14:creationId xmlns:p14="http://schemas.microsoft.com/office/powerpoint/2010/main" val="116389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 s Kartami</a:t>
            </a:r>
            <a:endParaRPr lang="cs-CZ" dirty="0"/>
          </a:p>
        </p:txBody>
      </p:sp>
      <p:sp>
        <p:nvSpPr>
          <p:cNvPr id="3" name="Zástupný symbol pro obsah 2"/>
          <p:cNvSpPr>
            <a:spLocks noGrp="1"/>
          </p:cNvSpPr>
          <p:nvPr>
            <p:ph idx="1"/>
          </p:nvPr>
        </p:nvSpPr>
        <p:spPr>
          <a:xfrm>
            <a:off x="457200" y="2924944"/>
            <a:ext cx="7620000" cy="3201219"/>
          </a:xfrm>
        </p:spPr>
        <p:txBody>
          <a:bodyPr>
            <a:normAutofit/>
          </a:bodyPr>
          <a:lstStyle/>
          <a:p>
            <a:pPr algn="just"/>
            <a:r>
              <a:rPr lang="cs-CZ" sz="3200" dirty="0"/>
              <a:t>Vybírejte ve dvojicích </a:t>
            </a:r>
            <a:r>
              <a:rPr lang="cs-CZ" sz="3200" dirty="0" smtClean="0"/>
              <a:t>karty od 1-9 </a:t>
            </a:r>
            <a:r>
              <a:rPr lang="cs-CZ" sz="3200" dirty="0"/>
              <a:t>tak, abyste jako první dosáhli součtu 15.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6</a:t>
            </a:fld>
            <a:endParaRPr lang="cs-CZ"/>
          </a:p>
        </p:txBody>
      </p:sp>
    </p:spTree>
    <p:extLst>
      <p:ext uri="{BB962C8B-B14F-4D97-AF65-F5344CB8AC3E}">
        <p14:creationId xmlns:p14="http://schemas.microsoft.com/office/powerpoint/2010/main" val="399267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Piškvorky</a:t>
            </a:r>
            <a:endParaRPr lang="cs-CZ" dirty="0"/>
          </a:p>
        </p:txBody>
      </p:sp>
      <p:sp>
        <p:nvSpPr>
          <p:cNvPr id="3" name="Zástupný symbol pro obsah 2"/>
          <p:cNvSpPr>
            <a:spLocks noGrp="1"/>
          </p:cNvSpPr>
          <p:nvPr>
            <p:ph idx="1"/>
          </p:nvPr>
        </p:nvSpPr>
        <p:spPr>
          <a:xfrm>
            <a:off x="457200" y="1484784"/>
            <a:ext cx="7620000" cy="4641379"/>
          </a:xfrm>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Jedná se vlastně o jinou reprezentaci úkolu s čísly.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7</a:t>
            </a:fld>
            <a:endParaRPr lang="cs-CZ"/>
          </a:p>
        </p:txBody>
      </p:sp>
      <p:cxnSp>
        <p:nvCxnSpPr>
          <p:cNvPr id="7" name="Přímá spojnice 6"/>
          <p:cNvCxnSpPr/>
          <p:nvPr/>
        </p:nvCxnSpPr>
        <p:spPr>
          <a:xfrm>
            <a:off x="3275856"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580112"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979712" y="2809905"/>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1979712" y="4106049"/>
            <a:ext cx="5256584"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931224" cy="1371600"/>
          </a:xfrm>
        </p:spPr>
        <p:txBody>
          <a:bodyPr>
            <a:normAutofit/>
          </a:bodyPr>
          <a:lstStyle/>
          <a:p>
            <a:r>
              <a:rPr lang="cs-CZ" dirty="0" smtClean="0"/>
              <a:t>Proč je jedna hra snadná a jedna obtížná?</a:t>
            </a:r>
            <a:endParaRPr lang="cs-CZ" dirty="0"/>
          </a:p>
        </p:txBody>
      </p:sp>
      <p:sp>
        <p:nvSpPr>
          <p:cNvPr id="3" name="Zástupný symbol pro obsah 2"/>
          <p:cNvSpPr>
            <a:spLocks noGrp="1"/>
          </p:cNvSpPr>
          <p:nvPr>
            <p:ph idx="1"/>
          </p:nvPr>
        </p:nvSpPr>
        <p:spPr/>
        <p:txBody>
          <a:bodyPr>
            <a:normAutofit/>
          </a:bodyPr>
          <a:lstStyle/>
          <a:p>
            <a:r>
              <a:rPr lang="cs-CZ" dirty="0" smtClean="0"/>
              <a:t>Všechny hry reprezentovaly stejný problém: čísla v hlavě, karty, piškvorky a čísla. </a:t>
            </a:r>
          </a:p>
          <a:p>
            <a:endParaRPr lang="cs-CZ" dirty="0"/>
          </a:p>
          <a:p>
            <a:r>
              <a:rPr lang="cs-CZ" dirty="0" smtClean="0"/>
              <a:t>Různá reprezentace informací  má vliv na naši schopnost řešit problém.  </a:t>
            </a:r>
            <a:endParaRPr lang="cs-CZ" dirty="0"/>
          </a:p>
          <a:p>
            <a:endParaRPr lang="cs-CZ" dirty="0"/>
          </a:p>
          <a:p>
            <a:r>
              <a:rPr lang="cs-CZ" sz="2800" dirty="0" smtClean="0">
                <a:solidFill>
                  <a:schemeClr val="tx2"/>
                </a:solidFill>
              </a:rPr>
              <a:t>Pokud zvolíme správnou reprezentaci problému, pak jsme schopni řešit jej efektivněji, rychleji a plynule. </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8</a:t>
            </a:fld>
            <a:endParaRPr lang="cs-CZ"/>
          </a:p>
        </p:txBody>
      </p:sp>
    </p:spTree>
    <p:extLst>
      <p:ext uri="{BB962C8B-B14F-4D97-AF65-F5344CB8AC3E}">
        <p14:creationId xmlns:p14="http://schemas.microsoft.com/office/powerpoint/2010/main" val="323958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Krátkodobá paměť</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Tím, že problém reprezentujeme, neklademe takové nároky na krátkodobou paměť.</a:t>
            </a:r>
          </a:p>
          <a:p>
            <a:endParaRPr lang="cs-CZ" dirty="0"/>
          </a:p>
          <a:p>
            <a:r>
              <a:rPr lang="cs-CZ" dirty="0" smtClean="0">
                <a:solidFill>
                  <a:schemeClr val="tx2"/>
                </a:solidFill>
              </a:rPr>
              <a:t>Millerovo pravidlo</a:t>
            </a:r>
          </a:p>
          <a:p>
            <a:r>
              <a:rPr lang="cs-CZ" dirty="0" smtClean="0"/>
              <a:t>Člověk je s schopen v krátkodobé paměti uchovat </a:t>
            </a:r>
            <a:r>
              <a:rPr lang="cs-CZ" dirty="0"/>
              <a:t>7 (+/-) </a:t>
            </a:r>
            <a:r>
              <a:rPr lang="cs-CZ" dirty="0" smtClean="0"/>
              <a:t>2 věci.</a:t>
            </a:r>
          </a:p>
          <a:p>
            <a:endParaRPr lang="cs-CZ" dirty="0"/>
          </a:p>
          <a:p>
            <a:r>
              <a:rPr lang="cs-CZ" i="1" dirty="0" smtClean="0"/>
              <a:t>Myslím, že to číslo je nadsazené ;-)</a:t>
            </a:r>
          </a:p>
          <a:p>
            <a:endParaRPr lang="cs-CZ" dirty="0" smtClean="0"/>
          </a:p>
          <a:p>
            <a:r>
              <a:rPr lang="cs-CZ" dirty="0" smtClean="0"/>
              <a:t>Zdroj: </a:t>
            </a:r>
            <a:r>
              <a:rPr lang="cs-CZ" b="0" dirty="0">
                <a:hlinkClick r:id="rId3"/>
              </a:rPr>
              <a:t>http://en.wikipedia.org/wiki/The_Magical_Number_Seven,_</a:t>
            </a:r>
            <a:r>
              <a:rPr lang="cs-CZ" b="0" dirty="0" smtClean="0">
                <a:hlinkClick r:id="rId3"/>
              </a:rPr>
              <a:t>Plus_or_Minus_Two</a:t>
            </a:r>
            <a:endParaRPr lang="cs-CZ" b="0" dirty="0" smtClean="0"/>
          </a:p>
          <a:p>
            <a:endParaRPr lang="cs-CZ" b="0" dirty="0"/>
          </a:p>
          <a:p>
            <a:r>
              <a:rPr lang="cs-CZ" b="0" dirty="0">
                <a:hlinkClick r:id="rId4"/>
              </a:rPr>
              <a:t>http://psychclassics.yorku.ca/Miller/#f1</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9</a:t>
            </a:fld>
            <a:endParaRPr lang="cs-CZ"/>
          </a:p>
        </p:txBody>
      </p:sp>
    </p:spTree>
    <p:extLst>
      <p:ext uri="{BB962C8B-B14F-4D97-AF65-F5344CB8AC3E}">
        <p14:creationId xmlns:p14="http://schemas.microsoft.com/office/powerpoint/2010/main" val="2724321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3666</TotalTime>
  <Words>2239</Words>
  <Application>Microsoft Office PowerPoint</Application>
  <PresentationFormat>On-screen Show (4:3)</PresentationFormat>
  <Paragraphs>362</Paragraphs>
  <Slides>38</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Základní</vt:lpstr>
      <vt:lpstr>Reprezentace informací  (Nepodceňujte zobrazování informací, distribuovaná kognice)  </vt:lpstr>
      <vt:lpstr>Seřaďte jablka od nejmenšího k největšímu, z leva doprava</vt:lpstr>
      <vt:lpstr>Seřaďte papírová kola od nejmenšího k největšímu, z leva doprava</vt:lpstr>
      <vt:lpstr>Který úkol byl lehčí?</vt:lpstr>
      <vt:lpstr>Hra s čísly</vt:lpstr>
      <vt:lpstr>Hra s Kartami</vt:lpstr>
      <vt:lpstr>Piškvorky</vt:lpstr>
      <vt:lpstr>Proč je jedna hra snadná a jedna obtížná?</vt:lpstr>
      <vt:lpstr>Krátkodobá paměť</vt:lpstr>
      <vt:lpstr>Příklad: GTD</vt:lpstr>
      <vt:lpstr>Princip přirozenosti v uživatelském rozhraní</vt:lpstr>
      <vt:lpstr>Proteus – přirozený postup</vt:lpstr>
      <vt:lpstr>PowerPoint Presentation</vt:lpstr>
      <vt:lpstr>Distribuování kognice </vt:lpstr>
      <vt:lpstr>Distribuování kognice… Podporuje Experimentování</vt:lpstr>
      <vt:lpstr>Distribuování kognice… Podporuje učení</vt:lpstr>
      <vt:lpstr>Distribuování kognice… Ukazuje (pouze) důležité rozdíly</vt:lpstr>
      <vt:lpstr>Distribuování kognice… Mění pomalé uvědomování v rychlou percepci</vt:lpstr>
      <vt:lpstr>Distribuování kognice… Mění pomalé uvědomování v rychlou percepci</vt:lpstr>
      <vt:lpstr>Distribuování kognice… Mění pomalé uvědomování v rychlou percepci</vt:lpstr>
      <vt:lpstr>Distribuování kognice… Podporuje chunkování, především v případě expertů</vt:lpstr>
      <vt:lpstr>Distribuování kognice… Podporuje chunkování, především v případě expertů</vt:lpstr>
      <vt:lpstr>Distribuování kognice…  Jak vytvořit rozhraní, které bude podporovat chunkování?</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Usnadňuje kolaborativní aktivity</vt:lpstr>
      <vt:lpstr>Kdy reprezentovat informace (text) graficky???</vt:lpstr>
      <vt:lpstr>Špatné reprezentace jsou docela časté</vt:lpstr>
      <vt:lpstr>PowerPoint Presentation</vt:lpstr>
      <vt:lpstr>Špatné reprezentace jsou docela časté</vt:lpstr>
      <vt:lpstr>Špatné reprezentace jsou docela časté</vt:lpstr>
      <vt:lpstr>Špatné reprezentace jsou docela časté</vt:lpstr>
      <vt:lpstr>Embodied interaction</vt:lpstr>
      <vt:lpstr>Extras</vt:lpstr>
      <vt:lpstr>Děkuji za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(podnázev, … )</dc:title>
  <dc:creator>DELL1</dc:creator>
  <cp:lastModifiedBy>Bouda, Tomas</cp:lastModifiedBy>
  <cp:revision>63</cp:revision>
  <dcterms:created xsi:type="dcterms:W3CDTF">2012-09-18T10:23:45Z</dcterms:created>
  <dcterms:modified xsi:type="dcterms:W3CDTF">2017-05-03T12:50:28Z</dcterms:modified>
</cp:coreProperties>
</file>