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64" r:id="rId3"/>
    <p:sldId id="266" r:id="rId4"/>
    <p:sldId id="267" r:id="rId5"/>
    <p:sldId id="268" r:id="rId6"/>
    <p:sldId id="261" r:id="rId7"/>
    <p:sldId id="262" r:id="rId8"/>
    <p:sldId id="263" r:id="rId9"/>
    <p:sldId id="269" r:id="rId10"/>
    <p:sldId id="258" r:id="rId11"/>
    <p:sldId id="270" r:id="rId12"/>
    <p:sldId id="271" r:id="rId13"/>
    <p:sldId id="272" r:id="rId14"/>
    <p:sldId id="274" r:id="rId15"/>
    <p:sldId id="259" r:id="rId16"/>
    <p:sldId id="275" r:id="rId17"/>
    <p:sldId id="276" r:id="rId18"/>
    <p:sldId id="278" r:id="rId19"/>
    <p:sldId id="279" r:id="rId20"/>
    <p:sldId id="280" r:id="rId21"/>
    <p:sldId id="273" r:id="rId22"/>
    <p:sldId id="265" r:id="rId23"/>
    <p:sldId id="257" r:id="rId24"/>
    <p:sldId id="281" r:id="rId25"/>
    <p:sldId id="277" r:id="rId26"/>
  </p:sldIdLst>
  <p:sldSz cx="12192000" cy="6858000"/>
  <p:notesSz cx="6858000" cy="9144000"/>
  <p:custDataLst>
    <p:tags r:id="rId2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4622C7-8687-403F-B92F-B1A41740D1F2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61FC30E-407B-49D5-81F8-DFB277945BD5}">
      <dgm:prSet phldrT="[Text]"/>
      <dgm:spPr/>
      <dgm:t>
        <a:bodyPr/>
        <a:lstStyle/>
        <a:p>
          <a:r>
            <a:rPr lang="cs-CZ"/>
            <a:t>Tvorba</a:t>
          </a:r>
        </a:p>
      </dgm:t>
    </dgm:pt>
    <dgm:pt modelId="{3662C017-C3D9-4675-B47D-4C7FBD1759D8}" type="parTrans" cxnId="{621614A2-4AF7-43B8-9127-CE10CB63E695}">
      <dgm:prSet/>
      <dgm:spPr/>
      <dgm:t>
        <a:bodyPr/>
        <a:lstStyle/>
        <a:p>
          <a:endParaRPr lang="cs-CZ"/>
        </a:p>
      </dgm:t>
    </dgm:pt>
    <dgm:pt modelId="{6326BC9F-CF26-4BF6-8392-410B902D1909}" type="sibTrans" cxnId="{621614A2-4AF7-43B8-9127-CE10CB63E695}">
      <dgm:prSet/>
      <dgm:spPr/>
      <dgm:t>
        <a:bodyPr/>
        <a:lstStyle/>
        <a:p>
          <a:endParaRPr lang="cs-CZ"/>
        </a:p>
      </dgm:t>
    </dgm:pt>
    <dgm:pt modelId="{EBF7BD89-64BC-464A-B68A-FBA0FA9E20C4}">
      <dgm:prSet phldrT="[Text]"/>
      <dgm:spPr/>
      <dgm:t>
        <a:bodyPr/>
        <a:lstStyle/>
        <a:p>
          <a:r>
            <a:rPr lang="cs-CZ"/>
            <a:t>Transparentnost</a:t>
          </a:r>
        </a:p>
      </dgm:t>
    </dgm:pt>
    <dgm:pt modelId="{C4052E88-FBE3-4677-8F88-4BC9EEA56727}" type="parTrans" cxnId="{4BB2BA7B-AA65-4715-A70D-C878628D9ECC}">
      <dgm:prSet/>
      <dgm:spPr/>
      <dgm:t>
        <a:bodyPr/>
        <a:lstStyle/>
        <a:p>
          <a:endParaRPr lang="cs-CZ"/>
        </a:p>
      </dgm:t>
    </dgm:pt>
    <dgm:pt modelId="{9327DC85-0C41-4A86-8E7A-EB6EAB9EB870}" type="sibTrans" cxnId="{4BB2BA7B-AA65-4715-A70D-C878628D9ECC}">
      <dgm:prSet/>
      <dgm:spPr/>
      <dgm:t>
        <a:bodyPr/>
        <a:lstStyle/>
        <a:p>
          <a:endParaRPr lang="cs-CZ"/>
        </a:p>
      </dgm:t>
    </dgm:pt>
    <dgm:pt modelId="{B5C69135-C677-4496-A35C-FD4A3919D3A5}">
      <dgm:prSet/>
      <dgm:spPr/>
      <dgm:t>
        <a:bodyPr/>
        <a:lstStyle/>
        <a:p>
          <a:r>
            <a:rPr lang="cs-CZ" dirty="0"/>
            <a:t>Spolupráce</a:t>
          </a:r>
        </a:p>
      </dgm:t>
    </dgm:pt>
    <dgm:pt modelId="{5472DBFB-67BE-4FF2-9A66-7D6347D82593}" type="parTrans" cxnId="{778E3585-6403-404E-A1E4-DF61178B5768}">
      <dgm:prSet/>
      <dgm:spPr/>
      <dgm:t>
        <a:bodyPr/>
        <a:lstStyle/>
        <a:p>
          <a:endParaRPr lang="cs-CZ"/>
        </a:p>
      </dgm:t>
    </dgm:pt>
    <dgm:pt modelId="{971222BA-2986-4D44-918E-5D49A3FD0959}" type="sibTrans" cxnId="{778E3585-6403-404E-A1E4-DF61178B5768}">
      <dgm:prSet/>
      <dgm:spPr/>
      <dgm:t>
        <a:bodyPr/>
        <a:lstStyle/>
        <a:p>
          <a:endParaRPr lang="cs-CZ"/>
        </a:p>
      </dgm:t>
    </dgm:pt>
    <dgm:pt modelId="{7BE4DB03-D906-421C-B0B5-9630685A97CA}">
      <dgm:prSet/>
      <dgm:spPr/>
      <dgm:t>
        <a:bodyPr/>
        <a:lstStyle/>
        <a:p>
          <a:r>
            <a:rPr lang="cs-CZ"/>
            <a:t>Zapojení se</a:t>
          </a:r>
        </a:p>
      </dgm:t>
    </dgm:pt>
    <dgm:pt modelId="{7FAADBB9-48DD-48C6-AD38-761B09E4ED50}" type="parTrans" cxnId="{61638733-928E-4D13-91CB-22F65A85C3CB}">
      <dgm:prSet/>
      <dgm:spPr/>
      <dgm:t>
        <a:bodyPr/>
        <a:lstStyle/>
        <a:p>
          <a:endParaRPr lang="cs-CZ"/>
        </a:p>
      </dgm:t>
    </dgm:pt>
    <dgm:pt modelId="{8B28FFA3-5646-445A-AFA9-B3958C8B33D9}" type="sibTrans" cxnId="{61638733-928E-4D13-91CB-22F65A85C3CB}">
      <dgm:prSet/>
      <dgm:spPr/>
      <dgm:t>
        <a:bodyPr/>
        <a:lstStyle/>
        <a:p>
          <a:endParaRPr lang="cs-CZ"/>
        </a:p>
      </dgm:t>
    </dgm:pt>
    <dgm:pt modelId="{CB0AD863-5C56-40C5-9D83-4E86B93F5A15}" type="pres">
      <dgm:prSet presAssocID="{3B4622C7-8687-403F-B92F-B1A41740D1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1E88AA9-AB12-49EC-8CCB-DCB28FD1AC06}" type="pres">
      <dgm:prSet presAssocID="{B5C69135-C677-4496-A35C-FD4A3919D3A5}" presName="Name8" presStyleCnt="0"/>
      <dgm:spPr/>
    </dgm:pt>
    <dgm:pt modelId="{7A85E3DE-9ED3-4350-BA8A-946D82BF85FB}" type="pres">
      <dgm:prSet presAssocID="{B5C69135-C677-4496-A35C-FD4A3919D3A5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6A74CC-8310-42D2-986A-64594450F685}" type="pres">
      <dgm:prSet presAssocID="{B5C69135-C677-4496-A35C-FD4A3919D3A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C9E856-0889-4C53-B53E-CC2E609A28D1}" type="pres">
      <dgm:prSet presAssocID="{7BE4DB03-D906-421C-B0B5-9630685A97CA}" presName="Name8" presStyleCnt="0"/>
      <dgm:spPr/>
    </dgm:pt>
    <dgm:pt modelId="{EF9AE041-EDA3-4261-BE76-04A8EACCF3F2}" type="pres">
      <dgm:prSet presAssocID="{7BE4DB03-D906-421C-B0B5-9630685A97CA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5E9A7B-31F9-41BE-9202-02250DE6B6C2}" type="pres">
      <dgm:prSet presAssocID="{7BE4DB03-D906-421C-B0B5-9630685A97C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1ADDF0-28B8-494E-818E-3BE04CD279CB}" type="pres">
      <dgm:prSet presAssocID="{161FC30E-407B-49D5-81F8-DFB277945BD5}" presName="Name8" presStyleCnt="0"/>
      <dgm:spPr/>
    </dgm:pt>
    <dgm:pt modelId="{42D8D629-C882-4610-B3C7-C6E73F8D933D}" type="pres">
      <dgm:prSet presAssocID="{161FC30E-407B-49D5-81F8-DFB277945BD5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27E24B-B27A-4671-BDB8-A317E88C347C}" type="pres">
      <dgm:prSet presAssocID="{161FC30E-407B-49D5-81F8-DFB277945BD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CAA8FB-9091-4111-AD22-F0CE795123F1}" type="pres">
      <dgm:prSet presAssocID="{EBF7BD89-64BC-464A-B68A-FBA0FA9E20C4}" presName="Name8" presStyleCnt="0"/>
      <dgm:spPr/>
    </dgm:pt>
    <dgm:pt modelId="{9A8D55F2-345F-4D2B-834B-D38F94B16037}" type="pres">
      <dgm:prSet presAssocID="{EBF7BD89-64BC-464A-B68A-FBA0FA9E20C4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F7427D-5604-4EB2-AC50-E5B905A0C7A6}" type="pres">
      <dgm:prSet presAssocID="{EBF7BD89-64BC-464A-B68A-FBA0FA9E20C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546F4C9-EA24-48E8-944F-E48A533CFDA3}" type="presOf" srcId="{EBF7BD89-64BC-464A-B68A-FBA0FA9E20C4}" destId="{9A8D55F2-345F-4D2B-834B-D38F94B16037}" srcOrd="0" destOrd="0" presId="urn:microsoft.com/office/officeart/2005/8/layout/pyramid1"/>
    <dgm:cxn modelId="{61638733-928E-4D13-91CB-22F65A85C3CB}" srcId="{3B4622C7-8687-403F-B92F-B1A41740D1F2}" destId="{7BE4DB03-D906-421C-B0B5-9630685A97CA}" srcOrd="1" destOrd="0" parTransId="{7FAADBB9-48DD-48C6-AD38-761B09E4ED50}" sibTransId="{8B28FFA3-5646-445A-AFA9-B3958C8B33D9}"/>
    <dgm:cxn modelId="{ECB24CAD-6DB0-4BB9-AA70-E1AF8278A5B9}" type="presOf" srcId="{B5C69135-C677-4496-A35C-FD4A3919D3A5}" destId="{156A74CC-8310-42D2-986A-64594450F685}" srcOrd="1" destOrd="0" presId="urn:microsoft.com/office/officeart/2005/8/layout/pyramid1"/>
    <dgm:cxn modelId="{AD368CDE-8DC1-4D5C-AF53-3F3836EBAC81}" type="presOf" srcId="{EBF7BD89-64BC-464A-B68A-FBA0FA9E20C4}" destId="{2AF7427D-5604-4EB2-AC50-E5B905A0C7A6}" srcOrd="1" destOrd="0" presId="urn:microsoft.com/office/officeart/2005/8/layout/pyramid1"/>
    <dgm:cxn modelId="{6B18A2CE-3359-4792-997B-4DAAFCE6CE60}" type="presOf" srcId="{B5C69135-C677-4496-A35C-FD4A3919D3A5}" destId="{7A85E3DE-9ED3-4350-BA8A-946D82BF85FB}" srcOrd="0" destOrd="0" presId="urn:microsoft.com/office/officeart/2005/8/layout/pyramid1"/>
    <dgm:cxn modelId="{E3BED65B-4B6C-4F82-9F7C-78A77EFB449B}" type="presOf" srcId="{161FC30E-407B-49D5-81F8-DFB277945BD5}" destId="{9F27E24B-B27A-4671-BDB8-A317E88C347C}" srcOrd="1" destOrd="0" presId="urn:microsoft.com/office/officeart/2005/8/layout/pyramid1"/>
    <dgm:cxn modelId="{621614A2-4AF7-43B8-9127-CE10CB63E695}" srcId="{3B4622C7-8687-403F-B92F-B1A41740D1F2}" destId="{161FC30E-407B-49D5-81F8-DFB277945BD5}" srcOrd="2" destOrd="0" parTransId="{3662C017-C3D9-4675-B47D-4C7FBD1759D8}" sibTransId="{6326BC9F-CF26-4BF6-8392-410B902D1909}"/>
    <dgm:cxn modelId="{778E3585-6403-404E-A1E4-DF61178B5768}" srcId="{3B4622C7-8687-403F-B92F-B1A41740D1F2}" destId="{B5C69135-C677-4496-A35C-FD4A3919D3A5}" srcOrd="0" destOrd="0" parTransId="{5472DBFB-67BE-4FF2-9A66-7D6347D82593}" sibTransId="{971222BA-2986-4D44-918E-5D49A3FD0959}"/>
    <dgm:cxn modelId="{4BB2BA7B-AA65-4715-A70D-C878628D9ECC}" srcId="{3B4622C7-8687-403F-B92F-B1A41740D1F2}" destId="{EBF7BD89-64BC-464A-B68A-FBA0FA9E20C4}" srcOrd="3" destOrd="0" parTransId="{C4052E88-FBE3-4677-8F88-4BC9EEA56727}" sibTransId="{9327DC85-0C41-4A86-8E7A-EB6EAB9EB870}"/>
    <dgm:cxn modelId="{3524311B-8213-4601-9D29-2BC5E5FB1831}" type="presOf" srcId="{161FC30E-407B-49D5-81F8-DFB277945BD5}" destId="{42D8D629-C882-4610-B3C7-C6E73F8D933D}" srcOrd="0" destOrd="0" presId="urn:microsoft.com/office/officeart/2005/8/layout/pyramid1"/>
    <dgm:cxn modelId="{9A928EC2-92DC-4F95-A542-8C8BF2B5CCCE}" type="presOf" srcId="{3B4622C7-8687-403F-B92F-B1A41740D1F2}" destId="{CB0AD863-5C56-40C5-9D83-4E86B93F5A15}" srcOrd="0" destOrd="0" presId="urn:microsoft.com/office/officeart/2005/8/layout/pyramid1"/>
    <dgm:cxn modelId="{6C285B95-3279-4BD4-9C92-7CE19ECD2752}" type="presOf" srcId="{7BE4DB03-D906-421C-B0B5-9630685A97CA}" destId="{EF9AE041-EDA3-4261-BE76-04A8EACCF3F2}" srcOrd="0" destOrd="0" presId="urn:microsoft.com/office/officeart/2005/8/layout/pyramid1"/>
    <dgm:cxn modelId="{F20BD21E-DFC6-4FB2-8604-24B93B4E0614}" type="presOf" srcId="{7BE4DB03-D906-421C-B0B5-9630685A97CA}" destId="{2D5E9A7B-31F9-41BE-9202-02250DE6B6C2}" srcOrd="1" destOrd="0" presId="urn:microsoft.com/office/officeart/2005/8/layout/pyramid1"/>
    <dgm:cxn modelId="{1C1BB810-B3FE-4ED4-9D3A-67F5E5EB2BBF}" type="presParOf" srcId="{CB0AD863-5C56-40C5-9D83-4E86B93F5A15}" destId="{51E88AA9-AB12-49EC-8CCB-DCB28FD1AC06}" srcOrd="0" destOrd="0" presId="urn:microsoft.com/office/officeart/2005/8/layout/pyramid1"/>
    <dgm:cxn modelId="{F8167AE7-C4E4-4696-84DB-FAB877876ED7}" type="presParOf" srcId="{51E88AA9-AB12-49EC-8CCB-DCB28FD1AC06}" destId="{7A85E3DE-9ED3-4350-BA8A-946D82BF85FB}" srcOrd="0" destOrd="0" presId="urn:microsoft.com/office/officeart/2005/8/layout/pyramid1"/>
    <dgm:cxn modelId="{09D17636-CCEA-4780-A47E-2B3C29910652}" type="presParOf" srcId="{51E88AA9-AB12-49EC-8CCB-DCB28FD1AC06}" destId="{156A74CC-8310-42D2-986A-64594450F685}" srcOrd="1" destOrd="0" presId="urn:microsoft.com/office/officeart/2005/8/layout/pyramid1"/>
    <dgm:cxn modelId="{72952BE7-B19D-4918-A455-B57D3AD2C91F}" type="presParOf" srcId="{CB0AD863-5C56-40C5-9D83-4E86B93F5A15}" destId="{30C9E856-0889-4C53-B53E-CC2E609A28D1}" srcOrd="1" destOrd="0" presId="urn:microsoft.com/office/officeart/2005/8/layout/pyramid1"/>
    <dgm:cxn modelId="{A73664BB-3EE8-4B57-89DC-49F7675B4B32}" type="presParOf" srcId="{30C9E856-0889-4C53-B53E-CC2E609A28D1}" destId="{EF9AE041-EDA3-4261-BE76-04A8EACCF3F2}" srcOrd="0" destOrd="0" presId="urn:microsoft.com/office/officeart/2005/8/layout/pyramid1"/>
    <dgm:cxn modelId="{F1B197AF-87F6-4E6A-8C82-635AFBF9D04F}" type="presParOf" srcId="{30C9E856-0889-4C53-B53E-CC2E609A28D1}" destId="{2D5E9A7B-31F9-41BE-9202-02250DE6B6C2}" srcOrd="1" destOrd="0" presId="urn:microsoft.com/office/officeart/2005/8/layout/pyramid1"/>
    <dgm:cxn modelId="{5324C992-0761-4ABE-BD24-910DAEBDA9E6}" type="presParOf" srcId="{CB0AD863-5C56-40C5-9D83-4E86B93F5A15}" destId="{DC1ADDF0-28B8-494E-818E-3BE04CD279CB}" srcOrd="2" destOrd="0" presId="urn:microsoft.com/office/officeart/2005/8/layout/pyramid1"/>
    <dgm:cxn modelId="{919CC6D6-9CEB-4039-9355-85B02A00EA6E}" type="presParOf" srcId="{DC1ADDF0-28B8-494E-818E-3BE04CD279CB}" destId="{42D8D629-C882-4610-B3C7-C6E73F8D933D}" srcOrd="0" destOrd="0" presId="urn:microsoft.com/office/officeart/2005/8/layout/pyramid1"/>
    <dgm:cxn modelId="{E97633B2-9501-4213-9913-28F64210039B}" type="presParOf" srcId="{DC1ADDF0-28B8-494E-818E-3BE04CD279CB}" destId="{9F27E24B-B27A-4671-BDB8-A317E88C347C}" srcOrd="1" destOrd="0" presId="urn:microsoft.com/office/officeart/2005/8/layout/pyramid1"/>
    <dgm:cxn modelId="{1E716430-B8C1-4AEE-961C-13FFE932D0B8}" type="presParOf" srcId="{CB0AD863-5C56-40C5-9D83-4E86B93F5A15}" destId="{BACAA8FB-9091-4111-AD22-F0CE795123F1}" srcOrd="3" destOrd="0" presId="urn:microsoft.com/office/officeart/2005/8/layout/pyramid1"/>
    <dgm:cxn modelId="{B78E746D-78DB-4270-805C-C82F56B40B0F}" type="presParOf" srcId="{BACAA8FB-9091-4111-AD22-F0CE795123F1}" destId="{9A8D55F2-345F-4D2B-834B-D38F94B16037}" srcOrd="0" destOrd="0" presId="urn:microsoft.com/office/officeart/2005/8/layout/pyramid1"/>
    <dgm:cxn modelId="{52A158E3-51C3-4CCF-8D8D-20B82F0AEA12}" type="presParOf" srcId="{BACAA8FB-9091-4111-AD22-F0CE795123F1}" destId="{2AF7427D-5604-4EB2-AC50-E5B905A0C7A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361C84-5D21-41DA-9D71-BEB4844E7FDA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</dgm:pt>
    <dgm:pt modelId="{72825D1B-A74C-4CDA-87FE-504C32BA7AB0}">
      <dgm:prSet phldrT="[Text]" custT="1"/>
      <dgm:spPr/>
      <dgm:t>
        <a:bodyPr/>
        <a:lstStyle/>
        <a:p>
          <a:r>
            <a:rPr lang="cs-CZ" sz="1800" dirty="0"/>
            <a:t>Aplikovat</a:t>
          </a:r>
        </a:p>
      </dgm:t>
    </dgm:pt>
    <dgm:pt modelId="{32021546-2C56-4341-86A1-ACC7F2DF9265}" type="parTrans" cxnId="{880A0636-5C94-471E-9E7B-39741F70A965}">
      <dgm:prSet/>
      <dgm:spPr/>
      <dgm:t>
        <a:bodyPr/>
        <a:lstStyle/>
        <a:p>
          <a:endParaRPr lang="cs-CZ"/>
        </a:p>
      </dgm:t>
    </dgm:pt>
    <dgm:pt modelId="{6AA19AB8-9033-401E-A7C6-46D654084FA5}" type="sibTrans" cxnId="{880A0636-5C94-471E-9E7B-39741F70A965}">
      <dgm:prSet/>
      <dgm:spPr/>
      <dgm:t>
        <a:bodyPr/>
        <a:lstStyle/>
        <a:p>
          <a:endParaRPr lang="cs-CZ"/>
        </a:p>
      </dgm:t>
    </dgm:pt>
    <dgm:pt modelId="{CBFC8332-C874-4EBB-88BD-06289DB5E2DD}">
      <dgm:prSet phldrT="[Text]" custT="1"/>
      <dgm:spPr/>
      <dgm:t>
        <a:bodyPr/>
        <a:lstStyle/>
        <a:p>
          <a:r>
            <a:rPr lang="cs-CZ" sz="1800" dirty="0"/>
            <a:t>Pochopit</a:t>
          </a:r>
        </a:p>
      </dgm:t>
    </dgm:pt>
    <dgm:pt modelId="{15272663-478C-48AE-9EB0-5688A250244A}" type="parTrans" cxnId="{59951750-636D-42FF-AB91-866B6ED7656C}">
      <dgm:prSet/>
      <dgm:spPr/>
      <dgm:t>
        <a:bodyPr/>
        <a:lstStyle/>
        <a:p>
          <a:endParaRPr lang="cs-CZ"/>
        </a:p>
      </dgm:t>
    </dgm:pt>
    <dgm:pt modelId="{C40A44C2-9EAC-4ECF-8CB8-5885CE5128A7}" type="sibTrans" cxnId="{59951750-636D-42FF-AB91-866B6ED7656C}">
      <dgm:prSet/>
      <dgm:spPr/>
      <dgm:t>
        <a:bodyPr/>
        <a:lstStyle/>
        <a:p>
          <a:endParaRPr lang="cs-CZ"/>
        </a:p>
      </dgm:t>
    </dgm:pt>
    <dgm:pt modelId="{7A779F3E-C958-48BA-9425-99809CF44170}">
      <dgm:prSet phldrT="[Text]" custT="1"/>
      <dgm:spPr/>
      <dgm:t>
        <a:bodyPr/>
        <a:lstStyle/>
        <a:p>
          <a:r>
            <a:rPr lang="cs-CZ" sz="1800" dirty="0"/>
            <a:t>Pamatovat</a:t>
          </a:r>
        </a:p>
      </dgm:t>
    </dgm:pt>
    <dgm:pt modelId="{B8585FA6-9326-4D38-97B7-6E381F923C80}" type="parTrans" cxnId="{1F18D6E9-C4C6-465E-A712-B43B881DC6AD}">
      <dgm:prSet/>
      <dgm:spPr/>
      <dgm:t>
        <a:bodyPr/>
        <a:lstStyle/>
        <a:p>
          <a:endParaRPr lang="cs-CZ"/>
        </a:p>
      </dgm:t>
    </dgm:pt>
    <dgm:pt modelId="{2CF44637-93E6-493E-8D64-3BD4CA183CD5}" type="sibTrans" cxnId="{1F18D6E9-C4C6-465E-A712-B43B881DC6AD}">
      <dgm:prSet/>
      <dgm:spPr/>
      <dgm:t>
        <a:bodyPr/>
        <a:lstStyle/>
        <a:p>
          <a:endParaRPr lang="cs-CZ"/>
        </a:p>
      </dgm:t>
    </dgm:pt>
    <dgm:pt modelId="{922EA245-FAE7-49BC-ACCC-F5E9E9AA48C1}">
      <dgm:prSet custT="1"/>
      <dgm:spPr/>
      <dgm:t>
        <a:bodyPr/>
        <a:lstStyle/>
        <a:p>
          <a:r>
            <a:rPr lang="cs-CZ" sz="1800" dirty="0"/>
            <a:t>Analyzovat</a:t>
          </a:r>
        </a:p>
      </dgm:t>
    </dgm:pt>
    <dgm:pt modelId="{A2827E6F-409E-4D12-B135-D5E544D5F08C}" type="parTrans" cxnId="{41A6010B-B23B-4876-BDFA-E6BD204D9ADF}">
      <dgm:prSet/>
      <dgm:spPr/>
      <dgm:t>
        <a:bodyPr/>
        <a:lstStyle/>
        <a:p>
          <a:endParaRPr lang="cs-CZ"/>
        </a:p>
      </dgm:t>
    </dgm:pt>
    <dgm:pt modelId="{AC49F038-E6BB-472C-97F2-0570938F9352}" type="sibTrans" cxnId="{41A6010B-B23B-4876-BDFA-E6BD204D9ADF}">
      <dgm:prSet/>
      <dgm:spPr/>
      <dgm:t>
        <a:bodyPr/>
        <a:lstStyle/>
        <a:p>
          <a:endParaRPr lang="cs-CZ"/>
        </a:p>
      </dgm:t>
    </dgm:pt>
    <dgm:pt modelId="{037B4F80-3F60-4080-8CF2-DCB61B23E6DF}">
      <dgm:prSet custT="1"/>
      <dgm:spPr/>
      <dgm:t>
        <a:bodyPr/>
        <a:lstStyle/>
        <a:p>
          <a:r>
            <a:rPr lang="cs-CZ" sz="1800" dirty="0"/>
            <a:t>Vyhodnotit</a:t>
          </a:r>
        </a:p>
      </dgm:t>
    </dgm:pt>
    <dgm:pt modelId="{9FC7AD63-9AF6-4E3D-853D-B1F329E82D0F}" type="parTrans" cxnId="{B37F9622-E0C0-4163-A592-3E7DE6D8785F}">
      <dgm:prSet/>
      <dgm:spPr/>
      <dgm:t>
        <a:bodyPr/>
        <a:lstStyle/>
        <a:p>
          <a:endParaRPr lang="cs-CZ"/>
        </a:p>
      </dgm:t>
    </dgm:pt>
    <dgm:pt modelId="{7C2654F1-8CAF-4617-ACDA-EF6C59DCEFBC}" type="sibTrans" cxnId="{B37F9622-E0C0-4163-A592-3E7DE6D8785F}">
      <dgm:prSet/>
      <dgm:spPr/>
      <dgm:t>
        <a:bodyPr/>
        <a:lstStyle/>
        <a:p>
          <a:endParaRPr lang="cs-CZ"/>
        </a:p>
      </dgm:t>
    </dgm:pt>
    <dgm:pt modelId="{43730B56-2718-4EF8-9205-B4B4CFB3D4AC}">
      <dgm:prSet custT="1"/>
      <dgm:spPr/>
      <dgm:t>
        <a:bodyPr/>
        <a:lstStyle/>
        <a:p>
          <a:r>
            <a:rPr lang="cs-CZ" sz="1800" dirty="0"/>
            <a:t>Vytvořit</a:t>
          </a:r>
        </a:p>
      </dgm:t>
    </dgm:pt>
    <dgm:pt modelId="{E13593DA-6805-47FF-A082-DE9D43FF66D7}" type="parTrans" cxnId="{74C00062-7E86-4A69-ADBB-2F040F4B8858}">
      <dgm:prSet/>
      <dgm:spPr/>
      <dgm:t>
        <a:bodyPr/>
        <a:lstStyle/>
        <a:p>
          <a:endParaRPr lang="cs-CZ"/>
        </a:p>
      </dgm:t>
    </dgm:pt>
    <dgm:pt modelId="{6B183A56-B835-453D-BC41-E0BC5F98AA57}" type="sibTrans" cxnId="{74C00062-7E86-4A69-ADBB-2F040F4B8858}">
      <dgm:prSet/>
      <dgm:spPr/>
      <dgm:t>
        <a:bodyPr/>
        <a:lstStyle/>
        <a:p>
          <a:endParaRPr lang="cs-CZ"/>
        </a:p>
      </dgm:t>
    </dgm:pt>
    <dgm:pt modelId="{BF723D8A-43A3-4EE2-B06B-329A2ED276DD}" type="pres">
      <dgm:prSet presAssocID="{28361C84-5D21-41DA-9D71-BEB4844E7FDA}" presName="Name0" presStyleCnt="0">
        <dgm:presLayoutVars>
          <dgm:dir/>
          <dgm:animLvl val="lvl"/>
          <dgm:resizeHandles val="exact"/>
        </dgm:presLayoutVars>
      </dgm:prSet>
      <dgm:spPr/>
    </dgm:pt>
    <dgm:pt modelId="{3D272949-0DA3-4E41-B3A5-A4694B294103}" type="pres">
      <dgm:prSet presAssocID="{43730B56-2718-4EF8-9205-B4B4CFB3D4AC}" presName="Name8" presStyleCnt="0"/>
      <dgm:spPr/>
    </dgm:pt>
    <dgm:pt modelId="{4248841B-E6DD-4907-98C4-D34D5187A348}" type="pres">
      <dgm:prSet presAssocID="{43730B56-2718-4EF8-9205-B4B4CFB3D4A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0F8E6F-1D58-4D1E-8EAE-4BFA1B6C7C9C}" type="pres">
      <dgm:prSet presAssocID="{43730B56-2718-4EF8-9205-B4B4CFB3D4A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887A27-6579-4179-A98F-6F766DD20A02}" type="pres">
      <dgm:prSet presAssocID="{037B4F80-3F60-4080-8CF2-DCB61B23E6DF}" presName="Name8" presStyleCnt="0"/>
      <dgm:spPr/>
    </dgm:pt>
    <dgm:pt modelId="{2DB4D110-D9F8-45E8-9E69-E7BF6C52623A}" type="pres">
      <dgm:prSet presAssocID="{037B4F80-3F60-4080-8CF2-DCB61B23E6DF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4CE21A-BA8E-4FEA-8EAB-C1B241014343}" type="pres">
      <dgm:prSet presAssocID="{037B4F80-3F60-4080-8CF2-DCB61B23E6D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97A3F6-E7B6-4CF5-AE7B-E08CA857435F}" type="pres">
      <dgm:prSet presAssocID="{922EA245-FAE7-49BC-ACCC-F5E9E9AA48C1}" presName="Name8" presStyleCnt="0"/>
      <dgm:spPr/>
    </dgm:pt>
    <dgm:pt modelId="{38496330-E6C1-4798-923E-E8567956D9B9}" type="pres">
      <dgm:prSet presAssocID="{922EA245-FAE7-49BC-ACCC-F5E9E9AA48C1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7554D1-B2F9-4102-9DB8-09809DC4F70B}" type="pres">
      <dgm:prSet presAssocID="{922EA245-FAE7-49BC-ACCC-F5E9E9AA48C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9F41A1-CDAD-405F-97D2-6BE578D4838E}" type="pres">
      <dgm:prSet presAssocID="{72825D1B-A74C-4CDA-87FE-504C32BA7AB0}" presName="Name8" presStyleCnt="0"/>
      <dgm:spPr/>
    </dgm:pt>
    <dgm:pt modelId="{40EA2CB1-C473-4B60-8F6E-1004246F0B00}" type="pres">
      <dgm:prSet presAssocID="{72825D1B-A74C-4CDA-87FE-504C32BA7AB0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2AEFFD-AB41-452B-96BF-2CF94B0DD92F}" type="pres">
      <dgm:prSet presAssocID="{72825D1B-A74C-4CDA-87FE-504C32BA7AB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9081D2-1A8D-430F-8C21-C05689784ACF}" type="pres">
      <dgm:prSet presAssocID="{CBFC8332-C874-4EBB-88BD-06289DB5E2DD}" presName="Name8" presStyleCnt="0"/>
      <dgm:spPr/>
    </dgm:pt>
    <dgm:pt modelId="{7030FAB6-628B-4083-8CEF-A0BF8F95DCA2}" type="pres">
      <dgm:prSet presAssocID="{CBFC8332-C874-4EBB-88BD-06289DB5E2DD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301280-5E8A-4618-B8C6-19ECF8F89A23}" type="pres">
      <dgm:prSet presAssocID="{CBFC8332-C874-4EBB-88BD-06289DB5E2D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455BB9-0D64-4DB9-967A-F758AF15ECAA}" type="pres">
      <dgm:prSet presAssocID="{7A779F3E-C958-48BA-9425-99809CF44170}" presName="Name8" presStyleCnt="0"/>
      <dgm:spPr/>
    </dgm:pt>
    <dgm:pt modelId="{5BFEE631-D799-452A-98B1-C16343A9A9D4}" type="pres">
      <dgm:prSet presAssocID="{7A779F3E-C958-48BA-9425-99809CF44170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D62DA6-DD7D-416D-8499-4B1AF40D5588}" type="pres">
      <dgm:prSet presAssocID="{7A779F3E-C958-48BA-9425-99809CF441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D37171F-4C1E-47C8-95EB-016B1ED62A48}" type="presOf" srcId="{922EA245-FAE7-49BC-ACCC-F5E9E9AA48C1}" destId="{38496330-E6C1-4798-923E-E8567956D9B9}" srcOrd="0" destOrd="0" presId="urn:microsoft.com/office/officeart/2005/8/layout/pyramid1"/>
    <dgm:cxn modelId="{90EA5DE2-8F53-411C-99F0-C7D9965F59D2}" type="presOf" srcId="{7A779F3E-C958-48BA-9425-99809CF44170}" destId="{5BFEE631-D799-452A-98B1-C16343A9A9D4}" srcOrd="0" destOrd="0" presId="urn:microsoft.com/office/officeart/2005/8/layout/pyramid1"/>
    <dgm:cxn modelId="{59951750-636D-42FF-AB91-866B6ED7656C}" srcId="{28361C84-5D21-41DA-9D71-BEB4844E7FDA}" destId="{CBFC8332-C874-4EBB-88BD-06289DB5E2DD}" srcOrd="4" destOrd="0" parTransId="{15272663-478C-48AE-9EB0-5688A250244A}" sibTransId="{C40A44C2-9EAC-4ECF-8CB8-5885CE5128A7}"/>
    <dgm:cxn modelId="{FF8312A5-E0E6-49FF-A69F-8294665D8941}" type="presOf" srcId="{CBFC8332-C874-4EBB-88BD-06289DB5E2DD}" destId="{91301280-5E8A-4618-B8C6-19ECF8F89A23}" srcOrd="1" destOrd="0" presId="urn:microsoft.com/office/officeart/2005/8/layout/pyramid1"/>
    <dgm:cxn modelId="{14012F58-FCA6-4A56-8AE6-BC0A6E4E3EC9}" type="presOf" srcId="{43730B56-2718-4EF8-9205-B4B4CFB3D4AC}" destId="{4248841B-E6DD-4907-98C4-D34D5187A348}" srcOrd="0" destOrd="0" presId="urn:microsoft.com/office/officeart/2005/8/layout/pyramid1"/>
    <dgm:cxn modelId="{F3718F0F-F4C5-46A5-A4EC-D86455962B9B}" type="presOf" srcId="{72825D1B-A74C-4CDA-87FE-504C32BA7AB0}" destId="{40EA2CB1-C473-4B60-8F6E-1004246F0B00}" srcOrd="0" destOrd="0" presId="urn:microsoft.com/office/officeart/2005/8/layout/pyramid1"/>
    <dgm:cxn modelId="{1F18D6E9-C4C6-465E-A712-B43B881DC6AD}" srcId="{28361C84-5D21-41DA-9D71-BEB4844E7FDA}" destId="{7A779F3E-C958-48BA-9425-99809CF44170}" srcOrd="5" destOrd="0" parTransId="{B8585FA6-9326-4D38-97B7-6E381F923C80}" sibTransId="{2CF44637-93E6-493E-8D64-3BD4CA183CD5}"/>
    <dgm:cxn modelId="{74C00062-7E86-4A69-ADBB-2F040F4B8858}" srcId="{28361C84-5D21-41DA-9D71-BEB4844E7FDA}" destId="{43730B56-2718-4EF8-9205-B4B4CFB3D4AC}" srcOrd="0" destOrd="0" parTransId="{E13593DA-6805-47FF-A082-DE9D43FF66D7}" sibTransId="{6B183A56-B835-453D-BC41-E0BC5F98AA57}"/>
    <dgm:cxn modelId="{2C008006-BB97-4836-AF1D-AB603DAA1EC2}" type="presOf" srcId="{28361C84-5D21-41DA-9D71-BEB4844E7FDA}" destId="{BF723D8A-43A3-4EE2-B06B-329A2ED276DD}" srcOrd="0" destOrd="0" presId="urn:microsoft.com/office/officeart/2005/8/layout/pyramid1"/>
    <dgm:cxn modelId="{85132652-2087-4A43-B574-B0A9F1E7E61F}" type="presOf" srcId="{43730B56-2718-4EF8-9205-B4B4CFB3D4AC}" destId="{8F0F8E6F-1D58-4D1E-8EAE-4BFA1B6C7C9C}" srcOrd="1" destOrd="0" presId="urn:microsoft.com/office/officeart/2005/8/layout/pyramid1"/>
    <dgm:cxn modelId="{CCE5BD86-3CB9-4118-B51B-AE23DDB5E19B}" type="presOf" srcId="{037B4F80-3F60-4080-8CF2-DCB61B23E6DF}" destId="{2DB4D110-D9F8-45E8-9E69-E7BF6C52623A}" srcOrd="0" destOrd="0" presId="urn:microsoft.com/office/officeart/2005/8/layout/pyramid1"/>
    <dgm:cxn modelId="{BDBFFFC9-5250-4B1E-B634-68C4AC298B02}" type="presOf" srcId="{CBFC8332-C874-4EBB-88BD-06289DB5E2DD}" destId="{7030FAB6-628B-4083-8CEF-A0BF8F95DCA2}" srcOrd="0" destOrd="0" presId="urn:microsoft.com/office/officeart/2005/8/layout/pyramid1"/>
    <dgm:cxn modelId="{9834737E-20A1-4130-88F6-6901F1A81199}" type="presOf" srcId="{7A779F3E-C958-48BA-9425-99809CF44170}" destId="{28D62DA6-DD7D-416D-8499-4B1AF40D5588}" srcOrd="1" destOrd="0" presId="urn:microsoft.com/office/officeart/2005/8/layout/pyramid1"/>
    <dgm:cxn modelId="{A63124A6-796B-4DF5-85AB-B0E6B5E4CBCD}" type="presOf" srcId="{922EA245-FAE7-49BC-ACCC-F5E9E9AA48C1}" destId="{907554D1-B2F9-4102-9DB8-09809DC4F70B}" srcOrd="1" destOrd="0" presId="urn:microsoft.com/office/officeart/2005/8/layout/pyramid1"/>
    <dgm:cxn modelId="{AE0AC546-A19B-465F-ACC9-4F6D052468E7}" type="presOf" srcId="{72825D1B-A74C-4CDA-87FE-504C32BA7AB0}" destId="{EE2AEFFD-AB41-452B-96BF-2CF94B0DD92F}" srcOrd="1" destOrd="0" presId="urn:microsoft.com/office/officeart/2005/8/layout/pyramid1"/>
    <dgm:cxn modelId="{41A6010B-B23B-4876-BDFA-E6BD204D9ADF}" srcId="{28361C84-5D21-41DA-9D71-BEB4844E7FDA}" destId="{922EA245-FAE7-49BC-ACCC-F5E9E9AA48C1}" srcOrd="2" destOrd="0" parTransId="{A2827E6F-409E-4D12-B135-D5E544D5F08C}" sibTransId="{AC49F038-E6BB-472C-97F2-0570938F9352}"/>
    <dgm:cxn modelId="{B37F9622-E0C0-4163-A592-3E7DE6D8785F}" srcId="{28361C84-5D21-41DA-9D71-BEB4844E7FDA}" destId="{037B4F80-3F60-4080-8CF2-DCB61B23E6DF}" srcOrd="1" destOrd="0" parTransId="{9FC7AD63-9AF6-4E3D-853D-B1F329E82D0F}" sibTransId="{7C2654F1-8CAF-4617-ACDA-EF6C59DCEFBC}"/>
    <dgm:cxn modelId="{880A0636-5C94-471E-9E7B-39741F70A965}" srcId="{28361C84-5D21-41DA-9D71-BEB4844E7FDA}" destId="{72825D1B-A74C-4CDA-87FE-504C32BA7AB0}" srcOrd="3" destOrd="0" parTransId="{32021546-2C56-4341-86A1-ACC7F2DF9265}" sibTransId="{6AA19AB8-9033-401E-A7C6-46D654084FA5}"/>
    <dgm:cxn modelId="{8D37CE32-9891-417C-9EE8-1A9A0443E5DF}" type="presOf" srcId="{037B4F80-3F60-4080-8CF2-DCB61B23E6DF}" destId="{9E4CE21A-BA8E-4FEA-8EAB-C1B241014343}" srcOrd="1" destOrd="0" presId="urn:microsoft.com/office/officeart/2005/8/layout/pyramid1"/>
    <dgm:cxn modelId="{88E1A470-1F36-4876-A986-D2EEC6E13F74}" type="presParOf" srcId="{BF723D8A-43A3-4EE2-B06B-329A2ED276DD}" destId="{3D272949-0DA3-4E41-B3A5-A4694B294103}" srcOrd="0" destOrd="0" presId="urn:microsoft.com/office/officeart/2005/8/layout/pyramid1"/>
    <dgm:cxn modelId="{B116927D-A085-428B-BDD7-A31677342654}" type="presParOf" srcId="{3D272949-0DA3-4E41-B3A5-A4694B294103}" destId="{4248841B-E6DD-4907-98C4-D34D5187A348}" srcOrd="0" destOrd="0" presId="urn:microsoft.com/office/officeart/2005/8/layout/pyramid1"/>
    <dgm:cxn modelId="{B677867C-BB45-4767-B817-CAC8FACCBDB3}" type="presParOf" srcId="{3D272949-0DA3-4E41-B3A5-A4694B294103}" destId="{8F0F8E6F-1D58-4D1E-8EAE-4BFA1B6C7C9C}" srcOrd="1" destOrd="0" presId="urn:microsoft.com/office/officeart/2005/8/layout/pyramid1"/>
    <dgm:cxn modelId="{DBA7AB69-82AE-4CF2-A164-3CC08AD50A87}" type="presParOf" srcId="{BF723D8A-43A3-4EE2-B06B-329A2ED276DD}" destId="{AD887A27-6579-4179-A98F-6F766DD20A02}" srcOrd="1" destOrd="0" presId="urn:microsoft.com/office/officeart/2005/8/layout/pyramid1"/>
    <dgm:cxn modelId="{9F2CC6AB-9FFC-49A5-A1BF-F2AE48D58E10}" type="presParOf" srcId="{AD887A27-6579-4179-A98F-6F766DD20A02}" destId="{2DB4D110-D9F8-45E8-9E69-E7BF6C52623A}" srcOrd="0" destOrd="0" presId="urn:microsoft.com/office/officeart/2005/8/layout/pyramid1"/>
    <dgm:cxn modelId="{0C25201B-96E1-460C-9E78-30403A9F8832}" type="presParOf" srcId="{AD887A27-6579-4179-A98F-6F766DD20A02}" destId="{9E4CE21A-BA8E-4FEA-8EAB-C1B241014343}" srcOrd="1" destOrd="0" presId="urn:microsoft.com/office/officeart/2005/8/layout/pyramid1"/>
    <dgm:cxn modelId="{DF461DE1-6A77-4A19-A859-C7380DB52D89}" type="presParOf" srcId="{BF723D8A-43A3-4EE2-B06B-329A2ED276DD}" destId="{AE97A3F6-E7B6-4CF5-AE7B-E08CA857435F}" srcOrd="2" destOrd="0" presId="urn:microsoft.com/office/officeart/2005/8/layout/pyramid1"/>
    <dgm:cxn modelId="{0A6EFA4E-BBDD-4AA2-B92F-B9CD2E654F4E}" type="presParOf" srcId="{AE97A3F6-E7B6-4CF5-AE7B-E08CA857435F}" destId="{38496330-E6C1-4798-923E-E8567956D9B9}" srcOrd="0" destOrd="0" presId="urn:microsoft.com/office/officeart/2005/8/layout/pyramid1"/>
    <dgm:cxn modelId="{73B6695C-8DC1-41E1-BA61-5AB16C6B11AC}" type="presParOf" srcId="{AE97A3F6-E7B6-4CF5-AE7B-E08CA857435F}" destId="{907554D1-B2F9-4102-9DB8-09809DC4F70B}" srcOrd="1" destOrd="0" presId="urn:microsoft.com/office/officeart/2005/8/layout/pyramid1"/>
    <dgm:cxn modelId="{C91B314A-9EFA-463C-83EF-4B6F5550E714}" type="presParOf" srcId="{BF723D8A-43A3-4EE2-B06B-329A2ED276DD}" destId="{209F41A1-CDAD-405F-97D2-6BE578D4838E}" srcOrd="3" destOrd="0" presId="urn:microsoft.com/office/officeart/2005/8/layout/pyramid1"/>
    <dgm:cxn modelId="{882735EF-3278-403B-82DA-5DAD168515A6}" type="presParOf" srcId="{209F41A1-CDAD-405F-97D2-6BE578D4838E}" destId="{40EA2CB1-C473-4B60-8F6E-1004246F0B00}" srcOrd="0" destOrd="0" presId="urn:microsoft.com/office/officeart/2005/8/layout/pyramid1"/>
    <dgm:cxn modelId="{985E01D4-AC71-418C-AFCB-1D55DFDEEFCA}" type="presParOf" srcId="{209F41A1-CDAD-405F-97D2-6BE578D4838E}" destId="{EE2AEFFD-AB41-452B-96BF-2CF94B0DD92F}" srcOrd="1" destOrd="0" presId="urn:microsoft.com/office/officeart/2005/8/layout/pyramid1"/>
    <dgm:cxn modelId="{2F01145C-5201-46DF-8106-B6C32A81716E}" type="presParOf" srcId="{BF723D8A-43A3-4EE2-B06B-329A2ED276DD}" destId="{1E9081D2-1A8D-430F-8C21-C05689784ACF}" srcOrd="4" destOrd="0" presId="urn:microsoft.com/office/officeart/2005/8/layout/pyramid1"/>
    <dgm:cxn modelId="{B5597E92-0FE7-4FE6-A90A-3A2753C2528C}" type="presParOf" srcId="{1E9081D2-1A8D-430F-8C21-C05689784ACF}" destId="{7030FAB6-628B-4083-8CEF-A0BF8F95DCA2}" srcOrd="0" destOrd="0" presId="urn:microsoft.com/office/officeart/2005/8/layout/pyramid1"/>
    <dgm:cxn modelId="{1D001DCF-3509-4722-A663-0695566C8862}" type="presParOf" srcId="{1E9081D2-1A8D-430F-8C21-C05689784ACF}" destId="{91301280-5E8A-4618-B8C6-19ECF8F89A23}" srcOrd="1" destOrd="0" presId="urn:microsoft.com/office/officeart/2005/8/layout/pyramid1"/>
    <dgm:cxn modelId="{CCFD77F2-2235-4704-BFC5-D3DAE5CE2DAE}" type="presParOf" srcId="{BF723D8A-43A3-4EE2-B06B-329A2ED276DD}" destId="{0F455BB9-0D64-4DB9-967A-F758AF15ECAA}" srcOrd="5" destOrd="0" presId="urn:microsoft.com/office/officeart/2005/8/layout/pyramid1"/>
    <dgm:cxn modelId="{E76A3477-C2FD-45C1-92C2-05DE12132660}" type="presParOf" srcId="{0F455BB9-0D64-4DB9-967A-F758AF15ECAA}" destId="{5BFEE631-D799-452A-98B1-C16343A9A9D4}" srcOrd="0" destOrd="0" presId="urn:microsoft.com/office/officeart/2005/8/layout/pyramid1"/>
    <dgm:cxn modelId="{82B8EDEF-194E-43DD-8617-27873809A6DA}" type="presParOf" srcId="{0F455BB9-0D64-4DB9-967A-F758AF15ECAA}" destId="{28D62DA6-DD7D-416D-8499-4B1AF40D55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5E3DE-9ED3-4350-BA8A-946D82BF85FB}">
      <dsp:nvSpPr>
        <dsp:cNvPr id="0" name=""/>
        <dsp:cNvSpPr/>
      </dsp:nvSpPr>
      <dsp:spPr>
        <a:xfrm>
          <a:off x="2028824" y="0"/>
          <a:ext cx="1352549" cy="1050064"/>
        </a:xfrm>
        <a:prstGeom prst="trapezoid">
          <a:avLst>
            <a:gd name="adj" fmla="val 6440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/>
            <a:t>Spolupráce</a:t>
          </a:r>
        </a:p>
      </dsp:txBody>
      <dsp:txXfrm>
        <a:off x="2028824" y="0"/>
        <a:ext cx="1352549" cy="1050064"/>
      </dsp:txXfrm>
    </dsp:sp>
    <dsp:sp modelId="{EF9AE041-EDA3-4261-BE76-04A8EACCF3F2}">
      <dsp:nvSpPr>
        <dsp:cNvPr id="0" name=""/>
        <dsp:cNvSpPr/>
      </dsp:nvSpPr>
      <dsp:spPr>
        <a:xfrm>
          <a:off x="1352549" y="1050064"/>
          <a:ext cx="2705099" cy="1050064"/>
        </a:xfrm>
        <a:prstGeom prst="trapezoid">
          <a:avLst>
            <a:gd name="adj" fmla="val 6440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Zapojení se</a:t>
          </a:r>
        </a:p>
      </dsp:txBody>
      <dsp:txXfrm>
        <a:off x="1825942" y="1050064"/>
        <a:ext cx="1758314" cy="1050064"/>
      </dsp:txXfrm>
    </dsp:sp>
    <dsp:sp modelId="{42D8D629-C882-4610-B3C7-C6E73F8D933D}">
      <dsp:nvSpPr>
        <dsp:cNvPr id="0" name=""/>
        <dsp:cNvSpPr/>
      </dsp:nvSpPr>
      <dsp:spPr>
        <a:xfrm>
          <a:off x="676274" y="2100128"/>
          <a:ext cx="4057649" cy="1050064"/>
        </a:xfrm>
        <a:prstGeom prst="trapezoid">
          <a:avLst>
            <a:gd name="adj" fmla="val 6440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Tvorba</a:t>
          </a:r>
        </a:p>
      </dsp:txBody>
      <dsp:txXfrm>
        <a:off x="1386363" y="2100128"/>
        <a:ext cx="2637472" cy="1050064"/>
      </dsp:txXfrm>
    </dsp:sp>
    <dsp:sp modelId="{9A8D55F2-345F-4D2B-834B-D38F94B16037}">
      <dsp:nvSpPr>
        <dsp:cNvPr id="0" name=""/>
        <dsp:cNvSpPr/>
      </dsp:nvSpPr>
      <dsp:spPr>
        <a:xfrm>
          <a:off x="0" y="3150192"/>
          <a:ext cx="5410199" cy="1050064"/>
        </a:xfrm>
        <a:prstGeom prst="trapezoid">
          <a:avLst>
            <a:gd name="adj" fmla="val 6440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Transparentnost</a:t>
          </a:r>
        </a:p>
      </dsp:txBody>
      <dsp:txXfrm>
        <a:off x="946784" y="3150192"/>
        <a:ext cx="3516629" cy="10500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48841B-E6DD-4907-98C4-D34D5187A348}">
      <dsp:nvSpPr>
        <dsp:cNvPr id="0" name=""/>
        <dsp:cNvSpPr/>
      </dsp:nvSpPr>
      <dsp:spPr>
        <a:xfrm>
          <a:off x="2112872" y="0"/>
          <a:ext cx="845149" cy="700706"/>
        </a:xfrm>
        <a:prstGeom prst="trapezoid">
          <a:avLst>
            <a:gd name="adj" fmla="val 6030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Vytvořit</a:t>
          </a:r>
        </a:p>
      </dsp:txBody>
      <dsp:txXfrm>
        <a:off x="2112872" y="0"/>
        <a:ext cx="845149" cy="700706"/>
      </dsp:txXfrm>
    </dsp:sp>
    <dsp:sp modelId="{2DB4D110-D9F8-45E8-9E69-E7BF6C52623A}">
      <dsp:nvSpPr>
        <dsp:cNvPr id="0" name=""/>
        <dsp:cNvSpPr/>
      </dsp:nvSpPr>
      <dsp:spPr>
        <a:xfrm>
          <a:off x="1690298" y="700706"/>
          <a:ext cx="1690298" cy="700706"/>
        </a:xfrm>
        <a:prstGeom prst="trapezoid">
          <a:avLst>
            <a:gd name="adj" fmla="val 6030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Vyhodnotit</a:t>
          </a:r>
        </a:p>
      </dsp:txBody>
      <dsp:txXfrm>
        <a:off x="1986100" y="700706"/>
        <a:ext cx="1098693" cy="700706"/>
      </dsp:txXfrm>
    </dsp:sp>
    <dsp:sp modelId="{38496330-E6C1-4798-923E-E8567956D9B9}">
      <dsp:nvSpPr>
        <dsp:cNvPr id="0" name=""/>
        <dsp:cNvSpPr/>
      </dsp:nvSpPr>
      <dsp:spPr>
        <a:xfrm>
          <a:off x="1267723" y="1401413"/>
          <a:ext cx="2535447" cy="700706"/>
        </a:xfrm>
        <a:prstGeom prst="trapezoid">
          <a:avLst>
            <a:gd name="adj" fmla="val 6030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Analyzovat</a:t>
          </a:r>
        </a:p>
      </dsp:txBody>
      <dsp:txXfrm>
        <a:off x="1711427" y="1401413"/>
        <a:ext cx="1648040" cy="700706"/>
      </dsp:txXfrm>
    </dsp:sp>
    <dsp:sp modelId="{40EA2CB1-C473-4B60-8F6E-1004246F0B00}">
      <dsp:nvSpPr>
        <dsp:cNvPr id="0" name=""/>
        <dsp:cNvSpPr/>
      </dsp:nvSpPr>
      <dsp:spPr>
        <a:xfrm>
          <a:off x="845149" y="2102119"/>
          <a:ext cx="3380596" cy="700706"/>
        </a:xfrm>
        <a:prstGeom prst="trapezoid">
          <a:avLst>
            <a:gd name="adj" fmla="val 60307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Aplikovat</a:t>
          </a:r>
        </a:p>
      </dsp:txBody>
      <dsp:txXfrm>
        <a:off x="1436753" y="2102119"/>
        <a:ext cx="2197387" cy="700706"/>
      </dsp:txXfrm>
    </dsp:sp>
    <dsp:sp modelId="{7030FAB6-628B-4083-8CEF-A0BF8F95DCA2}">
      <dsp:nvSpPr>
        <dsp:cNvPr id="0" name=""/>
        <dsp:cNvSpPr/>
      </dsp:nvSpPr>
      <dsp:spPr>
        <a:xfrm>
          <a:off x="422574" y="2802826"/>
          <a:ext cx="4225745" cy="700706"/>
        </a:xfrm>
        <a:prstGeom prst="trapezoid">
          <a:avLst>
            <a:gd name="adj" fmla="val 6030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Pochopit</a:t>
          </a:r>
        </a:p>
      </dsp:txBody>
      <dsp:txXfrm>
        <a:off x="1162080" y="2802826"/>
        <a:ext cx="2746734" cy="700706"/>
      </dsp:txXfrm>
    </dsp:sp>
    <dsp:sp modelId="{5BFEE631-D799-452A-98B1-C16343A9A9D4}">
      <dsp:nvSpPr>
        <dsp:cNvPr id="0" name=""/>
        <dsp:cNvSpPr/>
      </dsp:nvSpPr>
      <dsp:spPr>
        <a:xfrm>
          <a:off x="0" y="3503532"/>
          <a:ext cx="5070895" cy="700706"/>
        </a:xfrm>
        <a:prstGeom prst="trapezoid">
          <a:avLst>
            <a:gd name="adj" fmla="val 6030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Pamatovat</a:t>
          </a:r>
        </a:p>
      </dsp:txBody>
      <dsp:txXfrm>
        <a:off x="887406" y="3503532"/>
        <a:ext cx="3296081" cy="700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974252E-8697-4571-AB4F-0EF97552616E}" type="datetimeFigureOut">
              <a:rPr lang="cs-CZ" smtClean="0"/>
              <a:t>21. 4. 2017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114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21. 4. 2017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268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21. 4. 2017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98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21. 4. 2017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049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21. 4. 2017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724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21. 4. 2017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21. 4. 2017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3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21. 4. 2017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651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21. 4. 2017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442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21. 4. 2017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35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21. 4. 2017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72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974252E-8697-4571-AB4F-0EF97552616E}" type="datetimeFigureOut">
              <a:rPr lang="cs-CZ" smtClean="0"/>
              <a:t>21. 4. 2017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653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Pedagogické teorie v kontextu moderních technologií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Laboratoř vzdělávacích technologií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98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je role učitele?</a:t>
            </a:r>
          </a:p>
          <a:p>
            <a:r>
              <a:rPr lang="cs-CZ" dirty="0" smtClean="0"/>
              <a:t>Jaká je role žáka?</a:t>
            </a:r>
          </a:p>
          <a:p>
            <a:r>
              <a:rPr lang="cs-CZ" dirty="0" smtClean="0"/>
              <a:t>Co se má zkoušet?</a:t>
            </a:r>
          </a:p>
          <a:p>
            <a:r>
              <a:rPr lang="cs-CZ" dirty="0" smtClean="0"/>
              <a:t>Jak se má motivovat?</a:t>
            </a:r>
          </a:p>
          <a:p>
            <a:r>
              <a:rPr lang="cs-CZ" dirty="0" smtClean="0"/>
              <a:t>Jak se má učit?</a:t>
            </a:r>
          </a:p>
          <a:p>
            <a:r>
              <a:rPr lang="cs-CZ" dirty="0" smtClean="0"/>
              <a:t>Jak vypadají učební materiály?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4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Behaviorismus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„Chování </a:t>
            </a:r>
            <a:r>
              <a:rPr lang="cs-CZ" dirty="0"/>
              <a:t>lze vědecky zkoumat bez odkazu na vnitřní duševní </a:t>
            </a:r>
            <a:r>
              <a:rPr lang="cs-CZ" dirty="0" smtClean="0"/>
              <a:t>stavy“</a:t>
            </a:r>
          </a:p>
          <a:p>
            <a:r>
              <a:rPr lang="cs-CZ" dirty="0" smtClean="0"/>
              <a:t>Spojení s I. P. Pavlovem – učení jako dril</a:t>
            </a:r>
            <a:r>
              <a:rPr lang="cs-CZ" dirty="0"/>
              <a:t> </a:t>
            </a:r>
            <a:r>
              <a:rPr lang="cs-CZ" dirty="0" smtClean="0"/>
              <a:t>(opakovaná zkušenost)</a:t>
            </a:r>
          </a:p>
          <a:p>
            <a:r>
              <a:rPr lang="cs-CZ" dirty="0" smtClean="0"/>
              <a:t>Reflex – mozek reaguje na podnět</a:t>
            </a:r>
          </a:p>
          <a:p>
            <a:r>
              <a:rPr lang="cs-CZ" dirty="0" smtClean="0"/>
              <a:t>Výuka je přímo řízena učitelem. Ten kdo ví, učí ty co neví</a:t>
            </a:r>
          </a:p>
          <a:p>
            <a:r>
              <a:rPr lang="cs-CZ" dirty="0" smtClean="0"/>
              <a:t>Nacvičení postupu podle vzoru (instruktivní přístup)</a:t>
            </a:r>
          </a:p>
          <a:p>
            <a:endParaRPr lang="cs-CZ" dirty="0" smtClean="0"/>
          </a:p>
          <a:p>
            <a:r>
              <a:rPr lang="cs-CZ" i="1" dirty="0" smtClean="0"/>
              <a:t>Kdybychom dokázali vhodným způsobem ovlivnit prostředí, v němž žijeme, hlavně vzdělávání, mohli bychom předem definovat chování člověka. </a:t>
            </a:r>
            <a:r>
              <a:rPr lang="cs-CZ" dirty="0" smtClean="0"/>
              <a:t>John </a:t>
            </a:r>
            <a:r>
              <a:rPr lang="cs-CZ" dirty="0" err="1" smtClean="0"/>
              <a:t>Broadus</a:t>
            </a:r>
            <a:r>
              <a:rPr lang="cs-CZ" dirty="0" smtClean="0"/>
              <a:t> Watson. </a:t>
            </a:r>
            <a:r>
              <a:rPr lang="cs-CZ" dirty="0" err="1" smtClean="0"/>
              <a:t>Behavior</a:t>
            </a:r>
            <a:r>
              <a:rPr lang="cs-CZ" dirty="0" smtClean="0"/>
              <a:t>, 1914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75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Inspirovaný výpočetní technologií</a:t>
            </a:r>
          </a:p>
          <a:p>
            <a:r>
              <a:rPr lang="cs-CZ" dirty="0" smtClean="0"/>
              <a:t>Silný důraz na paměť a ukládání dat do paměti</a:t>
            </a:r>
          </a:p>
          <a:p>
            <a:r>
              <a:rPr lang="cs-CZ" dirty="0" smtClean="0"/>
              <a:t>Učí se opakováním</a:t>
            </a:r>
          </a:p>
          <a:p>
            <a:r>
              <a:rPr lang="cs-CZ" dirty="0" smtClean="0"/>
              <a:t>Výuka má jasný program, typicky jednotný – osnovy</a:t>
            </a:r>
          </a:p>
          <a:p>
            <a:r>
              <a:rPr lang="cs-CZ" dirty="0" smtClean="0"/>
              <a:t>Hodnocení probíhá výpočtem odchylky jednotlivce od stanoveného normálu</a:t>
            </a:r>
          </a:p>
          <a:p>
            <a:r>
              <a:rPr lang="cs-CZ" dirty="0" smtClean="0"/>
              <a:t>Klade se důraz na práci jednotlivce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80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Konstruktivismus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Pedagogický konstruktivismus vychází z prací </a:t>
            </a:r>
            <a:r>
              <a:rPr lang="cs-CZ" dirty="0" err="1" smtClean="0"/>
              <a:t>Piageta</a:t>
            </a:r>
            <a:r>
              <a:rPr lang="cs-CZ" dirty="0" smtClean="0"/>
              <a:t>, </a:t>
            </a:r>
            <a:r>
              <a:rPr lang="cs-CZ" dirty="0" err="1" smtClean="0"/>
              <a:t>Vygotského</a:t>
            </a:r>
            <a:r>
              <a:rPr lang="cs-CZ" dirty="0" smtClean="0"/>
              <a:t>, </a:t>
            </a:r>
            <a:r>
              <a:rPr lang="cs-CZ" dirty="0" err="1" smtClean="0"/>
              <a:t>Brunera</a:t>
            </a:r>
            <a:r>
              <a:rPr lang="cs-CZ" dirty="0" smtClean="0"/>
              <a:t> a dalších</a:t>
            </a:r>
          </a:p>
          <a:p>
            <a:r>
              <a:rPr lang="cs-CZ" dirty="0" smtClean="0"/>
              <a:t>Učení je </a:t>
            </a:r>
            <a:r>
              <a:rPr lang="cs-CZ" dirty="0"/>
              <a:t>složitým psychologickým a sociálním </a:t>
            </a:r>
            <a:r>
              <a:rPr lang="cs-CZ" dirty="0" smtClean="0"/>
              <a:t>procesem</a:t>
            </a:r>
          </a:p>
          <a:p>
            <a:r>
              <a:rPr lang="cs-CZ" dirty="0" smtClean="0"/>
              <a:t>Člověk si </a:t>
            </a:r>
            <a:r>
              <a:rPr lang="cs-CZ" dirty="0"/>
              <a:t>již v předškolním věku vytváří vlastní obraz o světě, ostatních lidech i sobě </a:t>
            </a:r>
            <a:r>
              <a:rPr lang="cs-CZ" dirty="0" smtClean="0"/>
              <a:t>samém</a:t>
            </a:r>
          </a:p>
          <a:p>
            <a:r>
              <a:rPr lang="cs-CZ" dirty="0" smtClean="0"/>
              <a:t>Člověk si vytváří</a:t>
            </a:r>
            <a:r>
              <a:rPr lang="cs-CZ" dirty="0"/>
              <a:t> </a:t>
            </a:r>
            <a:r>
              <a:rPr lang="cs-CZ" dirty="0" err="1" smtClean="0"/>
              <a:t>prekoncepty</a:t>
            </a:r>
            <a:r>
              <a:rPr lang="cs-CZ" dirty="0"/>
              <a:t> a na vše nové se dívá jejich </a:t>
            </a:r>
            <a:r>
              <a:rPr lang="cs-CZ" dirty="0" smtClean="0"/>
              <a:t>optikou</a:t>
            </a:r>
            <a:r>
              <a:rPr lang="cs-CZ" dirty="0"/>
              <a:t>. </a:t>
            </a:r>
            <a:endParaRPr lang="cs-CZ" dirty="0" smtClean="0"/>
          </a:p>
          <a:p>
            <a:r>
              <a:rPr lang="cs-CZ" dirty="0" smtClean="0"/>
              <a:t>Učení je vlastně úpravou systematickou úpravou těchto prekoncepcí</a:t>
            </a:r>
          </a:p>
          <a:p>
            <a:r>
              <a:rPr lang="cs-CZ" dirty="0"/>
              <a:t>Učitelé mají žáka vést k tomu, aby nad dosavadními zkušenostmi přemýšlel a aby je organizoval, prohloubil, obohatil a </a:t>
            </a:r>
            <a:r>
              <a:rPr lang="cs-CZ" dirty="0" smtClean="0"/>
              <a:t>rozvinul</a:t>
            </a:r>
          </a:p>
          <a:p>
            <a:r>
              <a:rPr lang="cs-CZ" dirty="0" smtClean="0"/>
              <a:t>Podporuje se samostatné objevování světa</a:t>
            </a:r>
          </a:p>
          <a:p>
            <a:r>
              <a:rPr lang="cs-CZ" dirty="0" smtClean="0"/>
              <a:t>Studenti se učí sami, učitel jim jen vytváří vhodné prostředí</a:t>
            </a:r>
          </a:p>
        </p:txBody>
      </p:sp>
    </p:spTree>
    <p:extLst>
      <p:ext uri="{BB962C8B-B14F-4D97-AF65-F5344CB8AC3E}">
        <p14:creationId xmlns:p14="http://schemas.microsoft.com/office/powerpoint/2010/main" val="281629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Konektivismus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Učení je chápáno jako specifický proces, během kterého jsou propojovány jednotlivé uzly znalostí a vzniká tak jejich jedinečný kontext, který může být u každého člověka jiný. Můžeme říci, že uzel představuje v síti informaci a znalosti odpovídá spojení mezi uzly, tedy hrana obecného grafu. Učení je pak konstrukcí takového grafu jednotlivcem v informační společnosti.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Poznávání je založeno poznání rozdílných, často na první pohled protichůdných či nekompatibilních kultur, pohledů, postů či myšlenek.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Primární je schopnost poznávat. Vlastní znalosti jsou sice důležité, ale vzhledem k jejich dostupnosti méně, než analytické a kognitivní schopnosti.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Tvorba komunit a navazování sociální interakce (tedy tvorba sociálního kapitálu) je nezbytná.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Důležitou schopností je identifikace interdisciplinárních vazeb, hledání hraničních témat a nových oborů a přístupů.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Informace mohou podléhat změnám. Pravdivostní funkce poznání je časově závislá.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I neživá zařízení jsou schopna učení – viz neuronové sítě, učící se algoritmy, softwarový agenti atp.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Důležitá je schopnost vlastního rozhodování, posuzování toho, co je momentálně přínosné a důležité. S měnící se realitou je třeba se rozhodovat neustále znovu.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79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052442"/>
              </p:ext>
            </p:extLst>
          </p:nvPr>
        </p:nvGraphicFramePr>
        <p:xfrm>
          <a:off x="370937" y="198407"/>
          <a:ext cx="11317857" cy="654244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69674"/>
                <a:gridCol w="2264288"/>
                <a:gridCol w="2660859"/>
                <a:gridCol w="2660859"/>
                <a:gridCol w="2662177"/>
              </a:tblGrid>
              <a:tr h="262078">
                <a:tc>
                  <a:txBody>
                    <a:bodyPr/>
                    <a:lstStyle/>
                    <a:p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b="1" dirty="0">
                          <a:effectLst/>
                        </a:rPr>
                        <a:t>Behaviorismus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b="1" dirty="0">
                          <a:effectLst/>
                        </a:rPr>
                        <a:t>Kognitivismus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b="1" dirty="0">
                          <a:effectLst/>
                        </a:rPr>
                        <a:t>Konstruktivismus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b="1" dirty="0" err="1">
                          <a:effectLst/>
                        </a:rPr>
                        <a:t>Konektivismus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</a:tr>
              <a:tr h="583081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Princip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černá skřínka – zkoumá se jen vnější chování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strukturované programovatelné poznávání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individuální poznávání založené na sociálním principu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chápání informačních struktur v síti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</a:tr>
              <a:tr h="583081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Proč?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metoda cukru a biče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řízené poznávání navazující na předchozí znalosti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osobní nasazení, sociální a kulturní prostředí, aktivizace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různorodost sítě umožňuje najít pro sebe nejvhodnější cestu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</a:tr>
              <a:tr h="874621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Funkce paměti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opakovaná zkušenost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kódování, ukládání, vybavení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znalosti dynamicky konstruovány na základě předchozích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znalosti konstruovány na základě dynamicky se měnící sítě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</a:tr>
              <a:tr h="437311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Jak?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podnět, reakce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definování cílů podle osnov, plnění plánu, ověřování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vlastní zájem, osobní kontakt s lidmi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aktivní účast v síti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</a:tr>
              <a:tr h="1166162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Výukové materiály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autoritou schválené, předem dané, do detailů vypracované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autoritou schválené, předem dané, do detailů vypracované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rámcově definované, učitelem dotvářené, mají doporučující charakter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orientační, stimulační, definující směr pozornosti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</a:tr>
              <a:tr h="1020392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Učební materiály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učebnice, audio, video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pracovní listy, audio, video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presentace, video konference, web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projekty, webináře, wiki, kolaborativní systémy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</a:tr>
              <a:tr h="1020392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Skupinová aktivita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žádná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žádná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kooperace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kolaborace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</a:tr>
              <a:tr h="583081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Metoda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plnění úkolu (dril)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učení zpaměti, procvičování, zkoušení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řešení problémových úloh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komplexní přístup využívající rozličné zdroje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93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307165"/>
              </p:ext>
            </p:extLst>
          </p:nvPr>
        </p:nvGraphicFramePr>
        <p:xfrm>
          <a:off x="838200" y="1690830"/>
          <a:ext cx="10515599" cy="4412521"/>
        </p:xfrm>
        <a:graphic>
          <a:graphicData uri="http://schemas.openxmlformats.org/drawingml/2006/table">
            <a:tbl>
              <a:tblPr/>
              <a:tblGrid>
                <a:gridCol w="1723200"/>
                <a:gridCol w="1329714"/>
                <a:gridCol w="1248302"/>
                <a:gridCol w="1139756"/>
                <a:gridCol w="1343282"/>
                <a:gridCol w="1329714"/>
                <a:gridCol w="1261875"/>
                <a:gridCol w="1139756"/>
              </a:tblGrid>
              <a:tr h="561463">
                <a:tc>
                  <a:txBody>
                    <a:bodyPr/>
                    <a:lstStyle/>
                    <a:p>
                      <a:r>
                        <a:rPr lang="cs-CZ" sz="1600" i="1" dirty="0">
                          <a:effectLst/>
                        </a:rPr>
                        <a:t>Generace online pedagogiky</a:t>
                      </a:r>
                      <a:endParaRPr lang="cs-CZ" sz="16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>
                          <a:effectLst/>
                        </a:rPr>
                        <a:t>Technologie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>
                          <a:effectLst/>
                        </a:rPr>
                        <a:t>Výukové aktivity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>
                          <a:effectLst/>
                        </a:rPr>
                        <a:t>Postup žáků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>
                          <a:effectLst/>
                        </a:rPr>
                        <a:t>Výukové materiály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>
                          <a:effectLst/>
                        </a:rPr>
                        <a:t>Hodnocení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>
                          <a:effectLst/>
                        </a:rPr>
                        <a:t>Role učitele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>
                          <a:effectLst/>
                        </a:rPr>
                        <a:t>Měřitelnost výsledků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8383">
                <a:tc>
                  <a:txBody>
                    <a:bodyPr/>
                    <a:lstStyle/>
                    <a:p>
                      <a:r>
                        <a:rPr lang="cs-CZ" sz="1600" b="1">
                          <a:effectLst/>
                        </a:rPr>
                        <a:t>Kognitivní behaviorismus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e-učebnice, audio, video, komunikace s učitelem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sledování a čtení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individuální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detailní – od základu vytvořené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zapamatování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tvorba obsahu, přednáška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vysoká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8383">
                <a:tc>
                  <a:txBody>
                    <a:bodyPr/>
                    <a:lstStyle/>
                    <a:p>
                      <a:r>
                        <a:rPr lang="cs-CZ" sz="1600" b="1">
                          <a:effectLst/>
                        </a:rPr>
                        <a:t>Konstruktivismus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audio/video-konference, web, mnohonásobná komunikace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diskuze, tvorba, konstruování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skupinový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přibližné – podpůrné a přizpůsobené, doporučené učitelem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syntéza zdrojů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vedení diskuze, soustavná pomoc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nízká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93109">
                <a:tc>
                  <a:txBody>
                    <a:bodyPr/>
                    <a:lstStyle/>
                    <a:p>
                      <a:r>
                        <a:rPr lang="cs-CZ" sz="1600" b="1">
                          <a:effectLst/>
                        </a:rPr>
                        <a:t>Konektivismus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soc. sítě (web 2.0), agregace (RSS), informační systémy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zkoumání, spojení, tvorba, hodnocení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v rámci sítě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orientační –OER, webináře, vlastní tvorba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vlastní tvorba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konstruktivní kritika, spolužák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střední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13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Waldorfská </a:t>
            </a:r>
            <a:r>
              <a:rPr lang="cs-CZ" dirty="0" smtClean="0"/>
              <a:t>škola</a:t>
            </a:r>
          </a:p>
          <a:p>
            <a:r>
              <a:rPr lang="cs-CZ" dirty="0" err="1"/>
              <a:t>Montessori</a:t>
            </a:r>
            <a:r>
              <a:rPr lang="cs-CZ" dirty="0"/>
              <a:t> pedagogika </a:t>
            </a:r>
            <a:endParaRPr lang="cs-CZ" dirty="0" smtClean="0"/>
          </a:p>
          <a:p>
            <a:r>
              <a:rPr lang="cs-CZ" dirty="0" err="1"/>
              <a:t>Daltonský</a:t>
            </a:r>
            <a:r>
              <a:rPr lang="cs-CZ" dirty="0"/>
              <a:t> plán </a:t>
            </a:r>
            <a:endParaRPr lang="cs-CZ" dirty="0" smtClean="0"/>
          </a:p>
          <a:p>
            <a:r>
              <a:rPr lang="cs-CZ" dirty="0" err="1"/>
              <a:t>Freinetovská</a:t>
            </a:r>
            <a:r>
              <a:rPr lang="cs-CZ" dirty="0"/>
              <a:t> škola </a:t>
            </a:r>
            <a:endParaRPr lang="cs-CZ" dirty="0" smtClean="0"/>
          </a:p>
          <a:p>
            <a:r>
              <a:rPr lang="cs-CZ" dirty="0"/>
              <a:t>Jenský plán </a:t>
            </a:r>
          </a:p>
        </p:txBody>
      </p:sp>
    </p:spTree>
    <p:extLst>
      <p:ext uri="{BB962C8B-B14F-4D97-AF65-F5344CB8AC3E}">
        <p14:creationId xmlns:p14="http://schemas.microsoft.com/office/powerpoint/2010/main" val="107493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vzdělávací prostředí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20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pro tvorbu PLE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Nastavit si vzdělávací cíle, tedy toho, čeho chceme během daného časového rozpi­su dosáhnout. </a:t>
            </a:r>
          </a:p>
          <a:p>
            <a:pPr lvl="0"/>
            <a:r>
              <a:rPr lang="cs-CZ" dirty="0"/>
              <a:t>Řídit sebe vzdělávání z hlediska obsahu i procesů, stanovit si čas, kdy se mu budeme věnovat, zdroje, ze kterých budeme čerpat atp. </a:t>
            </a:r>
          </a:p>
          <a:p>
            <a:pPr lvl="0"/>
            <a:r>
              <a:rPr lang="cs-CZ" dirty="0"/>
              <a:t>Komunikovat s ostatními podobným způsobem se vzdělávajícími. Tento aspekt je velice důležitý – budování komunitního vzdělávání a učení, možnost řešení podob­ných problémů a předávání zkušeností by mělo být nedílnou součástí učení.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4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Pedagogika </a:t>
            </a:r>
            <a:r>
              <a:rPr lang="cs-CZ" dirty="0" smtClean="0"/>
              <a:t>zkoumá podstatu, strukturu a zákonitosti výchovy a vzdělávání jako záměrné, cílevědomé a soustavné činnosti formující osobnost člověka. </a:t>
            </a:r>
            <a:r>
              <a:rPr lang="cs-CZ" i="1" dirty="0" err="1" smtClean="0"/>
              <a:t>Paidagógos</a:t>
            </a:r>
            <a:r>
              <a:rPr lang="cs-CZ" dirty="0"/>
              <a:t> (řecky: </a:t>
            </a:r>
            <a:r>
              <a:rPr lang="el-GR" dirty="0"/>
              <a:t>παιδαγωγέω; </a:t>
            </a:r>
            <a:r>
              <a:rPr lang="cs-CZ" i="1" dirty="0" err="1"/>
              <a:t>paidós</a:t>
            </a:r>
            <a:r>
              <a:rPr lang="cs-CZ" dirty="0"/>
              <a:t>: dítě, </a:t>
            </a:r>
            <a:r>
              <a:rPr lang="cs-CZ" i="1" dirty="0" err="1"/>
              <a:t>ágein</a:t>
            </a:r>
            <a:r>
              <a:rPr lang="cs-CZ" dirty="0"/>
              <a:t>: vést, doprovázet) </a:t>
            </a:r>
            <a:endParaRPr lang="cs-CZ" dirty="0" smtClean="0"/>
          </a:p>
          <a:p>
            <a:r>
              <a:rPr lang="cs-CZ" b="1" dirty="0" smtClean="0"/>
              <a:t>Obecná didaktika </a:t>
            </a:r>
            <a:r>
              <a:rPr lang="cs-CZ" dirty="0" smtClean="0"/>
              <a:t>je teorie vyučování, která zkoumá obecné problémy vzdělávání.</a:t>
            </a:r>
          </a:p>
          <a:p>
            <a:r>
              <a:rPr lang="cs-CZ" b="1" dirty="0" smtClean="0"/>
              <a:t>Oborová didaktika </a:t>
            </a:r>
            <a:r>
              <a:rPr lang="cs-CZ" dirty="0" smtClean="0"/>
              <a:t>je didaktikou konkrétní vědní disciplíny – matematiky, češtiny atp.</a:t>
            </a:r>
          </a:p>
          <a:p>
            <a:r>
              <a:rPr lang="cs-CZ" b="1" dirty="0" smtClean="0"/>
              <a:t>Pedagogy</a:t>
            </a:r>
            <a:r>
              <a:rPr lang="cs-CZ" dirty="0" smtClean="0"/>
              <a:t> v angličtině neznamená pedagogika </a:t>
            </a:r>
            <a:r>
              <a:rPr lang="cs-CZ" b="1" dirty="0" smtClean="0"/>
              <a:t>obecná didaktika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32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Databáze zdrojů </a:t>
            </a:r>
            <a:endParaRPr lang="cs-CZ" dirty="0"/>
          </a:p>
          <a:p>
            <a:pPr lvl="0"/>
            <a:r>
              <a:rPr lang="cs-CZ" dirty="0" smtClean="0"/>
              <a:t>Síť osob </a:t>
            </a:r>
            <a:endParaRPr lang="cs-CZ" dirty="0"/>
          </a:p>
          <a:p>
            <a:pPr lvl="0"/>
            <a:r>
              <a:rPr lang="cs-CZ" dirty="0"/>
              <a:t>Systém organizace poznatků </a:t>
            </a:r>
            <a:endParaRPr lang="cs-CZ" dirty="0" smtClean="0"/>
          </a:p>
          <a:p>
            <a:pPr lvl="0"/>
            <a:r>
              <a:rPr lang="cs-CZ" dirty="0" smtClean="0"/>
              <a:t>Online </a:t>
            </a:r>
            <a:r>
              <a:rPr lang="cs-CZ" dirty="0"/>
              <a:t>i </a:t>
            </a:r>
            <a:r>
              <a:rPr lang="cs-CZ" dirty="0" err="1"/>
              <a:t>offline</a:t>
            </a:r>
            <a:r>
              <a:rPr lang="cs-CZ" dirty="0"/>
              <a:t> nástroje podporující </a:t>
            </a:r>
            <a:endParaRPr lang="cs-CZ" dirty="0" smtClean="0"/>
          </a:p>
          <a:p>
            <a:pPr lvl="0"/>
            <a:r>
              <a:rPr lang="cs-CZ" dirty="0" smtClean="0"/>
              <a:t>Systém </a:t>
            </a:r>
            <a:r>
              <a:rPr lang="cs-CZ" dirty="0"/>
              <a:t>podporující řízení úkolů v různých </a:t>
            </a:r>
            <a:r>
              <a:rPr lang="cs-CZ" dirty="0" smtClean="0"/>
              <a:t>projektech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28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zajímavé kapitoly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70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Převrácená třída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Akcent na práci žáků</a:t>
            </a:r>
          </a:p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r>
              <a:rPr lang="cs-CZ" dirty="0" smtClean="0"/>
              <a:t> nese aktuální obsah pro práci a </a:t>
            </a:r>
            <a:r>
              <a:rPr lang="cs-CZ" dirty="0" err="1" smtClean="0"/>
              <a:t>rozšiřujcí</a:t>
            </a:r>
            <a:r>
              <a:rPr lang="cs-CZ" dirty="0" smtClean="0"/>
              <a:t> studium</a:t>
            </a:r>
          </a:p>
          <a:p>
            <a:r>
              <a:rPr lang="cs-CZ" dirty="0" smtClean="0"/>
              <a:t>Učitel v něm musí sledovat aktivitu žáků a jejich aktuální problémy</a:t>
            </a:r>
          </a:p>
          <a:p>
            <a:r>
              <a:rPr lang="cs-CZ" dirty="0" smtClean="0"/>
              <a:t>Snaha aktivizovat a mluvit stejným (vizuálním?) jazykem</a:t>
            </a:r>
          </a:p>
          <a:p>
            <a:r>
              <a:rPr lang="cs-CZ" dirty="0" smtClean="0"/>
              <a:t>Vícerychlostní model studia</a:t>
            </a:r>
          </a:p>
          <a:p>
            <a:r>
              <a:rPr lang="cs-CZ" dirty="0" smtClean="0"/>
              <a:t>Možnost práce s nadanými žáky</a:t>
            </a:r>
          </a:p>
          <a:p>
            <a:r>
              <a:rPr lang="cs-CZ" dirty="0" smtClean="0"/>
              <a:t>Typická je podpora samostudia ve výkladových pasážích</a:t>
            </a:r>
          </a:p>
          <a:p>
            <a:r>
              <a:rPr lang="cs-CZ" dirty="0" smtClean="0"/>
              <a:t>Jde o projev BL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09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Bloom</a:t>
            </a:r>
            <a:r>
              <a:rPr lang="cs-CZ" dirty="0" smtClean="0"/>
              <a:t> vs. </a:t>
            </a:r>
            <a:r>
              <a:rPr lang="cs-CZ" dirty="0" err="1" smtClean="0"/>
              <a:t>Kanterová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5943601" y="1825625"/>
          <a:ext cx="5410199" cy="4200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838199" y="1825624"/>
          <a:ext cx="5070895" cy="4204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1582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základních výchovných problémů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Nevhodná práce </a:t>
            </a:r>
            <a:endParaRPr lang="cs-CZ" dirty="0" smtClean="0"/>
          </a:p>
          <a:p>
            <a:r>
              <a:rPr lang="cs-CZ" dirty="0"/>
              <a:t>Žáci zkoušejí učitele </a:t>
            </a:r>
            <a:endParaRPr lang="cs-CZ" dirty="0" smtClean="0"/>
          </a:p>
          <a:p>
            <a:r>
              <a:rPr lang="cs-CZ" dirty="0"/>
              <a:t>Snaha upoutávat pozornost </a:t>
            </a:r>
            <a:endParaRPr lang="cs-CZ" dirty="0" smtClean="0"/>
          </a:p>
          <a:p>
            <a:r>
              <a:rPr lang="cs-CZ" dirty="0"/>
              <a:t>Stres žáků </a:t>
            </a:r>
            <a:endParaRPr lang="cs-CZ" dirty="0" smtClean="0"/>
          </a:p>
          <a:p>
            <a:r>
              <a:rPr lang="cs-CZ" dirty="0"/>
              <a:t>Problémy s autoritou </a:t>
            </a:r>
          </a:p>
        </p:txBody>
      </p:sp>
    </p:spTree>
    <p:extLst>
      <p:ext uri="{BB962C8B-B14F-4D97-AF65-F5344CB8AC3E}">
        <p14:creationId xmlns:p14="http://schemas.microsoft.com/office/powerpoint/2010/main" val="255089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r>
              <a:rPr lang="cs-CZ" dirty="0" smtClean="0"/>
              <a:t> x LMS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r>
              <a:rPr lang="cs-CZ" dirty="0" smtClean="0"/>
              <a:t>: forma vzdělávání (</a:t>
            </a:r>
            <a:r>
              <a:rPr lang="cs-CZ" dirty="0" err="1" smtClean="0"/>
              <a:t>Piaget</a:t>
            </a:r>
            <a:r>
              <a:rPr lang="cs-CZ" dirty="0" smtClean="0"/>
              <a:t>: vzdělávání jako obousměrná komunikace)</a:t>
            </a:r>
          </a:p>
          <a:p>
            <a:r>
              <a:rPr lang="cs-CZ" dirty="0" smtClean="0"/>
              <a:t>LMS: softwarová komponenta zajišťující komplexní správu vzdělávacích procesů, aktivit, studentů, testů, materiálů,…</a:t>
            </a:r>
          </a:p>
          <a:p>
            <a:r>
              <a:rPr lang="cs-CZ" dirty="0" smtClean="0"/>
              <a:t>Na první pohled ne nutně související vazba, ale </a:t>
            </a:r>
            <a:r>
              <a:rPr lang="en-US" i="1" dirty="0"/>
              <a:t>"The </a:t>
            </a:r>
            <a:r>
              <a:rPr lang="en-US" b="1" i="1" dirty="0"/>
              <a:t>medium</a:t>
            </a:r>
            <a:r>
              <a:rPr lang="en-US" i="1" dirty="0"/>
              <a:t> is the </a:t>
            </a:r>
            <a:r>
              <a:rPr lang="en-US" b="1" i="1" dirty="0" smtClean="0"/>
              <a:t>message</a:t>
            </a:r>
            <a:r>
              <a:rPr lang="en-US" i="1" dirty="0" smtClean="0"/>
              <a:t>„</a:t>
            </a:r>
            <a:r>
              <a:rPr lang="cs-CZ" i="1" dirty="0" smtClean="0"/>
              <a:t> </a:t>
            </a:r>
            <a:r>
              <a:rPr lang="cs-CZ" dirty="0" smtClean="0"/>
              <a:t>‎</a:t>
            </a:r>
            <a:r>
              <a:rPr lang="cs-CZ" dirty="0" err="1" smtClean="0"/>
              <a:t>Marshall</a:t>
            </a:r>
            <a:r>
              <a:rPr lang="cs-CZ" dirty="0" smtClean="0"/>
              <a:t> </a:t>
            </a:r>
            <a:r>
              <a:rPr lang="cs-CZ" dirty="0" err="1" smtClean="0"/>
              <a:t>McLuhan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642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Pedagogické disciplíny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cs-CZ" dirty="0" smtClean="0"/>
              <a:t>Dějiny pedagogiky</a:t>
            </a:r>
          </a:p>
          <a:p>
            <a:r>
              <a:rPr lang="cs-CZ" dirty="0" smtClean="0"/>
              <a:t>Obecná pedagogika</a:t>
            </a:r>
          </a:p>
          <a:p>
            <a:r>
              <a:rPr lang="cs-CZ" dirty="0" smtClean="0"/>
              <a:t>Srovnávací pedagogika</a:t>
            </a:r>
          </a:p>
          <a:p>
            <a:r>
              <a:rPr lang="cs-CZ" dirty="0" smtClean="0"/>
              <a:t>Pedagogická psychologie</a:t>
            </a:r>
          </a:p>
          <a:p>
            <a:r>
              <a:rPr lang="cs-CZ" dirty="0" smtClean="0"/>
              <a:t>Filosofie výchovy</a:t>
            </a:r>
          </a:p>
          <a:p>
            <a:r>
              <a:rPr lang="cs-CZ" dirty="0" smtClean="0"/>
              <a:t>Speciální pedagogika</a:t>
            </a:r>
          </a:p>
          <a:p>
            <a:r>
              <a:rPr lang="cs-CZ" dirty="0" smtClean="0"/>
              <a:t>Sociální pedagogika</a:t>
            </a:r>
          </a:p>
          <a:p>
            <a:r>
              <a:rPr lang="cs-CZ" dirty="0" smtClean="0"/>
              <a:t>Andragogika</a:t>
            </a:r>
          </a:p>
          <a:p>
            <a:r>
              <a:rPr lang="cs-CZ" b="1" dirty="0" smtClean="0"/>
              <a:t>Vzdělávací technologie</a:t>
            </a:r>
          </a:p>
          <a:p>
            <a:r>
              <a:rPr lang="cs-CZ" dirty="0" smtClean="0"/>
              <a:t>Obecná didaktika</a:t>
            </a:r>
          </a:p>
          <a:p>
            <a:r>
              <a:rPr lang="cs-CZ" dirty="0" smtClean="0"/>
              <a:t>Pedagogika volného času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26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didaktika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Determinanty vzdělávání</a:t>
            </a:r>
          </a:p>
          <a:p>
            <a:r>
              <a:rPr lang="cs-CZ" dirty="0" smtClean="0"/>
              <a:t>Obsah</a:t>
            </a:r>
          </a:p>
          <a:p>
            <a:r>
              <a:rPr lang="cs-CZ" dirty="0" smtClean="0"/>
              <a:t>Organizační formy</a:t>
            </a:r>
          </a:p>
          <a:p>
            <a:r>
              <a:rPr lang="cs-CZ" dirty="0" smtClean="0"/>
              <a:t>Metody</a:t>
            </a:r>
          </a:p>
          <a:p>
            <a:r>
              <a:rPr lang="cs-CZ" dirty="0" smtClean="0"/>
              <a:t>Alternativní metody a formy</a:t>
            </a:r>
          </a:p>
          <a:p>
            <a:r>
              <a:rPr lang="cs-CZ" dirty="0" smtClean="0"/>
              <a:t>Hodnocení a evaluace</a:t>
            </a:r>
          </a:p>
          <a:p>
            <a:r>
              <a:rPr lang="cs-CZ" dirty="0" smtClean="0"/>
              <a:t>Učitel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6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Kompetenční modely učitele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47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ISSA kompetence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Komunikace</a:t>
            </a:r>
          </a:p>
          <a:p>
            <a:pPr lvl="0"/>
            <a:r>
              <a:rPr lang="cs-CZ" dirty="0"/>
              <a:t>Rodina a komunita</a:t>
            </a:r>
          </a:p>
          <a:p>
            <a:pPr lvl="0"/>
            <a:r>
              <a:rPr lang="cs-CZ" dirty="0"/>
              <a:t>Inkluze, rozmanitost a demokratické hodnoty</a:t>
            </a:r>
          </a:p>
          <a:p>
            <a:pPr lvl="0"/>
            <a:r>
              <a:rPr lang="cs-CZ" dirty="0"/>
              <a:t>Plánování a hodnocení</a:t>
            </a:r>
          </a:p>
          <a:p>
            <a:pPr lvl="0"/>
            <a:r>
              <a:rPr lang="cs-CZ" dirty="0"/>
              <a:t>Výchovně vzdělávací strategie ukázka</a:t>
            </a:r>
          </a:p>
          <a:p>
            <a:pPr lvl="0"/>
            <a:r>
              <a:rPr lang="cs-CZ" dirty="0"/>
              <a:t>Učební prostředí</a:t>
            </a:r>
          </a:p>
          <a:p>
            <a:pPr lvl="0"/>
            <a:r>
              <a:rPr lang="cs-CZ" dirty="0"/>
              <a:t>Profesní rozvoj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72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Rámec </a:t>
            </a:r>
            <a:r>
              <a:rPr lang="cs-CZ" dirty="0"/>
              <a:t>profesních kvalit učitele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Plánování výuky</a:t>
            </a:r>
          </a:p>
          <a:p>
            <a:pPr lvl="0"/>
            <a:r>
              <a:rPr lang="cs-CZ" dirty="0"/>
              <a:t>Prostředí pro učení</a:t>
            </a:r>
          </a:p>
          <a:p>
            <a:pPr lvl="0"/>
            <a:r>
              <a:rPr lang="cs-CZ" dirty="0"/>
              <a:t>Procesy učení</a:t>
            </a:r>
          </a:p>
          <a:p>
            <a:pPr lvl="0"/>
            <a:r>
              <a:rPr lang="cs-CZ" dirty="0"/>
              <a:t>Hodnocení práce žáků</a:t>
            </a:r>
          </a:p>
          <a:p>
            <a:pPr lvl="0"/>
            <a:r>
              <a:rPr lang="cs-CZ" dirty="0"/>
              <a:t>Reflexe výuky</a:t>
            </a:r>
          </a:p>
          <a:p>
            <a:pPr lvl="0"/>
            <a:r>
              <a:rPr lang="cs-CZ" dirty="0"/>
              <a:t>Rozvoj školy a spolupráce s kolegy</a:t>
            </a:r>
          </a:p>
          <a:p>
            <a:pPr lvl="0"/>
            <a:r>
              <a:rPr lang="cs-CZ" dirty="0"/>
              <a:t>Spolupráce s rodiči a širší veřejností</a:t>
            </a:r>
          </a:p>
          <a:p>
            <a:pPr lvl="0"/>
            <a:r>
              <a:rPr lang="cs-CZ" dirty="0"/>
              <a:t>Profesní rozvoj učitele</a:t>
            </a:r>
          </a:p>
        </p:txBody>
      </p:sp>
    </p:spTree>
    <p:extLst>
      <p:ext uri="{BB962C8B-B14F-4D97-AF65-F5344CB8AC3E}">
        <p14:creationId xmlns:p14="http://schemas.microsoft.com/office/powerpoint/2010/main" val="52302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Holandský standard profese učitele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kompetence </a:t>
            </a:r>
            <a:r>
              <a:rPr lang="cs-CZ" dirty="0" smtClean="0"/>
              <a:t>interpersonální,</a:t>
            </a:r>
          </a:p>
          <a:p>
            <a:r>
              <a:rPr lang="cs-CZ" dirty="0" smtClean="0"/>
              <a:t>kompetence </a:t>
            </a:r>
            <a:r>
              <a:rPr lang="cs-CZ" dirty="0"/>
              <a:t>pedagogická, </a:t>
            </a:r>
            <a:endParaRPr lang="cs-CZ" dirty="0" smtClean="0"/>
          </a:p>
          <a:p>
            <a:r>
              <a:rPr lang="cs-CZ" dirty="0" smtClean="0"/>
              <a:t>kompetence </a:t>
            </a:r>
            <a:r>
              <a:rPr lang="cs-CZ" dirty="0"/>
              <a:t>odborná a didaktická, </a:t>
            </a:r>
            <a:endParaRPr lang="cs-CZ" dirty="0" smtClean="0"/>
          </a:p>
          <a:p>
            <a:r>
              <a:rPr lang="cs-CZ" dirty="0" smtClean="0"/>
              <a:t>kompetence </a:t>
            </a:r>
            <a:r>
              <a:rPr lang="cs-CZ" dirty="0"/>
              <a:t>organizační, </a:t>
            </a:r>
            <a:endParaRPr lang="cs-CZ" dirty="0" smtClean="0"/>
          </a:p>
          <a:p>
            <a:r>
              <a:rPr lang="cs-CZ" dirty="0" smtClean="0"/>
              <a:t>kompetence </a:t>
            </a:r>
            <a:r>
              <a:rPr lang="cs-CZ" dirty="0"/>
              <a:t>pro spolupráci s kolegy, </a:t>
            </a:r>
            <a:endParaRPr lang="cs-CZ" dirty="0" smtClean="0"/>
          </a:p>
          <a:p>
            <a:r>
              <a:rPr lang="cs-CZ" dirty="0" smtClean="0"/>
              <a:t>kompetence </a:t>
            </a:r>
            <a:r>
              <a:rPr lang="cs-CZ" dirty="0"/>
              <a:t>pro spolupráci s </a:t>
            </a:r>
            <a:r>
              <a:rPr lang="cs-CZ" dirty="0" smtClean="0"/>
              <a:t>okolím, </a:t>
            </a:r>
            <a:endParaRPr lang="cs-CZ" dirty="0"/>
          </a:p>
          <a:p>
            <a:r>
              <a:rPr lang="cs-CZ" dirty="0" smtClean="0"/>
              <a:t>kompetence </a:t>
            </a:r>
            <a:r>
              <a:rPr lang="cs-CZ" dirty="0"/>
              <a:t>k reflexi a sebezdokonalování</a:t>
            </a:r>
          </a:p>
        </p:txBody>
      </p:sp>
    </p:spTree>
    <p:extLst>
      <p:ext uri="{BB962C8B-B14F-4D97-AF65-F5344CB8AC3E}">
        <p14:creationId xmlns:p14="http://schemas.microsoft.com/office/powerpoint/2010/main" val="245260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pedagogických teorií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058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b1321e229e626015bb11073ea86f41309ea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64</TotalTime>
  <Words>937</Words>
  <Application>Microsoft Office PowerPoint</Application>
  <PresentationFormat>Širokoúhlá obrazovka</PresentationFormat>
  <Paragraphs>220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Calibri</vt:lpstr>
      <vt:lpstr>Times New Roman</vt:lpstr>
      <vt:lpstr>Tw Cen MT</vt:lpstr>
      <vt:lpstr>Tw Cen MT Condensed</vt:lpstr>
      <vt:lpstr>Wingdings 3</vt:lpstr>
      <vt:lpstr>Integrál</vt:lpstr>
      <vt:lpstr>Pedagogické teorie v kontextu moderních technologií</vt:lpstr>
      <vt:lpstr>Základní pojmy</vt:lpstr>
      <vt:lpstr>Pedagogické disciplíny</vt:lpstr>
      <vt:lpstr>Obecná didaktika</vt:lpstr>
      <vt:lpstr>Kompetenční modely učitele</vt:lpstr>
      <vt:lpstr>ISSA kompetence</vt:lpstr>
      <vt:lpstr>Rámec profesních kvalit učitele</vt:lpstr>
      <vt:lpstr>Holandský standard profese učitele</vt:lpstr>
      <vt:lpstr>Základní pedagogických teorií</vt:lpstr>
      <vt:lpstr>Pedagogické teorie</vt:lpstr>
      <vt:lpstr>Behaviorismus</vt:lpstr>
      <vt:lpstr>Kognitivismus</vt:lpstr>
      <vt:lpstr>Konstruktivismus</vt:lpstr>
      <vt:lpstr>Konektivismus</vt:lpstr>
      <vt:lpstr>Prezentace aplikace PowerPoint</vt:lpstr>
      <vt:lpstr>Prezentace aplikace PowerPoint</vt:lpstr>
      <vt:lpstr>Alternativní pedagogiky</vt:lpstr>
      <vt:lpstr>Osobní vzdělávací prostředí</vt:lpstr>
      <vt:lpstr>Zásady pro tvorbu PLE</vt:lpstr>
      <vt:lpstr>Obsah PLE</vt:lpstr>
      <vt:lpstr>Další zajímavé kapitoly</vt:lpstr>
      <vt:lpstr>Převrácená třída</vt:lpstr>
      <vt:lpstr>Bloom vs. Kanterová</vt:lpstr>
      <vt:lpstr>Příčiny základních výchovných problémů</vt:lpstr>
      <vt:lpstr>E-learning x LMS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Pedagogické teorie v kontextu moderních technologií</dc:title>
  <dc:creator>Michal Černý</dc:creator>
  <cp:lastModifiedBy>Michal Cerny</cp:lastModifiedBy>
  <cp:revision>10</cp:revision>
  <dcterms:created xsi:type="dcterms:W3CDTF">2015-02-23T12:43:02Z</dcterms:created>
  <dcterms:modified xsi:type="dcterms:W3CDTF">2017-04-21T18:42:51Z</dcterms:modified>
</cp:coreProperties>
</file>