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45"/>
  </p:notesMasterIdLst>
  <p:sldIdLst>
    <p:sldId id="256" r:id="rId2"/>
    <p:sldId id="257" r:id="rId3"/>
    <p:sldId id="279" r:id="rId4"/>
    <p:sldId id="281" r:id="rId5"/>
    <p:sldId id="282" r:id="rId6"/>
    <p:sldId id="283" r:id="rId7"/>
    <p:sldId id="258" r:id="rId8"/>
    <p:sldId id="284" r:id="rId9"/>
    <p:sldId id="286" r:id="rId10"/>
    <p:sldId id="287" r:id="rId11"/>
    <p:sldId id="288" r:id="rId12"/>
    <p:sldId id="260" r:id="rId13"/>
    <p:sldId id="261" r:id="rId14"/>
    <p:sldId id="271" r:id="rId15"/>
    <p:sldId id="273" r:id="rId16"/>
    <p:sldId id="274" r:id="rId17"/>
    <p:sldId id="266" r:id="rId18"/>
    <p:sldId id="269" r:id="rId19"/>
    <p:sldId id="292" r:id="rId20"/>
    <p:sldId id="293" r:id="rId21"/>
    <p:sldId id="270" r:id="rId22"/>
    <p:sldId id="294" r:id="rId23"/>
    <p:sldId id="267" r:id="rId24"/>
    <p:sldId id="295" r:id="rId25"/>
    <p:sldId id="276" r:id="rId26"/>
    <p:sldId id="304" r:id="rId27"/>
    <p:sldId id="296" r:id="rId28"/>
    <p:sldId id="305" r:id="rId29"/>
    <p:sldId id="298" r:id="rId30"/>
    <p:sldId id="300" r:id="rId31"/>
    <p:sldId id="301" r:id="rId32"/>
    <p:sldId id="297" r:id="rId33"/>
    <p:sldId id="302" r:id="rId34"/>
    <p:sldId id="299" r:id="rId35"/>
    <p:sldId id="306" r:id="rId36"/>
    <p:sldId id="307" r:id="rId37"/>
    <p:sldId id="308" r:id="rId38"/>
    <p:sldId id="309" r:id="rId39"/>
    <p:sldId id="310" r:id="rId40"/>
    <p:sldId id="311" r:id="rId41"/>
    <p:sldId id="312" r:id="rId42"/>
    <p:sldId id="278" r:id="rId43"/>
    <p:sldId id="264" r:id="rId4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2" d="100"/>
          <a:sy n="102" d="100"/>
        </p:scale>
        <p:origin x="264"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CD6E4AA-A29E-49E1-91EA-FC0234065C38}" type="datetimeFigureOut">
              <a:rPr lang="ru-RU" smtClean="0"/>
              <a:pPr/>
              <a:t>23.04.2018</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18EE262-865B-4A6C-AEA2-D8E6A8CCFEE3}"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11F457C7-4040-43C1-A775-AF3391902374}" type="slidenum">
              <a:rPr lang="ru-RU" smtClean="0"/>
              <a:pPr/>
              <a:t>1</a:t>
            </a:fld>
            <a:endParaRPr lang="ru-RU"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A18EE262-865B-4A6C-AEA2-D8E6A8CCFEE3}" type="slidenum">
              <a:rPr lang="ru-RU" smtClean="0"/>
              <a:pPr/>
              <a:t>10</a:t>
            </a:fld>
            <a:endParaRPr lang="ru-RU"/>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A18EE262-865B-4A6C-AEA2-D8E6A8CCFEE3}" type="slidenum">
              <a:rPr lang="ru-RU" smtClean="0"/>
              <a:pPr/>
              <a:t>11</a:t>
            </a:fld>
            <a:endParaRPr lang="ru-RU"/>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A18EE262-865B-4A6C-AEA2-D8E6A8CCFEE3}" type="slidenum">
              <a:rPr lang="ru-RU" smtClean="0"/>
              <a:pPr/>
              <a:t>12</a:t>
            </a:fld>
            <a:endParaRPr lang="ru-RU"/>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A18EE262-865B-4A6C-AEA2-D8E6A8CCFEE3}" type="slidenum">
              <a:rPr lang="ru-RU" smtClean="0"/>
              <a:pPr/>
              <a:t>13</a:t>
            </a:fld>
            <a:endParaRPr lang="ru-RU"/>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en-US" dirty="0" smtClean="0"/>
              <a:t>http://ref.repetiruem.ru/referat/prazhskijj-lingvisticheskijj-kruzhok  </a:t>
            </a:r>
            <a:endParaRPr lang="ru-RU" dirty="0"/>
          </a:p>
        </p:txBody>
      </p:sp>
      <p:sp>
        <p:nvSpPr>
          <p:cNvPr id="4" name="Номер слайда 3"/>
          <p:cNvSpPr>
            <a:spLocks noGrp="1"/>
          </p:cNvSpPr>
          <p:nvPr>
            <p:ph type="sldNum" sz="quarter" idx="10"/>
          </p:nvPr>
        </p:nvSpPr>
        <p:spPr/>
        <p:txBody>
          <a:bodyPr/>
          <a:lstStyle/>
          <a:p>
            <a:fld id="{A18EE262-865B-4A6C-AEA2-D8E6A8CCFEE3}" type="slidenum">
              <a:rPr lang="ru-RU" smtClean="0"/>
              <a:pPr/>
              <a:t>14</a:t>
            </a:fld>
            <a:endParaRPr lang="ru-RU"/>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A18EE262-865B-4A6C-AEA2-D8E6A8CCFEE3}" type="slidenum">
              <a:rPr lang="ru-RU" smtClean="0"/>
              <a:pPr/>
              <a:t>15</a:t>
            </a:fld>
            <a:endParaRPr lang="ru-RU"/>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A18EE262-865B-4A6C-AEA2-D8E6A8CCFEE3}" type="slidenum">
              <a:rPr lang="ru-RU" smtClean="0"/>
              <a:pPr/>
              <a:t>16</a:t>
            </a:fld>
            <a:endParaRPr lang="ru-RU"/>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A18EE262-865B-4A6C-AEA2-D8E6A8CCFEE3}" type="slidenum">
              <a:rPr lang="ru-RU" smtClean="0"/>
              <a:pPr/>
              <a:t>17</a:t>
            </a:fld>
            <a:endParaRPr lang="ru-RU"/>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A18EE262-865B-4A6C-AEA2-D8E6A8CCFEE3}" type="slidenum">
              <a:rPr lang="ru-RU" smtClean="0"/>
              <a:pPr/>
              <a:t>18</a:t>
            </a:fld>
            <a:endParaRPr lang="ru-RU"/>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A18EE262-865B-4A6C-AEA2-D8E6A8CCFEE3}" type="slidenum">
              <a:rPr lang="ru-RU" smtClean="0"/>
              <a:pPr/>
              <a:t>19</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6130585F-90DF-425C-9EEF-AEEC5FC89B66}" type="slidenum">
              <a:rPr lang="ru-RU" smtClean="0"/>
              <a:pPr/>
              <a:t>2</a:t>
            </a:fld>
            <a:endParaRPr lang="ru-RU"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A18EE262-865B-4A6C-AEA2-D8E6A8CCFEE3}" type="slidenum">
              <a:rPr lang="ru-RU" smtClean="0"/>
              <a:pPr/>
              <a:t>20</a:t>
            </a:fld>
            <a:endParaRPr lang="ru-RU"/>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A18EE262-865B-4A6C-AEA2-D8E6A8CCFEE3}" type="slidenum">
              <a:rPr lang="ru-RU" smtClean="0"/>
              <a:pPr/>
              <a:t>21</a:t>
            </a:fld>
            <a:endParaRPr lang="ru-RU"/>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A18EE262-865B-4A6C-AEA2-D8E6A8CCFEE3}" type="slidenum">
              <a:rPr lang="ru-RU" smtClean="0"/>
              <a:pPr/>
              <a:t>22</a:t>
            </a:fld>
            <a:endParaRPr lang="ru-RU"/>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A18EE262-865B-4A6C-AEA2-D8E6A8CCFEE3}" type="slidenum">
              <a:rPr lang="ru-RU" smtClean="0"/>
              <a:pPr/>
              <a:t>23</a:t>
            </a:fld>
            <a:endParaRPr lang="ru-RU"/>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A18EE262-865B-4A6C-AEA2-D8E6A8CCFEE3}" type="slidenum">
              <a:rPr lang="ru-RU" smtClean="0"/>
              <a:pPr/>
              <a:t>24</a:t>
            </a:fld>
            <a:endParaRPr lang="ru-RU"/>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A18EE262-865B-4A6C-AEA2-D8E6A8CCFEE3}" type="slidenum">
              <a:rPr lang="ru-RU" smtClean="0"/>
              <a:pPr/>
              <a:t>25</a:t>
            </a:fld>
            <a:endParaRPr lang="ru-RU"/>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A18EE262-865B-4A6C-AEA2-D8E6A8CCFEE3}" type="slidenum">
              <a:rPr lang="ru-RU" smtClean="0"/>
              <a:pPr/>
              <a:t>26</a:t>
            </a:fld>
            <a:endParaRPr lang="ru-RU"/>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A18EE262-865B-4A6C-AEA2-D8E6A8CCFEE3}" type="slidenum">
              <a:rPr lang="ru-RU" smtClean="0"/>
              <a:pPr/>
              <a:t>27</a:t>
            </a:fld>
            <a:endParaRPr lang="ru-RU"/>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A18EE262-865B-4A6C-AEA2-D8E6A8CCFEE3}" type="slidenum">
              <a:rPr lang="ru-RU" smtClean="0"/>
              <a:pPr/>
              <a:t>28</a:t>
            </a:fld>
            <a:endParaRPr lang="ru-RU"/>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A18EE262-865B-4A6C-AEA2-D8E6A8CCFEE3}" type="slidenum">
              <a:rPr lang="ru-RU" smtClean="0"/>
              <a:pPr/>
              <a:t>29</a:t>
            </a:fld>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A18EE262-865B-4A6C-AEA2-D8E6A8CCFEE3}" type="slidenum">
              <a:rPr lang="ru-RU" smtClean="0"/>
              <a:pPr/>
              <a:t>3</a:t>
            </a:fld>
            <a:endParaRPr lang="ru-RU"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A18EE262-865B-4A6C-AEA2-D8E6A8CCFEE3}" type="slidenum">
              <a:rPr lang="ru-RU" smtClean="0"/>
              <a:pPr/>
              <a:t>30</a:t>
            </a:fld>
            <a:endParaRPr lang="ru-RU"/>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A18EE262-865B-4A6C-AEA2-D8E6A8CCFEE3}" type="slidenum">
              <a:rPr lang="ru-RU" smtClean="0"/>
              <a:pPr/>
              <a:t>31</a:t>
            </a:fld>
            <a:endParaRPr lang="ru-RU"/>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A18EE262-865B-4A6C-AEA2-D8E6A8CCFEE3}" type="slidenum">
              <a:rPr lang="ru-RU" smtClean="0"/>
              <a:pPr/>
              <a:t>32</a:t>
            </a:fld>
            <a:endParaRPr lang="ru-RU"/>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F9EFF5F6-0A22-4852-A28B-7953820094F9}" type="slidenum">
              <a:rPr lang="ru-RU" smtClean="0"/>
              <a:pPr/>
              <a:t>33</a:t>
            </a:fld>
            <a:endParaRPr lang="ru-RU"/>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A18EE262-865B-4A6C-AEA2-D8E6A8CCFEE3}" type="slidenum">
              <a:rPr lang="ru-RU" smtClean="0"/>
              <a:pPr/>
              <a:t>34</a:t>
            </a:fld>
            <a:endParaRPr lang="ru-RU"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A18EE262-865B-4A6C-AEA2-D8E6A8CCFEE3}" type="slidenum">
              <a:rPr lang="ru-RU" smtClean="0"/>
              <a:pPr/>
              <a:t>35</a:t>
            </a:fld>
            <a:endParaRPr lang="ru-RU"/>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A18EE262-865B-4A6C-AEA2-D8E6A8CCFEE3}" type="slidenum">
              <a:rPr lang="ru-RU" smtClean="0"/>
              <a:pPr/>
              <a:t>36</a:t>
            </a:fld>
            <a:endParaRPr lang="ru-RU"/>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A18EE262-865B-4A6C-AEA2-D8E6A8CCFEE3}" type="slidenum">
              <a:rPr lang="ru-RU" smtClean="0"/>
              <a:pPr/>
              <a:t>37</a:t>
            </a:fld>
            <a:endParaRPr lang="ru-RU"/>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A18EE262-865B-4A6C-AEA2-D8E6A8CCFEE3}" type="slidenum">
              <a:rPr lang="ru-RU" smtClean="0"/>
              <a:pPr/>
              <a:t>38</a:t>
            </a:fld>
            <a:endParaRPr lang="ru-RU"/>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A18EE262-865B-4A6C-AEA2-D8E6A8CCFEE3}" type="slidenum">
              <a:rPr lang="ru-RU" smtClean="0"/>
              <a:pPr/>
              <a:t>39</a:t>
            </a:fld>
            <a:endParaRPr 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A18EE262-865B-4A6C-AEA2-D8E6A8CCFEE3}" type="slidenum">
              <a:rPr lang="ru-RU" smtClean="0"/>
              <a:pPr/>
              <a:t>4</a:t>
            </a:fld>
            <a:endParaRPr lang="ru-RU"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A18EE262-865B-4A6C-AEA2-D8E6A8CCFEE3}" type="slidenum">
              <a:rPr lang="ru-RU" smtClean="0"/>
              <a:pPr/>
              <a:t>40</a:t>
            </a:fld>
            <a:endParaRPr lang="ru-RU"/>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A18EE262-865B-4A6C-AEA2-D8E6A8CCFEE3}" type="slidenum">
              <a:rPr lang="ru-RU" smtClean="0"/>
              <a:pPr/>
              <a:t>41</a:t>
            </a:fld>
            <a:endParaRPr lang="ru-RU"/>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A18EE262-865B-4A6C-AEA2-D8E6A8CCFEE3}" type="slidenum">
              <a:rPr lang="ru-RU" smtClean="0"/>
              <a:pPr/>
              <a:t>42</a:t>
            </a:fld>
            <a:endParaRPr lang="ru-RU"/>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D79044B1-F78F-46FF-9A1F-34E2076A70D2}" type="slidenum">
              <a:rPr lang="ru-RU" smtClean="0"/>
              <a:pPr/>
              <a:t>43</a:t>
            </a:fld>
            <a:endParaRPr lang="ru-R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A18EE262-865B-4A6C-AEA2-D8E6A8CCFEE3}" type="slidenum">
              <a:rPr lang="ru-RU" smtClean="0"/>
              <a:pPr/>
              <a:t>5</a:t>
            </a:fld>
            <a:endParaRPr lang="ru-RU"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A18EE262-865B-4A6C-AEA2-D8E6A8CCFEE3}" type="slidenum">
              <a:rPr lang="ru-RU" smtClean="0"/>
              <a:pPr/>
              <a:t>6</a:t>
            </a:fld>
            <a:endParaRPr lang="ru-RU"/>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A18EE262-865B-4A6C-AEA2-D8E6A8CCFEE3}" type="slidenum">
              <a:rPr lang="ru-RU" smtClean="0"/>
              <a:pPr/>
              <a:t>7</a:t>
            </a:fld>
            <a:endParaRPr lang="ru-RU"/>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A18EE262-865B-4A6C-AEA2-D8E6A8CCFEE3}" type="slidenum">
              <a:rPr lang="ru-RU" smtClean="0"/>
              <a:pPr/>
              <a:t>8</a:t>
            </a:fld>
            <a:endParaRPr lang="ru-RU"/>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A18EE262-865B-4A6C-AEA2-D8E6A8CCFEE3}" type="slidenum">
              <a:rPr lang="ru-RU" smtClean="0"/>
              <a:pPr/>
              <a:t>9</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3" name="Прямоугольник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Прямоугольник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Прямоугольник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Прямоугольник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Прямоугольник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Скругленный прямоугольник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Скругленный прямоугольник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Прямоугольник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оугольник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Прямоугольник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Заголовок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a:xfrm>
            <a:off x="6705600" y="4206240"/>
            <a:ext cx="960120" cy="457200"/>
          </a:xfrm>
        </p:spPr>
        <p:txBody>
          <a:bodyPr/>
          <a:lstStyle/>
          <a:p>
            <a:fld id="{5B106E36-FD25-4E2D-B0AA-010F637433A0}" type="datetimeFigureOut">
              <a:rPr lang="ru-RU" smtClean="0"/>
              <a:pPr/>
              <a:t>23.04.2018</a:t>
            </a:fld>
            <a:endParaRPr lang="ru-RU"/>
          </a:p>
        </p:txBody>
      </p:sp>
      <p:sp>
        <p:nvSpPr>
          <p:cNvPr id="17" name="Нижний колонтитул 16"/>
          <p:cNvSpPr>
            <a:spLocks noGrp="1"/>
          </p:cNvSpPr>
          <p:nvPr>
            <p:ph type="ftr" sz="quarter" idx="11"/>
          </p:nvPr>
        </p:nvSpPr>
        <p:spPr>
          <a:xfrm>
            <a:off x="5410200" y="4205288"/>
            <a:ext cx="1295400" cy="457200"/>
          </a:xfrm>
        </p:spPr>
        <p:txBody>
          <a:bodyPr/>
          <a:lstStyle/>
          <a:p>
            <a:endParaRPr lang="ru-RU"/>
          </a:p>
        </p:txBody>
      </p:sp>
      <p:sp>
        <p:nvSpPr>
          <p:cNvPr id="29" name="Номер слайда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23.04.2018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781800" y="1143000"/>
            <a:ext cx="1905000" cy="5486400"/>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1143000"/>
            <a:ext cx="6248400" cy="5486400"/>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23.04.2018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23.04.2018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23.04.2018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23.04.2018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1000" y="1143000"/>
            <a:ext cx="8382000" cy="1069848"/>
          </a:xfrm>
        </p:spPr>
        <p:txBody>
          <a:bodyPr anchor="ctr"/>
          <a:lstStyle>
            <a:lvl1pPr>
              <a:defRPr sz="4000" b="0" i="0" cap="none" baseline="0"/>
            </a:lvl1pPr>
          </a:lstStyle>
          <a:p>
            <a:r>
              <a:rPr kumimoji="0" lang="ru-RU" smtClean="0"/>
              <a:t>Образец заголовка</a:t>
            </a:r>
            <a:endParaRPr kumimoji="0" lang="en-US"/>
          </a:p>
        </p:txBody>
      </p:sp>
      <p:sp>
        <p:nvSpPr>
          <p:cNvPr id="3" name="Текст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6" name="Дата 25"/>
          <p:cNvSpPr>
            <a:spLocks noGrp="1"/>
          </p:cNvSpPr>
          <p:nvPr>
            <p:ph type="dt" sz="half" idx="10"/>
          </p:nvPr>
        </p:nvSpPr>
        <p:spPr/>
        <p:txBody>
          <a:bodyPr rtlCol="0"/>
          <a:lstStyle/>
          <a:p>
            <a:fld id="{5B106E36-FD25-4E2D-B0AA-010F637433A0}" type="datetimeFigureOut">
              <a:rPr lang="ru-RU" smtClean="0"/>
              <a:pPr/>
              <a:t>23.04.2018</a:t>
            </a:fld>
            <a:endParaRPr lang="ru-RU"/>
          </a:p>
        </p:txBody>
      </p:sp>
      <p:sp>
        <p:nvSpPr>
          <p:cNvPr id="27" name="Номер слайда 26"/>
          <p:cNvSpPr>
            <a:spLocks noGrp="1"/>
          </p:cNvSpPr>
          <p:nvPr>
            <p:ph type="sldNum" sz="quarter" idx="11"/>
          </p:nvPr>
        </p:nvSpPr>
        <p:spPr/>
        <p:txBody>
          <a:bodyPr rtlCol="0"/>
          <a:lstStyle/>
          <a:p>
            <a:fld id="{725C68B6-61C2-468F-89AB-4B9F7531AA68}" type="slidenum">
              <a:rPr lang="ru-RU" smtClean="0"/>
              <a:pPr/>
              <a:t>‹#›</a:t>
            </a:fld>
            <a:endParaRPr lang="ru-RU"/>
          </a:p>
        </p:txBody>
      </p:sp>
      <p:sp>
        <p:nvSpPr>
          <p:cNvPr id="28" name="Нижний колонтитул 27"/>
          <p:cNvSpPr>
            <a:spLocks noGrp="1"/>
          </p:cNvSpPr>
          <p:nvPr>
            <p:ph type="ftr" sz="quarter" idx="12"/>
          </p:nvPr>
        </p:nvSpPr>
        <p:spPr/>
        <p:txBody>
          <a:bodyPr rtlCol="0"/>
          <a:lstStyle/>
          <a:p>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ru-RU" smtClean="0"/>
              <a:t>Образец заголовка</a:t>
            </a:r>
            <a:endParaRPr kumimoji="0" lang="en-US"/>
          </a:p>
        </p:txBody>
      </p:sp>
      <p:sp>
        <p:nvSpPr>
          <p:cNvPr id="3" name="Дата 2"/>
          <p:cNvSpPr>
            <a:spLocks noGrp="1"/>
          </p:cNvSpPr>
          <p:nvPr>
            <p:ph type="dt" sz="half" idx="10"/>
          </p:nvPr>
        </p:nvSpPr>
        <p:spPr>
          <a:xfrm>
            <a:off x="6583680" y="612648"/>
            <a:ext cx="957264" cy="457200"/>
          </a:xfrm>
        </p:spPr>
        <p:txBody>
          <a:bodyPr/>
          <a:lstStyle/>
          <a:p>
            <a:fld id="{5B106E36-FD25-4E2D-B0AA-010F637433A0}" type="datetimeFigureOut">
              <a:rPr lang="ru-RU" smtClean="0"/>
              <a:pPr/>
              <a:t>23.04.2018</a:t>
            </a:fld>
            <a:endParaRPr lang="ru-RU"/>
          </a:p>
        </p:txBody>
      </p:sp>
      <p:sp>
        <p:nvSpPr>
          <p:cNvPr id="4" name="Нижний колонтитул 3"/>
          <p:cNvSpPr>
            <a:spLocks noGrp="1"/>
          </p:cNvSpPr>
          <p:nvPr>
            <p:ph type="ftr" sz="quarter" idx="11"/>
          </p:nvPr>
        </p:nvSpPr>
        <p:spPr>
          <a:xfrm>
            <a:off x="5257800" y="612648"/>
            <a:ext cx="1325880" cy="457200"/>
          </a:xfrm>
        </p:spPr>
        <p:txBody>
          <a:bodyPr/>
          <a:lstStyle/>
          <a:p>
            <a:endParaRPr lang="ru-RU"/>
          </a:p>
        </p:txBody>
      </p:sp>
      <p:sp>
        <p:nvSpPr>
          <p:cNvPr id="5" name="Номер слайда 4"/>
          <p:cNvSpPr>
            <a:spLocks noGrp="1"/>
          </p:cNvSpPr>
          <p:nvPr>
            <p:ph type="sldNum" sz="quarter" idx="12"/>
          </p:nvPr>
        </p:nvSpPr>
        <p:spPr>
          <a:xfrm>
            <a:off x="8174736" y="2272"/>
            <a:ext cx="762000" cy="365760"/>
          </a:xfrm>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23.04.2018</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53496" y="1101970"/>
            <a:ext cx="3383280" cy="877824"/>
          </a:xfrm>
        </p:spPr>
        <p:txBody>
          <a:bodyPr anchor="b"/>
          <a:lstStyle>
            <a:lvl1pPr algn="l">
              <a:buNone/>
              <a:defRPr sz="1800" b="1"/>
            </a:lvl1pPr>
          </a:lstStyle>
          <a:p>
            <a:r>
              <a:rPr kumimoji="0" lang="ru-RU" smtClean="0"/>
              <a:t>Образец заголовка</a:t>
            </a:r>
            <a:endParaRPr kumimoji="0" lang="en-US"/>
          </a:p>
        </p:txBody>
      </p:sp>
      <p:sp>
        <p:nvSpPr>
          <p:cNvPr id="3" name="Текст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23.04.2018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ru-RU" smtClean="0"/>
              <a:t>Вставка рисунка</a:t>
            </a:r>
            <a:endParaRPr kumimoji="0" lang="en-US" dirty="0"/>
          </a:p>
        </p:txBody>
      </p:sp>
      <p:sp>
        <p:nvSpPr>
          <p:cNvPr id="4" name="Текст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23.04.2018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Прямоугольник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Прямоугольник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Прямоугольник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Прямоугольник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Прямоугольник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Скругленный прямоугольник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Скругленный прямоугольник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Прямоугольник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Прямоугольник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Прямоугольник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Прямоугольник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Прямоугольник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Прямоугольник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Заголовок 21"/>
          <p:cNvSpPr>
            <a:spLocks noGrp="1"/>
          </p:cNvSpPr>
          <p:nvPr>
            <p:ph type="title"/>
          </p:nvPr>
        </p:nvSpPr>
        <p:spPr>
          <a:xfrm>
            <a:off x="457200" y="1143000"/>
            <a:ext cx="8229600" cy="1066800"/>
          </a:xfrm>
          <a:prstGeom prst="rect">
            <a:avLst/>
          </a:prstGeom>
        </p:spPr>
        <p:txBody>
          <a:bodyPr vert="horz" anchor="ctr">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5B106E36-FD25-4E2D-B0AA-010F637433A0}" type="datetimeFigureOut">
              <a:rPr lang="ru-RU" smtClean="0"/>
              <a:pPr/>
              <a:t>23.04.2018</a:t>
            </a:fld>
            <a:endParaRPr lang="ru-RU"/>
          </a:p>
        </p:txBody>
      </p:sp>
      <p:sp>
        <p:nvSpPr>
          <p:cNvPr id="3" name="Нижний колонтитул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ru-RU"/>
          </a:p>
        </p:txBody>
      </p:sp>
      <p:sp>
        <p:nvSpPr>
          <p:cNvPr id="23" name="Номер слайда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4.xml"/><Relationship Id="rId5" Type="http://schemas.openxmlformats.org/officeDocument/2006/relationships/image" Target="../media/image10.jpeg"/><Relationship Id="rId4" Type="http://schemas.openxmlformats.org/officeDocument/2006/relationships/image" Target="../media/image9.jpeg"/></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13.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4.xml"/><Relationship Id="rId1" Type="http://schemas.openxmlformats.org/officeDocument/2006/relationships/video" Target="file:///C:\Documents%20and%20Settings\User\&#1056;&#1072;&#1073;&#1086;&#1095;&#1080;&#1081;%20&#1089;&#1090;&#1086;&#1083;\&#1052;&#1086;&#1080;%20&#1082;&#1091;&#1088;&#1089;&#1099;\&#1058;&#1077;&#1086;&#1088;&#1092;&#1086;&#1085;&#1077;&#1090;&#1080;&#1082;&#1072;\60%20Minimal%20Pairs%20(English%20Pronunciation%20Practice)%20%5b&#1042;&#1099;&#1089;&#1096;&#1077;&#1077;%20&#1082;&#1072;&#1095;&#1077;&#1089;&#1090;&#1074;&#1086;%20(&#1073;&#1086;&#1083;&#1100;&#1096;&#1077;)%5d.avi" TargetMode="External"/><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file:///C:\Documents%20and%20Settings\User\&#1056;&#1072;&#1073;&#1086;&#1095;&#1080;&#1081;%20&#1089;&#1090;&#1086;&#1083;\&#1052;&#1086;&#1080;%20&#1082;&#1091;&#1088;&#1089;&#1099;\&#1058;&#1077;&#1086;&#1088;&#1092;&#1086;&#1085;&#1077;&#1090;&#1080;&#1082;&#1072;\Rag'n'Bone%20Man%20-%20Human%20(Official%20Video)%20%5b&#1042;&#1099;&#1089;&#1096;&#1077;&#1077;%20&#1082;&#1072;&#1095;&#1077;&#1089;&#1090;&#1074;&#1086;%20(&#1073;&#1086;&#1083;&#1100;&#1096;&#1077;)%5d.avi" TargetMode="External"/><Relationship Id="rId1" Type="http://schemas.openxmlformats.org/officeDocument/2006/relationships/audio" Target="file:///C:\Documents%20and%20Settings\User\&#1056;&#1072;&#1073;&#1086;&#1095;&#1080;&#1081;%20&#1089;&#1090;&#1086;&#1083;\&#1052;&#1086;&#1080;%20&#1082;&#1091;&#1088;&#1089;&#1099;\&#1058;&#1077;&#1086;&#1088;&#1092;&#1086;&#1085;&#1077;&#1090;&#1080;&#1082;&#1072;\Rag'n'Bone%20Man%20&#8211;%20h%20u%20m%20a%20n.mp3" TargetMode="Externa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2.xml"/><Relationship Id="rId1" Type="http://schemas.openxmlformats.org/officeDocument/2006/relationships/video" Target="file:///C:\Documents%20and%20Settings\User\&#1056;&#1072;&#1073;&#1086;&#1095;&#1080;&#1081;%20&#1089;&#1090;&#1086;&#1083;\&#1052;&#1086;&#1080;%20&#1082;&#1091;&#1088;&#1089;&#1099;\&#1050;&#1086;&#1088;&#1088;&#1077;&#1082;&#1094;&#1080;&#1103;_&#1055;&#1053;\&#1059;&#1089;&#1087;&#1086;&#1082;&#1072;&#1080;&#1074;&#1072;&#1102;&#1097;&#1077;&#1077;%20&#1084;&#1086;&#1088;&#1077;,%20&#1096;&#1091;&#1084;%20&#1087;&#1088;&#1080;&#1073;&#1086;&#1103;.%20%5b&#1042;&#1099;&#1089;&#1096;&#1077;&#1077;%20&#1082;&#1072;&#1095;&#1077;&#1089;&#1090;&#1074;&#1086;%20(&#1073;&#1086;&#1083;&#1100;&#1096;&#1077;)%5d.avi" TargetMode="External"/><Relationship Id="rId4" Type="http://schemas.openxmlformats.org/officeDocument/2006/relationships/image" Target="../media/image23.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57200" y="1412777"/>
            <a:ext cx="8458200" cy="1008112"/>
          </a:xfrm>
        </p:spPr>
        <p:txBody>
          <a:bodyPr>
            <a:noAutofit/>
          </a:bodyPr>
          <a:lstStyle/>
          <a:p>
            <a:pPr algn="ctr"/>
            <a:r>
              <a:rPr lang="en-US" b="1" dirty="0" smtClean="0">
                <a:latin typeface="Times New Roman" pitchFamily="18" charset="0"/>
                <a:cs typeface="Times New Roman" pitchFamily="18" charset="0"/>
              </a:rPr>
              <a:t>THEORETICAL   PHONOLOGY</a:t>
            </a:r>
            <a:endParaRPr lang="ru-RU" b="1" dirty="0">
              <a:latin typeface="Times New Roman" pitchFamily="18" charset="0"/>
              <a:cs typeface="Times New Roman" pitchFamily="18" charset="0"/>
            </a:endParaRPr>
          </a:p>
        </p:txBody>
      </p:sp>
      <p:sp>
        <p:nvSpPr>
          <p:cNvPr id="3" name="Подзаголовок 2"/>
          <p:cNvSpPr>
            <a:spLocks noGrp="1"/>
          </p:cNvSpPr>
          <p:nvPr>
            <p:ph type="subTitle" idx="1"/>
          </p:nvPr>
        </p:nvSpPr>
        <p:spPr>
          <a:xfrm>
            <a:off x="4786314" y="4357694"/>
            <a:ext cx="4214842" cy="1714512"/>
          </a:xfrm>
        </p:spPr>
        <p:txBody>
          <a:bodyPr>
            <a:normAutofit/>
          </a:bodyPr>
          <a:lstStyle/>
          <a:p>
            <a:r>
              <a:rPr lang="en-US" sz="1600" b="1" i="1" dirty="0" smtClean="0"/>
              <a:t>Phonetics</a:t>
            </a:r>
            <a:endParaRPr lang="ru-RU" sz="1600" dirty="0" smtClean="0"/>
          </a:p>
          <a:p>
            <a:r>
              <a:rPr lang="en-US" sz="1600" b="1" i="1" dirty="0" smtClean="0"/>
              <a:t>Lecturer:</a:t>
            </a:r>
            <a:r>
              <a:rPr lang="ru-RU" sz="1600" b="1" i="1" dirty="0" smtClean="0"/>
              <a:t> </a:t>
            </a:r>
          </a:p>
          <a:p>
            <a:r>
              <a:rPr lang="en-US" sz="1600" dirty="0" smtClean="0"/>
              <a:t>Irina K. </a:t>
            </a:r>
            <a:r>
              <a:rPr lang="en-US" sz="1600" dirty="0" err="1" smtClean="0"/>
              <a:t>Voytovich</a:t>
            </a:r>
            <a:endParaRPr lang="en-US" sz="1600" dirty="0" smtClean="0"/>
          </a:p>
          <a:p>
            <a:r>
              <a:rPr lang="en-US" sz="1600" b="1" i="1" dirty="0" smtClean="0"/>
              <a:t>The Phoneme</a:t>
            </a:r>
          </a:p>
          <a:p>
            <a:endParaRPr lang="ru-RU" sz="1600" dirty="0"/>
          </a:p>
        </p:txBody>
      </p:sp>
      <p:sp>
        <p:nvSpPr>
          <p:cNvPr id="7" name="Номер слайда 6"/>
          <p:cNvSpPr>
            <a:spLocks noGrp="1"/>
          </p:cNvSpPr>
          <p:nvPr>
            <p:ph type="sldNum" sz="quarter" idx="12"/>
          </p:nvPr>
        </p:nvSpPr>
        <p:spPr>
          <a:prstGeom prst="rect">
            <a:avLst/>
          </a:prstGeom>
        </p:spPr>
        <p:txBody>
          <a:bodyPr/>
          <a:lstStyle/>
          <a:p>
            <a:fld id="{725C68B6-61C2-468F-89AB-4B9F7531AA68}" type="slidenum">
              <a:rPr lang="ru-RU" smtClean="0"/>
              <a:pPr/>
              <a:t>1</a:t>
            </a:fld>
            <a:endParaRPr lang="ru-RU" dirty="0"/>
          </a:p>
        </p:txBody>
      </p:sp>
      <p:pic>
        <p:nvPicPr>
          <p:cNvPr id="4" name="Рисунок 3" descr="1.png"/>
          <p:cNvPicPr>
            <a:picLocks noChangeAspect="1"/>
          </p:cNvPicPr>
          <p:nvPr/>
        </p:nvPicPr>
        <p:blipFill>
          <a:blip r:embed="rId3"/>
          <a:stretch>
            <a:fillRect/>
          </a:stretch>
        </p:blipFill>
        <p:spPr>
          <a:xfrm>
            <a:off x="3357554" y="4429132"/>
            <a:ext cx="1143008" cy="1143008"/>
          </a:xfrm>
          <a:prstGeom prst="rect">
            <a:avLst/>
          </a:prstGeom>
        </p:spPr>
      </p:pic>
      <p:pic>
        <p:nvPicPr>
          <p:cNvPr id="8" name="Рисунок 7" descr="Logo.png"/>
          <p:cNvPicPr>
            <a:picLocks noChangeAspect="1"/>
          </p:cNvPicPr>
          <p:nvPr/>
        </p:nvPicPr>
        <p:blipFill>
          <a:blip r:embed="rId4"/>
          <a:stretch>
            <a:fillRect/>
          </a:stretch>
        </p:blipFill>
        <p:spPr>
          <a:xfrm>
            <a:off x="683568" y="355477"/>
            <a:ext cx="697097" cy="71438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71480"/>
            <a:ext cx="8229600" cy="857256"/>
          </a:xfrm>
        </p:spPr>
        <p:style>
          <a:lnRef idx="1">
            <a:schemeClr val="accent5"/>
          </a:lnRef>
          <a:fillRef idx="2">
            <a:schemeClr val="accent5"/>
          </a:fillRef>
          <a:effectRef idx="1">
            <a:schemeClr val="accent5"/>
          </a:effectRef>
          <a:fontRef idx="minor">
            <a:schemeClr val="dk1"/>
          </a:fontRef>
        </p:style>
        <p:txBody>
          <a:bodyPr>
            <a:normAutofit/>
          </a:bodyPr>
          <a:lstStyle/>
          <a:p>
            <a:r>
              <a:rPr lang="en-US" sz="2800" b="1" dirty="0" smtClean="0">
                <a:latin typeface="Times New Roman" pitchFamily="18" charset="0"/>
                <a:cs typeface="Times New Roman" pitchFamily="18" charset="0"/>
              </a:rPr>
              <a:t>Distinctive  function </a:t>
            </a:r>
            <a:endParaRPr lang="ru-RU" sz="2800" b="1" dirty="0">
              <a:latin typeface="Times New Roman" pitchFamily="18" charset="0"/>
              <a:cs typeface="Times New Roman" pitchFamily="18" charset="0"/>
            </a:endParaRPr>
          </a:p>
        </p:txBody>
      </p:sp>
      <p:sp>
        <p:nvSpPr>
          <p:cNvPr id="3" name="Содержимое 2"/>
          <p:cNvSpPr>
            <a:spLocks noGrp="1"/>
          </p:cNvSpPr>
          <p:nvPr>
            <p:ph idx="1"/>
          </p:nvPr>
        </p:nvSpPr>
        <p:spPr>
          <a:xfrm>
            <a:off x="457200" y="1428736"/>
            <a:ext cx="8229600" cy="5145800"/>
          </a:xfrm>
        </p:spPr>
        <p:txBody>
          <a:bodyPr/>
          <a:lstStyle/>
          <a:p>
            <a:pPr algn="ctr">
              <a:buNone/>
            </a:pPr>
            <a:r>
              <a:rPr lang="en-US" dirty="0" smtClean="0">
                <a:latin typeface="Times New Roman" pitchFamily="18" charset="0"/>
                <a:cs typeface="Times New Roman" pitchFamily="18" charset="0"/>
              </a:rPr>
              <a:t>Words are distinguished by means of phonemes</a:t>
            </a:r>
          </a:p>
          <a:p>
            <a:pPr algn="ctr">
              <a:buNone/>
            </a:pPr>
            <a:endParaRPr lang="ru-RU" dirty="0">
              <a:latin typeface="Times New Roman" pitchFamily="18" charset="0"/>
              <a:cs typeface="Times New Roman" pitchFamily="18" charset="0"/>
            </a:endParaRPr>
          </a:p>
        </p:txBody>
      </p:sp>
      <p:graphicFrame>
        <p:nvGraphicFramePr>
          <p:cNvPr id="4" name="Таблица 3"/>
          <p:cNvGraphicFramePr>
            <a:graphicFrameLocks noGrp="1"/>
          </p:cNvGraphicFramePr>
          <p:nvPr/>
        </p:nvGraphicFramePr>
        <p:xfrm>
          <a:off x="1524000" y="2143116"/>
          <a:ext cx="6048396" cy="2286015"/>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20000"/>
                    </a:ext>
                  </a:extLst>
                </a:gridCol>
                <a:gridCol w="3000396">
                  <a:extLst>
                    <a:ext uri="{9D8B030D-6E8A-4147-A177-3AD203B41FA5}">
                      <a16:colId xmlns:a16="http://schemas.microsoft.com/office/drawing/2014/main" val="20001"/>
                    </a:ext>
                  </a:extLst>
                </a:gridCol>
              </a:tblGrid>
              <a:tr h="457203">
                <a:tc>
                  <a:txBody>
                    <a:bodyPr/>
                    <a:lstStyle/>
                    <a:p>
                      <a:pPr algn="ctr"/>
                      <a:endParaRPr lang="ru-RU" dirty="0"/>
                    </a:p>
                  </a:txBody>
                  <a:tcPr/>
                </a:tc>
                <a:tc>
                  <a:txBody>
                    <a:bodyPr/>
                    <a:lstStyle/>
                    <a:p>
                      <a:pPr algn="ctr"/>
                      <a:endParaRPr lang="ru-RU" dirty="0"/>
                    </a:p>
                  </a:txBody>
                  <a:tcPr/>
                </a:tc>
                <a:extLst>
                  <a:ext uri="{0D108BD9-81ED-4DB2-BD59-A6C34878D82A}">
                    <a16:rowId xmlns:a16="http://schemas.microsoft.com/office/drawing/2014/main" val="10000"/>
                  </a:ext>
                </a:extLst>
              </a:tr>
              <a:tr h="457203">
                <a:tc>
                  <a:txBody>
                    <a:bodyPr/>
                    <a:lstStyle/>
                    <a:p>
                      <a:pPr algn="ctr"/>
                      <a:r>
                        <a:rPr lang="en-US" dirty="0" smtClean="0"/>
                        <a:t>[tip]  [top]   [</a:t>
                      </a:r>
                      <a:r>
                        <a:rPr lang="en-US" dirty="0" err="1" smtClean="0"/>
                        <a:t>teip</a:t>
                      </a:r>
                      <a:r>
                        <a:rPr lang="en-US" dirty="0" smtClean="0"/>
                        <a:t>]</a:t>
                      </a:r>
                      <a:endParaRPr lang="ru-RU" dirty="0"/>
                    </a:p>
                  </a:txBody>
                  <a:tcPr/>
                </a:tc>
                <a:tc>
                  <a:txBody>
                    <a:bodyPr/>
                    <a:lstStyle/>
                    <a:p>
                      <a:pPr algn="ctr"/>
                      <a:r>
                        <a:rPr lang="en-US" dirty="0" smtClean="0"/>
                        <a:t>[</a:t>
                      </a:r>
                      <a:r>
                        <a:rPr lang="en-US" dirty="0" err="1" smtClean="0"/>
                        <a:t>taip</a:t>
                      </a:r>
                      <a:r>
                        <a:rPr lang="en-US" dirty="0" smtClean="0"/>
                        <a:t>]   [tail]  [mail]</a:t>
                      </a:r>
                      <a:endParaRPr lang="ru-RU" dirty="0"/>
                    </a:p>
                  </a:txBody>
                  <a:tcPr/>
                </a:tc>
                <a:extLst>
                  <a:ext uri="{0D108BD9-81ED-4DB2-BD59-A6C34878D82A}">
                    <a16:rowId xmlns:a16="http://schemas.microsoft.com/office/drawing/2014/main" val="10001"/>
                  </a:ext>
                </a:extLst>
              </a:tr>
              <a:tr h="457203">
                <a:tc>
                  <a:txBody>
                    <a:bodyPr/>
                    <a:lstStyle/>
                    <a:p>
                      <a:pPr algn="ctr"/>
                      <a:r>
                        <a:rPr lang="en-US" dirty="0" smtClean="0"/>
                        <a:t>[lip]  [lit]  </a:t>
                      </a:r>
                      <a:endParaRPr lang="ru-RU" dirty="0"/>
                    </a:p>
                  </a:txBody>
                  <a:tcPr/>
                </a:tc>
                <a:tc>
                  <a:txBody>
                    <a:bodyPr/>
                    <a:lstStyle/>
                    <a:p>
                      <a:pPr algn="ctr"/>
                      <a:r>
                        <a:rPr lang="en-US" dirty="0" smtClean="0"/>
                        <a:t>[a:]    [</a:t>
                      </a:r>
                      <a:r>
                        <a:rPr lang="en-US" dirty="0" err="1" smtClean="0"/>
                        <a:t>ou</a:t>
                      </a:r>
                      <a:r>
                        <a:rPr lang="en-US" dirty="0" smtClean="0"/>
                        <a:t>]</a:t>
                      </a:r>
                      <a:endParaRPr lang="ru-RU" dirty="0"/>
                    </a:p>
                  </a:txBody>
                  <a:tcPr/>
                </a:tc>
                <a:extLst>
                  <a:ext uri="{0D108BD9-81ED-4DB2-BD59-A6C34878D82A}">
                    <a16:rowId xmlns:a16="http://schemas.microsoft.com/office/drawing/2014/main" val="10002"/>
                  </a:ext>
                </a:extLst>
              </a:tr>
              <a:tr h="457203">
                <a:tc>
                  <a:txBody>
                    <a:bodyPr/>
                    <a:lstStyle/>
                    <a:p>
                      <a:pPr algn="ctr"/>
                      <a:endParaRPr lang="ru-RU" dirty="0"/>
                    </a:p>
                  </a:txBody>
                  <a:tcPr/>
                </a:tc>
                <a:tc>
                  <a:txBody>
                    <a:bodyPr/>
                    <a:lstStyle/>
                    <a:p>
                      <a:pPr algn="ctr"/>
                      <a:endParaRPr lang="ru-RU"/>
                    </a:p>
                  </a:txBody>
                  <a:tcPr/>
                </a:tc>
                <a:extLst>
                  <a:ext uri="{0D108BD9-81ED-4DB2-BD59-A6C34878D82A}">
                    <a16:rowId xmlns:a16="http://schemas.microsoft.com/office/drawing/2014/main" val="10003"/>
                  </a:ext>
                </a:extLst>
              </a:tr>
              <a:tr h="457203">
                <a:tc>
                  <a:txBody>
                    <a:bodyPr/>
                    <a:lstStyle/>
                    <a:p>
                      <a:pPr algn="ctr"/>
                      <a:endParaRPr lang="ru-RU" dirty="0"/>
                    </a:p>
                  </a:txBody>
                  <a:tcPr/>
                </a:tc>
                <a:tc>
                  <a:txBody>
                    <a:bodyPr/>
                    <a:lstStyle/>
                    <a:p>
                      <a:pPr algn="ctr"/>
                      <a:endParaRPr lang="ru-RU" dirty="0"/>
                    </a:p>
                  </a:txBody>
                  <a:tcPr/>
                </a:tc>
                <a:extLst>
                  <a:ext uri="{0D108BD9-81ED-4DB2-BD59-A6C34878D82A}">
                    <a16:rowId xmlns:a16="http://schemas.microsoft.com/office/drawing/2014/main" val="10004"/>
                  </a:ext>
                </a:extLst>
              </a:tr>
            </a:tbl>
          </a:graphicData>
        </a:graphic>
      </p:graphicFrame>
      <p:sp>
        <p:nvSpPr>
          <p:cNvPr id="5" name="Прямоугольник 4"/>
          <p:cNvSpPr/>
          <p:nvPr/>
        </p:nvSpPr>
        <p:spPr>
          <a:xfrm>
            <a:off x="1285852" y="5000636"/>
            <a:ext cx="6357982" cy="707886"/>
          </a:xfrm>
          <a:prstGeom prst="rect">
            <a:avLst/>
          </a:prstGeom>
        </p:spPr>
        <p:txBody>
          <a:bodyPr wrap="square">
            <a:spAutoFit/>
          </a:bodyPr>
          <a:lstStyle/>
          <a:p>
            <a:pPr algn="ctr">
              <a:buNone/>
            </a:pPr>
            <a:r>
              <a:rPr lang="en-US" sz="2000" b="1" dirty="0" smtClean="0">
                <a:latin typeface="Times New Roman" pitchFamily="18" charset="0"/>
                <a:cs typeface="Times New Roman" pitchFamily="18" charset="0"/>
              </a:rPr>
              <a:t>Phonemes  have  no meaning</a:t>
            </a:r>
          </a:p>
          <a:p>
            <a:pPr algn="ctr">
              <a:buNone/>
            </a:pPr>
            <a:r>
              <a:rPr lang="en-US" sz="2000" b="1" dirty="0" smtClean="0">
                <a:latin typeface="Times New Roman" pitchFamily="18" charset="0"/>
                <a:cs typeface="Times New Roman" pitchFamily="18" charset="0"/>
              </a:rPr>
              <a:t> but they are  potentially  connected with  it. </a:t>
            </a:r>
            <a:endParaRPr lang="ru-RU" sz="20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85794"/>
            <a:ext cx="8229600" cy="714380"/>
          </a:xfrm>
        </p:spPr>
        <p:style>
          <a:lnRef idx="1">
            <a:schemeClr val="accent5"/>
          </a:lnRef>
          <a:fillRef idx="2">
            <a:schemeClr val="accent5"/>
          </a:fillRef>
          <a:effectRef idx="1">
            <a:schemeClr val="accent5"/>
          </a:effectRef>
          <a:fontRef idx="minor">
            <a:schemeClr val="dk1"/>
          </a:fontRef>
        </p:style>
        <p:txBody>
          <a:bodyPr>
            <a:normAutofit/>
          </a:bodyPr>
          <a:lstStyle/>
          <a:p>
            <a:r>
              <a:rPr lang="en-US" sz="3200" b="1" dirty="0" err="1" smtClean="0">
                <a:latin typeface="Times New Roman" pitchFamily="18" charset="0"/>
                <a:cs typeface="Times New Roman" pitchFamily="18" charset="0"/>
              </a:rPr>
              <a:t>Recognitive</a:t>
            </a:r>
            <a:r>
              <a:rPr lang="en-US" sz="3200" b="1" dirty="0" smtClean="0">
                <a:latin typeface="Times New Roman" pitchFamily="18" charset="0"/>
                <a:cs typeface="Times New Roman" pitchFamily="18" charset="0"/>
              </a:rPr>
              <a:t> function </a:t>
            </a:r>
            <a:endParaRPr lang="ru-RU" sz="3200" b="1" dirty="0">
              <a:latin typeface="Times New Roman" pitchFamily="18" charset="0"/>
              <a:cs typeface="Times New Roman" pitchFamily="18" charset="0"/>
            </a:endParaRPr>
          </a:p>
        </p:txBody>
      </p:sp>
      <p:sp>
        <p:nvSpPr>
          <p:cNvPr id="3" name="Содержимое 2"/>
          <p:cNvSpPr>
            <a:spLocks noGrp="1"/>
          </p:cNvSpPr>
          <p:nvPr>
            <p:ph idx="1"/>
          </p:nvPr>
        </p:nvSpPr>
        <p:spPr>
          <a:xfrm>
            <a:off x="457200" y="1643050"/>
            <a:ext cx="8229600" cy="4931486"/>
          </a:xfrm>
        </p:spPr>
        <p:txBody>
          <a:bodyPr/>
          <a:lstStyle/>
          <a:p>
            <a:pPr algn="ctr">
              <a:buNone/>
            </a:pPr>
            <a:r>
              <a:rPr lang="en-US" dirty="0" smtClean="0">
                <a:latin typeface="Times New Roman" pitchFamily="18" charset="0"/>
                <a:cs typeface="Times New Roman" pitchFamily="18" charset="0"/>
              </a:rPr>
              <a:t>To recognize and understand words, we must use the allophones of the phonemes correctly</a:t>
            </a:r>
          </a:p>
          <a:p>
            <a:pPr algn="ctr">
              <a:buNone/>
            </a:pPr>
            <a:endParaRPr lang="en-US" dirty="0" smtClean="0">
              <a:latin typeface="Times New Roman" pitchFamily="18" charset="0"/>
              <a:cs typeface="Times New Roman" pitchFamily="18" charset="0"/>
            </a:endParaRPr>
          </a:p>
          <a:p>
            <a:pPr algn="ctr">
              <a:buNone/>
            </a:pPr>
            <a:endParaRPr lang="en-US" dirty="0" smtClean="0">
              <a:latin typeface="Times New Roman" pitchFamily="18" charset="0"/>
              <a:cs typeface="Times New Roman" pitchFamily="18" charset="0"/>
            </a:endParaRPr>
          </a:p>
          <a:p>
            <a:pPr algn="ctr">
              <a:buNone/>
            </a:pPr>
            <a:r>
              <a:rPr lang="en-US" dirty="0" smtClean="0">
                <a:latin typeface="Times New Roman" pitchFamily="18" charset="0"/>
                <a:cs typeface="Times New Roman" pitchFamily="18" charset="0"/>
              </a:rPr>
              <a:t>                        </a:t>
            </a:r>
            <a:r>
              <a:rPr lang="en-US" b="1" dirty="0" smtClean="0">
                <a:latin typeface="Times New Roman" pitchFamily="18" charset="0"/>
                <a:cs typeface="Times New Roman" pitchFamily="18" charset="0"/>
              </a:rPr>
              <a:t>Pride      Bride </a:t>
            </a:r>
          </a:p>
          <a:p>
            <a:pPr algn="ctr">
              <a:buNone/>
            </a:pPr>
            <a:endParaRPr lang="en-US" b="1" dirty="0" smtClean="0">
              <a:latin typeface="Times New Roman" pitchFamily="18" charset="0"/>
              <a:cs typeface="Times New Roman" pitchFamily="18" charset="0"/>
            </a:endParaRPr>
          </a:p>
          <a:p>
            <a:pPr algn="ctr">
              <a:buNone/>
            </a:pPr>
            <a:r>
              <a:rPr lang="en-US" b="1" dirty="0" smtClean="0">
                <a:latin typeface="Times New Roman" pitchFamily="18" charset="0"/>
                <a:cs typeface="Times New Roman" pitchFamily="18" charset="0"/>
              </a:rPr>
              <a:t>                          Pie     Buy  </a:t>
            </a:r>
          </a:p>
          <a:p>
            <a:pPr algn="ctr">
              <a:buNone/>
            </a:pPr>
            <a:endParaRPr lang="en-US" dirty="0" smtClean="0">
              <a:latin typeface="Times New Roman" pitchFamily="18" charset="0"/>
              <a:cs typeface="Times New Roman" pitchFamily="18" charset="0"/>
            </a:endParaRPr>
          </a:p>
          <a:p>
            <a:pPr algn="ctr">
              <a:buNone/>
            </a:pPr>
            <a:endParaRPr lang="ru-RU" dirty="0">
              <a:latin typeface="Times New Roman" pitchFamily="18" charset="0"/>
              <a:cs typeface="Times New Roman" pitchFamily="18" charset="0"/>
            </a:endParaRPr>
          </a:p>
        </p:txBody>
      </p:sp>
      <p:pic>
        <p:nvPicPr>
          <p:cNvPr id="4" name="Рисунок 3" descr="images2.jpg"/>
          <p:cNvPicPr>
            <a:picLocks noChangeAspect="1"/>
          </p:cNvPicPr>
          <p:nvPr/>
        </p:nvPicPr>
        <p:blipFill>
          <a:blip r:embed="rId3"/>
          <a:stretch>
            <a:fillRect/>
          </a:stretch>
        </p:blipFill>
        <p:spPr>
          <a:xfrm>
            <a:off x="571472" y="3071810"/>
            <a:ext cx="3071834" cy="2571768"/>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14356"/>
            <a:ext cx="8115328" cy="642942"/>
          </a:xfrm>
        </p:spPr>
        <p:style>
          <a:lnRef idx="1">
            <a:schemeClr val="accent5"/>
          </a:lnRef>
          <a:fillRef idx="2">
            <a:schemeClr val="accent5"/>
          </a:fillRef>
          <a:effectRef idx="1">
            <a:schemeClr val="accent5"/>
          </a:effectRef>
          <a:fontRef idx="minor">
            <a:schemeClr val="dk1"/>
          </a:fontRef>
        </p:style>
        <p:txBody>
          <a:bodyPr>
            <a:normAutofit/>
          </a:bodyPr>
          <a:lstStyle/>
          <a:p>
            <a:pPr algn="just"/>
            <a:r>
              <a:rPr lang="en-US" sz="3200" b="1" dirty="0" smtClean="0">
                <a:latin typeface="Times New Roman" pitchFamily="18" charset="0"/>
                <a:cs typeface="Times New Roman" pitchFamily="18" charset="0"/>
              </a:rPr>
              <a:t>The flow of speech</a:t>
            </a:r>
            <a:endParaRPr lang="ru-RU" sz="3200" b="1" dirty="0">
              <a:latin typeface="Times New Roman" pitchFamily="18" charset="0"/>
              <a:cs typeface="Times New Roman" pitchFamily="18" charset="0"/>
            </a:endParaRPr>
          </a:p>
        </p:txBody>
      </p:sp>
      <p:sp>
        <p:nvSpPr>
          <p:cNvPr id="3" name="Содержимое 2"/>
          <p:cNvSpPr>
            <a:spLocks noGrp="1"/>
          </p:cNvSpPr>
          <p:nvPr>
            <p:ph sz="half" idx="1"/>
          </p:nvPr>
        </p:nvSpPr>
        <p:spPr/>
        <p:txBody>
          <a:bodyPr/>
          <a:lstStyle/>
          <a:p>
            <a:pPr algn="ctr">
              <a:buNone/>
            </a:pPr>
            <a:r>
              <a:rPr lang="en-US" b="1" dirty="0" smtClean="0"/>
              <a:t>Written speech</a:t>
            </a:r>
            <a:r>
              <a:rPr lang="ru-RU" b="1" dirty="0" smtClean="0"/>
              <a:t> </a:t>
            </a:r>
          </a:p>
          <a:p>
            <a:pPr>
              <a:buNone/>
            </a:pPr>
            <a:r>
              <a:rPr lang="ru-RU" dirty="0" smtClean="0"/>
              <a:t> </a:t>
            </a:r>
          </a:p>
          <a:p>
            <a:endParaRPr lang="ru-RU" dirty="0" smtClean="0"/>
          </a:p>
          <a:p>
            <a:pPr>
              <a:buNone/>
            </a:pPr>
            <a:r>
              <a:rPr lang="ru-RU" dirty="0" smtClean="0"/>
              <a:t>  </a:t>
            </a:r>
            <a:endParaRPr lang="ru-RU" dirty="0"/>
          </a:p>
        </p:txBody>
      </p:sp>
      <p:sp>
        <p:nvSpPr>
          <p:cNvPr id="6" name="Содержимое 5"/>
          <p:cNvSpPr>
            <a:spLocks noGrp="1"/>
          </p:cNvSpPr>
          <p:nvPr>
            <p:ph sz="half" idx="2"/>
          </p:nvPr>
        </p:nvSpPr>
        <p:spPr/>
        <p:txBody>
          <a:bodyPr/>
          <a:lstStyle/>
          <a:p>
            <a:pPr algn="ctr">
              <a:buNone/>
            </a:pPr>
            <a:r>
              <a:rPr lang="en-US" b="1" dirty="0" smtClean="0"/>
              <a:t>Oral speech</a:t>
            </a:r>
            <a:r>
              <a:rPr lang="ru-RU" b="1" dirty="0" smtClean="0"/>
              <a:t> </a:t>
            </a:r>
            <a:endParaRPr lang="en-US" b="1" dirty="0" smtClean="0"/>
          </a:p>
          <a:p>
            <a:r>
              <a:rPr lang="en-US" sz="1600" dirty="0" smtClean="0">
                <a:latin typeface="Times New Roman" pitchFamily="18" charset="0"/>
                <a:cs typeface="Times New Roman" pitchFamily="18" charset="0"/>
              </a:rPr>
              <a:t>Neither </a:t>
            </a:r>
            <a:r>
              <a:rPr lang="en-US" sz="1600" dirty="0" err="1" smtClean="0">
                <a:latin typeface="Times New Roman" pitchFamily="18" charset="0"/>
                <a:cs typeface="Times New Roman" pitchFamily="18" charset="0"/>
              </a:rPr>
              <a:t>articulatory</a:t>
            </a:r>
            <a:r>
              <a:rPr lang="en-US" sz="1600" dirty="0" smtClean="0">
                <a:latin typeface="Times New Roman" pitchFamily="18" charset="0"/>
                <a:cs typeface="Times New Roman" pitchFamily="18" charset="0"/>
              </a:rPr>
              <a:t> nor acoustically is it divided into sounds</a:t>
            </a:r>
          </a:p>
          <a:p>
            <a:r>
              <a:rPr lang="en-US" sz="1600" dirty="0" smtClean="0">
                <a:latin typeface="Times New Roman" pitchFamily="18" charset="0"/>
                <a:cs typeface="Times New Roman" pitchFamily="18" charset="0"/>
              </a:rPr>
              <a:t>This is a purely linguistic phenomenon </a:t>
            </a:r>
            <a:endParaRPr lang="ru-RU" sz="1600" dirty="0" smtClean="0">
              <a:latin typeface="Times New Roman" pitchFamily="18" charset="0"/>
              <a:cs typeface="Times New Roman" pitchFamily="18" charset="0"/>
            </a:endParaRPr>
          </a:p>
        </p:txBody>
      </p:sp>
      <p:pic>
        <p:nvPicPr>
          <p:cNvPr id="7" name="Рисунок 6" descr="depositphotos_9975404-seamless-abstract-handwritten-text-pattern.jpg"/>
          <p:cNvPicPr>
            <a:picLocks noChangeAspect="1"/>
          </p:cNvPicPr>
          <p:nvPr/>
        </p:nvPicPr>
        <p:blipFill>
          <a:blip r:embed="rId3" cstate="print"/>
          <a:stretch>
            <a:fillRect/>
          </a:stretch>
        </p:blipFill>
        <p:spPr>
          <a:xfrm>
            <a:off x="785786" y="3000372"/>
            <a:ext cx="2571768" cy="3286124"/>
          </a:xfrm>
          <a:prstGeom prst="rect">
            <a:avLst/>
          </a:prstGeom>
        </p:spPr>
      </p:pic>
      <p:pic>
        <p:nvPicPr>
          <p:cNvPr id="9" name="Рисунок 8" descr="скачанные файлы.jpg"/>
          <p:cNvPicPr>
            <a:picLocks noChangeAspect="1"/>
          </p:cNvPicPr>
          <p:nvPr/>
        </p:nvPicPr>
        <p:blipFill>
          <a:blip r:embed="rId4"/>
          <a:stretch>
            <a:fillRect/>
          </a:stretch>
        </p:blipFill>
        <p:spPr>
          <a:xfrm>
            <a:off x="4857752" y="3929066"/>
            <a:ext cx="3571900" cy="2286016"/>
          </a:xfrm>
          <a:prstGeom prst="rect">
            <a:avLst/>
          </a:prstGeom>
          <a:ln>
            <a:noFill/>
          </a:ln>
          <a:effectLst>
            <a:outerShdw blurRad="292100" dist="139700" dir="2700000" algn="tl" rotWithShape="0">
              <a:srgbClr val="333333">
                <a:alpha val="65000"/>
              </a:srgbClr>
            </a:outerShdw>
          </a:effectLst>
        </p:spPr>
      </p:pic>
      <p:pic>
        <p:nvPicPr>
          <p:cNvPr id="8" name="Рисунок 7" descr="slide_7.jpg"/>
          <p:cNvPicPr>
            <a:picLocks noChangeAspect="1"/>
          </p:cNvPicPr>
          <p:nvPr/>
        </p:nvPicPr>
        <p:blipFill>
          <a:blip r:embed="rId5" cstate="print"/>
          <a:stretch>
            <a:fillRect/>
          </a:stretch>
        </p:blipFill>
        <p:spPr>
          <a:xfrm>
            <a:off x="7000892" y="5357826"/>
            <a:ext cx="1950474" cy="1214446"/>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14414" y="714356"/>
            <a:ext cx="6500858" cy="785818"/>
          </a:xfrm>
        </p:spPr>
        <p:style>
          <a:lnRef idx="1">
            <a:schemeClr val="dk1"/>
          </a:lnRef>
          <a:fillRef idx="2">
            <a:schemeClr val="dk1"/>
          </a:fillRef>
          <a:effectRef idx="1">
            <a:schemeClr val="dk1"/>
          </a:effectRef>
          <a:fontRef idx="minor">
            <a:schemeClr val="dk1"/>
          </a:fontRef>
        </p:style>
        <p:txBody>
          <a:bodyPr>
            <a:normAutofit/>
          </a:bodyPr>
          <a:lstStyle/>
          <a:p>
            <a:pPr algn="ctr"/>
            <a:r>
              <a:rPr lang="en-US" sz="3200" b="1" dirty="0" smtClean="0">
                <a:latin typeface="Times New Roman" pitchFamily="18" charset="0"/>
                <a:cs typeface="Times New Roman" pitchFamily="18" charset="0"/>
              </a:rPr>
              <a:t>Black clouds covered the sun</a:t>
            </a:r>
            <a:endParaRPr lang="ru-RU" sz="3200" b="1" dirty="0">
              <a:latin typeface="Times New Roman" pitchFamily="18" charset="0"/>
              <a:cs typeface="Times New Roman" pitchFamily="18" charset="0"/>
            </a:endParaRPr>
          </a:p>
        </p:txBody>
      </p:sp>
      <p:sp>
        <p:nvSpPr>
          <p:cNvPr id="3" name="Содержимое 2"/>
          <p:cNvSpPr>
            <a:spLocks noGrp="1"/>
          </p:cNvSpPr>
          <p:nvPr>
            <p:ph idx="1"/>
          </p:nvPr>
        </p:nvSpPr>
        <p:spPr>
          <a:xfrm>
            <a:off x="357158" y="1500174"/>
            <a:ext cx="8229600" cy="5039492"/>
          </a:xfrm>
        </p:spPr>
        <p:txBody>
          <a:bodyPr>
            <a:normAutofit/>
          </a:bodyPr>
          <a:lstStyle/>
          <a:p>
            <a:r>
              <a:rPr lang="en-US" sz="2400" b="1" dirty="0" smtClean="0">
                <a:latin typeface="Times New Roman" pitchFamily="18" charset="0"/>
                <a:cs typeface="Times New Roman" pitchFamily="18" charset="0"/>
              </a:rPr>
              <a:t>Words</a:t>
            </a:r>
            <a:endParaRPr lang="ru-RU" b="1" dirty="0" smtClean="0">
              <a:latin typeface="Comic Sans MS" pitchFamily="66" charset="0"/>
            </a:endParaRPr>
          </a:p>
          <a:p>
            <a:pPr>
              <a:buNone/>
            </a:pPr>
            <a:r>
              <a:rPr lang="en-US" sz="2000" dirty="0" smtClean="0">
                <a:latin typeface="Times New Roman" pitchFamily="18" charset="0"/>
                <a:cs typeface="Times New Roman" pitchFamily="18" charset="0"/>
              </a:rPr>
              <a:t>Syntactic function</a:t>
            </a:r>
            <a:endParaRPr lang="ru-RU" sz="2000" dirty="0" smtClean="0">
              <a:latin typeface="Times New Roman" pitchFamily="18" charset="0"/>
              <a:cs typeface="Times New Roman" pitchFamily="18" charset="0"/>
            </a:endParaRPr>
          </a:p>
          <a:p>
            <a:pPr>
              <a:buNone/>
            </a:pPr>
            <a:r>
              <a:rPr lang="en-US" sz="2000" dirty="0" smtClean="0">
                <a:latin typeface="Times New Roman" pitchFamily="18" charset="0"/>
                <a:cs typeface="Times New Roman" pitchFamily="18" charset="0"/>
              </a:rPr>
              <a:t>Morphological structure</a:t>
            </a:r>
            <a:endParaRPr lang="ru-RU" sz="2000" dirty="0" smtClean="0">
              <a:latin typeface="Times New Roman" pitchFamily="18" charset="0"/>
              <a:cs typeface="Times New Roman" pitchFamily="18" charset="0"/>
            </a:endParaRPr>
          </a:p>
          <a:p>
            <a:pPr>
              <a:buNone/>
            </a:pPr>
            <a:r>
              <a:rPr lang="en-US" sz="2000" dirty="0" smtClean="0">
                <a:latin typeface="Times New Roman" pitchFamily="18" charset="0"/>
                <a:cs typeface="Times New Roman" pitchFamily="18" charset="0"/>
              </a:rPr>
              <a:t>Lexical meaning</a:t>
            </a:r>
            <a:endParaRPr lang="ru-RU" sz="2000" dirty="0" smtClean="0">
              <a:latin typeface="Times New Roman" pitchFamily="18" charset="0"/>
              <a:cs typeface="Times New Roman" pitchFamily="18" charset="0"/>
            </a:endParaRPr>
          </a:p>
          <a:p>
            <a:pPr>
              <a:buNone/>
            </a:pPr>
            <a:endParaRPr lang="ru-RU" sz="2000" dirty="0" smtClean="0">
              <a:latin typeface="Comic Sans MS" pitchFamily="66" charset="0"/>
            </a:endParaRPr>
          </a:p>
          <a:p>
            <a:r>
              <a:rPr lang="en-US" sz="2400" b="1" dirty="0" smtClean="0">
                <a:latin typeface="Times New Roman" pitchFamily="18" charset="0"/>
                <a:cs typeface="Times New Roman" pitchFamily="18" charset="0"/>
              </a:rPr>
              <a:t>Morphemes </a:t>
            </a:r>
            <a:endParaRPr lang="ru-RU" sz="2400" b="1" dirty="0" smtClean="0">
              <a:latin typeface="Times New Roman" pitchFamily="18" charset="0"/>
              <a:cs typeface="Times New Roman" pitchFamily="18" charset="0"/>
            </a:endParaRPr>
          </a:p>
          <a:p>
            <a:pPr>
              <a:buNone/>
            </a:pPr>
            <a:r>
              <a:rPr lang="en-US" sz="2000" dirty="0" smtClean="0">
                <a:latin typeface="Times New Roman" pitchFamily="18" charset="0"/>
                <a:cs typeface="Times New Roman" pitchFamily="18" charset="0"/>
              </a:rPr>
              <a:t>Lexical meaning</a:t>
            </a:r>
            <a:endParaRPr lang="ru-RU" sz="2000" dirty="0" smtClean="0">
              <a:latin typeface="Times New Roman" pitchFamily="18" charset="0"/>
              <a:cs typeface="Times New Roman" pitchFamily="18" charset="0"/>
            </a:endParaRPr>
          </a:p>
          <a:p>
            <a:pPr>
              <a:buNone/>
            </a:pPr>
            <a:r>
              <a:rPr lang="en-US" sz="2000" dirty="0" smtClean="0">
                <a:latin typeface="Times New Roman" pitchFamily="18" charset="0"/>
                <a:cs typeface="Times New Roman" pitchFamily="18" charset="0"/>
              </a:rPr>
              <a:t>Grammar meaning</a:t>
            </a:r>
            <a:endParaRPr lang="ru-RU" sz="2000" dirty="0" smtClean="0">
              <a:latin typeface="Times New Roman" pitchFamily="18" charset="0"/>
              <a:cs typeface="Times New Roman" pitchFamily="18" charset="0"/>
            </a:endParaRPr>
          </a:p>
          <a:p>
            <a:pPr>
              <a:buNone/>
            </a:pPr>
            <a:endParaRPr lang="ru-RU" sz="2000" dirty="0" smtClean="0">
              <a:latin typeface="Comic Sans MS" pitchFamily="66" charset="0"/>
            </a:endParaRPr>
          </a:p>
          <a:p>
            <a:r>
              <a:rPr lang="en-US" sz="2000" b="1" dirty="0" smtClean="0">
                <a:latin typeface="Comic Sans MS" pitchFamily="66" charset="0"/>
              </a:rPr>
              <a:t>Sounds </a:t>
            </a:r>
          </a:p>
          <a:p>
            <a:pPr>
              <a:buNone/>
            </a:pPr>
            <a:r>
              <a:rPr lang="en-US" sz="2000" dirty="0" smtClean="0">
                <a:latin typeface="Times New Roman" pitchFamily="18" charset="0"/>
                <a:cs typeface="Times New Roman" pitchFamily="18" charset="0"/>
              </a:rPr>
              <a:t>Associative analysis  </a:t>
            </a:r>
            <a:endParaRPr lang="ru-RU" sz="2000" dirty="0" smtClean="0">
              <a:latin typeface="Times New Roman" pitchFamily="18" charset="0"/>
              <a:cs typeface="Times New Roman" pitchFamily="18" charset="0"/>
            </a:endParaRPr>
          </a:p>
          <a:p>
            <a:pPr>
              <a:buNone/>
            </a:pPr>
            <a:r>
              <a:rPr lang="en-US" sz="2000" dirty="0" smtClean="0">
                <a:latin typeface="Times New Roman" pitchFamily="18" charset="0"/>
                <a:cs typeface="Times New Roman" pitchFamily="18" charset="0"/>
              </a:rPr>
              <a:t>Minimal pairs </a:t>
            </a:r>
            <a:endParaRPr lang="ru-RU" sz="2000" dirty="0" smtClean="0">
              <a:latin typeface="Times New Roman" pitchFamily="18" charset="0"/>
              <a:cs typeface="Times New Roman" pitchFamily="18" charset="0"/>
            </a:endParaRPr>
          </a:p>
          <a:p>
            <a:pPr>
              <a:buNone/>
            </a:pPr>
            <a:r>
              <a:rPr lang="en-US" sz="2000" dirty="0" smtClean="0">
                <a:latin typeface="Times New Roman" pitchFamily="18" charset="0"/>
                <a:cs typeface="Times New Roman" pitchFamily="18" charset="0"/>
              </a:rPr>
              <a:t>Morphemic juncture</a:t>
            </a:r>
            <a:endParaRPr lang="ru-RU" sz="2000" dirty="0">
              <a:latin typeface="Times New Roman" pitchFamily="18" charset="0"/>
              <a:cs typeface="Times New Roman" pitchFamily="18" charset="0"/>
            </a:endParaRPr>
          </a:p>
        </p:txBody>
      </p:sp>
      <p:pic>
        <p:nvPicPr>
          <p:cNvPr id="7" name="Рисунок 6" descr="75519224_rain.jpg"/>
          <p:cNvPicPr>
            <a:picLocks noChangeAspect="1"/>
          </p:cNvPicPr>
          <p:nvPr/>
        </p:nvPicPr>
        <p:blipFill>
          <a:blip r:embed="rId3"/>
          <a:stretch>
            <a:fillRect/>
          </a:stretch>
        </p:blipFill>
        <p:spPr>
          <a:xfrm>
            <a:off x="5500694" y="2571744"/>
            <a:ext cx="3286148" cy="3786214"/>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4282" y="428604"/>
            <a:ext cx="4786346" cy="428628"/>
          </a:xfrm>
        </p:spPr>
        <p:style>
          <a:lnRef idx="1">
            <a:schemeClr val="accent5"/>
          </a:lnRef>
          <a:fillRef idx="2">
            <a:schemeClr val="accent5"/>
          </a:fillRef>
          <a:effectRef idx="1">
            <a:schemeClr val="accent5"/>
          </a:effectRef>
          <a:fontRef idx="minor">
            <a:schemeClr val="dk1"/>
          </a:fontRef>
        </p:style>
        <p:txBody>
          <a:bodyPr>
            <a:noAutofit/>
          </a:bodyPr>
          <a:lstStyle/>
          <a:p>
            <a:r>
              <a:rPr lang="en-US" sz="2400" dirty="0" smtClean="0">
                <a:latin typeface="Times New Roman" pitchFamily="18" charset="0"/>
                <a:cs typeface="Times New Roman" pitchFamily="18" charset="0"/>
              </a:rPr>
              <a:t>Associative analysis – N. </a:t>
            </a:r>
            <a:r>
              <a:rPr lang="en-US" sz="2400" dirty="0" err="1" smtClean="0">
                <a:latin typeface="Times New Roman" pitchFamily="18" charset="0"/>
                <a:cs typeface="Times New Roman" pitchFamily="18" charset="0"/>
              </a:rPr>
              <a:t>Trubetzkoy</a:t>
            </a:r>
            <a:endParaRPr lang="ru-RU" sz="2400" dirty="0">
              <a:latin typeface="Times New Roman" pitchFamily="18" charset="0"/>
              <a:cs typeface="Times New Roman" pitchFamily="18" charset="0"/>
            </a:endParaRPr>
          </a:p>
        </p:txBody>
      </p:sp>
      <p:sp>
        <p:nvSpPr>
          <p:cNvPr id="7" name="Содержимое 6"/>
          <p:cNvSpPr>
            <a:spLocks noGrp="1"/>
          </p:cNvSpPr>
          <p:nvPr>
            <p:ph sz="half" idx="2"/>
          </p:nvPr>
        </p:nvSpPr>
        <p:spPr>
          <a:xfrm>
            <a:off x="4648200" y="857232"/>
            <a:ext cx="4038600" cy="5918155"/>
          </a:xfrm>
        </p:spPr>
        <p:txBody>
          <a:bodyPr>
            <a:normAutofit/>
          </a:bodyPr>
          <a:lstStyle/>
          <a:p>
            <a:endParaRPr lang="en-US" dirty="0" smtClean="0">
              <a:latin typeface="Comic Sans MS" pitchFamily="66" charset="0"/>
            </a:endParaRPr>
          </a:p>
          <a:p>
            <a:endParaRPr lang="en-US" dirty="0" smtClean="0">
              <a:latin typeface="Comic Sans MS" pitchFamily="66" charset="0"/>
            </a:endParaRPr>
          </a:p>
          <a:p>
            <a:endParaRPr lang="en-US" dirty="0" smtClean="0">
              <a:latin typeface="Comic Sans MS" pitchFamily="66" charset="0"/>
            </a:endParaRPr>
          </a:p>
          <a:p>
            <a:endParaRPr lang="en-US" dirty="0" smtClean="0">
              <a:latin typeface="Comic Sans MS" pitchFamily="66" charset="0"/>
            </a:endParaRPr>
          </a:p>
          <a:p>
            <a:endParaRPr lang="en-US" dirty="0" smtClean="0">
              <a:latin typeface="Comic Sans MS" pitchFamily="66" charset="0"/>
            </a:endParaRPr>
          </a:p>
          <a:p>
            <a:endParaRPr lang="en-US" dirty="0" smtClean="0">
              <a:latin typeface="Comic Sans MS" pitchFamily="66" charset="0"/>
            </a:endParaRPr>
          </a:p>
          <a:p>
            <a:endParaRPr lang="en-US" dirty="0" smtClean="0">
              <a:latin typeface="Comic Sans MS" pitchFamily="66" charset="0"/>
            </a:endParaRPr>
          </a:p>
          <a:p>
            <a:endParaRPr lang="en-US" dirty="0" smtClean="0">
              <a:latin typeface="Comic Sans MS" pitchFamily="66" charset="0"/>
            </a:endParaRPr>
          </a:p>
          <a:p>
            <a:endParaRPr lang="en-US" dirty="0" smtClean="0">
              <a:latin typeface="Comic Sans MS" pitchFamily="66" charset="0"/>
            </a:endParaRPr>
          </a:p>
          <a:p>
            <a:pPr algn="ctr">
              <a:buNone/>
            </a:pPr>
            <a:r>
              <a:rPr lang="ru-RU" sz="1200" dirty="0" smtClean="0">
                <a:solidFill>
                  <a:schemeClr val="dk1"/>
                </a:solidFill>
                <a:latin typeface="Times New Roman" pitchFamily="18" charset="0"/>
                <a:cs typeface="Times New Roman" pitchFamily="18" charset="0"/>
              </a:rPr>
              <a:t>«</a:t>
            </a:r>
            <a:r>
              <a:rPr lang="en-US" sz="1200" dirty="0" smtClean="0">
                <a:solidFill>
                  <a:schemeClr val="dk1"/>
                </a:solidFill>
                <a:latin typeface="Times New Roman" pitchFamily="18" charset="0"/>
                <a:cs typeface="Times New Roman" pitchFamily="18" charset="0"/>
              </a:rPr>
              <a:t>Principles of Phonology</a:t>
            </a:r>
            <a:r>
              <a:rPr lang="ru-RU" sz="1200" dirty="0" smtClean="0">
                <a:solidFill>
                  <a:schemeClr val="dk1"/>
                </a:solidFill>
                <a:latin typeface="Times New Roman" pitchFamily="18" charset="0"/>
                <a:cs typeface="Times New Roman" pitchFamily="18" charset="0"/>
              </a:rPr>
              <a:t>»</a:t>
            </a:r>
            <a:endParaRPr lang="en-US" sz="1200"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Comes from aristocratic  family</a:t>
            </a:r>
          </a:p>
          <a:p>
            <a:r>
              <a:rPr lang="en-US" dirty="0" smtClean="0">
                <a:latin typeface="Times New Roman" pitchFamily="18" charset="0"/>
                <a:cs typeface="Times New Roman" pitchFamily="18" charset="0"/>
              </a:rPr>
              <a:t>His father was the rector of Moscow University</a:t>
            </a:r>
          </a:p>
          <a:p>
            <a:r>
              <a:rPr lang="en-US" dirty="0" smtClean="0">
                <a:latin typeface="Times New Roman" pitchFamily="18" charset="0"/>
                <a:cs typeface="Times New Roman" pitchFamily="18" charset="0"/>
              </a:rPr>
              <a:t>His uncle was a well-known </a:t>
            </a:r>
            <a:r>
              <a:rPr lang="en-US" dirty="0" err="1" smtClean="0">
                <a:latin typeface="Times New Roman" pitchFamily="18" charset="0"/>
                <a:cs typeface="Times New Roman" pitchFamily="18" charset="0"/>
              </a:rPr>
              <a:t>philosofer</a:t>
            </a:r>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His brother was a writer </a:t>
            </a:r>
          </a:p>
          <a:p>
            <a:endParaRPr lang="en-US" dirty="0" smtClean="0">
              <a:latin typeface="Comic Sans MS" pitchFamily="66" charset="0"/>
            </a:endParaRPr>
          </a:p>
          <a:p>
            <a:endParaRPr lang="ru-RU" dirty="0">
              <a:latin typeface="Comic Sans MS" pitchFamily="66" charset="0"/>
            </a:endParaRPr>
          </a:p>
        </p:txBody>
      </p:sp>
      <p:sp>
        <p:nvSpPr>
          <p:cNvPr id="5" name="Содержимое 4"/>
          <p:cNvSpPr>
            <a:spLocks noGrp="1"/>
          </p:cNvSpPr>
          <p:nvPr>
            <p:ph sz="half" idx="1"/>
          </p:nvPr>
        </p:nvSpPr>
        <p:spPr>
          <a:xfrm>
            <a:off x="457200" y="857232"/>
            <a:ext cx="4038600" cy="5918155"/>
          </a:xfrm>
        </p:spPr>
        <p:txBody>
          <a:bodyPr>
            <a:normAutofit/>
          </a:bodyPr>
          <a:lstStyle/>
          <a:p>
            <a:endParaRPr lang="en-US" dirty="0" smtClean="0">
              <a:latin typeface="Times New Roman" pitchFamily="18" charset="0"/>
              <a:cs typeface="Times New Roman" pitchFamily="18" charset="0"/>
            </a:endParaRPr>
          </a:p>
          <a:p>
            <a:endParaRPr lang="en-US" dirty="0" smtClean="0">
              <a:latin typeface="Times New Roman" pitchFamily="18" charset="0"/>
              <a:cs typeface="Times New Roman" pitchFamily="18" charset="0"/>
            </a:endParaRPr>
          </a:p>
          <a:p>
            <a:endParaRPr lang="en-US" dirty="0" smtClean="0">
              <a:latin typeface="Times New Roman" pitchFamily="18" charset="0"/>
              <a:cs typeface="Times New Roman" pitchFamily="18" charset="0"/>
            </a:endParaRPr>
          </a:p>
          <a:p>
            <a:endParaRPr lang="en-US" dirty="0" smtClean="0">
              <a:latin typeface="Times New Roman" pitchFamily="18" charset="0"/>
              <a:cs typeface="Times New Roman" pitchFamily="18" charset="0"/>
            </a:endParaRPr>
          </a:p>
          <a:p>
            <a:endParaRPr lang="en-US" dirty="0" smtClean="0">
              <a:latin typeface="Times New Roman" pitchFamily="18" charset="0"/>
              <a:cs typeface="Times New Roman" pitchFamily="18" charset="0"/>
            </a:endParaRPr>
          </a:p>
          <a:p>
            <a:endParaRPr lang="en-US" dirty="0" smtClean="0">
              <a:latin typeface="Times New Roman" pitchFamily="18" charset="0"/>
              <a:cs typeface="Times New Roman" pitchFamily="18" charset="0"/>
            </a:endParaRPr>
          </a:p>
          <a:p>
            <a:endParaRPr lang="en-US" dirty="0" smtClean="0">
              <a:latin typeface="Times New Roman" pitchFamily="18" charset="0"/>
              <a:cs typeface="Times New Roman" pitchFamily="18" charset="0"/>
            </a:endParaRPr>
          </a:p>
          <a:p>
            <a:endParaRPr lang="en-US" dirty="0" smtClean="0">
              <a:latin typeface="Times New Roman" pitchFamily="18" charset="0"/>
              <a:cs typeface="Times New Roman" pitchFamily="18" charset="0"/>
            </a:endParaRPr>
          </a:p>
          <a:p>
            <a:endParaRPr lang="en-US" dirty="0" smtClean="0">
              <a:latin typeface="Times New Roman" pitchFamily="18" charset="0"/>
              <a:cs typeface="Times New Roman" pitchFamily="18" charset="0"/>
            </a:endParaRPr>
          </a:p>
          <a:p>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Born </a:t>
            </a:r>
            <a:r>
              <a:rPr lang="ru-RU" dirty="0" smtClean="0">
                <a:latin typeface="Times New Roman" pitchFamily="18" charset="0"/>
                <a:cs typeface="Times New Roman" pitchFamily="18" charset="0"/>
              </a:rPr>
              <a:t>4 (16)</a:t>
            </a:r>
            <a:r>
              <a:rPr lang="en-US" dirty="0" smtClean="0">
                <a:latin typeface="Times New Roman" pitchFamily="18" charset="0"/>
                <a:cs typeface="Times New Roman" pitchFamily="18" charset="0"/>
              </a:rPr>
              <a:t>. 04.</a:t>
            </a:r>
            <a:r>
              <a:rPr lang="ru-RU" dirty="0" smtClean="0">
                <a:latin typeface="Times New Roman" pitchFamily="18" charset="0"/>
                <a:cs typeface="Times New Roman" pitchFamily="18" charset="0"/>
              </a:rPr>
              <a:t> 1890</a:t>
            </a:r>
            <a:r>
              <a:rPr lang="en-US" dirty="0" smtClean="0">
                <a:latin typeface="Times New Roman" pitchFamily="18" charset="0"/>
                <a:cs typeface="Times New Roman" pitchFamily="18" charset="0"/>
              </a:rPr>
              <a:t> in Moscow</a:t>
            </a:r>
          </a:p>
          <a:p>
            <a:r>
              <a:rPr lang="en-US" dirty="0" smtClean="0">
                <a:latin typeface="Times New Roman" pitchFamily="18" charset="0"/>
                <a:cs typeface="Times New Roman" pitchFamily="18" charset="0"/>
              </a:rPr>
              <a:t>Died on </a:t>
            </a:r>
            <a:r>
              <a:rPr lang="ru-RU" dirty="0" smtClean="0">
                <a:latin typeface="Times New Roman" pitchFamily="18" charset="0"/>
                <a:cs typeface="Times New Roman" pitchFamily="18" charset="0"/>
              </a:rPr>
              <a:t> 25</a:t>
            </a:r>
            <a:r>
              <a:rPr lang="en-US" dirty="0" smtClean="0">
                <a:latin typeface="Times New Roman" pitchFamily="18" charset="0"/>
                <a:cs typeface="Times New Roman" pitchFamily="18" charset="0"/>
              </a:rPr>
              <a:t>.06.</a:t>
            </a:r>
            <a:r>
              <a:rPr lang="ru-RU" dirty="0" smtClean="0">
                <a:latin typeface="Times New Roman" pitchFamily="18" charset="0"/>
                <a:cs typeface="Times New Roman" pitchFamily="18" charset="0"/>
              </a:rPr>
              <a:t> 1938 (</a:t>
            </a:r>
            <a:r>
              <a:rPr lang="en-US" dirty="0" smtClean="0">
                <a:latin typeface="Times New Roman" pitchFamily="18" charset="0"/>
                <a:cs typeface="Times New Roman" pitchFamily="18" charset="0"/>
              </a:rPr>
              <a:t>aged </a:t>
            </a:r>
            <a:r>
              <a:rPr lang="ru-RU" dirty="0" smtClean="0">
                <a:latin typeface="Times New Roman" pitchFamily="18" charset="0"/>
                <a:cs typeface="Times New Roman" pitchFamily="18" charset="0"/>
              </a:rPr>
              <a:t>48 )</a:t>
            </a:r>
            <a:r>
              <a:rPr lang="en-US" dirty="0" smtClean="0">
                <a:latin typeface="Times New Roman" pitchFamily="18" charset="0"/>
                <a:cs typeface="Times New Roman" pitchFamily="18" charset="0"/>
              </a:rPr>
              <a:t> in </a:t>
            </a:r>
            <a:r>
              <a:rPr lang="en-US" dirty="0" err="1" smtClean="0">
                <a:latin typeface="Times New Roman" pitchFamily="18" charset="0"/>
                <a:cs typeface="Times New Roman" pitchFamily="18" charset="0"/>
              </a:rPr>
              <a:t>Viena</a:t>
            </a:r>
            <a:r>
              <a:rPr lang="en-US" dirty="0" smtClean="0">
                <a:latin typeface="Times New Roman" pitchFamily="18" charset="0"/>
                <a:cs typeface="Times New Roman" pitchFamily="18" charset="0"/>
              </a:rPr>
              <a:t> </a:t>
            </a:r>
          </a:p>
          <a:p>
            <a:r>
              <a:rPr lang="en-US" dirty="0" smtClean="0">
                <a:latin typeface="Times New Roman" pitchFamily="18" charset="0"/>
                <a:cs typeface="Times New Roman" pitchFamily="18" charset="0"/>
              </a:rPr>
              <a:t> Linguistic </a:t>
            </a:r>
            <a:r>
              <a:rPr lang="en-US" dirty="0" err="1" smtClean="0">
                <a:latin typeface="Times New Roman" pitchFamily="18" charset="0"/>
                <a:cs typeface="Times New Roman" pitchFamily="18" charset="0"/>
              </a:rPr>
              <a:t>imput</a:t>
            </a:r>
            <a:r>
              <a:rPr lang="en-US" dirty="0" smtClean="0">
                <a:latin typeface="Times New Roman" pitchFamily="18" charset="0"/>
                <a:cs typeface="Times New Roman" pitchFamily="18" charset="0"/>
              </a:rPr>
              <a:t>: </a:t>
            </a:r>
          </a:p>
          <a:p>
            <a:pPr>
              <a:buNone/>
            </a:pPr>
            <a:r>
              <a:rPr lang="en-US" dirty="0" smtClean="0">
                <a:latin typeface="Times New Roman" pitchFamily="18" charset="0"/>
                <a:cs typeface="Times New Roman" pitchFamily="18" charset="0"/>
              </a:rPr>
              <a:t>     the phoneme theory</a:t>
            </a:r>
          </a:p>
          <a:p>
            <a:pPr>
              <a:buNone/>
            </a:pPr>
            <a:r>
              <a:rPr lang="en-US" dirty="0" smtClean="0">
                <a:latin typeface="Times New Roman" pitchFamily="18" charset="0"/>
                <a:cs typeface="Times New Roman" pitchFamily="18" charset="0"/>
              </a:rPr>
              <a:t>     structural method</a:t>
            </a:r>
            <a:endParaRPr lang="ru-RU" dirty="0">
              <a:latin typeface="Times New Roman" pitchFamily="18" charset="0"/>
              <a:cs typeface="Times New Roman" pitchFamily="18" charset="0"/>
            </a:endParaRPr>
          </a:p>
        </p:txBody>
      </p:sp>
      <p:pic>
        <p:nvPicPr>
          <p:cNvPr id="6" name="Содержимое 3" descr="трубецкой.jpeg"/>
          <p:cNvPicPr>
            <a:picLocks noChangeAspect="1"/>
          </p:cNvPicPr>
          <p:nvPr/>
        </p:nvPicPr>
        <p:blipFill>
          <a:blip r:embed="rId3"/>
          <a:stretch>
            <a:fillRect/>
          </a:stretch>
        </p:blipFill>
        <p:spPr>
          <a:xfrm>
            <a:off x="714348" y="1071546"/>
            <a:ext cx="3143272" cy="2857520"/>
          </a:xfrm>
          <a:prstGeom prst="rect">
            <a:avLst/>
          </a:prstGeom>
        </p:spPr>
      </p:pic>
      <p:pic>
        <p:nvPicPr>
          <p:cNvPr id="9" name="Содержимое 7" descr="основы фонологии.jpeg"/>
          <p:cNvPicPr>
            <a:picLocks noChangeAspect="1"/>
          </p:cNvPicPr>
          <p:nvPr/>
        </p:nvPicPr>
        <p:blipFill>
          <a:blip r:embed="rId4"/>
          <a:stretch>
            <a:fillRect/>
          </a:stretch>
        </p:blipFill>
        <p:spPr>
          <a:xfrm>
            <a:off x="5429256" y="785794"/>
            <a:ext cx="2571768" cy="3143272"/>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457200" y="714356"/>
            <a:ext cx="8229600" cy="1214446"/>
          </a:xfrm>
          <a:ln/>
        </p:spPr>
        <p:style>
          <a:lnRef idx="1">
            <a:schemeClr val="accent5"/>
          </a:lnRef>
          <a:fillRef idx="2">
            <a:schemeClr val="accent5"/>
          </a:fillRef>
          <a:effectRef idx="1">
            <a:schemeClr val="accent5"/>
          </a:effectRef>
          <a:fontRef idx="minor">
            <a:schemeClr val="dk1"/>
          </a:fontRef>
        </p:style>
        <p:txBody>
          <a:bodyPr>
            <a:normAutofit fontScale="90000"/>
          </a:bodyPr>
          <a:lstStyle/>
          <a:p>
            <a:pPr algn="ctr"/>
            <a:r>
              <a:rPr lang="en-US" sz="2000" b="1" dirty="0" smtClean="0">
                <a:latin typeface="Times New Roman" pitchFamily="18" charset="0"/>
                <a:cs typeface="Times New Roman" pitchFamily="18" charset="0"/>
              </a:rPr>
              <a:t/>
            </a:r>
            <a:br>
              <a:rPr lang="en-US" sz="2000" b="1" dirty="0" smtClean="0">
                <a:latin typeface="Times New Roman" pitchFamily="18" charset="0"/>
                <a:cs typeface="Times New Roman" pitchFamily="18" charset="0"/>
              </a:rPr>
            </a:br>
            <a:r>
              <a:rPr lang="en-US" sz="2000" b="1" dirty="0" smtClean="0">
                <a:latin typeface="Times New Roman" pitchFamily="18" charset="0"/>
                <a:cs typeface="Times New Roman" pitchFamily="18" charset="0"/>
              </a:rPr>
              <a:t/>
            </a:r>
            <a:br>
              <a:rPr lang="en-US" sz="2000" b="1" dirty="0" smtClean="0">
                <a:latin typeface="Times New Roman" pitchFamily="18" charset="0"/>
                <a:cs typeface="Times New Roman" pitchFamily="18" charset="0"/>
              </a:rPr>
            </a:br>
            <a:r>
              <a:rPr lang="en-US" sz="2700" b="1" dirty="0" smtClean="0">
                <a:latin typeface="Times New Roman" pitchFamily="18" charset="0"/>
                <a:cs typeface="Times New Roman" pitchFamily="18" charset="0"/>
              </a:rPr>
              <a:t>There are five phonemes in the word DUTY</a:t>
            </a:r>
            <a:br>
              <a:rPr lang="en-US" sz="2700" b="1" dirty="0" smtClean="0">
                <a:latin typeface="Times New Roman" pitchFamily="18" charset="0"/>
                <a:cs typeface="Times New Roman" pitchFamily="18" charset="0"/>
              </a:rPr>
            </a:br>
            <a:r>
              <a:rPr lang="en-US" sz="2700" b="1" dirty="0" smtClean="0">
                <a:latin typeface="Times New Roman" pitchFamily="18" charset="0"/>
                <a:cs typeface="Times New Roman" pitchFamily="18" charset="0"/>
              </a:rPr>
              <a:t> because we meet them in many other words</a:t>
            </a:r>
            <a:br>
              <a:rPr lang="en-US" sz="2700" b="1" dirty="0" smtClean="0">
                <a:latin typeface="Times New Roman" pitchFamily="18" charset="0"/>
                <a:cs typeface="Times New Roman" pitchFamily="18" charset="0"/>
              </a:rPr>
            </a:br>
            <a:r>
              <a:rPr lang="en-US" sz="1600" dirty="0" smtClean="0">
                <a:latin typeface="Times New Roman" pitchFamily="18" charset="0"/>
                <a:cs typeface="Times New Roman" pitchFamily="18" charset="0"/>
              </a:rPr>
              <a:t>This method is based on psychological associations and is  very subjective </a:t>
            </a:r>
            <a:r>
              <a:rPr lang="ru-RU" sz="1600" dirty="0" smtClean="0">
                <a:latin typeface="Times New Roman" pitchFamily="18" charset="0"/>
                <a:cs typeface="Times New Roman" pitchFamily="18" charset="0"/>
              </a:rPr>
              <a:t/>
            </a:r>
            <a:br>
              <a:rPr lang="ru-RU" sz="1600" dirty="0" smtClean="0">
                <a:latin typeface="Times New Roman" pitchFamily="18" charset="0"/>
                <a:cs typeface="Times New Roman" pitchFamily="18" charset="0"/>
              </a:rPr>
            </a:br>
            <a:r>
              <a:rPr lang="en-US" sz="2000" b="1" dirty="0" smtClean="0">
                <a:latin typeface="Times New Roman" pitchFamily="18" charset="0"/>
                <a:cs typeface="Times New Roman" pitchFamily="18" charset="0"/>
              </a:rPr>
              <a:t/>
            </a:r>
            <a:br>
              <a:rPr lang="en-US" sz="2000" b="1" dirty="0" smtClean="0">
                <a:latin typeface="Times New Roman" pitchFamily="18" charset="0"/>
                <a:cs typeface="Times New Roman" pitchFamily="18" charset="0"/>
              </a:rPr>
            </a:br>
            <a:endParaRPr lang="ru-RU" sz="2000" b="1" dirty="0">
              <a:latin typeface="Times New Roman" pitchFamily="18" charset="0"/>
              <a:cs typeface="Times New Roman" pitchFamily="18" charset="0"/>
            </a:endParaRPr>
          </a:p>
        </p:txBody>
      </p:sp>
      <p:sp>
        <p:nvSpPr>
          <p:cNvPr id="6" name="Содержимое 5"/>
          <p:cNvSpPr>
            <a:spLocks noGrp="1"/>
          </p:cNvSpPr>
          <p:nvPr>
            <p:ph sz="half" idx="1"/>
          </p:nvPr>
        </p:nvSpPr>
        <p:spPr>
          <a:xfrm>
            <a:off x="457200" y="2571745"/>
            <a:ext cx="4038600" cy="3571900"/>
          </a:xfrm>
        </p:spPr>
        <p:style>
          <a:lnRef idx="2">
            <a:schemeClr val="accent1"/>
          </a:lnRef>
          <a:fillRef idx="1">
            <a:schemeClr val="lt1"/>
          </a:fillRef>
          <a:effectRef idx="0">
            <a:schemeClr val="accent1"/>
          </a:effectRef>
          <a:fontRef idx="minor">
            <a:schemeClr val="dk1"/>
          </a:fontRef>
        </p:style>
        <p:txBody>
          <a:bodyPr>
            <a:normAutofit fontScale="40000" lnSpcReduction="20000"/>
          </a:bodyPr>
          <a:lstStyle/>
          <a:p>
            <a:r>
              <a:rPr lang="en-US" sz="8700" dirty="0" smtClean="0"/>
              <a:t>[</a:t>
            </a:r>
            <a:r>
              <a:rPr lang="cs-CZ" sz="8700" b="1" dirty="0" smtClean="0"/>
              <a:t>d</a:t>
            </a:r>
            <a:r>
              <a:rPr lang="en-US" sz="8700" dirty="0" smtClean="0"/>
              <a:t>]</a:t>
            </a:r>
            <a:r>
              <a:rPr lang="en-US" sz="8700" b="1" dirty="0" smtClean="0"/>
              <a:t>  </a:t>
            </a:r>
            <a:endParaRPr lang="en-US" sz="8700" b="1" dirty="0" smtClean="0"/>
          </a:p>
          <a:p>
            <a:r>
              <a:rPr lang="en-US" sz="8700" dirty="0"/>
              <a:t>[</a:t>
            </a:r>
            <a:r>
              <a:rPr lang="cs-CZ" sz="8700" b="1" dirty="0" smtClean="0"/>
              <a:t>j</a:t>
            </a:r>
            <a:r>
              <a:rPr lang="en-US" sz="8700" dirty="0" smtClean="0"/>
              <a:t>]</a:t>
            </a:r>
            <a:r>
              <a:rPr lang="en-US" sz="8700" b="1" dirty="0" smtClean="0"/>
              <a:t> </a:t>
            </a:r>
            <a:endParaRPr lang="en-US" sz="8700" b="1" dirty="0" smtClean="0"/>
          </a:p>
          <a:p>
            <a:r>
              <a:rPr lang="en-US" sz="8700" dirty="0" smtClean="0"/>
              <a:t>[</a:t>
            </a:r>
            <a:r>
              <a:rPr lang="cs-CZ" sz="8700" b="1" dirty="0" smtClean="0"/>
              <a:t>uː</a:t>
            </a:r>
            <a:r>
              <a:rPr lang="en-US" sz="8700" dirty="0" smtClean="0"/>
              <a:t>]</a:t>
            </a:r>
            <a:endParaRPr lang="cs-CZ" sz="8700" dirty="0" smtClean="0"/>
          </a:p>
          <a:p>
            <a:r>
              <a:rPr lang="en-US" sz="8700" dirty="0" smtClean="0"/>
              <a:t>[</a:t>
            </a:r>
            <a:r>
              <a:rPr lang="cs-CZ" sz="8700" b="1" dirty="0" smtClean="0"/>
              <a:t>t</a:t>
            </a:r>
            <a:r>
              <a:rPr lang="en-US" sz="8700" dirty="0" smtClean="0"/>
              <a:t>]</a:t>
            </a:r>
            <a:endParaRPr lang="cs-CZ" sz="8700" dirty="0" smtClean="0"/>
          </a:p>
          <a:p>
            <a:r>
              <a:rPr lang="en-US" sz="8700" dirty="0" smtClean="0"/>
              <a:t>[</a:t>
            </a:r>
            <a:r>
              <a:rPr lang="cs-CZ" sz="8700" b="1" dirty="0" smtClean="0"/>
              <a:t>ɪ</a:t>
            </a:r>
            <a:r>
              <a:rPr lang="en-US" sz="8700" dirty="0" smtClean="0"/>
              <a:t>]</a:t>
            </a:r>
            <a:r>
              <a:rPr lang="cs-CZ" sz="8700" dirty="0"/>
              <a:t/>
            </a:r>
            <a:br>
              <a:rPr lang="cs-CZ" sz="8700" dirty="0"/>
            </a:br>
            <a:r>
              <a:rPr lang="cs-CZ" sz="3600" dirty="0"/>
              <a:t/>
            </a:r>
            <a:br>
              <a:rPr lang="cs-CZ" sz="3600" dirty="0"/>
            </a:br>
            <a:endParaRPr lang="cs-CZ" sz="3600" dirty="0" smtClean="0"/>
          </a:p>
          <a:p>
            <a:pPr marL="109728" indent="0">
              <a:buNone/>
            </a:pPr>
            <a:r>
              <a:rPr lang="cs-CZ" sz="3600" dirty="0"/>
              <a:t/>
            </a:r>
            <a:br>
              <a:rPr lang="cs-CZ" sz="3600" dirty="0"/>
            </a:br>
            <a:endParaRPr lang="en-US" sz="3600" b="1" dirty="0" smtClean="0"/>
          </a:p>
          <a:p>
            <a:endParaRPr lang="ru-RU" sz="3600" b="1" dirty="0"/>
          </a:p>
        </p:txBody>
      </p:sp>
      <p:sp>
        <p:nvSpPr>
          <p:cNvPr id="7" name="Содержимое 6"/>
          <p:cNvSpPr>
            <a:spLocks noGrp="1"/>
          </p:cNvSpPr>
          <p:nvPr>
            <p:ph sz="half" idx="2"/>
          </p:nvPr>
        </p:nvSpPr>
        <p:spPr>
          <a:xfrm>
            <a:off x="4648200" y="2571745"/>
            <a:ext cx="4038600" cy="3571900"/>
          </a:xfrm>
        </p:spPr>
        <p:style>
          <a:lnRef idx="2">
            <a:schemeClr val="accent1"/>
          </a:lnRef>
          <a:fillRef idx="1">
            <a:schemeClr val="lt1"/>
          </a:fillRef>
          <a:effectRef idx="0">
            <a:schemeClr val="accent1"/>
          </a:effectRef>
          <a:fontRef idx="minor">
            <a:schemeClr val="dk1"/>
          </a:fontRef>
        </p:style>
        <p:txBody>
          <a:bodyPr>
            <a:noAutofit/>
          </a:bodyPr>
          <a:lstStyle/>
          <a:p>
            <a:r>
              <a:rPr lang="en-US" sz="2400" b="1" dirty="0" smtClean="0"/>
              <a:t>day   </a:t>
            </a:r>
            <a:r>
              <a:rPr lang="en-US" sz="2400" b="1" dirty="0" smtClean="0"/>
              <a:t>dog</a:t>
            </a:r>
            <a:endParaRPr lang="en-US" sz="2400" b="1" dirty="0" smtClean="0"/>
          </a:p>
          <a:p>
            <a:r>
              <a:rPr lang="en-US" sz="2400" b="1" dirty="0" smtClean="0"/>
              <a:t>union   few   </a:t>
            </a:r>
            <a:r>
              <a:rPr lang="en-US" sz="2400" b="1" dirty="0" smtClean="0"/>
              <a:t>Tuesday</a:t>
            </a:r>
            <a:endParaRPr lang="en-US" sz="2400" b="1" dirty="0" smtClean="0"/>
          </a:p>
          <a:p>
            <a:r>
              <a:rPr lang="en-US" sz="2400" b="1" dirty="0" smtClean="0"/>
              <a:t>fool   </a:t>
            </a:r>
            <a:r>
              <a:rPr lang="en-US" sz="2400" b="1" dirty="0" smtClean="0"/>
              <a:t>cool</a:t>
            </a:r>
            <a:endParaRPr lang="en-US" sz="2400" b="1" dirty="0" smtClean="0"/>
          </a:p>
          <a:p>
            <a:r>
              <a:rPr lang="en-US" sz="2400" b="1" dirty="0" smtClean="0"/>
              <a:t>thirty   </a:t>
            </a:r>
            <a:r>
              <a:rPr lang="en-US" sz="2400" b="1" dirty="0" smtClean="0"/>
              <a:t>fortress</a:t>
            </a:r>
            <a:endParaRPr lang="en-US" sz="2400" b="1" dirty="0" smtClean="0"/>
          </a:p>
          <a:p>
            <a:r>
              <a:rPr lang="en-US" sz="2400" b="1" dirty="0" smtClean="0"/>
              <a:t>pity   dusty</a:t>
            </a:r>
          </a:p>
          <a:p>
            <a:endParaRPr lang="ru-RU" sz="24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457200" y="428604"/>
            <a:ext cx="5186370" cy="714380"/>
          </a:xfrm>
        </p:spPr>
        <p:style>
          <a:lnRef idx="1">
            <a:schemeClr val="accent5"/>
          </a:lnRef>
          <a:fillRef idx="2">
            <a:schemeClr val="accent5"/>
          </a:fillRef>
          <a:effectRef idx="1">
            <a:schemeClr val="accent5"/>
          </a:effectRef>
          <a:fontRef idx="minor">
            <a:schemeClr val="dk1"/>
          </a:fontRef>
        </p:style>
        <p:txBody>
          <a:bodyPr>
            <a:normAutofit/>
          </a:bodyPr>
          <a:lstStyle/>
          <a:p>
            <a:r>
              <a:rPr lang="en-US" sz="2800" b="1" dirty="0" smtClean="0">
                <a:latin typeface="Times New Roman" pitchFamily="18" charset="0"/>
                <a:cs typeface="Times New Roman" pitchFamily="18" charset="0"/>
              </a:rPr>
              <a:t>Associative analysis</a:t>
            </a:r>
            <a:r>
              <a:rPr lang="ru-RU" sz="2800" b="1" dirty="0" smtClean="0">
                <a:latin typeface="Times New Roman" pitchFamily="18" charset="0"/>
                <a:cs typeface="Times New Roman" pitchFamily="18" charset="0"/>
              </a:rPr>
              <a:t> </a:t>
            </a:r>
            <a:r>
              <a:rPr lang="en-US" sz="2800" b="1" dirty="0" smtClean="0">
                <a:latin typeface="Times New Roman" pitchFamily="18" charset="0"/>
                <a:cs typeface="Times New Roman" pitchFamily="18" charset="0"/>
              </a:rPr>
              <a:t>week points</a:t>
            </a:r>
            <a:endParaRPr lang="ru-RU" sz="2800" b="1" dirty="0">
              <a:latin typeface="Comic Sans MS" pitchFamily="66" charset="0"/>
            </a:endParaRPr>
          </a:p>
        </p:txBody>
      </p:sp>
      <p:sp>
        <p:nvSpPr>
          <p:cNvPr id="6" name="Содержимое 5"/>
          <p:cNvSpPr>
            <a:spLocks noGrp="1"/>
          </p:cNvSpPr>
          <p:nvPr>
            <p:ph idx="1"/>
          </p:nvPr>
        </p:nvSpPr>
        <p:spPr>
          <a:xfrm>
            <a:off x="457200" y="1285860"/>
            <a:ext cx="8229600" cy="5288676"/>
          </a:xfrm>
        </p:spPr>
        <p:txBody>
          <a:bodyPr>
            <a:normAutofit/>
          </a:bodyPr>
          <a:lstStyle/>
          <a:p>
            <a:r>
              <a:rPr lang="en-US" sz="2400" dirty="0" smtClean="0">
                <a:latin typeface="Times New Roman" pitchFamily="18" charset="0"/>
                <a:cs typeface="Times New Roman" pitchFamily="18" charset="0"/>
              </a:rPr>
              <a:t>Subjective methods are not reliable</a:t>
            </a:r>
            <a:endParaRPr lang="ru-RU" sz="2400" dirty="0" smtClean="0">
              <a:latin typeface="Times New Roman" pitchFamily="18" charset="0"/>
              <a:cs typeface="Times New Roman" pitchFamily="18" charset="0"/>
            </a:endParaRPr>
          </a:p>
          <a:p>
            <a:endParaRPr lang="ru-RU" sz="24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Different phonemes may be viewed upon as one and the same by nonnative speakers</a:t>
            </a:r>
          </a:p>
          <a:p>
            <a:endParaRPr lang="ru-RU" sz="2400" dirty="0" smtClean="0">
              <a:latin typeface="Times New Roman" pitchFamily="18" charset="0"/>
              <a:cs typeface="Times New Roman" pitchFamily="18" charset="0"/>
            </a:endParaRPr>
          </a:p>
          <a:p>
            <a:pPr algn="ctr">
              <a:buNone/>
            </a:pPr>
            <a:r>
              <a:rPr lang="en-US" sz="2400" b="1" dirty="0" smtClean="0">
                <a:latin typeface="Times New Roman" pitchFamily="18" charset="0"/>
                <a:cs typeface="Times New Roman" pitchFamily="18" charset="0"/>
              </a:rPr>
              <a:t>ti</a:t>
            </a:r>
            <a:r>
              <a:rPr lang="en-US" sz="2400" dirty="0" smtClean="0">
                <a:latin typeface="Times New Roman" pitchFamily="18" charset="0"/>
                <a:cs typeface="Times New Roman" pitchFamily="18" charset="0"/>
              </a:rPr>
              <a:t>n </a:t>
            </a:r>
            <a:r>
              <a:rPr lang="ru-RU" sz="2400" dirty="0" smtClean="0">
                <a:latin typeface="Times New Roman" pitchFamily="18" charset="0"/>
                <a:cs typeface="Times New Roman" pitchFamily="18" charset="0"/>
              </a:rPr>
              <a:t>    </a:t>
            </a:r>
            <a:r>
              <a:rPr lang="en-US" sz="2400" dirty="0" smtClean="0">
                <a:latin typeface="Times New Roman" pitchFamily="18" charset="0"/>
                <a:cs typeface="Times New Roman" pitchFamily="18" charset="0"/>
              </a:rPr>
              <a:t>t</a:t>
            </a:r>
            <a:r>
              <a:rPr lang="en-US" sz="2400" b="1" dirty="0" smtClean="0">
                <a:latin typeface="Times New Roman" pitchFamily="18" charset="0"/>
                <a:cs typeface="Times New Roman" pitchFamily="18" charset="0"/>
              </a:rPr>
              <a:t>e</a:t>
            </a:r>
            <a:r>
              <a:rPr lang="en-US" sz="2400" dirty="0" smtClean="0">
                <a:latin typeface="Times New Roman" pitchFamily="18" charset="0"/>
                <a:cs typeface="Times New Roman" pitchFamily="18" charset="0"/>
              </a:rPr>
              <a:t>n     t</a:t>
            </a:r>
            <a:r>
              <a:rPr lang="en-US" sz="2400" b="1" dirty="0" smtClean="0">
                <a:latin typeface="Times New Roman" pitchFamily="18" charset="0"/>
                <a:cs typeface="Times New Roman" pitchFamily="18" charset="0"/>
              </a:rPr>
              <a:t>a</a:t>
            </a:r>
            <a:r>
              <a:rPr lang="en-US" sz="2400" dirty="0" smtClean="0">
                <a:latin typeface="Times New Roman" pitchFamily="18" charset="0"/>
                <a:cs typeface="Times New Roman" pitchFamily="18" charset="0"/>
              </a:rPr>
              <a:t>n              t</a:t>
            </a:r>
            <a:r>
              <a:rPr lang="en-US" sz="2400" b="1" dirty="0" smtClean="0">
                <a:latin typeface="Times New Roman" pitchFamily="18" charset="0"/>
                <a:cs typeface="Times New Roman" pitchFamily="18" charset="0"/>
              </a:rPr>
              <a:t>e</a:t>
            </a:r>
            <a:r>
              <a:rPr lang="en-US" sz="2400" dirty="0" smtClean="0">
                <a:latin typeface="Times New Roman" pitchFamily="18" charset="0"/>
                <a:cs typeface="Times New Roman" pitchFamily="18" charset="0"/>
              </a:rPr>
              <a:t>n    th</a:t>
            </a:r>
            <a:r>
              <a:rPr lang="en-US" sz="2400" b="1" dirty="0" smtClean="0">
                <a:latin typeface="Times New Roman" pitchFamily="18" charset="0"/>
                <a:cs typeface="Times New Roman" pitchFamily="18" charset="0"/>
              </a:rPr>
              <a:t>i</a:t>
            </a:r>
            <a:r>
              <a:rPr lang="en-US" sz="2400" dirty="0" smtClean="0">
                <a:latin typeface="Times New Roman" pitchFamily="18" charset="0"/>
                <a:cs typeface="Times New Roman" pitchFamily="18" charset="0"/>
              </a:rPr>
              <a:t>rty</a:t>
            </a:r>
            <a:endParaRPr lang="ru-RU" sz="2400" dirty="0" smtClean="0">
              <a:latin typeface="Times New Roman" pitchFamily="18" charset="0"/>
              <a:cs typeface="Times New Roman" pitchFamily="18" charset="0"/>
            </a:endParaRPr>
          </a:p>
          <a:p>
            <a:pPr>
              <a:buNone/>
            </a:pPr>
            <a:endParaRPr lang="en-US" sz="24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Compound phonemes like diphthongs  can get split and give an effect of two different phonemes </a:t>
            </a:r>
            <a:endParaRPr lang="ru-RU" sz="2400" dirty="0" smtClean="0">
              <a:latin typeface="Times New Roman" pitchFamily="18" charset="0"/>
              <a:cs typeface="Times New Roman" pitchFamily="18" charset="0"/>
            </a:endParaRPr>
          </a:p>
          <a:p>
            <a:pPr algn="ctr">
              <a:buNone/>
            </a:pPr>
            <a:r>
              <a:rPr lang="ru-RU" sz="2400" dirty="0" smtClean="0">
                <a:latin typeface="Times New Roman" pitchFamily="18" charset="0"/>
                <a:cs typeface="Times New Roman" pitchFamily="18" charset="0"/>
              </a:rPr>
              <a:t>    </a:t>
            </a:r>
            <a:r>
              <a:rPr lang="en-US" sz="2400" dirty="0" smtClean="0">
                <a:latin typeface="Times New Roman" pitchFamily="18" charset="0"/>
                <a:cs typeface="Times New Roman" pitchFamily="18" charset="0"/>
              </a:rPr>
              <a:t>there    they             now   know</a:t>
            </a:r>
            <a:endParaRPr lang="ru-RU" sz="2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642918"/>
            <a:ext cx="2543164" cy="857256"/>
          </a:xfrm>
        </p:spPr>
        <p:style>
          <a:lnRef idx="1">
            <a:schemeClr val="accent5"/>
          </a:lnRef>
          <a:fillRef idx="2">
            <a:schemeClr val="accent5"/>
          </a:fillRef>
          <a:effectRef idx="1">
            <a:schemeClr val="accent5"/>
          </a:effectRef>
          <a:fontRef idx="minor">
            <a:schemeClr val="dk1"/>
          </a:fontRef>
        </p:style>
        <p:txBody>
          <a:bodyPr>
            <a:noAutofit/>
          </a:bodyPr>
          <a:lstStyle/>
          <a:p>
            <a:r>
              <a:rPr lang="en-US" sz="2800" b="1" dirty="0" smtClean="0">
                <a:latin typeface="Times New Roman" pitchFamily="18" charset="0"/>
                <a:cs typeface="Times New Roman" pitchFamily="18" charset="0"/>
              </a:rPr>
              <a:t>Minimal pairs </a:t>
            </a:r>
            <a:r>
              <a:rPr lang="ru-RU" sz="2800" b="1" dirty="0" smtClean="0">
                <a:latin typeface="Times New Roman" pitchFamily="18" charset="0"/>
                <a:cs typeface="Times New Roman" pitchFamily="18" charset="0"/>
              </a:rPr>
              <a:t/>
            </a:r>
            <a:br>
              <a:rPr lang="ru-RU" sz="2800" b="1" dirty="0" smtClean="0">
                <a:latin typeface="Times New Roman" pitchFamily="18" charset="0"/>
                <a:cs typeface="Times New Roman" pitchFamily="18" charset="0"/>
              </a:rPr>
            </a:br>
            <a:endParaRPr lang="ru-RU" sz="2800" b="1" dirty="0">
              <a:latin typeface="Comic Sans MS" pitchFamily="66" charset="0"/>
            </a:endParaRPr>
          </a:p>
        </p:txBody>
      </p:sp>
      <p:sp>
        <p:nvSpPr>
          <p:cNvPr id="3" name="Содержимое 2"/>
          <p:cNvSpPr>
            <a:spLocks noGrp="1"/>
          </p:cNvSpPr>
          <p:nvPr>
            <p:ph idx="1"/>
          </p:nvPr>
        </p:nvSpPr>
        <p:spPr>
          <a:xfrm>
            <a:off x="457200" y="1643050"/>
            <a:ext cx="8229600" cy="4931486"/>
          </a:xfrm>
        </p:spPr>
        <p:txBody>
          <a:bodyPr/>
          <a:lstStyle/>
          <a:p>
            <a:r>
              <a:rPr lang="en-US" dirty="0" smtClean="0"/>
              <a:t>Introduced by </a:t>
            </a:r>
            <a:r>
              <a:rPr lang="en-US" dirty="0" smtClean="0">
                <a:latin typeface="Times New Roman" pitchFamily="18" charset="0"/>
                <a:cs typeface="Times New Roman" pitchFamily="18" charset="0"/>
              </a:rPr>
              <a:t>N. </a:t>
            </a:r>
            <a:r>
              <a:rPr lang="en-US" dirty="0" err="1" smtClean="0">
                <a:latin typeface="Times New Roman" pitchFamily="18" charset="0"/>
                <a:cs typeface="Times New Roman" pitchFamily="18" charset="0"/>
              </a:rPr>
              <a:t>Trubetzkoy</a:t>
            </a:r>
            <a:r>
              <a:rPr lang="en-US" dirty="0" smtClean="0">
                <a:latin typeface="Times New Roman" pitchFamily="18" charset="0"/>
                <a:cs typeface="Times New Roman" pitchFamily="18" charset="0"/>
              </a:rPr>
              <a:t> in his “Principals of Phonology”, this method of speech flow segmentation became popular the world over.  </a:t>
            </a:r>
            <a:endParaRPr lang="ru-RU" dirty="0" smtClean="0"/>
          </a:p>
          <a:p>
            <a:endParaRPr lang="ru-RU" dirty="0" smtClean="0"/>
          </a:p>
          <a:p>
            <a:endParaRPr lang="ru-RU" dirty="0" smtClean="0"/>
          </a:p>
          <a:p>
            <a:r>
              <a:rPr lang="en-US" dirty="0" smtClean="0"/>
              <a:t>It is based on the opposition of phonemes and their ability to distinguish pairs of words in meaning.</a:t>
            </a:r>
            <a:endParaRPr lang="ru-RU"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00042"/>
            <a:ext cx="8229600" cy="1857388"/>
          </a:xfrm>
        </p:spPr>
        <p:style>
          <a:lnRef idx="1">
            <a:schemeClr val="accent5"/>
          </a:lnRef>
          <a:fillRef idx="2">
            <a:schemeClr val="accent5"/>
          </a:fillRef>
          <a:effectRef idx="1">
            <a:schemeClr val="accent5"/>
          </a:effectRef>
          <a:fontRef idx="minor">
            <a:schemeClr val="dk1"/>
          </a:fontRef>
        </p:style>
        <p:txBody>
          <a:bodyPr>
            <a:normAutofit fontScale="90000"/>
          </a:bodyPr>
          <a:lstStyle/>
          <a:p>
            <a:pPr algn="ctr"/>
            <a:r>
              <a:rPr lang="en-US" sz="3600" b="1" dirty="0" smtClean="0">
                <a:latin typeface="Comic Sans MS" pitchFamily="66" charset="0"/>
              </a:rPr>
              <a:t/>
            </a:r>
            <a:br>
              <a:rPr lang="en-US" sz="3600" b="1" dirty="0" smtClean="0">
                <a:latin typeface="Comic Sans MS" pitchFamily="66" charset="0"/>
              </a:rPr>
            </a:br>
            <a:r>
              <a:rPr lang="en-US" sz="3600" b="1" dirty="0" smtClean="0">
                <a:latin typeface="Comic Sans MS" pitchFamily="66" charset="0"/>
              </a:rPr>
              <a:t/>
            </a:r>
            <a:br>
              <a:rPr lang="en-US" sz="3600" b="1" dirty="0" smtClean="0">
                <a:latin typeface="Comic Sans MS" pitchFamily="66" charset="0"/>
              </a:rPr>
            </a:br>
            <a:r>
              <a:rPr lang="en-US" sz="3600" b="1" dirty="0" smtClean="0">
                <a:latin typeface="Comic Sans MS" pitchFamily="66" charset="0"/>
              </a:rPr>
              <a:t/>
            </a:r>
            <a:br>
              <a:rPr lang="en-US" sz="3600" b="1" dirty="0" smtClean="0">
                <a:latin typeface="Comic Sans MS" pitchFamily="66" charset="0"/>
              </a:rPr>
            </a:br>
            <a:r>
              <a:rPr lang="en-US" sz="3600" b="1" dirty="0" smtClean="0">
                <a:latin typeface="Comic Sans MS" pitchFamily="66" charset="0"/>
              </a:rPr>
              <a:t/>
            </a:r>
            <a:br>
              <a:rPr lang="en-US" sz="3600" b="1" dirty="0" smtClean="0">
                <a:latin typeface="Comic Sans MS" pitchFamily="66" charset="0"/>
              </a:rPr>
            </a:br>
            <a:r>
              <a:rPr lang="en-US" sz="3600" b="1" dirty="0" smtClean="0">
                <a:latin typeface="Times New Roman" pitchFamily="18" charset="0"/>
                <a:cs typeface="Times New Roman" pitchFamily="18" charset="0"/>
              </a:rPr>
              <a:t> </a:t>
            </a:r>
            <a:r>
              <a:rPr lang="en-US" sz="3100" b="1" dirty="0" smtClean="0">
                <a:latin typeface="Times New Roman" pitchFamily="18" charset="0"/>
                <a:cs typeface="Times New Roman" pitchFamily="18" charset="0"/>
              </a:rPr>
              <a:t>Minimal pairs are pairs of words that differ in one sound and have different meaning</a:t>
            </a:r>
            <a:r>
              <a:rPr lang="ru-RU" sz="3600" b="1" dirty="0" smtClean="0">
                <a:latin typeface="Times New Roman" pitchFamily="18" charset="0"/>
                <a:cs typeface="Times New Roman" pitchFamily="18" charset="0"/>
              </a:rPr>
              <a:t/>
            </a:r>
            <a:br>
              <a:rPr lang="ru-RU" sz="3600" b="1" dirty="0" smtClean="0">
                <a:latin typeface="Times New Roman" pitchFamily="18" charset="0"/>
                <a:cs typeface="Times New Roman" pitchFamily="18" charset="0"/>
              </a:rPr>
            </a:br>
            <a:r>
              <a:rPr lang="ru-RU" sz="2700" b="1" dirty="0" smtClean="0">
                <a:latin typeface="Times New Roman" pitchFamily="18" charset="0"/>
                <a:cs typeface="Times New Roman" pitchFamily="18" charset="0"/>
              </a:rPr>
              <a:t/>
            </a:r>
            <a:br>
              <a:rPr lang="ru-RU" sz="2700" b="1" dirty="0" smtClean="0">
                <a:latin typeface="Times New Roman" pitchFamily="18" charset="0"/>
                <a:cs typeface="Times New Roman" pitchFamily="18" charset="0"/>
              </a:rPr>
            </a:br>
            <a:r>
              <a:rPr lang="en-US" sz="2700" b="1" dirty="0" smtClean="0">
                <a:latin typeface="Times New Roman" pitchFamily="18" charset="0"/>
                <a:cs typeface="Times New Roman" pitchFamily="18" charset="0"/>
              </a:rPr>
              <a:t>tip – tap - top - pin – pen – pan - fan - man – tan – pan  </a:t>
            </a:r>
            <a:r>
              <a:rPr lang="en-US" sz="2700" b="1" dirty="0" smtClean="0">
                <a:latin typeface="Comic Sans MS" pitchFamily="66" charset="0"/>
              </a:rPr>
              <a:t/>
            </a:r>
            <a:br>
              <a:rPr lang="en-US" sz="2700" b="1" dirty="0" smtClean="0">
                <a:latin typeface="Comic Sans MS" pitchFamily="66" charset="0"/>
              </a:rPr>
            </a:br>
            <a:r>
              <a:rPr lang="en-US" sz="2700" b="1" dirty="0" smtClean="0">
                <a:latin typeface="Comic Sans MS" pitchFamily="66" charset="0"/>
              </a:rPr>
              <a:t/>
            </a:r>
            <a:br>
              <a:rPr lang="en-US" sz="2700" b="1" dirty="0" smtClean="0">
                <a:latin typeface="Comic Sans MS" pitchFamily="66" charset="0"/>
              </a:rPr>
            </a:br>
            <a:r>
              <a:rPr lang="ru-RU" sz="2700" b="1" dirty="0" smtClean="0">
                <a:latin typeface="Comic Sans MS" pitchFamily="66" charset="0"/>
              </a:rPr>
              <a:t/>
            </a:r>
            <a:br>
              <a:rPr lang="ru-RU" sz="2700" b="1" dirty="0" smtClean="0">
                <a:latin typeface="Comic Sans MS" pitchFamily="66" charset="0"/>
              </a:rPr>
            </a:br>
            <a:r>
              <a:rPr lang="ru-RU" sz="3600" dirty="0" smtClean="0"/>
              <a:t/>
            </a:r>
            <a:br>
              <a:rPr lang="ru-RU" sz="3600" dirty="0" smtClean="0"/>
            </a:br>
            <a:r>
              <a:rPr lang="ru-RU" sz="3600" b="1" dirty="0" smtClean="0">
                <a:latin typeface="Comic Sans MS" pitchFamily="66" charset="0"/>
              </a:rPr>
              <a:t> </a:t>
            </a:r>
            <a:endParaRPr lang="ru-RU" sz="3600" b="1" dirty="0">
              <a:latin typeface="Comic Sans MS" pitchFamily="66" charset="0"/>
            </a:endParaRPr>
          </a:p>
        </p:txBody>
      </p:sp>
      <p:sp>
        <p:nvSpPr>
          <p:cNvPr id="4" name="Содержимое 3"/>
          <p:cNvSpPr>
            <a:spLocks noGrp="1"/>
          </p:cNvSpPr>
          <p:nvPr>
            <p:ph sz="half" idx="1"/>
          </p:nvPr>
        </p:nvSpPr>
        <p:spPr>
          <a:xfrm>
            <a:off x="457200" y="3143249"/>
            <a:ext cx="4038600" cy="3357586"/>
          </a:xfrm>
        </p:spPr>
        <p:txBody>
          <a:bodyPr/>
          <a:lstStyle/>
          <a:p>
            <a:pPr>
              <a:buNone/>
            </a:pPr>
            <a:r>
              <a:rPr lang="en-US" sz="2400" b="1" dirty="0" smtClean="0">
                <a:latin typeface="Comic Sans MS" pitchFamily="66" charset="0"/>
              </a:rPr>
              <a:t>The weak points</a:t>
            </a:r>
            <a:endParaRPr lang="ru-RU" sz="2400" b="1" dirty="0" smtClean="0">
              <a:latin typeface="Comic Sans MS" pitchFamily="66" charset="0"/>
            </a:endParaRPr>
          </a:p>
          <a:p>
            <a:pPr>
              <a:buNone/>
            </a:pPr>
            <a:endParaRPr lang="ru-RU" b="1" dirty="0" smtClean="0">
              <a:latin typeface="Comic Sans MS" pitchFamily="66" charset="0"/>
            </a:endParaRPr>
          </a:p>
          <a:p>
            <a:r>
              <a:rPr lang="en-US" b="1" dirty="0" smtClean="0">
                <a:latin typeface="Times New Roman" pitchFamily="18" charset="0"/>
                <a:cs typeface="Times New Roman" pitchFamily="18" charset="0"/>
              </a:rPr>
              <a:t>The number of minimal pairs in the language is limited </a:t>
            </a:r>
          </a:p>
          <a:p>
            <a:endParaRPr lang="ru-RU" b="1" dirty="0" smtClean="0">
              <a:latin typeface="Times New Roman" pitchFamily="18" charset="0"/>
              <a:cs typeface="Times New Roman" pitchFamily="18" charset="0"/>
            </a:endParaRPr>
          </a:p>
          <a:p>
            <a:r>
              <a:rPr lang="en-US" b="1" dirty="0" smtClean="0">
                <a:latin typeface="Times New Roman" pitchFamily="18" charset="0"/>
                <a:cs typeface="Times New Roman" pitchFamily="18" charset="0"/>
              </a:rPr>
              <a:t>You can also get a wrong impression that phonemes are meaningful units of the language</a:t>
            </a:r>
            <a:endParaRPr lang="ru-RU" b="1" dirty="0" smtClean="0">
              <a:latin typeface="Times New Roman" pitchFamily="18" charset="0"/>
              <a:cs typeface="Times New Roman" pitchFamily="18" charset="0"/>
            </a:endParaRPr>
          </a:p>
          <a:p>
            <a:endParaRPr lang="ru-RU" b="1" dirty="0">
              <a:latin typeface="Comic Sans MS" pitchFamily="66" charset="0"/>
            </a:endParaRPr>
          </a:p>
        </p:txBody>
      </p:sp>
      <p:pic>
        <p:nvPicPr>
          <p:cNvPr id="6" name="60 Minimal Pairs (English Pronunciation Practice) [Высшее качество (больше)].avi">
            <a:hlinkClick r:id="" action="ppaction://media"/>
          </p:cNvPr>
          <p:cNvPicPr>
            <a:picLocks noGrp="1" noRot="1" noChangeAspect="1"/>
          </p:cNvPicPr>
          <p:nvPr>
            <p:ph sz="half" idx="2"/>
            <a:videoFile r:link="rId1"/>
          </p:nvPr>
        </p:nvPicPr>
        <p:blipFill>
          <a:blip r:embed="rId4"/>
          <a:stretch>
            <a:fillRect/>
          </a:stretch>
        </p:blipFill>
        <p:spPr>
          <a:xfrm>
            <a:off x="4648200" y="3071810"/>
            <a:ext cx="4038600" cy="335758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6"/>
                                        </p:tgtEl>
                                      </p:cBhvr>
                                    </p:cmd>
                                  </p:childTnLst>
                                </p:cTn>
                              </p:par>
                            </p:childTnLst>
                          </p:cTn>
                        </p:par>
                      </p:childTnLst>
                    </p:cTn>
                  </p:par>
                </p:childTnLst>
              </p:cTn>
              <p:nextCondLst>
                <p:cond evt="onClick" delay="0">
                  <p:tgtEl>
                    <p:spTgt spid="6"/>
                  </p:tgtEl>
                </p:cond>
              </p:nextCondLst>
            </p:seq>
            <p:video fullScrn="1">
              <p:cMediaNode>
                <p:cTn id="7" fill="hold" display="0">
                  <p:stCondLst>
                    <p:cond delay="indefinite"/>
                  </p:stCondLst>
                  <p:endCondLst>
                    <p:cond evt="onNext" delay="0">
                      <p:tgtEl>
                        <p:sldTgt/>
                      </p:tgtEl>
                    </p:cond>
                    <p:cond evt="onPrev" delay="0">
                      <p:tgtEl>
                        <p:sldTgt/>
                      </p:tgtEl>
                    </p:cond>
                  </p:endCondLst>
                </p:cTn>
                <p:tgtEl>
                  <p:spTgt spid="6"/>
                </p:tgtEl>
              </p:cMediaNode>
            </p:vide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14356"/>
            <a:ext cx="8229600" cy="928694"/>
          </a:xfrm>
        </p:spPr>
        <p:txBody>
          <a:bodyPr>
            <a:noAutofit/>
          </a:bodyPr>
          <a:lstStyle/>
          <a:p>
            <a:r>
              <a:rPr lang="en-US" sz="2800" b="1" dirty="0" smtClean="0">
                <a:latin typeface="Times New Roman" pitchFamily="18" charset="0"/>
                <a:cs typeface="Times New Roman" pitchFamily="18" charset="0"/>
              </a:rPr>
              <a:t>Morphemic juncture</a:t>
            </a:r>
            <a:br>
              <a:rPr lang="en-US" sz="2800" b="1" dirty="0" smtClean="0">
                <a:latin typeface="Times New Roman" pitchFamily="18" charset="0"/>
                <a:cs typeface="Times New Roman" pitchFamily="18" charset="0"/>
              </a:rPr>
            </a:br>
            <a:r>
              <a:rPr lang="en-US" sz="2000" b="1" dirty="0" smtClean="0">
                <a:latin typeface="Times New Roman" pitchFamily="18" charset="0"/>
                <a:cs typeface="Times New Roman" pitchFamily="18" charset="0"/>
              </a:rPr>
              <a:t>Lev </a:t>
            </a:r>
            <a:r>
              <a:rPr lang="en-US" sz="2000" b="1" dirty="0" err="1" smtClean="0">
                <a:latin typeface="Times New Roman" pitchFamily="18" charset="0"/>
                <a:cs typeface="Times New Roman" pitchFamily="18" charset="0"/>
              </a:rPr>
              <a:t>Shcherba</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Mauroce</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Grammont</a:t>
            </a:r>
            <a:r>
              <a:rPr lang="ru-RU" sz="2000" b="1" dirty="0" smtClean="0">
                <a:latin typeface="Times New Roman" pitchFamily="18" charset="0"/>
                <a:cs typeface="Times New Roman" pitchFamily="18" charset="0"/>
              </a:rPr>
              <a:t/>
            </a:r>
            <a:br>
              <a:rPr lang="ru-RU" sz="2000" b="1" dirty="0" smtClean="0">
                <a:latin typeface="Times New Roman" pitchFamily="18" charset="0"/>
                <a:cs typeface="Times New Roman" pitchFamily="18" charset="0"/>
              </a:rPr>
            </a:br>
            <a:endParaRPr lang="ru-RU" sz="2000" b="1" dirty="0">
              <a:latin typeface="Comic Sans MS" pitchFamily="66" charset="0"/>
            </a:endParaRPr>
          </a:p>
        </p:txBody>
      </p:sp>
      <p:pic>
        <p:nvPicPr>
          <p:cNvPr id="4" name="Содержимое 3" descr="Щерба.jpg"/>
          <p:cNvPicPr>
            <a:picLocks noGrp="1" noChangeAspect="1"/>
          </p:cNvPicPr>
          <p:nvPr>
            <p:ph idx="1"/>
          </p:nvPr>
        </p:nvPicPr>
        <p:blipFill>
          <a:blip r:embed="rId3"/>
          <a:stretch>
            <a:fillRect/>
          </a:stretch>
        </p:blipFill>
        <p:spPr>
          <a:xfrm>
            <a:off x="785786" y="1571612"/>
            <a:ext cx="7715304" cy="4858557"/>
          </a:xfr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14356"/>
            <a:ext cx="8186766" cy="714380"/>
          </a:xfrm>
        </p:spPr>
        <p:style>
          <a:lnRef idx="1">
            <a:schemeClr val="accent5"/>
          </a:lnRef>
          <a:fillRef idx="2">
            <a:schemeClr val="accent5"/>
          </a:fillRef>
          <a:effectRef idx="1">
            <a:schemeClr val="accent5"/>
          </a:effectRef>
          <a:fontRef idx="minor">
            <a:schemeClr val="dk1"/>
          </a:fontRef>
        </p:style>
        <p:txBody>
          <a:bodyPr>
            <a:normAutofit/>
          </a:bodyPr>
          <a:lstStyle/>
          <a:p>
            <a:r>
              <a:rPr lang="en-US" sz="3200" b="1" dirty="0" smtClean="0">
                <a:latin typeface="Times New Roman" pitchFamily="18" charset="0"/>
                <a:cs typeface="Times New Roman" pitchFamily="18" charset="0"/>
              </a:rPr>
              <a:t>In this lecture</a:t>
            </a:r>
            <a:r>
              <a:rPr lang="ru-RU" sz="3200" b="1" dirty="0" smtClean="0">
                <a:latin typeface="Times New Roman" pitchFamily="18" charset="0"/>
                <a:cs typeface="Times New Roman" pitchFamily="18" charset="0"/>
              </a:rPr>
              <a:t>:</a:t>
            </a:r>
            <a:endParaRPr lang="ru-RU" sz="3200" b="1" dirty="0">
              <a:latin typeface="Times New Roman" pitchFamily="18" charset="0"/>
              <a:cs typeface="Times New Roman" pitchFamily="18" charset="0"/>
            </a:endParaRPr>
          </a:p>
        </p:txBody>
      </p:sp>
      <p:sp>
        <p:nvSpPr>
          <p:cNvPr id="3" name="Содержимое 2"/>
          <p:cNvSpPr>
            <a:spLocks noGrp="1"/>
          </p:cNvSpPr>
          <p:nvPr>
            <p:ph idx="1"/>
          </p:nvPr>
        </p:nvSpPr>
        <p:spPr>
          <a:xfrm>
            <a:off x="457200" y="1571612"/>
            <a:ext cx="8229600" cy="5002924"/>
          </a:xfrm>
        </p:spPr>
        <p:txBody>
          <a:bodyPr>
            <a:normAutofit fontScale="92500" lnSpcReduction="10000"/>
          </a:bodyPr>
          <a:lstStyle/>
          <a:p>
            <a:r>
              <a:rPr lang="en-US" dirty="0" smtClean="0">
                <a:latin typeface="Times New Roman" pitchFamily="18" charset="0"/>
                <a:cs typeface="Times New Roman" pitchFamily="18" charset="0"/>
              </a:rPr>
              <a:t>What is phonology</a:t>
            </a:r>
            <a:endParaRPr lang="ru-RU" dirty="0" smtClean="0">
              <a:latin typeface="Times New Roman" pitchFamily="18" charset="0"/>
              <a:cs typeface="Times New Roman" pitchFamily="18" charset="0"/>
            </a:endParaRPr>
          </a:p>
          <a:p>
            <a:pPr>
              <a:buNone/>
            </a:pPr>
            <a:endParaRPr lang="ru-RU"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The phoneme: its features and functions </a:t>
            </a:r>
          </a:p>
          <a:p>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The flow of speech </a:t>
            </a:r>
          </a:p>
          <a:p>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Phonemes, allophones and other variations of speech sounds</a:t>
            </a:r>
          </a:p>
          <a:p>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The phonological oppositions theory</a:t>
            </a:r>
          </a:p>
          <a:p>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Phonemic inventory and system</a:t>
            </a:r>
          </a:p>
          <a:p>
            <a:endParaRPr lang="en-US" b="1" dirty="0" smtClean="0"/>
          </a:p>
          <a:p>
            <a:endParaRPr lang="en-US" b="1" dirty="0" smtClean="0"/>
          </a:p>
          <a:p>
            <a:endParaRPr lang="ru-RU" b="1" dirty="0" smtClean="0"/>
          </a:p>
          <a:p>
            <a:pPr>
              <a:buNone/>
            </a:pPr>
            <a:endParaRPr lang="ru-RU" b="1" dirty="0" smtClean="0"/>
          </a:p>
          <a:p>
            <a:endParaRPr lang="ru-RU" b="1" dirty="0" smtClean="0"/>
          </a:p>
          <a:p>
            <a:pPr>
              <a:buNone/>
            </a:pPr>
            <a:endParaRPr lang="ru-RU" b="1" dirty="0" smtClean="0"/>
          </a:p>
          <a:p>
            <a:pPr>
              <a:buNone/>
            </a:pPr>
            <a:endParaRPr lang="ru-RU" b="1" dirty="0" smtClean="0"/>
          </a:p>
          <a:p>
            <a:endParaRPr lang="ru-RU" b="1" dirty="0" smtClean="0"/>
          </a:p>
          <a:p>
            <a:pPr>
              <a:buNone/>
            </a:pPr>
            <a:endParaRPr lang="ru-RU" b="1" dirty="0" smtClean="0"/>
          </a:p>
          <a:p>
            <a:endParaRPr lang="ru-RU" dirty="0" smtClean="0"/>
          </a:p>
          <a:p>
            <a:endParaRPr lang="ru-RU" dirty="0" smtClean="0"/>
          </a:p>
          <a:p>
            <a:endParaRPr lang="ru-RU" dirty="0" smtClean="0"/>
          </a:p>
          <a:p>
            <a:endParaRPr lang="ru-RU"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642918"/>
            <a:ext cx="8229600" cy="785818"/>
          </a:xfrm>
        </p:spPr>
        <p:txBody>
          <a:bodyPr>
            <a:normAutofit/>
          </a:bodyPr>
          <a:lstStyle/>
          <a:p>
            <a:pPr algn="ctr"/>
            <a:r>
              <a:rPr lang="en-US" sz="2800" b="1" dirty="0" smtClean="0">
                <a:latin typeface="Times New Roman" pitchFamily="18" charset="0"/>
                <a:cs typeface="Times New Roman" pitchFamily="18" charset="0"/>
              </a:rPr>
              <a:t>St. Petersburg </a:t>
            </a:r>
            <a:r>
              <a:rPr lang="en-US" sz="2800" b="1" dirty="0" smtClean="0">
                <a:latin typeface="Times New Roman" pitchFamily="18" charset="0"/>
                <a:cs typeface="Times New Roman" pitchFamily="18" charset="0"/>
              </a:rPr>
              <a:t>State University, </a:t>
            </a:r>
            <a:r>
              <a:rPr lang="en-US" sz="2800" b="1" dirty="0">
                <a:latin typeface="Times New Roman" pitchFamily="18" charset="0"/>
                <a:cs typeface="Times New Roman" pitchFamily="18" charset="0"/>
              </a:rPr>
              <a:t>D</a:t>
            </a:r>
            <a:r>
              <a:rPr lang="en-US" sz="2800" b="1" dirty="0" smtClean="0">
                <a:latin typeface="Times New Roman" pitchFamily="18" charset="0"/>
                <a:cs typeface="Times New Roman" pitchFamily="18" charset="0"/>
              </a:rPr>
              <a:t>ept. of </a:t>
            </a:r>
            <a:r>
              <a:rPr lang="en-US" sz="2800" b="1" dirty="0">
                <a:latin typeface="Times New Roman" pitchFamily="18" charset="0"/>
                <a:cs typeface="Times New Roman" pitchFamily="18" charset="0"/>
              </a:rPr>
              <a:t>P</a:t>
            </a:r>
            <a:r>
              <a:rPr lang="en-US" sz="2800" b="1" dirty="0" smtClean="0">
                <a:latin typeface="Times New Roman" pitchFamily="18" charset="0"/>
                <a:cs typeface="Times New Roman" pitchFamily="18" charset="0"/>
              </a:rPr>
              <a:t>honetics</a:t>
            </a:r>
            <a:endParaRPr lang="ru-RU" sz="2800" dirty="0"/>
          </a:p>
        </p:txBody>
      </p:sp>
      <p:pic>
        <p:nvPicPr>
          <p:cNvPr id="4" name="Содержимое 3" descr="лгу.jpg"/>
          <p:cNvPicPr>
            <a:picLocks noGrp="1" noChangeAspect="1"/>
          </p:cNvPicPr>
          <p:nvPr>
            <p:ph idx="1"/>
          </p:nvPr>
        </p:nvPicPr>
        <p:blipFill>
          <a:blip r:embed="rId3"/>
          <a:stretch>
            <a:fillRect/>
          </a:stretch>
        </p:blipFill>
        <p:spPr>
          <a:xfrm>
            <a:off x="642910" y="1785938"/>
            <a:ext cx="8001056" cy="4787900"/>
          </a:xfr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642918"/>
            <a:ext cx="8229600" cy="785818"/>
          </a:xfrm>
        </p:spPr>
        <p:txBody>
          <a:bodyPr>
            <a:noAutofit/>
          </a:bodyPr>
          <a:lstStyle/>
          <a:p>
            <a:r>
              <a:rPr lang="en-US" sz="2800" b="1" dirty="0" err="1" smtClean="0">
                <a:latin typeface="Times New Roman" pitchFamily="18" charset="0"/>
                <a:cs typeface="Times New Roman" pitchFamily="18" charset="0"/>
              </a:rPr>
              <a:t>St.Petersburg</a:t>
            </a:r>
            <a:r>
              <a:rPr lang="en-US" sz="2800" b="1" dirty="0" smtClean="0">
                <a:latin typeface="Times New Roman" pitchFamily="18" charset="0"/>
                <a:cs typeface="Times New Roman" pitchFamily="18" charset="0"/>
              </a:rPr>
              <a:t> State University, </a:t>
            </a:r>
            <a:r>
              <a:rPr lang="en-US" sz="2800" b="1" dirty="0" err="1" smtClean="0">
                <a:latin typeface="Times New Roman" pitchFamily="18" charset="0"/>
                <a:cs typeface="Times New Roman" pitchFamily="18" charset="0"/>
              </a:rPr>
              <a:t>dpt</a:t>
            </a:r>
            <a:r>
              <a:rPr lang="en-US" sz="2800" b="1" dirty="0" smtClean="0">
                <a:latin typeface="Times New Roman" pitchFamily="18" charset="0"/>
                <a:cs typeface="Times New Roman" pitchFamily="18" charset="0"/>
              </a:rPr>
              <a:t> for phonetics</a:t>
            </a:r>
            <a:endParaRPr lang="ru-RU" sz="2800" b="1" dirty="0">
              <a:latin typeface="Times New Roman" pitchFamily="18" charset="0"/>
              <a:cs typeface="Times New Roman" pitchFamily="18" charset="0"/>
            </a:endParaRPr>
          </a:p>
        </p:txBody>
      </p:sp>
      <p:pic>
        <p:nvPicPr>
          <p:cNvPr id="4" name="Содержимое 3" descr="Светозарова.jpg"/>
          <p:cNvPicPr>
            <a:picLocks noGrp="1" noChangeAspect="1"/>
          </p:cNvPicPr>
          <p:nvPr>
            <p:ph idx="1"/>
          </p:nvPr>
        </p:nvPicPr>
        <p:blipFill>
          <a:blip r:embed="rId3"/>
          <a:stretch>
            <a:fillRect/>
          </a:stretch>
        </p:blipFill>
        <p:spPr>
          <a:xfrm>
            <a:off x="500034" y="1643050"/>
            <a:ext cx="8072493" cy="4930788"/>
          </a:xfr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642918"/>
            <a:ext cx="8229600" cy="785818"/>
          </a:xfrm>
        </p:spPr>
        <p:style>
          <a:lnRef idx="1">
            <a:schemeClr val="accent5"/>
          </a:lnRef>
          <a:fillRef idx="2">
            <a:schemeClr val="accent5"/>
          </a:fillRef>
          <a:effectRef idx="1">
            <a:schemeClr val="accent5"/>
          </a:effectRef>
          <a:fontRef idx="minor">
            <a:schemeClr val="dk1"/>
          </a:fontRef>
        </p:style>
        <p:txBody>
          <a:bodyPr>
            <a:noAutofit/>
          </a:bodyPr>
          <a:lstStyle/>
          <a:p>
            <a:r>
              <a:rPr lang="en-US" sz="2800" b="1" dirty="0" smtClean="0">
                <a:latin typeface="Times New Roman" pitchFamily="18" charset="0"/>
                <a:cs typeface="Times New Roman" pitchFamily="18" charset="0"/>
              </a:rPr>
              <a:t/>
            </a:r>
            <a:br>
              <a:rPr lang="en-US" sz="2800" b="1" dirty="0" smtClean="0">
                <a:latin typeface="Times New Roman" pitchFamily="18" charset="0"/>
                <a:cs typeface="Times New Roman" pitchFamily="18" charset="0"/>
              </a:rPr>
            </a:br>
            <a:r>
              <a:rPr lang="en-US" sz="2800" b="1" dirty="0" err="1" smtClean="0">
                <a:latin typeface="Times New Roman" pitchFamily="18" charset="0"/>
                <a:cs typeface="Times New Roman" pitchFamily="18" charset="0"/>
              </a:rPr>
              <a:t>St.Petersburg</a:t>
            </a:r>
            <a:r>
              <a:rPr lang="en-US" sz="2800" b="1" dirty="0" smtClean="0">
                <a:latin typeface="Times New Roman" pitchFamily="18" charset="0"/>
                <a:cs typeface="Times New Roman" pitchFamily="18" charset="0"/>
              </a:rPr>
              <a:t> State University, </a:t>
            </a:r>
            <a:r>
              <a:rPr lang="en-US" sz="2800" b="1" dirty="0" err="1" smtClean="0">
                <a:latin typeface="Times New Roman" pitchFamily="18" charset="0"/>
                <a:cs typeface="Times New Roman" pitchFamily="18" charset="0"/>
              </a:rPr>
              <a:t>dpt</a:t>
            </a:r>
            <a:r>
              <a:rPr lang="en-US" sz="2800" b="1" dirty="0" smtClean="0">
                <a:latin typeface="Times New Roman" pitchFamily="18" charset="0"/>
                <a:cs typeface="Times New Roman" pitchFamily="18" charset="0"/>
              </a:rPr>
              <a:t> for phonetics</a:t>
            </a:r>
            <a:br>
              <a:rPr lang="en-US" sz="2800" b="1" dirty="0" smtClean="0">
                <a:latin typeface="Times New Roman" pitchFamily="18" charset="0"/>
                <a:cs typeface="Times New Roman" pitchFamily="18" charset="0"/>
              </a:rPr>
            </a:br>
            <a:r>
              <a:rPr lang="en-US" sz="2400" b="1" dirty="0" smtClean="0">
                <a:latin typeface="Times New Roman" pitchFamily="18" charset="0"/>
                <a:cs typeface="Times New Roman" pitchFamily="18" charset="0"/>
              </a:rPr>
              <a:t>Pitchforks </a:t>
            </a:r>
            <a:r>
              <a:rPr lang="ru-RU" sz="2800" dirty="0" smtClean="0"/>
              <a:t/>
            </a:r>
            <a:br>
              <a:rPr lang="ru-RU" sz="2800" dirty="0" smtClean="0"/>
            </a:br>
            <a:endParaRPr lang="ru-RU" sz="2800" b="1" dirty="0">
              <a:latin typeface="Times New Roman" pitchFamily="18" charset="0"/>
              <a:cs typeface="Times New Roman" pitchFamily="18" charset="0"/>
            </a:endParaRPr>
          </a:p>
        </p:txBody>
      </p:sp>
      <p:pic>
        <p:nvPicPr>
          <p:cNvPr id="6" name="Содержимое 5" descr="images3.jpg"/>
          <p:cNvPicPr>
            <a:picLocks noGrp="1" noChangeAspect="1"/>
          </p:cNvPicPr>
          <p:nvPr>
            <p:ph idx="1"/>
          </p:nvPr>
        </p:nvPicPr>
        <p:blipFill>
          <a:blip r:embed="rId3"/>
          <a:stretch>
            <a:fillRect/>
          </a:stretch>
        </p:blipFill>
        <p:spPr>
          <a:xfrm>
            <a:off x="1000100" y="1785926"/>
            <a:ext cx="6858048" cy="4000528"/>
          </a:xfr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14356"/>
            <a:ext cx="8229600" cy="785818"/>
          </a:xfrm>
        </p:spPr>
        <p:style>
          <a:lnRef idx="1">
            <a:schemeClr val="accent5"/>
          </a:lnRef>
          <a:fillRef idx="2">
            <a:schemeClr val="accent5"/>
          </a:fillRef>
          <a:effectRef idx="1">
            <a:schemeClr val="accent5"/>
          </a:effectRef>
          <a:fontRef idx="minor">
            <a:schemeClr val="dk1"/>
          </a:fontRef>
        </p:style>
        <p:txBody>
          <a:bodyPr>
            <a:noAutofit/>
          </a:bodyPr>
          <a:lstStyle/>
          <a:p>
            <a:r>
              <a:rPr lang="en-US" sz="2800" b="1" dirty="0" smtClean="0">
                <a:latin typeface="Times New Roman" pitchFamily="18" charset="0"/>
                <a:cs typeface="Times New Roman" pitchFamily="18" charset="0"/>
              </a:rPr>
              <a:t>Morphemic juncture</a:t>
            </a:r>
            <a:br>
              <a:rPr lang="en-US" sz="2800" b="1" dirty="0" smtClean="0">
                <a:latin typeface="Times New Roman" pitchFamily="18" charset="0"/>
                <a:cs typeface="Times New Roman" pitchFamily="18" charset="0"/>
              </a:rPr>
            </a:br>
            <a:r>
              <a:rPr lang="en-US" sz="2000" b="1" dirty="0" smtClean="0">
                <a:latin typeface="Times New Roman" pitchFamily="18" charset="0"/>
                <a:cs typeface="Times New Roman" pitchFamily="18" charset="0"/>
              </a:rPr>
              <a:t>Lev </a:t>
            </a:r>
            <a:r>
              <a:rPr lang="en-US" sz="2000" b="1" dirty="0" err="1" smtClean="0">
                <a:latin typeface="Times New Roman" pitchFamily="18" charset="0"/>
                <a:cs typeface="Times New Roman" pitchFamily="18" charset="0"/>
              </a:rPr>
              <a:t>Shcherba</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Mauroce</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Grammont</a:t>
            </a:r>
            <a:r>
              <a:rPr lang="ru-RU" sz="2000" b="1" dirty="0" smtClean="0">
                <a:latin typeface="Times New Roman" pitchFamily="18" charset="0"/>
                <a:cs typeface="Times New Roman" pitchFamily="18" charset="0"/>
              </a:rPr>
              <a:t/>
            </a:r>
            <a:br>
              <a:rPr lang="ru-RU" sz="2000" b="1" dirty="0" smtClean="0">
                <a:latin typeface="Times New Roman" pitchFamily="18" charset="0"/>
                <a:cs typeface="Times New Roman" pitchFamily="18" charset="0"/>
              </a:rPr>
            </a:br>
            <a:endParaRPr lang="ru-RU" sz="2000" b="1" dirty="0">
              <a:latin typeface="Comic Sans MS" pitchFamily="66" charset="0"/>
            </a:endParaRPr>
          </a:p>
        </p:txBody>
      </p:sp>
      <p:sp>
        <p:nvSpPr>
          <p:cNvPr id="3" name="Содержимое 2"/>
          <p:cNvSpPr>
            <a:spLocks noGrp="1"/>
          </p:cNvSpPr>
          <p:nvPr>
            <p:ph idx="1"/>
          </p:nvPr>
        </p:nvSpPr>
        <p:spPr>
          <a:xfrm>
            <a:off x="457200" y="1714488"/>
            <a:ext cx="8229600" cy="4860048"/>
          </a:xfrm>
        </p:spPr>
        <p:txBody>
          <a:bodyPr>
            <a:normAutofit/>
          </a:bodyPr>
          <a:lstStyle/>
          <a:p>
            <a:pPr>
              <a:buNone/>
            </a:pPr>
            <a:r>
              <a:rPr lang="en-US" sz="2400" dirty="0" smtClean="0">
                <a:latin typeface="Times New Roman" pitchFamily="18" charset="0"/>
                <a:cs typeface="Times New Roman" pitchFamily="18" charset="0"/>
              </a:rPr>
              <a:t>The method states that:</a:t>
            </a:r>
            <a:endParaRPr lang="ru-RU" sz="2400" dirty="0" smtClean="0">
              <a:latin typeface="Times New Roman" pitchFamily="18" charset="0"/>
              <a:cs typeface="Times New Roman" pitchFamily="18" charset="0"/>
            </a:endParaRPr>
          </a:p>
          <a:p>
            <a:endParaRPr lang="ru-RU" sz="24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The flow of speech segmentation is possible only phonologically but not phonetically.</a:t>
            </a:r>
          </a:p>
          <a:p>
            <a:endParaRPr lang="en-US" sz="24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Being a non-meaningful unit of the language, the phoneme,  nevertheless, is potentially connected  with the lexical or grammatical meaning within the morpheme. </a:t>
            </a:r>
          </a:p>
          <a:p>
            <a:endParaRPr lang="ru-RU" sz="24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The systematic approach to the language is very important </a:t>
            </a:r>
            <a:endParaRPr lang="ru-RU" sz="24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85794"/>
            <a:ext cx="8229600" cy="714380"/>
          </a:xfrm>
        </p:spPr>
        <p:style>
          <a:lnRef idx="1">
            <a:schemeClr val="accent5"/>
          </a:lnRef>
          <a:fillRef idx="2">
            <a:schemeClr val="accent5"/>
          </a:fillRef>
          <a:effectRef idx="1">
            <a:schemeClr val="accent5"/>
          </a:effectRef>
          <a:fontRef idx="minor">
            <a:schemeClr val="dk1"/>
          </a:fontRef>
        </p:style>
        <p:txBody>
          <a:bodyPr>
            <a:normAutofit/>
          </a:bodyPr>
          <a:lstStyle/>
          <a:p>
            <a:r>
              <a:rPr lang="en-US" sz="3600" b="1" dirty="0" smtClean="0">
                <a:latin typeface="Times New Roman" pitchFamily="18" charset="0"/>
                <a:cs typeface="Times New Roman" pitchFamily="18" charset="0"/>
              </a:rPr>
              <a:t>Morphemic juncture:   actor </a:t>
            </a:r>
            <a:endParaRPr lang="ru-RU" sz="3600" b="1" dirty="0">
              <a:latin typeface="Times New Roman" pitchFamily="18" charset="0"/>
              <a:cs typeface="Times New Roman" pitchFamily="18" charset="0"/>
            </a:endParaRPr>
          </a:p>
        </p:txBody>
      </p:sp>
      <p:sp>
        <p:nvSpPr>
          <p:cNvPr id="3" name="Содержимое 2"/>
          <p:cNvSpPr>
            <a:spLocks noGrp="1"/>
          </p:cNvSpPr>
          <p:nvPr>
            <p:ph idx="1"/>
          </p:nvPr>
        </p:nvSpPr>
        <p:spPr>
          <a:xfrm>
            <a:off x="457200" y="1643050"/>
            <a:ext cx="8229600" cy="4931486"/>
          </a:xfrm>
        </p:spPr>
        <p:txBody>
          <a:bodyPr>
            <a:normAutofit/>
          </a:bodyPr>
          <a:lstStyle/>
          <a:p>
            <a:r>
              <a:rPr lang="en-US" dirty="0" smtClean="0">
                <a:latin typeface="Times New Roman" pitchFamily="18" charset="0"/>
                <a:cs typeface="Times New Roman" pitchFamily="18" charset="0"/>
              </a:rPr>
              <a:t>If two sounds find themselves on the morphemic juncture, they are divisible: act -or </a:t>
            </a:r>
            <a:endParaRPr lang="ru-RU" dirty="0" smtClean="0">
              <a:latin typeface="Times New Roman" pitchFamily="18" charset="0"/>
              <a:cs typeface="Times New Roman" pitchFamily="18" charset="0"/>
            </a:endParaRPr>
          </a:p>
          <a:p>
            <a:endParaRPr lang="ru-RU"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The morphemic junctures must exist in the system of the language, not at all in one word: ac-t because of pick-</a:t>
            </a:r>
            <a:r>
              <a:rPr lang="en-US" dirty="0" err="1" smtClean="0">
                <a:latin typeface="Times New Roman" pitchFamily="18" charset="0"/>
                <a:cs typeface="Times New Roman" pitchFamily="18" charset="0"/>
              </a:rPr>
              <a:t>ed</a:t>
            </a:r>
            <a:endParaRPr lang="en-US" dirty="0" smtClean="0">
              <a:latin typeface="Times New Roman" pitchFamily="18" charset="0"/>
              <a:cs typeface="Times New Roman" pitchFamily="18" charset="0"/>
            </a:endParaRPr>
          </a:p>
          <a:p>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We will find it difficult  to divide ac, so we’ll have to look for another method: act-ant.</a:t>
            </a:r>
            <a:endParaRPr lang="ru-RU" dirty="0" smtClean="0">
              <a:latin typeface="Times New Roman" pitchFamily="18" charset="0"/>
              <a:cs typeface="Times New Roman" pitchFamily="18" charset="0"/>
            </a:endParaRPr>
          </a:p>
          <a:p>
            <a:endParaRPr lang="en-US" dirty="0" smtClean="0"/>
          </a:p>
          <a:p>
            <a:endParaRPr lang="ru-RU" dirty="0"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14356"/>
            <a:ext cx="8229600" cy="857256"/>
          </a:xfrm>
        </p:spPr>
        <p:style>
          <a:lnRef idx="1">
            <a:schemeClr val="accent5"/>
          </a:lnRef>
          <a:fillRef idx="2">
            <a:schemeClr val="accent5"/>
          </a:fillRef>
          <a:effectRef idx="1">
            <a:schemeClr val="accent5"/>
          </a:effectRef>
          <a:fontRef idx="minor">
            <a:schemeClr val="dk1"/>
          </a:fontRef>
        </p:style>
        <p:txBody>
          <a:bodyPr>
            <a:normAutofit/>
          </a:bodyPr>
          <a:lstStyle/>
          <a:p>
            <a:pPr algn="ctr"/>
            <a:r>
              <a:rPr lang="en-US" sz="3200" b="1" dirty="0" smtClean="0">
                <a:latin typeface="Times New Roman" pitchFamily="18" charset="0"/>
                <a:cs typeface="Times New Roman" pitchFamily="18" charset="0"/>
              </a:rPr>
              <a:t>Morphemic juncture: weak points</a:t>
            </a:r>
            <a:endParaRPr lang="ru-RU" sz="3200" b="1" dirty="0">
              <a:latin typeface="Comic Sans MS" pitchFamily="66" charset="0"/>
            </a:endParaRPr>
          </a:p>
        </p:txBody>
      </p:sp>
      <p:sp>
        <p:nvSpPr>
          <p:cNvPr id="3" name="Содержимое 2"/>
          <p:cNvSpPr>
            <a:spLocks noGrp="1"/>
          </p:cNvSpPr>
          <p:nvPr>
            <p:ph idx="1"/>
          </p:nvPr>
        </p:nvSpPr>
        <p:spPr>
          <a:xfrm>
            <a:off x="457200" y="1571612"/>
            <a:ext cx="8229600" cy="5002924"/>
          </a:xfrm>
        </p:spPr>
        <p:txBody>
          <a:bodyPr/>
          <a:lstStyle/>
          <a:p>
            <a:r>
              <a:rPr lang="en-US" dirty="0" smtClean="0">
                <a:latin typeface="Times New Roman" pitchFamily="18" charset="0"/>
                <a:cs typeface="Times New Roman" pitchFamily="18" charset="0"/>
              </a:rPr>
              <a:t>too complicated;</a:t>
            </a:r>
            <a:endParaRPr lang="ru-RU" dirty="0" smtClean="0">
              <a:latin typeface="Times New Roman" pitchFamily="18" charset="0"/>
              <a:cs typeface="Times New Roman" pitchFamily="18" charset="0"/>
            </a:endParaRPr>
          </a:p>
          <a:p>
            <a:endParaRPr lang="ru-RU"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the number of morphemic junctures is limited even in the language system;</a:t>
            </a:r>
            <a:endParaRPr lang="ru-RU" dirty="0" smtClean="0">
              <a:latin typeface="Times New Roman" pitchFamily="18" charset="0"/>
              <a:cs typeface="Times New Roman" pitchFamily="18" charset="0"/>
            </a:endParaRPr>
          </a:p>
          <a:p>
            <a:endParaRPr lang="ru-RU"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requires the application of the method of minimal pairs.</a:t>
            </a:r>
            <a:endParaRPr lang="ru-RU"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71480"/>
            <a:ext cx="8229600" cy="1000132"/>
          </a:xfrm>
        </p:spPr>
        <p:txBody>
          <a:bodyPr>
            <a:noAutofit/>
          </a:bodyPr>
          <a:lstStyle/>
          <a:p>
            <a:pPr algn="ctr"/>
            <a:r>
              <a:rPr lang="en-US" sz="2800" b="1" dirty="0" smtClean="0">
                <a:latin typeface="Times New Roman" pitchFamily="18" charset="0"/>
                <a:cs typeface="Times New Roman" pitchFamily="18" charset="0"/>
              </a:rPr>
              <a:t>The result of the flow of speech segmentation: </a:t>
            </a:r>
            <a:br>
              <a:rPr lang="en-US" sz="2800" b="1" dirty="0" smtClean="0">
                <a:latin typeface="Times New Roman" pitchFamily="18" charset="0"/>
                <a:cs typeface="Times New Roman" pitchFamily="18" charset="0"/>
              </a:rPr>
            </a:br>
            <a:r>
              <a:rPr lang="en-US" sz="2800" b="1" dirty="0" smtClean="0">
                <a:latin typeface="Times New Roman" pitchFamily="18" charset="0"/>
                <a:cs typeface="Times New Roman" pitchFamily="18" charset="0"/>
              </a:rPr>
              <a:t>what is next? </a:t>
            </a:r>
            <a:endParaRPr lang="ru-RU" sz="2800" b="1" dirty="0">
              <a:latin typeface="Times New Roman" pitchFamily="18" charset="0"/>
              <a:cs typeface="Times New Roman" pitchFamily="18" charset="0"/>
            </a:endParaRPr>
          </a:p>
        </p:txBody>
      </p:sp>
      <p:sp>
        <p:nvSpPr>
          <p:cNvPr id="3" name="Содержимое 2"/>
          <p:cNvSpPr>
            <a:spLocks noGrp="1"/>
          </p:cNvSpPr>
          <p:nvPr>
            <p:ph idx="1"/>
          </p:nvPr>
        </p:nvSpPr>
        <p:spPr>
          <a:xfrm>
            <a:off x="457200" y="1785926"/>
            <a:ext cx="8229600" cy="4788610"/>
          </a:xfrm>
        </p:spPr>
        <p:txBody>
          <a:bodyPr/>
          <a:lstStyle/>
          <a:p>
            <a:r>
              <a:rPr lang="en-US" dirty="0" smtClean="0"/>
              <a:t>Which sounds belong to one and the same phoneme?</a:t>
            </a:r>
          </a:p>
          <a:p>
            <a:endParaRPr lang="en-US" dirty="0" smtClean="0"/>
          </a:p>
          <a:p>
            <a:r>
              <a:rPr lang="en-US" dirty="0" smtClean="0"/>
              <a:t>Which sounds belong to different phonemes?</a:t>
            </a:r>
          </a:p>
          <a:p>
            <a:endParaRPr lang="en-US" dirty="0" smtClean="0"/>
          </a:p>
          <a:p>
            <a:endParaRPr lang="en-US" dirty="0" smtClean="0"/>
          </a:p>
          <a:p>
            <a:pPr>
              <a:buNone/>
            </a:pPr>
            <a:r>
              <a:rPr lang="en-US" dirty="0" smtClean="0"/>
              <a:t>The idea of a Distribution  -  this is what can help</a:t>
            </a:r>
            <a:endParaRPr lang="ru-RU"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714356"/>
            <a:ext cx="8229600" cy="857256"/>
          </a:xfrm>
        </p:spPr>
        <p:txBody>
          <a:bodyPr>
            <a:normAutofit fontScale="90000"/>
          </a:bodyPr>
          <a:lstStyle/>
          <a:p>
            <a:pPr algn="ctr"/>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r>
              <a:rPr lang="en-US" sz="3100" b="1" dirty="0" smtClean="0">
                <a:latin typeface="Times New Roman" pitchFamily="18" charset="0"/>
                <a:cs typeface="Times New Roman" pitchFamily="18" charset="0"/>
              </a:rPr>
              <a:t>Phonemes, allophones and </a:t>
            </a:r>
            <a:r>
              <a:rPr lang="en-US" sz="2800" b="1" dirty="0" smtClean="0">
                <a:latin typeface="Times New Roman" pitchFamily="18" charset="0"/>
                <a:cs typeface="Times New Roman" pitchFamily="18" charset="0"/>
              </a:rPr>
              <a:t>optional   variants </a:t>
            </a:r>
            <a:r>
              <a:rPr lang="ru-RU" sz="2800" b="1" dirty="0" smtClean="0">
                <a:latin typeface="Times New Roman" pitchFamily="18" charset="0"/>
                <a:cs typeface="Times New Roman" pitchFamily="18" charset="0"/>
              </a:rPr>
              <a:t/>
            </a:r>
            <a:br>
              <a:rPr lang="ru-RU" sz="2800" b="1" dirty="0" smtClean="0">
                <a:latin typeface="Times New Roman" pitchFamily="18" charset="0"/>
                <a:cs typeface="Times New Roman" pitchFamily="18" charset="0"/>
              </a:rPr>
            </a:br>
            <a:r>
              <a:rPr lang="en-US" sz="3100" b="1"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endParaRPr lang="ru-RU" dirty="0"/>
          </a:p>
        </p:txBody>
      </p:sp>
      <p:graphicFrame>
        <p:nvGraphicFramePr>
          <p:cNvPr id="4" name="Содержимое 3"/>
          <p:cNvGraphicFramePr>
            <a:graphicFrameLocks noGrp="1"/>
          </p:cNvGraphicFramePr>
          <p:nvPr>
            <p:ph idx="1"/>
            <p:extLst>
              <p:ext uri="{D42A27DB-BD31-4B8C-83A1-F6EECF244321}">
                <p14:modId xmlns:p14="http://schemas.microsoft.com/office/powerpoint/2010/main" val="1687803593"/>
              </p:ext>
            </p:extLst>
          </p:nvPr>
        </p:nvGraphicFramePr>
        <p:xfrm>
          <a:off x="500034" y="1500174"/>
          <a:ext cx="8229600" cy="4686324"/>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1171581">
                <a:tc>
                  <a:txBody>
                    <a:bodyPr/>
                    <a:lstStyle/>
                    <a:p>
                      <a:pPr algn="ctr"/>
                      <a:r>
                        <a:rPr lang="en-US" sz="2800" dirty="0" smtClean="0"/>
                        <a:t>    Types of</a:t>
                      </a:r>
                      <a:r>
                        <a:rPr lang="en-US" sz="2800" baseline="0" dirty="0" smtClean="0"/>
                        <a:t>  </a:t>
                      </a:r>
                      <a:r>
                        <a:rPr lang="en-US" sz="2800" dirty="0" smtClean="0"/>
                        <a:t>units</a:t>
                      </a:r>
                      <a:endParaRPr lang="ru-RU" sz="2800" dirty="0"/>
                    </a:p>
                  </a:txBody>
                  <a:tcPr/>
                </a:tc>
                <a:tc>
                  <a:txBody>
                    <a:bodyPr/>
                    <a:lstStyle/>
                    <a:p>
                      <a:pPr algn="ctr"/>
                      <a:r>
                        <a:rPr lang="en-US" sz="2800" dirty="0" smtClean="0"/>
                        <a:t>Types of distribution  </a:t>
                      </a:r>
                      <a:endParaRPr lang="ru-RU" sz="2800" dirty="0"/>
                    </a:p>
                  </a:txBody>
                  <a:tcPr/>
                </a:tc>
                <a:extLst>
                  <a:ext uri="{0D108BD9-81ED-4DB2-BD59-A6C34878D82A}">
                    <a16:rowId xmlns:a16="http://schemas.microsoft.com/office/drawing/2014/main" val="10000"/>
                  </a:ext>
                </a:extLst>
              </a:tr>
              <a:tr h="1171581">
                <a:tc>
                  <a:txBody>
                    <a:bodyPr/>
                    <a:lstStyle/>
                    <a:p>
                      <a:pPr algn="ctr"/>
                      <a:r>
                        <a:rPr lang="en-US" sz="2800" b="1" dirty="0" smtClean="0">
                          <a:latin typeface="Times New Roman" pitchFamily="18" charset="0"/>
                          <a:cs typeface="Times New Roman" pitchFamily="18" charset="0"/>
                        </a:rPr>
                        <a:t>Phonemes</a:t>
                      </a:r>
                      <a:endParaRPr lang="ru-RU" sz="2800" dirty="0"/>
                    </a:p>
                  </a:txBody>
                  <a:tcPr/>
                </a:tc>
                <a:tc>
                  <a:txBody>
                    <a:bodyPr/>
                    <a:lstStyle/>
                    <a:p>
                      <a:pPr algn="ctr"/>
                      <a:r>
                        <a:rPr lang="en-US" sz="2800" b="1" dirty="0" smtClean="0">
                          <a:latin typeface="Times New Roman" pitchFamily="18" charset="0"/>
                          <a:cs typeface="Times New Roman" pitchFamily="18" charset="0"/>
                        </a:rPr>
                        <a:t>Contrast </a:t>
                      </a:r>
                      <a:endParaRPr lang="ru-RU" sz="2800" b="1" dirty="0">
                        <a:latin typeface="Times New Roman" pitchFamily="18" charset="0"/>
                        <a:cs typeface="Times New Roman" pitchFamily="18" charset="0"/>
                      </a:endParaRPr>
                    </a:p>
                  </a:txBody>
                  <a:tcPr/>
                </a:tc>
                <a:extLst>
                  <a:ext uri="{0D108BD9-81ED-4DB2-BD59-A6C34878D82A}">
                    <a16:rowId xmlns:a16="http://schemas.microsoft.com/office/drawing/2014/main" val="10001"/>
                  </a:ext>
                </a:extLst>
              </a:tr>
              <a:tr h="1171581">
                <a:tc>
                  <a:txBody>
                    <a:bodyPr/>
                    <a:lstStyle/>
                    <a:p>
                      <a:pPr algn="ctr"/>
                      <a:r>
                        <a:rPr lang="en-US" sz="2800" b="1" dirty="0" smtClean="0">
                          <a:latin typeface="Times New Roman" pitchFamily="18" charset="0"/>
                          <a:cs typeface="Times New Roman" pitchFamily="18" charset="0"/>
                        </a:rPr>
                        <a:t>Allophones </a:t>
                      </a:r>
                      <a:endParaRPr lang="ru-RU" sz="2800" dirty="0"/>
                    </a:p>
                  </a:txBody>
                  <a:tcPr/>
                </a:tc>
                <a:tc>
                  <a:txBody>
                    <a:bodyPr/>
                    <a:lstStyle/>
                    <a:p>
                      <a:pPr algn="ctr"/>
                      <a:r>
                        <a:rPr lang="en-US" sz="2800" b="1" dirty="0" smtClean="0">
                          <a:latin typeface="Times New Roman" pitchFamily="18" charset="0"/>
                          <a:cs typeface="Times New Roman" pitchFamily="18" charset="0"/>
                        </a:rPr>
                        <a:t>Complementary </a:t>
                      </a:r>
                      <a:endParaRPr lang="ru-RU" sz="2800" b="1" dirty="0">
                        <a:latin typeface="Times New Roman" pitchFamily="18" charset="0"/>
                        <a:cs typeface="Times New Roman" pitchFamily="18" charset="0"/>
                      </a:endParaRPr>
                    </a:p>
                  </a:txBody>
                  <a:tcPr/>
                </a:tc>
                <a:extLst>
                  <a:ext uri="{0D108BD9-81ED-4DB2-BD59-A6C34878D82A}">
                    <a16:rowId xmlns:a16="http://schemas.microsoft.com/office/drawing/2014/main" val="10002"/>
                  </a:ext>
                </a:extLst>
              </a:tr>
              <a:tr h="1171581">
                <a:tc>
                  <a:txBody>
                    <a:bodyPr/>
                    <a:lstStyle/>
                    <a:p>
                      <a:pPr algn="ctr"/>
                      <a:r>
                        <a:rPr lang="en-US" sz="2800" b="1" dirty="0" smtClean="0">
                          <a:latin typeface="Times New Roman" pitchFamily="18" charset="0"/>
                          <a:cs typeface="Times New Roman" pitchFamily="18" charset="0"/>
                        </a:rPr>
                        <a:t>Optional  </a:t>
                      </a:r>
                      <a:r>
                        <a:rPr lang="en-US" sz="2800" b="1" baseline="0" dirty="0" smtClean="0">
                          <a:latin typeface="Times New Roman" pitchFamily="18" charset="0"/>
                          <a:cs typeface="Times New Roman" pitchFamily="18" charset="0"/>
                        </a:rPr>
                        <a:t> variants </a:t>
                      </a:r>
                      <a:endParaRPr lang="ru-RU" sz="2800" b="1" dirty="0">
                        <a:latin typeface="Times New Roman" pitchFamily="18" charset="0"/>
                        <a:cs typeface="Times New Roman" pitchFamily="18" charset="0"/>
                      </a:endParaRPr>
                    </a:p>
                  </a:txBody>
                  <a:tcPr/>
                </a:tc>
                <a:tc>
                  <a:txBody>
                    <a:bodyPr/>
                    <a:lstStyle/>
                    <a:p>
                      <a:pPr algn="ctr"/>
                      <a:r>
                        <a:rPr lang="en-US" sz="2800" b="1" dirty="0" smtClean="0">
                          <a:latin typeface="Times New Roman" pitchFamily="18" charset="0"/>
                          <a:cs typeface="Times New Roman" pitchFamily="18" charset="0"/>
                        </a:rPr>
                        <a:t>Free   variation </a:t>
                      </a:r>
                      <a:endParaRPr lang="ru-RU" sz="2800" b="1" dirty="0">
                        <a:latin typeface="Times New Roman" pitchFamily="18" charset="0"/>
                        <a:cs typeface="Times New Roman" pitchFamily="18" charset="0"/>
                      </a:endParaRPr>
                    </a:p>
                  </a:txBody>
                  <a:tcPr/>
                </a:tc>
                <a:extLst>
                  <a:ext uri="{0D108BD9-81ED-4DB2-BD59-A6C34878D82A}">
                    <a16:rowId xmlns:a16="http://schemas.microsoft.com/office/drawing/2014/main" val="10003"/>
                  </a:ext>
                </a:extLst>
              </a:tr>
            </a:tbl>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71480"/>
            <a:ext cx="8229600" cy="857256"/>
          </a:xfrm>
        </p:spPr>
        <p:txBody>
          <a:bodyPr>
            <a:normAutofit/>
          </a:bodyPr>
          <a:lstStyle/>
          <a:p>
            <a:r>
              <a:rPr lang="en-US" sz="3200" b="1" dirty="0" smtClean="0">
                <a:latin typeface="Times New Roman" pitchFamily="18" charset="0"/>
                <a:cs typeface="Times New Roman" pitchFamily="18" charset="0"/>
              </a:rPr>
              <a:t>The rules:</a:t>
            </a:r>
            <a:endParaRPr lang="ru-RU" sz="3200" b="1" dirty="0">
              <a:latin typeface="Times New Roman" pitchFamily="18" charset="0"/>
              <a:cs typeface="Times New Roman" pitchFamily="18" charset="0"/>
            </a:endParaRPr>
          </a:p>
        </p:txBody>
      </p:sp>
      <p:sp>
        <p:nvSpPr>
          <p:cNvPr id="3" name="Содержимое 2"/>
          <p:cNvSpPr>
            <a:spLocks noGrp="1"/>
          </p:cNvSpPr>
          <p:nvPr>
            <p:ph idx="1"/>
          </p:nvPr>
        </p:nvSpPr>
        <p:spPr>
          <a:xfrm>
            <a:off x="457200" y="1500174"/>
            <a:ext cx="8229600" cy="5074362"/>
          </a:xfrm>
        </p:spPr>
        <p:txBody>
          <a:bodyPr>
            <a:normAutofit fontScale="92500" lnSpcReduction="10000"/>
          </a:bodyPr>
          <a:lstStyle/>
          <a:p>
            <a:r>
              <a:rPr lang="en-US" sz="2600" dirty="0" smtClean="0">
                <a:latin typeface="Times New Roman" pitchFamily="18" charset="0"/>
                <a:cs typeface="Times New Roman" pitchFamily="18" charset="0"/>
              </a:rPr>
              <a:t>If two sounds can meet in one and the same position and the meaning of the word changes – these sound belong to two different phonemes because they are found in the distribution of contrast.  </a:t>
            </a:r>
            <a:r>
              <a:rPr lang="en-US" sz="2600" b="1" dirty="0" smtClean="0">
                <a:latin typeface="Times New Roman" pitchFamily="18" charset="0"/>
                <a:cs typeface="Times New Roman" pitchFamily="18" charset="0"/>
              </a:rPr>
              <a:t>[pin] [pen]</a:t>
            </a:r>
          </a:p>
          <a:p>
            <a:endParaRPr lang="en-US" sz="2600" dirty="0" smtClean="0">
              <a:latin typeface="Times New Roman" pitchFamily="18" charset="0"/>
              <a:cs typeface="Times New Roman" pitchFamily="18" charset="0"/>
            </a:endParaRPr>
          </a:p>
          <a:p>
            <a:r>
              <a:rPr lang="en-US" sz="2600" dirty="0" smtClean="0">
                <a:latin typeface="Times New Roman" pitchFamily="18" charset="0"/>
                <a:cs typeface="Times New Roman" pitchFamily="18" charset="0"/>
              </a:rPr>
              <a:t>If two sounds with more or less similar features never meet in one and the same position but compliment each other  - they are allophones of one phoneme, because they are found in a complementary  distribution.    </a:t>
            </a:r>
            <a:r>
              <a:rPr lang="en-US" sz="2600" b="1" dirty="0" smtClean="0">
                <a:latin typeface="Times New Roman" pitchFamily="18" charset="0"/>
                <a:cs typeface="Times New Roman" pitchFamily="18" charset="0"/>
              </a:rPr>
              <a:t>[</a:t>
            </a:r>
            <a:r>
              <a:rPr lang="en-US" sz="2600" b="1" dirty="0" err="1" smtClean="0">
                <a:latin typeface="Times New Roman" pitchFamily="18" charset="0"/>
                <a:cs typeface="Times New Roman" pitchFamily="18" charset="0"/>
              </a:rPr>
              <a:t>til</a:t>
            </a:r>
            <a:r>
              <a:rPr lang="en-US" sz="2600" b="1" dirty="0" smtClean="0">
                <a:latin typeface="Times New Roman" pitchFamily="18" charset="0"/>
                <a:cs typeface="Times New Roman" pitchFamily="18" charset="0"/>
              </a:rPr>
              <a:t>] – [</a:t>
            </a:r>
            <a:r>
              <a:rPr lang="en-US" sz="2600" b="1" dirty="0" err="1" smtClean="0">
                <a:latin typeface="Times New Roman" pitchFamily="18" charset="0"/>
                <a:cs typeface="Times New Roman" pitchFamily="18" charset="0"/>
              </a:rPr>
              <a:t>to:l</a:t>
            </a:r>
            <a:r>
              <a:rPr lang="en-US" sz="2600" b="1" dirty="0" smtClean="0">
                <a:latin typeface="Times New Roman" pitchFamily="18" charset="0"/>
                <a:cs typeface="Times New Roman" pitchFamily="18" charset="0"/>
              </a:rPr>
              <a:t>]</a:t>
            </a:r>
          </a:p>
          <a:p>
            <a:endParaRPr lang="en-US" sz="2600" dirty="0" smtClean="0">
              <a:latin typeface="Times New Roman" pitchFamily="18" charset="0"/>
              <a:cs typeface="Times New Roman" pitchFamily="18" charset="0"/>
            </a:endParaRPr>
          </a:p>
          <a:p>
            <a:r>
              <a:rPr lang="en-US" sz="2600" dirty="0" smtClean="0">
                <a:latin typeface="Times New Roman" pitchFamily="18" charset="0"/>
                <a:cs typeface="Times New Roman" pitchFamily="18" charset="0"/>
              </a:rPr>
              <a:t>If two sounds do meet in one and the same position but the meaning of the is not changed – they are optional variants of the phoneme and they find themselves in the distribution of free variation.        </a:t>
            </a:r>
            <a:r>
              <a:rPr lang="en-US" sz="2600" b="1" dirty="0" smtClean="0">
                <a:latin typeface="Times New Roman" pitchFamily="18" charset="0"/>
                <a:cs typeface="Times New Roman" pitchFamily="18" charset="0"/>
              </a:rPr>
              <a:t>When </a:t>
            </a:r>
            <a:endParaRPr lang="ru-RU" sz="2600" b="1" dirty="0" smtClean="0">
              <a:latin typeface="Times New Roman" pitchFamily="18" charset="0"/>
              <a:cs typeface="Times New Roman" pitchFamily="18" charset="0"/>
            </a:endParaRPr>
          </a:p>
          <a:p>
            <a:endParaRPr lang="en-US" dirty="0" smtClean="0"/>
          </a:p>
          <a:p>
            <a:endParaRPr lang="ru-RU"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14356"/>
            <a:ext cx="8229600" cy="857256"/>
          </a:xfrm>
        </p:spPr>
        <p:style>
          <a:lnRef idx="1">
            <a:schemeClr val="accent5"/>
          </a:lnRef>
          <a:fillRef idx="2">
            <a:schemeClr val="accent5"/>
          </a:fillRef>
          <a:effectRef idx="1">
            <a:schemeClr val="accent5"/>
          </a:effectRef>
          <a:fontRef idx="minor">
            <a:schemeClr val="dk1"/>
          </a:fontRef>
        </p:style>
        <p:txBody>
          <a:bodyPr>
            <a:noAutofit/>
          </a:bodyPr>
          <a:lstStyle/>
          <a:p>
            <a:r>
              <a:rPr lang="en-US" sz="2800" b="1" dirty="0" smtClean="0">
                <a:latin typeface="Times New Roman" pitchFamily="18" charset="0"/>
                <a:cs typeface="Times New Roman" pitchFamily="18" charset="0"/>
              </a:rPr>
              <a:t>Phonemic inventory and system</a:t>
            </a:r>
            <a:br>
              <a:rPr lang="en-US" sz="2800" b="1" dirty="0" smtClean="0">
                <a:latin typeface="Times New Roman" pitchFamily="18" charset="0"/>
                <a:cs typeface="Times New Roman" pitchFamily="18" charset="0"/>
              </a:rPr>
            </a:br>
            <a:endParaRPr lang="ru-RU" sz="2800" b="1" dirty="0"/>
          </a:p>
        </p:txBody>
      </p:sp>
      <p:sp>
        <p:nvSpPr>
          <p:cNvPr id="3" name="Содержимое 2"/>
          <p:cNvSpPr>
            <a:spLocks noGrp="1"/>
          </p:cNvSpPr>
          <p:nvPr>
            <p:ph idx="1"/>
          </p:nvPr>
        </p:nvSpPr>
        <p:spPr>
          <a:xfrm>
            <a:off x="457200" y="1785926"/>
            <a:ext cx="8229600" cy="4788610"/>
          </a:xfrm>
        </p:spPr>
        <p:txBody>
          <a:bodyPr/>
          <a:lstStyle/>
          <a:p>
            <a:endParaRPr lang="en-US" dirty="0" smtClean="0"/>
          </a:p>
          <a:p>
            <a:r>
              <a:rPr lang="en-US" dirty="0" smtClean="0"/>
              <a:t>The system of phonemes is the relationship of phonemes  between  each other </a:t>
            </a:r>
            <a:endParaRPr lang="ru-RU"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14348" y="642918"/>
            <a:ext cx="7572428" cy="642942"/>
          </a:xfrm>
        </p:spPr>
        <p:style>
          <a:lnRef idx="1">
            <a:schemeClr val="accent5"/>
          </a:lnRef>
          <a:fillRef idx="2">
            <a:schemeClr val="accent5"/>
          </a:fillRef>
          <a:effectRef idx="1">
            <a:schemeClr val="accent5"/>
          </a:effectRef>
          <a:fontRef idx="minor">
            <a:schemeClr val="dk1"/>
          </a:fontRef>
        </p:style>
        <p:txBody>
          <a:bodyPr>
            <a:normAutofit/>
          </a:bodyPr>
          <a:lstStyle/>
          <a:p>
            <a:r>
              <a:rPr lang="en-US" sz="3600" b="1" dirty="0" smtClean="0">
                <a:latin typeface="Times New Roman" pitchFamily="18" charset="0"/>
                <a:cs typeface="Times New Roman" pitchFamily="18" charset="0"/>
              </a:rPr>
              <a:t>Phonology</a:t>
            </a:r>
            <a:endParaRPr lang="ru-RU" sz="3600" b="1" dirty="0">
              <a:latin typeface="Times New Roman" pitchFamily="18" charset="0"/>
              <a:cs typeface="Times New Roman" pitchFamily="18" charset="0"/>
            </a:endParaRPr>
          </a:p>
        </p:txBody>
      </p:sp>
      <p:pic>
        <p:nvPicPr>
          <p:cNvPr id="4" name="Содержимое 3" descr="difference-phonology-phonetics.png"/>
          <p:cNvPicPr>
            <a:picLocks noGrp="1" noChangeAspect="1"/>
          </p:cNvPicPr>
          <p:nvPr>
            <p:ph idx="1"/>
          </p:nvPr>
        </p:nvPicPr>
        <p:blipFill>
          <a:blip r:embed="rId3"/>
          <a:stretch>
            <a:fillRect/>
          </a:stretch>
        </p:blipFill>
        <p:spPr>
          <a:xfrm>
            <a:off x="1071538" y="1928802"/>
            <a:ext cx="7143800" cy="4214842"/>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71480"/>
            <a:ext cx="3114668" cy="714380"/>
          </a:xfrm>
        </p:spPr>
        <p:style>
          <a:lnRef idx="1">
            <a:schemeClr val="accent5"/>
          </a:lnRef>
          <a:fillRef idx="2">
            <a:schemeClr val="accent5"/>
          </a:fillRef>
          <a:effectRef idx="1">
            <a:schemeClr val="accent5"/>
          </a:effectRef>
          <a:fontRef idx="minor">
            <a:schemeClr val="dk1"/>
          </a:fontRef>
        </p:style>
        <p:txBody>
          <a:bodyPr>
            <a:normAutofit/>
          </a:bodyPr>
          <a:lstStyle/>
          <a:p>
            <a:r>
              <a:rPr lang="en-US" sz="2800" b="1" dirty="0" smtClean="0">
                <a:latin typeface="Times New Roman" pitchFamily="18" charset="0"/>
                <a:cs typeface="Times New Roman" pitchFamily="18" charset="0"/>
              </a:rPr>
              <a:t>System features</a:t>
            </a:r>
            <a:endParaRPr lang="ru-RU" sz="2800" b="1" dirty="0">
              <a:latin typeface="Times New Roman" pitchFamily="18" charset="0"/>
              <a:cs typeface="Times New Roman" pitchFamily="18" charset="0"/>
            </a:endParaRPr>
          </a:p>
        </p:txBody>
      </p:sp>
      <p:sp>
        <p:nvSpPr>
          <p:cNvPr id="3" name="Содержимое 2"/>
          <p:cNvSpPr>
            <a:spLocks noGrp="1"/>
          </p:cNvSpPr>
          <p:nvPr>
            <p:ph idx="1"/>
          </p:nvPr>
        </p:nvSpPr>
        <p:spPr>
          <a:xfrm>
            <a:off x="457200" y="1714488"/>
            <a:ext cx="8229600" cy="4860048"/>
          </a:xfrm>
        </p:spPr>
        <p:txBody>
          <a:bodyPr>
            <a:normAutofit/>
          </a:bodyPr>
          <a:lstStyle/>
          <a:p>
            <a:r>
              <a:rPr lang="en-US" dirty="0" smtClean="0"/>
              <a:t>The relations between phonemes in the system are permanent.</a:t>
            </a:r>
          </a:p>
          <a:p>
            <a:endParaRPr lang="en-US" dirty="0" smtClean="0"/>
          </a:p>
          <a:p>
            <a:r>
              <a:rPr lang="en-US" dirty="0" smtClean="0"/>
              <a:t>Single phonemes are in certain relations among themselves. </a:t>
            </a:r>
          </a:p>
          <a:p>
            <a:endParaRPr lang="en-US" dirty="0" smtClean="0"/>
          </a:p>
          <a:p>
            <a:r>
              <a:rPr lang="en-US" dirty="0" smtClean="0"/>
              <a:t>Not only individual phonemes, but also groups of phonemes are in certain relations among themselves. </a:t>
            </a:r>
          </a:p>
          <a:p>
            <a:endParaRPr lang="en-US" dirty="0" smtClean="0"/>
          </a:p>
          <a:p>
            <a:endParaRPr lang="en-US" dirty="0" smtClean="0"/>
          </a:p>
          <a:p>
            <a:endParaRPr lang="en-US" dirty="0" smtClean="0"/>
          </a:p>
          <a:p>
            <a:endParaRPr lang="en-US" dirty="0" smtClean="0"/>
          </a:p>
          <a:p>
            <a:endParaRPr lang="en-US" dirty="0" smtClean="0"/>
          </a:p>
          <a:p>
            <a:endParaRPr lang="ru-RU"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642918"/>
            <a:ext cx="4114800" cy="571504"/>
          </a:xfrm>
        </p:spPr>
        <p:style>
          <a:lnRef idx="1">
            <a:schemeClr val="accent5"/>
          </a:lnRef>
          <a:fillRef idx="2">
            <a:schemeClr val="accent5"/>
          </a:fillRef>
          <a:effectRef idx="1">
            <a:schemeClr val="accent5"/>
          </a:effectRef>
          <a:fontRef idx="minor">
            <a:schemeClr val="dk1"/>
          </a:fontRef>
        </p:style>
        <p:txBody>
          <a:bodyPr>
            <a:normAutofit/>
          </a:bodyPr>
          <a:lstStyle/>
          <a:p>
            <a:r>
              <a:rPr lang="en-US" sz="2800" b="1" dirty="0" smtClean="0">
                <a:latin typeface="Times New Roman" pitchFamily="18" charset="0"/>
                <a:cs typeface="Times New Roman" pitchFamily="18" charset="0"/>
              </a:rPr>
              <a:t>What makes it possible?</a:t>
            </a:r>
            <a:endParaRPr lang="ru-RU" sz="2800" b="1" dirty="0">
              <a:latin typeface="Times New Roman" pitchFamily="18" charset="0"/>
              <a:cs typeface="Times New Roman" pitchFamily="18" charset="0"/>
            </a:endParaRPr>
          </a:p>
        </p:txBody>
      </p:sp>
      <p:sp>
        <p:nvSpPr>
          <p:cNvPr id="3" name="Содержимое 2"/>
          <p:cNvSpPr>
            <a:spLocks noGrp="1"/>
          </p:cNvSpPr>
          <p:nvPr>
            <p:ph idx="1"/>
          </p:nvPr>
        </p:nvSpPr>
        <p:spPr>
          <a:xfrm>
            <a:off x="457200" y="1357298"/>
            <a:ext cx="8229600" cy="5217238"/>
          </a:xfrm>
        </p:spPr>
        <p:txBody>
          <a:bodyPr/>
          <a:lstStyle/>
          <a:p>
            <a:r>
              <a:rPr lang="en-US" dirty="0" smtClean="0"/>
              <a:t>Each phoneme is a combination of phonologically relevant and irrelevant features.</a:t>
            </a:r>
          </a:p>
          <a:p>
            <a:r>
              <a:rPr lang="en-US" dirty="0" smtClean="0"/>
              <a:t>Phonologically relevant features  are constant distinctive features.</a:t>
            </a:r>
          </a:p>
          <a:p>
            <a:r>
              <a:rPr lang="en-US" dirty="0" smtClean="0"/>
              <a:t>Irrelevant features unite phonemes.</a:t>
            </a:r>
          </a:p>
          <a:p>
            <a:endParaRPr lang="en-US" dirty="0" smtClean="0"/>
          </a:p>
          <a:p>
            <a:endParaRPr lang="ru-RU" dirty="0"/>
          </a:p>
        </p:txBody>
      </p:sp>
      <p:pic>
        <p:nvPicPr>
          <p:cNvPr id="4" name="Содержимое 3" descr="гласные2.png"/>
          <p:cNvPicPr>
            <a:picLocks noChangeAspect="1"/>
          </p:cNvPicPr>
          <p:nvPr/>
        </p:nvPicPr>
        <p:blipFill>
          <a:blip r:embed="rId3"/>
          <a:stretch>
            <a:fillRect/>
          </a:stretch>
        </p:blipFill>
        <p:spPr>
          <a:xfrm>
            <a:off x="1142976" y="4143380"/>
            <a:ext cx="5786478" cy="2428892"/>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14356"/>
            <a:ext cx="8229600" cy="571504"/>
          </a:xfrm>
        </p:spPr>
        <p:style>
          <a:lnRef idx="1">
            <a:schemeClr val="accent5"/>
          </a:lnRef>
          <a:fillRef idx="2">
            <a:schemeClr val="accent5"/>
          </a:fillRef>
          <a:effectRef idx="1">
            <a:schemeClr val="accent5"/>
          </a:effectRef>
          <a:fontRef idx="minor">
            <a:schemeClr val="dk1"/>
          </a:fontRef>
        </p:style>
        <p:txBody>
          <a:bodyPr>
            <a:normAutofit/>
          </a:bodyPr>
          <a:lstStyle/>
          <a:p>
            <a:r>
              <a:rPr lang="en-US" sz="2800" b="1" dirty="0" smtClean="0">
                <a:latin typeface="Times New Roman" pitchFamily="18" charset="0"/>
                <a:cs typeface="Times New Roman" pitchFamily="18" charset="0"/>
              </a:rPr>
              <a:t>The theory of phonological oppositions</a:t>
            </a:r>
            <a:endParaRPr lang="ru-RU" sz="2800" b="1" dirty="0"/>
          </a:p>
        </p:txBody>
      </p:sp>
      <p:sp>
        <p:nvSpPr>
          <p:cNvPr id="3" name="Содержимое 2"/>
          <p:cNvSpPr>
            <a:spLocks noGrp="1"/>
          </p:cNvSpPr>
          <p:nvPr>
            <p:ph idx="1"/>
          </p:nvPr>
        </p:nvSpPr>
        <p:spPr>
          <a:xfrm>
            <a:off x="457200" y="1571612"/>
            <a:ext cx="8229600" cy="5002924"/>
          </a:xfrm>
        </p:spPr>
        <p:txBody>
          <a:bodyPr/>
          <a:lstStyle/>
          <a:p>
            <a:r>
              <a:rPr lang="en-US" dirty="0" smtClean="0"/>
              <a:t>To study the system of phonemes is to study the oppositions  they form in the language.</a:t>
            </a:r>
          </a:p>
          <a:p>
            <a:endParaRPr lang="en-US" dirty="0" smtClean="0"/>
          </a:p>
          <a:p>
            <a:r>
              <a:rPr lang="en-US" dirty="0" smtClean="0"/>
              <a:t>Opposition is a unit in which a sound can differentiate the meanings of two words.</a:t>
            </a:r>
          </a:p>
          <a:p>
            <a:endParaRPr lang="en-US" dirty="0" smtClean="0"/>
          </a:p>
          <a:p>
            <a:r>
              <a:rPr lang="en-US" dirty="0" smtClean="0"/>
              <a:t>N. </a:t>
            </a:r>
            <a:r>
              <a:rPr lang="en-US" dirty="0" err="1" smtClean="0"/>
              <a:t>Trubetzkoy</a:t>
            </a:r>
            <a:r>
              <a:rPr lang="en-US" dirty="0" smtClean="0"/>
              <a:t> developed the classification of phonological oppositions</a:t>
            </a:r>
            <a:endParaRPr lang="ru-RU"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642918"/>
            <a:ext cx="8229600" cy="714380"/>
          </a:xfrm>
        </p:spPr>
        <p:txBody>
          <a:bodyPr/>
          <a:lstStyle/>
          <a:p>
            <a:endParaRPr lang="ru-RU" dirty="0">
              <a:latin typeface="Comic Sans MS" pitchFamily="66" charset="0"/>
            </a:endParaRPr>
          </a:p>
        </p:txBody>
      </p:sp>
      <p:sp>
        <p:nvSpPr>
          <p:cNvPr id="5" name="Содержимое 4"/>
          <p:cNvSpPr>
            <a:spLocks noGrp="1"/>
          </p:cNvSpPr>
          <p:nvPr>
            <p:ph idx="1"/>
          </p:nvPr>
        </p:nvSpPr>
        <p:spPr>
          <a:xfrm>
            <a:off x="457200" y="1857364"/>
            <a:ext cx="8229600" cy="4717172"/>
          </a:xfrm>
        </p:spPr>
        <p:txBody>
          <a:bodyPr/>
          <a:lstStyle/>
          <a:p>
            <a:r>
              <a:rPr lang="en-US" dirty="0" smtClean="0"/>
              <a:t>To study the system of phonemes is to study the oppositions  they form in the language.</a:t>
            </a:r>
            <a:endParaRPr lang="ru-RU"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71480"/>
            <a:ext cx="8229600" cy="785818"/>
          </a:xfrm>
        </p:spPr>
        <p:txBody>
          <a:bodyPr>
            <a:normAutofit/>
          </a:bodyPr>
          <a:lstStyle/>
          <a:p>
            <a:pPr algn="ctr"/>
            <a:r>
              <a:rPr lang="en-US" sz="2800" b="1" dirty="0" smtClean="0">
                <a:latin typeface="Times New Roman" pitchFamily="18" charset="0"/>
                <a:cs typeface="Times New Roman" pitchFamily="18" charset="0"/>
              </a:rPr>
              <a:t>Types of phonological oppositions </a:t>
            </a:r>
            <a:endParaRPr lang="ru-RU" sz="2800" b="1" dirty="0">
              <a:latin typeface="Times New Roman" pitchFamily="18" charset="0"/>
              <a:cs typeface="Times New Roman" pitchFamily="18" charset="0"/>
            </a:endParaRPr>
          </a:p>
        </p:txBody>
      </p:sp>
      <p:sp>
        <p:nvSpPr>
          <p:cNvPr id="5" name="Содержимое 4"/>
          <p:cNvSpPr>
            <a:spLocks noGrp="1"/>
          </p:cNvSpPr>
          <p:nvPr>
            <p:ph idx="1"/>
          </p:nvPr>
        </p:nvSpPr>
        <p:spPr>
          <a:xfrm>
            <a:off x="457200" y="1643050"/>
            <a:ext cx="8229600" cy="4931486"/>
          </a:xfrm>
        </p:spPr>
        <p:txBody>
          <a:bodyPr/>
          <a:lstStyle/>
          <a:p>
            <a:pPr>
              <a:buNone/>
            </a:pPr>
            <a:r>
              <a:rPr lang="ru-RU" dirty="0" smtClean="0"/>
              <a:t> </a:t>
            </a:r>
            <a:r>
              <a:rPr lang="en-US" dirty="0" smtClean="0"/>
              <a:t>The oppositions are classified on the basis on:</a:t>
            </a:r>
          </a:p>
          <a:p>
            <a:r>
              <a:rPr lang="en-US" dirty="0" smtClean="0"/>
              <a:t> relation to members of the opposition: </a:t>
            </a:r>
          </a:p>
          <a:p>
            <a:pPr>
              <a:buNone/>
            </a:pPr>
            <a:r>
              <a:rPr lang="en-US" dirty="0" smtClean="0"/>
              <a:t>    private   [p]-[b]  </a:t>
            </a:r>
          </a:p>
          <a:p>
            <a:pPr>
              <a:buNone/>
            </a:pPr>
            <a:r>
              <a:rPr lang="en-US" dirty="0" smtClean="0"/>
              <a:t>    gradual   [</a:t>
            </a:r>
            <a:r>
              <a:rPr lang="en-US" dirty="0" err="1" smtClean="0"/>
              <a:t>i</a:t>
            </a:r>
            <a:r>
              <a:rPr lang="en-US" dirty="0" smtClean="0"/>
              <a:t>]- [e ]- [æ]</a:t>
            </a:r>
          </a:p>
          <a:p>
            <a:pPr>
              <a:buNone/>
            </a:pPr>
            <a:r>
              <a:rPr lang="en-US" dirty="0" smtClean="0"/>
              <a:t>    equipollent  oppositions  [f]-[k]</a:t>
            </a:r>
          </a:p>
          <a:p>
            <a:pPr>
              <a:buNone/>
            </a:pPr>
            <a:endParaRPr lang="en-US" dirty="0" smtClean="0"/>
          </a:p>
          <a:p>
            <a:endParaRPr lang="en-US" dirty="0" smtClean="0"/>
          </a:p>
          <a:p>
            <a:pPr>
              <a:buNone/>
            </a:pPr>
            <a:endParaRPr lang="en-US" dirty="0" smtClean="0"/>
          </a:p>
          <a:p>
            <a:pPr>
              <a:buNone/>
            </a:pPr>
            <a:endParaRPr lang="ru-RU"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14356"/>
            <a:ext cx="8229600" cy="857256"/>
          </a:xfrm>
        </p:spPr>
        <p:txBody>
          <a:bodyPr>
            <a:normAutofit/>
          </a:bodyPr>
          <a:lstStyle/>
          <a:p>
            <a:r>
              <a:rPr lang="en-US" sz="3200" b="1" dirty="0" smtClean="0">
                <a:latin typeface="Times New Roman" pitchFamily="18" charset="0"/>
                <a:cs typeface="Times New Roman" pitchFamily="18" charset="0"/>
              </a:rPr>
              <a:t>Types of phonological oppositions </a:t>
            </a:r>
            <a:endParaRPr lang="ru-RU" sz="3200" dirty="0">
              <a:latin typeface="Times New Roman" pitchFamily="18" charset="0"/>
              <a:cs typeface="Times New Roman" pitchFamily="18" charset="0"/>
            </a:endParaRPr>
          </a:p>
        </p:txBody>
      </p:sp>
      <p:sp>
        <p:nvSpPr>
          <p:cNvPr id="3" name="Содержимое 2"/>
          <p:cNvSpPr>
            <a:spLocks noGrp="1"/>
          </p:cNvSpPr>
          <p:nvPr>
            <p:ph idx="1"/>
          </p:nvPr>
        </p:nvSpPr>
        <p:spPr>
          <a:xfrm>
            <a:off x="457200" y="2143116"/>
            <a:ext cx="8229600" cy="4431420"/>
          </a:xfrm>
        </p:spPr>
        <p:txBody>
          <a:bodyPr/>
          <a:lstStyle/>
          <a:p>
            <a:r>
              <a:rPr lang="en-US" dirty="0" smtClean="0"/>
              <a:t>Classification of oppositions in their relation to the system of oppositions as a whole: </a:t>
            </a:r>
          </a:p>
          <a:p>
            <a:endParaRPr lang="en-US" dirty="0" smtClean="0"/>
          </a:p>
          <a:p>
            <a:r>
              <a:rPr lang="en-US" dirty="0" smtClean="0"/>
              <a:t>multidimensional and one-dimensional</a:t>
            </a:r>
          </a:p>
          <a:p>
            <a:pPr>
              <a:buNone/>
            </a:pPr>
            <a:r>
              <a:rPr lang="en-US" dirty="0" smtClean="0"/>
              <a:t>             </a:t>
            </a:r>
            <a:r>
              <a:rPr lang="en-US" b="1" dirty="0" smtClean="0"/>
              <a:t>w-h                                     p-b  </a:t>
            </a:r>
          </a:p>
          <a:p>
            <a:pPr>
              <a:buNone/>
            </a:pPr>
            <a:r>
              <a:rPr lang="en-US" dirty="0" smtClean="0"/>
              <a:t>   isolated and proportional oppositions. </a:t>
            </a:r>
          </a:p>
          <a:p>
            <a:pPr>
              <a:buNone/>
            </a:pPr>
            <a:r>
              <a:rPr lang="en-US" dirty="0" smtClean="0"/>
              <a:t>    </a:t>
            </a:r>
            <a:r>
              <a:rPr lang="en-US" b="1" dirty="0" smtClean="0"/>
              <a:t>w-h     </a:t>
            </a:r>
            <a:r>
              <a:rPr lang="en-US" dirty="0" smtClean="0"/>
              <a:t>                           </a:t>
            </a:r>
            <a:r>
              <a:rPr lang="en-US" b="1" dirty="0" smtClean="0"/>
              <a:t>p-b    t-d    k-g</a:t>
            </a:r>
            <a:endParaRPr lang="ru-RU" b="1"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857232"/>
            <a:ext cx="8229600" cy="1000132"/>
          </a:xfrm>
        </p:spPr>
        <p:txBody>
          <a:bodyPr/>
          <a:lstStyle/>
          <a:p>
            <a:endParaRPr lang="ru-RU" dirty="0"/>
          </a:p>
        </p:txBody>
      </p:sp>
      <p:sp>
        <p:nvSpPr>
          <p:cNvPr id="3" name="Содержимое 2"/>
          <p:cNvSpPr>
            <a:spLocks noGrp="1"/>
          </p:cNvSpPr>
          <p:nvPr>
            <p:ph idx="1"/>
          </p:nvPr>
        </p:nvSpPr>
        <p:spPr>
          <a:xfrm>
            <a:off x="457200" y="1857364"/>
            <a:ext cx="8229600" cy="4717172"/>
          </a:xfrm>
        </p:spPr>
        <p:txBody>
          <a:bodyPr/>
          <a:lstStyle/>
          <a:p>
            <a:r>
              <a:rPr lang="en-US" dirty="0" smtClean="0"/>
              <a:t>Classification of oppositions by the degree of their sense-distinguishing force or effectiveness in various positions: </a:t>
            </a:r>
          </a:p>
          <a:p>
            <a:pPr>
              <a:buNone/>
            </a:pPr>
            <a:r>
              <a:rPr lang="en-US" dirty="0" smtClean="0"/>
              <a:t>   permanent and neutralized opposition</a:t>
            </a:r>
          </a:p>
          <a:p>
            <a:pPr>
              <a:buNone/>
            </a:pPr>
            <a:endParaRPr lang="en-US" dirty="0" smtClean="0"/>
          </a:p>
          <a:p>
            <a:pPr>
              <a:buNone/>
            </a:pPr>
            <a:endParaRPr lang="en-US" dirty="0" smtClean="0"/>
          </a:p>
          <a:p>
            <a:pPr algn="ctr">
              <a:buNone/>
            </a:pPr>
            <a:r>
              <a:rPr lang="en-US" dirty="0" smtClean="0"/>
              <a:t>Only one-dimensional  oppositions can be neutralized</a:t>
            </a:r>
          </a:p>
          <a:p>
            <a:pPr>
              <a:buNone/>
            </a:pPr>
            <a:endParaRPr lang="en-US" dirty="0" smtClean="0"/>
          </a:p>
          <a:p>
            <a:pPr algn="ctr">
              <a:buNone/>
            </a:pPr>
            <a:endParaRPr lang="en-US" dirty="0" smtClean="0"/>
          </a:p>
          <a:p>
            <a:pPr algn="ctr">
              <a:buNone/>
            </a:pPr>
            <a:endParaRPr lang="ru-RU"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14356"/>
            <a:ext cx="8229600" cy="714380"/>
          </a:xfrm>
        </p:spPr>
        <p:txBody>
          <a:bodyPr>
            <a:noAutofit/>
          </a:bodyPr>
          <a:lstStyle/>
          <a:p>
            <a:r>
              <a:rPr lang="en-US" sz="3600" b="1" dirty="0" smtClean="0">
                <a:latin typeface="Times New Roman" pitchFamily="18" charset="0"/>
                <a:cs typeface="Times New Roman" pitchFamily="18" charset="0"/>
              </a:rPr>
              <a:t>Neutralized opposition</a:t>
            </a:r>
            <a:br>
              <a:rPr lang="en-US" sz="3600" b="1" dirty="0" smtClean="0">
                <a:latin typeface="Times New Roman" pitchFamily="18" charset="0"/>
                <a:cs typeface="Times New Roman" pitchFamily="18" charset="0"/>
              </a:rPr>
            </a:br>
            <a:endParaRPr lang="ru-RU" sz="3600" b="1" dirty="0">
              <a:latin typeface="Times New Roman" pitchFamily="18" charset="0"/>
              <a:cs typeface="Times New Roman" pitchFamily="18" charset="0"/>
            </a:endParaRPr>
          </a:p>
        </p:txBody>
      </p:sp>
      <p:sp>
        <p:nvSpPr>
          <p:cNvPr id="3" name="Содержимое 2"/>
          <p:cNvSpPr>
            <a:spLocks noGrp="1"/>
          </p:cNvSpPr>
          <p:nvPr>
            <p:ph idx="1"/>
          </p:nvPr>
        </p:nvSpPr>
        <p:spPr>
          <a:xfrm>
            <a:off x="457200" y="1571612"/>
            <a:ext cx="8229600" cy="5002924"/>
          </a:xfrm>
        </p:spPr>
        <p:txBody>
          <a:bodyPr/>
          <a:lstStyle/>
          <a:p>
            <a:r>
              <a:rPr lang="en-US" dirty="0" smtClean="0"/>
              <a:t>Russian voiced consonants</a:t>
            </a:r>
          </a:p>
          <a:p>
            <a:pPr>
              <a:buNone/>
            </a:pPr>
            <a:r>
              <a:rPr lang="en-US" dirty="0" smtClean="0"/>
              <a:t>    </a:t>
            </a:r>
            <a:r>
              <a:rPr lang="ru-RU" dirty="0" smtClean="0"/>
              <a:t>пруд – прут </a:t>
            </a:r>
          </a:p>
          <a:p>
            <a:pPr>
              <a:buNone/>
            </a:pPr>
            <a:r>
              <a:rPr lang="ru-RU" dirty="0" smtClean="0"/>
              <a:t>     луг – лук </a:t>
            </a:r>
            <a:endParaRPr lang="en-US" dirty="0" smtClean="0"/>
          </a:p>
          <a:p>
            <a:endParaRPr lang="en-US" dirty="0" smtClean="0"/>
          </a:p>
          <a:p>
            <a:r>
              <a:rPr lang="en-US" dirty="0" smtClean="0"/>
              <a:t>English unstressed vowels</a:t>
            </a:r>
            <a:r>
              <a:rPr lang="ru-RU" dirty="0" smtClean="0"/>
              <a:t>    </a:t>
            </a:r>
            <a:r>
              <a:rPr lang="en-US" dirty="0" err="1" smtClean="0"/>
              <a:t>shwa</a:t>
            </a:r>
            <a:endParaRPr lang="ru-RU" dirty="0" smtClean="0"/>
          </a:p>
          <a:p>
            <a:pPr>
              <a:buNone/>
            </a:pPr>
            <a:r>
              <a:rPr lang="ru-RU" dirty="0" smtClean="0"/>
              <a:t>   </a:t>
            </a:r>
            <a:r>
              <a:rPr lang="en-US" dirty="0" smtClean="0"/>
              <a:t>Subject – object </a:t>
            </a:r>
          </a:p>
          <a:p>
            <a:pPr>
              <a:buNone/>
            </a:pPr>
            <a:r>
              <a:rPr lang="ru-RU" dirty="0" smtClean="0"/>
              <a:t>   </a:t>
            </a:r>
            <a:r>
              <a:rPr lang="en-US" dirty="0" smtClean="0"/>
              <a:t>Subject – object </a:t>
            </a:r>
          </a:p>
          <a:p>
            <a:endParaRPr lang="ru-RU"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71480"/>
            <a:ext cx="8229600" cy="714380"/>
          </a:xfrm>
        </p:spPr>
        <p:txBody>
          <a:bodyPr>
            <a:normAutofit/>
          </a:bodyPr>
          <a:lstStyle/>
          <a:p>
            <a:r>
              <a:rPr lang="en-US" sz="3600" b="1" dirty="0" smtClean="0">
                <a:latin typeface="Times New Roman" pitchFamily="18" charset="0"/>
                <a:cs typeface="Times New Roman" pitchFamily="18" charset="0"/>
              </a:rPr>
              <a:t>The result of neutralization</a:t>
            </a:r>
            <a:endParaRPr lang="ru-RU" sz="3600" b="1" dirty="0">
              <a:latin typeface="Times New Roman" pitchFamily="18" charset="0"/>
              <a:cs typeface="Times New Roman" pitchFamily="18" charset="0"/>
            </a:endParaRPr>
          </a:p>
        </p:txBody>
      </p:sp>
      <p:graphicFrame>
        <p:nvGraphicFramePr>
          <p:cNvPr id="4" name="Содержимое 3"/>
          <p:cNvGraphicFramePr>
            <a:graphicFrameLocks noGrp="1"/>
          </p:cNvGraphicFramePr>
          <p:nvPr>
            <p:ph idx="1"/>
            <p:extLst>
              <p:ext uri="{D42A27DB-BD31-4B8C-83A1-F6EECF244321}">
                <p14:modId xmlns:p14="http://schemas.microsoft.com/office/powerpoint/2010/main" val="3862814817"/>
              </p:ext>
            </p:extLst>
          </p:nvPr>
        </p:nvGraphicFramePr>
        <p:xfrm>
          <a:off x="457200" y="1928799"/>
          <a:ext cx="7543824" cy="3629046"/>
        </p:xfrm>
        <a:graphic>
          <a:graphicData uri="http://schemas.openxmlformats.org/drawingml/2006/table">
            <a:tbl>
              <a:tblPr firstRow="1" bandRow="1">
                <a:tableStyleId>{5C22544A-7EE6-4342-B048-85BDC9FD1C3A}</a:tableStyleId>
              </a:tblPr>
              <a:tblGrid>
                <a:gridCol w="2514608">
                  <a:extLst>
                    <a:ext uri="{9D8B030D-6E8A-4147-A177-3AD203B41FA5}">
                      <a16:colId xmlns:a16="http://schemas.microsoft.com/office/drawing/2014/main" val="20000"/>
                    </a:ext>
                  </a:extLst>
                </a:gridCol>
                <a:gridCol w="2514608">
                  <a:extLst>
                    <a:ext uri="{9D8B030D-6E8A-4147-A177-3AD203B41FA5}">
                      <a16:colId xmlns:a16="http://schemas.microsoft.com/office/drawing/2014/main" val="20001"/>
                    </a:ext>
                  </a:extLst>
                </a:gridCol>
                <a:gridCol w="2514608">
                  <a:extLst>
                    <a:ext uri="{9D8B030D-6E8A-4147-A177-3AD203B41FA5}">
                      <a16:colId xmlns:a16="http://schemas.microsoft.com/office/drawing/2014/main" val="20002"/>
                    </a:ext>
                  </a:extLst>
                </a:gridCol>
              </a:tblGrid>
              <a:tr h="904882">
                <a:tc>
                  <a:txBody>
                    <a:bodyPr/>
                    <a:lstStyle/>
                    <a:p>
                      <a:pPr algn="ctr"/>
                      <a:r>
                        <a:rPr lang="en-US" dirty="0" smtClean="0"/>
                        <a:t>School </a:t>
                      </a:r>
                      <a:endParaRPr lang="ru-RU" dirty="0"/>
                    </a:p>
                  </a:txBody>
                  <a:tcPr/>
                </a:tc>
                <a:tc>
                  <a:txBody>
                    <a:bodyPr/>
                    <a:lstStyle/>
                    <a:p>
                      <a:pPr algn="ctr"/>
                      <a:r>
                        <a:rPr lang="en-US" dirty="0" smtClean="0"/>
                        <a:t>Unit </a:t>
                      </a:r>
                      <a:endParaRPr lang="ru-RU" dirty="0"/>
                    </a:p>
                  </a:txBody>
                  <a:tcPr/>
                </a:tc>
                <a:tc>
                  <a:txBody>
                    <a:bodyPr/>
                    <a:lstStyle/>
                    <a:p>
                      <a:pPr algn="ctr"/>
                      <a:r>
                        <a:rPr lang="en-US" dirty="0" smtClean="0"/>
                        <a:t>Result</a:t>
                      </a:r>
                      <a:endParaRPr lang="ru-RU" dirty="0"/>
                    </a:p>
                  </a:txBody>
                  <a:tcPr/>
                </a:tc>
                <a:extLst>
                  <a:ext uri="{0D108BD9-81ED-4DB2-BD59-A6C34878D82A}">
                    <a16:rowId xmlns:a16="http://schemas.microsoft.com/office/drawing/2014/main" val="10000"/>
                  </a:ext>
                </a:extLst>
              </a:tr>
              <a:tr h="90488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Prague school </a:t>
                      </a:r>
                      <a:endParaRPr lang="ru-RU" dirty="0" smtClean="0"/>
                    </a:p>
                    <a:p>
                      <a:pPr algn="ctr"/>
                      <a:endParaRPr lang="ru-RU"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 Archiphoneme </a:t>
                      </a:r>
                    </a:p>
                    <a:p>
                      <a:pPr algn="ctr"/>
                      <a:endParaRPr lang="ru-RU" dirty="0"/>
                    </a:p>
                  </a:txBody>
                  <a:tcPr/>
                </a:tc>
                <a:tc>
                  <a:txBody>
                    <a:bodyPr/>
                    <a:lstStyle/>
                    <a:p>
                      <a:pPr algn="ctr"/>
                      <a:r>
                        <a:rPr lang="en-US" dirty="0" smtClean="0"/>
                        <a:t>Only </a:t>
                      </a:r>
                    </a:p>
                    <a:p>
                      <a:pPr algn="ctr"/>
                      <a:r>
                        <a:rPr lang="en-US" dirty="0" smtClean="0"/>
                        <a:t>irrelevant features</a:t>
                      </a:r>
                      <a:endParaRPr lang="ru-RU" dirty="0"/>
                    </a:p>
                  </a:txBody>
                  <a:tcPr/>
                </a:tc>
                <a:extLst>
                  <a:ext uri="{0D108BD9-81ED-4DB2-BD59-A6C34878D82A}">
                    <a16:rowId xmlns:a16="http://schemas.microsoft.com/office/drawing/2014/main" val="10001"/>
                  </a:ext>
                </a:extLst>
              </a:tr>
              <a:tr h="904882">
                <a:tc>
                  <a:txBody>
                    <a:bodyPr/>
                    <a:lstStyle/>
                    <a:p>
                      <a:pPr algn="ctr"/>
                      <a:r>
                        <a:rPr lang="en-US" dirty="0" smtClean="0"/>
                        <a:t>Moscow school </a:t>
                      </a:r>
                      <a:endParaRPr lang="ru-RU" dirty="0"/>
                    </a:p>
                  </a:txBody>
                  <a:tcPr/>
                </a:tc>
                <a:tc>
                  <a:txBody>
                    <a:bodyPr/>
                    <a:lstStyle/>
                    <a:p>
                      <a:pPr algn="ctr"/>
                      <a:r>
                        <a:rPr lang="en-US" dirty="0" smtClean="0"/>
                        <a:t>Hyper phoneme </a:t>
                      </a:r>
                    </a:p>
                    <a:p>
                      <a:pPr marL="0" marR="0" indent="0" algn="ctr" defTabSz="914400" rtl="0" eaLnBrk="1" fontAlgn="auto" latinLnBrk="0" hangingPunct="1">
                        <a:lnSpc>
                          <a:spcPct val="100000"/>
                        </a:lnSpc>
                        <a:spcBef>
                          <a:spcPts val="0"/>
                        </a:spcBef>
                        <a:spcAft>
                          <a:spcPts val="0"/>
                        </a:spcAft>
                        <a:buClrTx/>
                        <a:buSzTx/>
                        <a:buFontTx/>
                        <a:buNone/>
                        <a:tabLst/>
                        <a:defRPr/>
                      </a:pPr>
                      <a:r>
                        <a:rPr lang="en-US" smtClean="0"/>
                        <a:t>[t </a:t>
                      </a:r>
                      <a:r>
                        <a:rPr lang="en-US" smtClean="0"/>
                        <a:t>/ </a:t>
                      </a:r>
                      <a:r>
                        <a:rPr lang="en-US" smtClean="0"/>
                        <a:t>d] </a:t>
                      </a:r>
                      <a:endParaRPr lang="en-US" dirty="0" smtClean="0"/>
                    </a:p>
                    <a:p>
                      <a:pPr algn="ctr"/>
                      <a:endParaRPr lang="ru-RU" dirty="0"/>
                    </a:p>
                  </a:txBody>
                  <a:tcPr/>
                </a:tc>
                <a:tc>
                  <a:txBody>
                    <a:bodyPr/>
                    <a:lstStyle/>
                    <a:p>
                      <a:pPr algn="ctr"/>
                      <a:r>
                        <a:rPr lang="en-US" dirty="0" smtClean="0"/>
                        <a:t>Both relevant and irrelevant features </a:t>
                      </a:r>
                      <a:endParaRPr lang="ru-RU" dirty="0"/>
                    </a:p>
                  </a:txBody>
                  <a:tcPr/>
                </a:tc>
                <a:extLst>
                  <a:ext uri="{0D108BD9-81ED-4DB2-BD59-A6C34878D82A}">
                    <a16:rowId xmlns:a16="http://schemas.microsoft.com/office/drawing/2014/main" val="10002"/>
                  </a:ext>
                </a:extLst>
              </a:tr>
              <a:tr h="904882">
                <a:tc>
                  <a:txBody>
                    <a:bodyPr/>
                    <a:lstStyle/>
                    <a:p>
                      <a:r>
                        <a:rPr lang="en-US" dirty="0" err="1" smtClean="0"/>
                        <a:t>St.Peterburg</a:t>
                      </a:r>
                      <a:r>
                        <a:rPr lang="en-US" baseline="0" dirty="0" smtClean="0"/>
                        <a:t>  school</a:t>
                      </a:r>
                    </a:p>
                    <a:p>
                      <a:endParaRPr lang="ru-RU" dirty="0"/>
                    </a:p>
                  </a:txBody>
                  <a:tcPr/>
                </a:tc>
                <a:tc>
                  <a:txBody>
                    <a:bodyPr/>
                    <a:lstStyle/>
                    <a:p>
                      <a:pPr algn="ctr"/>
                      <a:r>
                        <a:rPr lang="en-US" dirty="0" smtClean="0"/>
                        <a:t>  Phoneme </a:t>
                      </a:r>
                    </a:p>
                    <a:p>
                      <a:pPr algn="ctr"/>
                      <a:r>
                        <a:rPr lang="en-US" dirty="0" smtClean="0"/>
                        <a:t>  </a:t>
                      </a:r>
                      <a:endParaRPr lang="ru-RU" dirty="0"/>
                    </a:p>
                  </a:txBody>
                  <a:tcPr/>
                </a:tc>
                <a:tc>
                  <a:txBody>
                    <a:bodyPr/>
                    <a:lstStyle/>
                    <a:p>
                      <a:r>
                        <a:rPr lang="en-US" dirty="0" smtClean="0"/>
                        <a:t>The phoneme we hear</a:t>
                      </a:r>
                      <a:endParaRPr lang="ru-RU" dirty="0"/>
                    </a:p>
                  </a:txBody>
                  <a:tcPr/>
                </a:tc>
                <a:extLst>
                  <a:ext uri="{0D108BD9-81ED-4DB2-BD59-A6C34878D82A}">
                    <a16:rowId xmlns:a16="http://schemas.microsoft.com/office/drawing/2014/main" val="10003"/>
                  </a:ext>
                </a:extLst>
              </a:tr>
            </a:tbl>
          </a:graphicData>
        </a:graphic>
      </p:graphicFrame>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85794"/>
            <a:ext cx="8229600" cy="857256"/>
          </a:xfrm>
        </p:spPr>
        <p:txBody>
          <a:bodyPr>
            <a:normAutofit/>
          </a:bodyPr>
          <a:lstStyle/>
          <a:p>
            <a:r>
              <a:rPr lang="en-US" sz="3200" b="1" dirty="0" smtClean="0">
                <a:latin typeface="Times New Roman" pitchFamily="18" charset="0"/>
                <a:cs typeface="Times New Roman" pitchFamily="18" charset="0"/>
              </a:rPr>
              <a:t>Practical application </a:t>
            </a:r>
            <a:endParaRPr lang="ru-RU" sz="3200" b="1" dirty="0">
              <a:latin typeface="Times New Roman" pitchFamily="18" charset="0"/>
              <a:cs typeface="Times New Roman" pitchFamily="18" charset="0"/>
            </a:endParaRPr>
          </a:p>
        </p:txBody>
      </p:sp>
      <p:sp>
        <p:nvSpPr>
          <p:cNvPr id="3" name="Содержимое 2"/>
          <p:cNvSpPr>
            <a:spLocks noGrp="1"/>
          </p:cNvSpPr>
          <p:nvPr>
            <p:ph idx="1"/>
          </p:nvPr>
        </p:nvSpPr>
        <p:spPr>
          <a:xfrm>
            <a:off x="457200" y="1714488"/>
            <a:ext cx="8229600" cy="4860048"/>
          </a:xfrm>
        </p:spPr>
        <p:txBody>
          <a:bodyPr/>
          <a:lstStyle/>
          <a:p>
            <a:r>
              <a:rPr lang="en-US" dirty="0" smtClean="0"/>
              <a:t>Classifications</a:t>
            </a:r>
          </a:p>
          <a:p>
            <a:endParaRPr lang="en-US" dirty="0" smtClean="0"/>
          </a:p>
          <a:p>
            <a:pPr>
              <a:buNone/>
            </a:pPr>
            <a:r>
              <a:rPr lang="en-US" dirty="0" smtClean="0"/>
              <a:t> </a:t>
            </a:r>
            <a:endParaRPr lang="ru-RU" dirty="0"/>
          </a:p>
        </p:txBody>
      </p:sp>
      <p:pic>
        <p:nvPicPr>
          <p:cNvPr id="4" name="Содержимое 3" descr="sounds3.png"/>
          <p:cNvPicPr>
            <a:picLocks noChangeAspect="1"/>
          </p:cNvPicPr>
          <p:nvPr/>
        </p:nvPicPr>
        <p:blipFill>
          <a:blip r:embed="rId3"/>
          <a:stretch>
            <a:fillRect/>
          </a:stretch>
        </p:blipFill>
        <p:spPr>
          <a:xfrm>
            <a:off x="1000100" y="2357430"/>
            <a:ext cx="7215238" cy="378778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pic>
        <p:nvPicPr>
          <p:cNvPr id="4" name="Содержимое 3" descr="the_theory_of_phonetics1_6.jpg"/>
          <p:cNvPicPr>
            <a:picLocks noGrp="1" noChangeAspect="1"/>
          </p:cNvPicPr>
          <p:nvPr>
            <p:ph idx="1"/>
          </p:nvPr>
        </p:nvPicPr>
        <p:blipFill>
          <a:blip r:embed="rId3"/>
          <a:stretch>
            <a:fillRect/>
          </a:stretch>
        </p:blipFill>
        <p:spPr>
          <a:xfrm>
            <a:off x="785786" y="928670"/>
            <a:ext cx="7643866" cy="5645168"/>
          </a:xfrm>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14356"/>
            <a:ext cx="8229600" cy="928694"/>
          </a:xfrm>
        </p:spPr>
        <p:txBody>
          <a:bodyPr>
            <a:normAutofit/>
          </a:bodyPr>
          <a:lstStyle/>
          <a:p>
            <a:r>
              <a:rPr lang="en-US" sz="3600" b="1" dirty="0" smtClean="0">
                <a:latin typeface="Times New Roman" pitchFamily="18" charset="0"/>
                <a:cs typeface="Times New Roman" pitchFamily="18" charset="0"/>
              </a:rPr>
              <a:t>Phonemic inventory</a:t>
            </a:r>
            <a:endParaRPr lang="ru-RU" sz="3600" b="1" dirty="0"/>
          </a:p>
        </p:txBody>
      </p:sp>
      <p:sp>
        <p:nvSpPr>
          <p:cNvPr id="3" name="Содержимое 2"/>
          <p:cNvSpPr>
            <a:spLocks noGrp="1"/>
          </p:cNvSpPr>
          <p:nvPr>
            <p:ph idx="1"/>
          </p:nvPr>
        </p:nvSpPr>
        <p:spPr>
          <a:xfrm>
            <a:off x="457200" y="1643050"/>
            <a:ext cx="8229600" cy="4931486"/>
          </a:xfrm>
        </p:spPr>
        <p:txBody>
          <a:bodyPr/>
          <a:lstStyle/>
          <a:p>
            <a:r>
              <a:rPr lang="en-US" dirty="0" smtClean="0"/>
              <a:t>Phonemic inventory is the total number of phonemes functioning in the language</a:t>
            </a:r>
          </a:p>
          <a:p>
            <a:endParaRPr lang="en-US" dirty="0" smtClean="0"/>
          </a:p>
          <a:p>
            <a:r>
              <a:rPr lang="en-US" dirty="0" smtClean="0"/>
              <a:t>English:  44 = 20 + 24</a:t>
            </a:r>
          </a:p>
          <a:p>
            <a:endParaRPr lang="en-US" dirty="0" smtClean="0"/>
          </a:p>
          <a:p>
            <a:r>
              <a:rPr lang="en-US" dirty="0" smtClean="0"/>
              <a:t>There are difficult cases</a:t>
            </a:r>
          </a:p>
          <a:p>
            <a:endParaRPr lang="ru-RU"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14356"/>
            <a:ext cx="8229600" cy="714380"/>
          </a:xfrm>
        </p:spPr>
        <p:txBody>
          <a:bodyPr>
            <a:normAutofit/>
          </a:bodyPr>
          <a:lstStyle/>
          <a:p>
            <a:r>
              <a:rPr lang="en-US" sz="3600" b="1" dirty="0" smtClean="0">
                <a:latin typeface="Times New Roman" pitchFamily="18" charset="0"/>
                <a:cs typeface="Times New Roman" pitchFamily="18" charset="0"/>
              </a:rPr>
              <a:t>Difficult cases</a:t>
            </a:r>
            <a:endParaRPr lang="ru-RU" sz="3600" b="1" dirty="0">
              <a:latin typeface="Times New Roman" pitchFamily="18" charset="0"/>
              <a:cs typeface="Times New Roman" pitchFamily="18" charset="0"/>
            </a:endParaRPr>
          </a:p>
        </p:txBody>
      </p:sp>
      <p:sp>
        <p:nvSpPr>
          <p:cNvPr id="3" name="Содержимое 2"/>
          <p:cNvSpPr>
            <a:spLocks noGrp="1"/>
          </p:cNvSpPr>
          <p:nvPr>
            <p:ph idx="1"/>
          </p:nvPr>
        </p:nvSpPr>
        <p:spPr>
          <a:xfrm>
            <a:off x="457200" y="1857364"/>
            <a:ext cx="8229600" cy="4717172"/>
          </a:xfrm>
        </p:spPr>
        <p:txBody>
          <a:bodyPr/>
          <a:lstStyle/>
          <a:p>
            <a:r>
              <a:rPr lang="en-US" dirty="0" smtClean="0"/>
              <a:t>Vowels: schwa,  diphthongs    </a:t>
            </a:r>
            <a:r>
              <a:rPr lang="en-US" dirty="0" err="1" smtClean="0"/>
              <a:t>triphthongs</a:t>
            </a:r>
            <a:endParaRPr lang="en-US" dirty="0" smtClean="0"/>
          </a:p>
          <a:p>
            <a:endParaRPr lang="en-US" dirty="0" smtClean="0"/>
          </a:p>
          <a:p>
            <a:endParaRPr lang="en-US" dirty="0" smtClean="0"/>
          </a:p>
          <a:p>
            <a:r>
              <a:rPr lang="en-US" dirty="0" smtClean="0"/>
              <a:t>Consonants:  </a:t>
            </a:r>
            <a:r>
              <a:rPr lang="en-US" dirty="0" err="1" smtClean="0"/>
              <a:t>sonants</a:t>
            </a:r>
            <a:r>
              <a:rPr lang="en-US" dirty="0" smtClean="0"/>
              <a:t>, affricates,  w-</a:t>
            </a:r>
            <a:r>
              <a:rPr lang="en-US" dirty="0" err="1" smtClean="0"/>
              <a:t>wh</a:t>
            </a:r>
            <a:r>
              <a:rPr lang="en-US" dirty="0" smtClean="0"/>
              <a:t>,  h- [ŋ]</a:t>
            </a:r>
            <a:endParaRPr lang="ru-RU"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14356"/>
            <a:ext cx="8229600" cy="571504"/>
          </a:xfrm>
        </p:spPr>
        <p:txBody>
          <a:bodyPr>
            <a:noAutofit/>
          </a:bodyPr>
          <a:lstStyle/>
          <a:p>
            <a:pPr algn="ctr"/>
            <a:r>
              <a:rPr lang="en-US" sz="3200" b="1" dirty="0" smtClean="0">
                <a:latin typeface="Times New Roman" pitchFamily="18" charset="0"/>
                <a:cs typeface="Times New Roman" pitchFamily="18" charset="0"/>
              </a:rPr>
              <a:t>Attendance check-up</a:t>
            </a:r>
            <a:endParaRPr lang="ru-RU" sz="3200" b="1" dirty="0">
              <a:latin typeface="Times New Roman" pitchFamily="18" charset="0"/>
              <a:cs typeface="Times New Roman" pitchFamily="18" charset="0"/>
            </a:endParaRPr>
          </a:p>
        </p:txBody>
      </p:sp>
      <p:sp>
        <p:nvSpPr>
          <p:cNvPr id="3" name="Содержимое 2"/>
          <p:cNvSpPr>
            <a:spLocks noGrp="1"/>
          </p:cNvSpPr>
          <p:nvPr>
            <p:ph idx="1"/>
          </p:nvPr>
        </p:nvSpPr>
        <p:spPr>
          <a:xfrm>
            <a:off x="457200" y="1643050"/>
            <a:ext cx="8229600" cy="4931486"/>
          </a:xfrm>
        </p:spPr>
        <p:txBody>
          <a:bodyPr/>
          <a:lstStyle/>
          <a:p>
            <a:pPr algn="ctr">
              <a:buNone/>
            </a:pPr>
            <a:r>
              <a:rPr lang="en-US" dirty="0" smtClean="0">
                <a:latin typeface="Times New Roman" pitchFamily="18" charset="0"/>
                <a:cs typeface="Times New Roman" pitchFamily="18" charset="0"/>
              </a:rPr>
              <a:t>Now you are welcome to give examples </a:t>
            </a:r>
          </a:p>
          <a:p>
            <a:pPr algn="ctr">
              <a:buNone/>
            </a:pPr>
            <a:r>
              <a:rPr lang="en-US" dirty="0" smtClean="0">
                <a:latin typeface="Times New Roman" pitchFamily="18" charset="0"/>
                <a:cs typeface="Times New Roman" pitchFamily="18" charset="0"/>
              </a:rPr>
              <a:t>illustrating the basic functions of the phoneme</a:t>
            </a:r>
            <a:endParaRPr lang="ru-RU" dirty="0">
              <a:latin typeface="Times New Roman" pitchFamily="18" charset="0"/>
              <a:cs typeface="Times New Roman" pitchFamily="18" charset="0"/>
            </a:endParaRPr>
          </a:p>
        </p:txBody>
      </p:sp>
      <p:pic>
        <p:nvPicPr>
          <p:cNvPr id="4" name="Rag'n'Bone Man – h u m a n.mp3">
            <a:hlinkClick r:id="" action="ppaction://media"/>
          </p:cNvPr>
          <p:cNvPicPr>
            <a:picLocks noRot="1" noChangeAspect="1"/>
          </p:cNvPicPr>
          <p:nvPr>
            <a:audioFile r:link="rId1"/>
          </p:nvPr>
        </p:nvPicPr>
        <p:blipFill>
          <a:blip r:embed="rId5"/>
          <a:stretch>
            <a:fillRect/>
          </a:stretch>
        </p:blipFill>
        <p:spPr>
          <a:xfrm>
            <a:off x="7429520" y="857232"/>
            <a:ext cx="304800" cy="304800"/>
          </a:xfrm>
          <a:prstGeom prst="rect">
            <a:avLst/>
          </a:prstGeom>
        </p:spPr>
      </p:pic>
      <p:pic>
        <p:nvPicPr>
          <p:cNvPr id="5" name="Rag'n'Bone Man - Human (Official Video) [Высшее качество (больше)].avi">
            <a:hlinkClick r:id="" action="ppaction://media"/>
          </p:cNvPr>
          <p:cNvPicPr>
            <a:picLocks noRot="1" noChangeAspect="1"/>
          </p:cNvPicPr>
          <p:nvPr>
            <a:videoFile r:link="rId2"/>
          </p:nvPr>
        </p:nvPicPr>
        <p:blipFill>
          <a:blip r:embed="rId6"/>
          <a:stretch>
            <a:fillRect/>
          </a:stretch>
        </p:blipFill>
        <p:spPr>
          <a:xfrm>
            <a:off x="1142976" y="3714752"/>
            <a:ext cx="6524628" cy="221455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99496" fill="hold"/>
                                        <p:tgtEl>
                                          <p:spTgt spid="4"/>
                                        </p:tgtEl>
                                      </p:cBhvr>
                                    </p:cmd>
                                  </p:childTnLst>
                                </p:cTn>
                              </p:par>
                            </p:childTnLst>
                          </p:cTn>
                        </p:par>
                      </p:childTnLst>
                    </p:cTn>
                  </p:par>
                </p:childTnLst>
              </p:cTn>
              <p:nextCondLst>
                <p:cond evt="onClick" delay="0">
                  <p:tgtEl>
                    <p:spTgt spid="4"/>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4"/>
                </p:tgtEl>
              </p:cMediaNode>
            </p:audi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video fullScrn="1">
              <p:cMediaNode>
                <p:cTn id="13" fill="hold" display="0">
                  <p:stCondLst>
                    <p:cond delay="indefinite"/>
                  </p:stCondLst>
                  <p:endCondLst>
                    <p:cond evt="onNext" delay="0">
                      <p:tgtEl>
                        <p:sldTgt/>
                      </p:tgtEl>
                    </p:cond>
                    <p:cond evt="onPrev" delay="0">
                      <p:tgtEl>
                        <p:sldTgt/>
                      </p:tgtEl>
                    </p:cond>
                  </p:endCondLst>
                </p:cTn>
                <p:tgtEl>
                  <p:spTgt spid="5"/>
                </p:tgtEl>
              </p:cMediaNode>
            </p:video>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Содержимое 2"/>
          <p:cNvSpPr>
            <a:spLocks noGrp="1"/>
          </p:cNvSpPr>
          <p:nvPr>
            <p:ph idx="1"/>
          </p:nvPr>
        </p:nvSpPr>
        <p:spPr/>
        <p:txBody>
          <a:bodyPr>
            <a:normAutofit/>
          </a:bodyPr>
          <a:lstStyle/>
          <a:p>
            <a:pPr algn="ctr">
              <a:buNone/>
            </a:pPr>
            <a:r>
              <a:rPr lang="en-US" sz="3600" b="1" dirty="0" smtClean="0">
                <a:latin typeface="Times New Roman" pitchFamily="18" charset="0"/>
                <a:cs typeface="Times New Roman" pitchFamily="18" charset="0"/>
              </a:rPr>
              <a:t>Thank you for attention!</a:t>
            </a:r>
          </a:p>
          <a:p>
            <a:pPr algn="ctr">
              <a:buNone/>
            </a:pPr>
            <a:endParaRPr lang="en-US" sz="3600" b="1" dirty="0" smtClean="0">
              <a:latin typeface="Times New Roman" pitchFamily="18" charset="0"/>
              <a:cs typeface="Times New Roman" pitchFamily="18" charset="0"/>
            </a:endParaRPr>
          </a:p>
          <a:p>
            <a:pPr algn="ctr">
              <a:buNone/>
            </a:pPr>
            <a:r>
              <a:rPr lang="en-US" sz="4000" b="1" dirty="0" smtClean="0">
                <a:latin typeface="Blackadder ITC" pitchFamily="82" charset="0"/>
              </a:rPr>
              <a:t>ivoytovich@yandex.ru</a:t>
            </a:r>
            <a:endParaRPr lang="ru-RU" sz="4000" b="1" dirty="0"/>
          </a:p>
        </p:txBody>
      </p:sp>
      <p:pic>
        <p:nvPicPr>
          <p:cNvPr id="6" name="Успокаивающее море, шум прибоя. [Высшее качество (больше)].avi">
            <a:hlinkClick r:id="" action="ppaction://media"/>
          </p:cNvPr>
          <p:cNvPicPr>
            <a:picLocks noRot="1" noChangeAspect="1"/>
          </p:cNvPicPr>
          <p:nvPr>
            <a:videoFile r:link="rId1"/>
          </p:nvPr>
        </p:nvPicPr>
        <p:blipFill>
          <a:blip r:embed="rId4" cstate="print"/>
          <a:stretch>
            <a:fillRect/>
          </a:stretch>
        </p:blipFill>
        <p:spPr>
          <a:xfrm>
            <a:off x="7286644" y="785794"/>
            <a:ext cx="1238237" cy="928678"/>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6"/>
                                        </p:tgtEl>
                                      </p:cBhvr>
                                    </p:cmd>
                                  </p:childTnLst>
                                </p:cTn>
                              </p:par>
                            </p:childTnLst>
                          </p:cTn>
                        </p:par>
                      </p:childTnLst>
                    </p:cTn>
                  </p:par>
                </p:childTnLst>
              </p:cTn>
              <p:nextCondLst>
                <p:cond evt="onClick" delay="0">
                  <p:tgtEl>
                    <p:spTgt spid="6"/>
                  </p:tgtEl>
                </p:cond>
              </p:nextCondLst>
            </p:seq>
            <p:video fullScrn="1">
              <p:cMediaNode>
                <p:cTn id="7" fill="hold" display="0">
                  <p:stCondLst>
                    <p:cond delay="indefinite"/>
                  </p:stCondLst>
                  <p:endCondLst>
                    <p:cond evt="onNext" delay="0">
                      <p:tgtEl>
                        <p:sldTgt/>
                      </p:tgtEl>
                    </p:cond>
                    <p:cond evt="onPrev" delay="0">
                      <p:tgtEl>
                        <p:sldTgt/>
                      </p:tgtEl>
                    </p:cond>
                  </p:endCondLst>
                </p:cTn>
                <p:tgtEl>
                  <p:spTgt spid="6"/>
                </p:tgtEl>
              </p:cMediaNode>
            </p:vide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642918"/>
            <a:ext cx="8043890" cy="785818"/>
          </a:xfrm>
        </p:spPr>
        <p:style>
          <a:lnRef idx="1">
            <a:schemeClr val="accent5"/>
          </a:lnRef>
          <a:fillRef idx="2">
            <a:schemeClr val="accent5"/>
          </a:fillRef>
          <a:effectRef idx="1">
            <a:schemeClr val="accent5"/>
          </a:effectRef>
          <a:fontRef idx="minor">
            <a:schemeClr val="dk1"/>
          </a:fontRef>
        </p:style>
        <p:txBody>
          <a:bodyPr>
            <a:normAutofit/>
          </a:bodyPr>
          <a:lstStyle/>
          <a:p>
            <a:r>
              <a:rPr lang="en-US" sz="3200" b="1" dirty="0" smtClean="0">
                <a:latin typeface="Times New Roman" pitchFamily="18" charset="0"/>
                <a:cs typeface="Times New Roman" pitchFamily="18" charset="0"/>
              </a:rPr>
              <a:t>To sum it up:</a:t>
            </a:r>
            <a:endParaRPr lang="ru-RU" sz="3200" b="1" dirty="0">
              <a:latin typeface="Times New Roman" pitchFamily="18" charset="0"/>
              <a:cs typeface="Times New Roman" pitchFamily="18" charset="0"/>
            </a:endParaRPr>
          </a:p>
        </p:txBody>
      </p:sp>
      <p:sp>
        <p:nvSpPr>
          <p:cNvPr id="3" name="Содержимое 2"/>
          <p:cNvSpPr>
            <a:spLocks noGrp="1"/>
          </p:cNvSpPr>
          <p:nvPr>
            <p:ph idx="1"/>
          </p:nvPr>
        </p:nvSpPr>
        <p:spPr>
          <a:xfrm>
            <a:off x="457200" y="1571612"/>
            <a:ext cx="8229600" cy="5002924"/>
          </a:xfrm>
        </p:spPr>
        <p:txBody>
          <a:bodyPr/>
          <a:lstStyle/>
          <a:p>
            <a:r>
              <a:rPr lang="en-US" dirty="0" smtClean="0"/>
              <a:t>Which comes first – the dilemma is still there</a:t>
            </a:r>
          </a:p>
          <a:p>
            <a:pPr>
              <a:buNone/>
            </a:pPr>
            <a:endParaRPr lang="en-US" dirty="0" smtClean="0"/>
          </a:p>
          <a:p>
            <a:endParaRPr lang="en-US" dirty="0" smtClean="0"/>
          </a:p>
          <a:p>
            <a:r>
              <a:rPr lang="en-US" dirty="0" smtClean="0"/>
              <a:t>Phonology is strongly connected to the linguistics,  relationship to meaning  and the function of consonant and vowel sounds, syllabic structure, word accent and prosodic features, such as pitch, stress  and tempo</a:t>
            </a:r>
          </a:p>
          <a:p>
            <a:endParaRPr lang="en-US" dirty="0" smtClean="0"/>
          </a:p>
          <a:p>
            <a:endParaRPr lang="ru-RU"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57200" y="642918"/>
            <a:ext cx="8229600" cy="642942"/>
          </a:xfrm>
        </p:spPr>
        <p:txBody>
          <a:bodyPr>
            <a:normAutofit/>
          </a:bodyPr>
          <a:lstStyle/>
          <a:p>
            <a:r>
              <a:rPr lang="en-US" sz="3200" b="1" dirty="0" smtClean="0">
                <a:latin typeface="Times New Roman" pitchFamily="18" charset="0"/>
                <a:cs typeface="Times New Roman" pitchFamily="18" charset="0"/>
              </a:rPr>
              <a:t>Phonology studies</a:t>
            </a:r>
            <a:endParaRPr lang="ru-RU" sz="3200" b="1" dirty="0">
              <a:latin typeface="Times New Roman" pitchFamily="18" charset="0"/>
              <a:cs typeface="Times New Roman" pitchFamily="18" charset="0"/>
            </a:endParaRPr>
          </a:p>
        </p:txBody>
      </p:sp>
      <p:sp>
        <p:nvSpPr>
          <p:cNvPr id="3" name="Содержимое 2"/>
          <p:cNvSpPr>
            <a:spLocks noGrp="1"/>
          </p:cNvSpPr>
          <p:nvPr>
            <p:ph sz="half" idx="1"/>
          </p:nvPr>
        </p:nvSpPr>
        <p:spPr>
          <a:xfrm>
            <a:off x="457200" y="1571613"/>
            <a:ext cx="4038600" cy="3714776"/>
          </a:xfrm>
        </p:spPr>
        <p:style>
          <a:lnRef idx="1">
            <a:schemeClr val="accent5"/>
          </a:lnRef>
          <a:fillRef idx="2">
            <a:schemeClr val="accent5"/>
          </a:fillRef>
          <a:effectRef idx="1">
            <a:schemeClr val="accent5"/>
          </a:effectRef>
          <a:fontRef idx="minor">
            <a:schemeClr val="dk1"/>
          </a:fontRef>
        </p:style>
        <p:txBody>
          <a:bodyPr/>
          <a:lstStyle/>
          <a:p>
            <a:pPr algn="ctr">
              <a:buNone/>
            </a:pPr>
            <a:r>
              <a:rPr lang="en-US" b="1" dirty="0" smtClean="0">
                <a:latin typeface="Times New Roman" pitchFamily="18" charset="0"/>
                <a:cs typeface="Times New Roman" pitchFamily="18" charset="0"/>
              </a:rPr>
              <a:t> 4 basic theories </a:t>
            </a:r>
            <a:endParaRPr lang="en-US" dirty="0" smtClean="0">
              <a:latin typeface="Times New Roman" pitchFamily="18" charset="0"/>
              <a:cs typeface="Times New Roman" pitchFamily="18" charset="0"/>
            </a:endParaRPr>
          </a:p>
          <a:p>
            <a:endParaRPr lang="en-US" dirty="0" smtClean="0">
              <a:latin typeface="Times New Roman" pitchFamily="18" charset="0"/>
              <a:cs typeface="Times New Roman" pitchFamily="18" charset="0"/>
            </a:endParaRPr>
          </a:p>
          <a:p>
            <a:pPr>
              <a:buFont typeface="Wingdings" pitchFamily="2" charset="2"/>
              <a:buChar char="q"/>
            </a:pPr>
            <a:r>
              <a:rPr lang="en-US" dirty="0" smtClean="0">
                <a:latin typeface="Times New Roman" pitchFamily="18" charset="0"/>
                <a:cs typeface="Times New Roman" pitchFamily="18" charset="0"/>
              </a:rPr>
              <a:t>The phoneme theory</a:t>
            </a:r>
          </a:p>
          <a:p>
            <a:pPr>
              <a:buFont typeface="Wingdings" pitchFamily="2" charset="2"/>
              <a:buChar char="q"/>
            </a:pPr>
            <a:endParaRPr lang="en-US" dirty="0" smtClean="0">
              <a:latin typeface="Times New Roman" pitchFamily="18" charset="0"/>
              <a:cs typeface="Times New Roman" pitchFamily="18" charset="0"/>
            </a:endParaRPr>
          </a:p>
          <a:p>
            <a:pPr>
              <a:buFont typeface="Wingdings" pitchFamily="2" charset="2"/>
              <a:buChar char="q"/>
            </a:pPr>
            <a:r>
              <a:rPr lang="en-US" dirty="0" smtClean="0">
                <a:latin typeface="Times New Roman" pitchFamily="18" charset="0"/>
                <a:cs typeface="Times New Roman" pitchFamily="18" charset="0"/>
              </a:rPr>
              <a:t>The syllable theory</a:t>
            </a:r>
          </a:p>
          <a:p>
            <a:pPr>
              <a:buFont typeface="Wingdings" pitchFamily="2" charset="2"/>
              <a:buChar char="q"/>
            </a:pPr>
            <a:endParaRPr lang="en-US" dirty="0" smtClean="0">
              <a:latin typeface="Times New Roman" pitchFamily="18" charset="0"/>
              <a:cs typeface="Times New Roman" pitchFamily="18" charset="0"/>
            </a:endParaRPr>
          </a:p>
          <a:p>
            <a:pPr>
              <a:buFont typeface="Wingdings" pitchFamily="2" charset="2"/>
              <a:buChar char="q"/>
            </a:pPr>
            <a:r>
              <a:rPr lang="en-US" dirty="0" smtClean="0">
                <a:latin typeface="Times New Roman" pitchFamily="18" charset="0"/>
                <a:cs typeface="Times New Roman" pitchFamily="18" charset="0"/>
              </a:rPr>
              <a:t>The stress theory</a:t>
            </a:r>
          </a:p>
          <a:p>
            <a:pPr>
              <a:buFont typeface="Wingdings" pitchFamily="2" charset="2"/>
              <a:buChar char="q"/>
            </a:pPr>
            <a:endParaRPr lang="en-US" dirty="0" smtClean="0">
              <a:latin typeface="Times New Roman" pitchFamily="18" charset="0"/>
              <a:cs typeface="Times New Roman" pitchFamily="18" charset="0"/>
            </a:endParaRPr>
          </a:p>
          <a:p>
            <a:pPr>
              <a:buFont typeface="Wingdings" pitchFamily="2" charset="2"/>
              <a:buChar char="q"/>
            </a:pPr>
            <a:r>
              <a:rPr lang="en-US" dirty="0" smtClean="0">
                <a:latin typeface="Times New Roman" pitchFamily="18" charset="0"/>
                <a:cs typeface="Times New Roman" pitchFamily="18" charset="0"/>
              </a:rPr>
              <a:t>The intonation theory</a:t>
            </a:r>
            <a:endParaRPr lang="ru-RU" dirty="0">
              <a:latin typeface="Times New Roman" pitchFamily="18" charset="0"/>
              <a:cs typeface="Times New Roman" pitchFamily="18" charset="0"/>
            </a:endParaRPr>
          </a:p>
        </p:txBody>
      </p:sp>
      <p:sp>
        <p:nvSpPr>
          <p:cNvPr id="5" name="Содержимое 4"/>
          <p:cNvSpPr>
            <a:spLocks noGrp="1"/>
          </p:cNvSpPr>
          <p:nvPr>
            <p:ph sz="half" idx="2"/>
          </p:nvPr>
        </p:nvSpPr>
        <p:spPr>
          <a:xfrm>
            <a:off x="4648200" y="1571613"/>
            <a:ext cx="4038600" cy="3714776"/>
          </a:xfrm>
        </p:spPr>
        <p:style>
          <a:lnRef idx="1">
            <a:schemeClr val="accent5"/>
          </a:lnRef>
          <a:fillRef idx="2">
            <a:schemeClr val="accent5"/>
          </a:fillRef>
          <a:effectRef idx="1">
            <a:schemeClr val="accent5"/>
          </a:effectRef>
          <a:fontRef idx="minor">
            <a:schemeClr val="dk1"/>
          </a:fontRef>
        </p:style>
        <p:txBody>
          <a:bodyPr>
            <a:normAutofit/>
          </a:bodyPr>
          <a:lstStyle/>
          <a:p>
            <a:pPr algn="ctr">
              <a:buNone/>
            </a:pPr>
            <a:r>
              <a:rPr lang="en-US" b="1" dirty="0" smtClean="0">
                <a:latin typeface="Times New Roman" pitchFamily="18" charset="0"/>
                <a:cs typeface="Times New Roman" pitchFamily="18" charset="0"/>
              </a:rPr>
              <a:t>3 basic functions</a:t>
            </a:r>
          </a:p>
          <a:p>
            <a:pPr algn="ctr">
              <a:buNone/>
            </a:pPr>
            <a:endParaRPr lang="en-US" b="1" dirty="0" smtClean="0">
              <a:latin typeface="Times New Roman" pitchFamily="18" charset="0"/>
              <a:cs typeface="Times New Roman" pitchFamily="18" charset="0"/>
            </a:endParaRPr>
          </a:p>
          <a:p>
            <a:pPr algn="just">
              <a:buFont typeface="Wingdings" pitchFamily="2" charset="2"/>
              <a:buChar char="q"/>
            </a:pPr>
            <a:r>
              <a:rPr lang="en-US" dirty="0" smtClean="0">
                <a:latin typeface="Times New Roman" pitchFamily="18" charset="0"/>
                <a:cs typeface="Times New Roman" pitchFamily="18" charset="0"/>
              </a:rPr>
              <a:t>Constitutional</a:t>
            </a:r>
            <a:r>
              <a:rPr lang="en-US" b="1" dirty="0" smtClean="0">
                <a:latin typeface="Times New Roman" pitchFamily="18" charset="0"/>
                <a:cs typeface="Times New Roman" pitchFamily="18" charset="0"/>
              </a:rPr>
              <a:t> </a:t>
            </a:r>
          </a:p>
          <a:p>
            <a:pPr algn="just">
              <a:buFont typeface="Wingdings" pitchFamily="2" charset="2"/>
              <a:buChar char="q"/>
            </a:pPr>
            <a:endParaRPr lang="en-US" b="1" dirty="0" smtClean="0">
              <a:latin typeface="Times New Roman" pitchFamily="18" charset="0"/>
              <a:cs typeface="Times New Roman" pitchFamily="18" charset="0"/>
            </a:endParaRPr>
          </a:p>
          <a:p>
            <a:pPr algn="just">
              <a:buFont typeface="Wingdings" pitchFamily="2" charset="2"/>
              <a:buChar char="q"/>
            </a:pPr>
            <a:r>
              <a:rPr lang="en-US" dirty="0" smtClean="0">
                <a:latin typeface="Times New Roman" pitchFamily="18" charset="0"/>
                <a:cs typeface="Times New Roman" pitchFamily="18" charset="0"/>
              </a:rPr>
              <a:t>Distinctive </a:t>
            </a:r>
          </a:p>
          <a:p>
            <a:pPr algn="just">
              <a:buFont typeface="Wingdings" pitchFamily="2" charset="2"/>
              <a:buChar char="q"/>
            </a:pPr>
            <a:endParaRPr lang="en-US" dirty="0" smtClean="0">
              <a:latin typeface="Times New Roman" pitchFamily="18" charset="0"/>
              <a:cs typeface="Times New Roman" pitchFamily="18" charset="0"/>
            </a:endParaRPr>
          </a:p>
          <a:p>
            <a:pPr algn="just">
              <a:buFont typeface="Wingdings" pitchFamily="2" charset="2"/>
              <a:buChar char="q"/>
            </a:pPr>
            <a:r>
              <a:rPr lang="en-US" dirty="0" err="1" smtClean="0">
                <a:latin typeface="Times New Roman" pitchFamily="18" charset="0"/>
                <a:cs typeface="Times New Roman" pitchFamily="18" charset="0"/>
              </a:rPr>
              <a:t>Recognitive</a:t>
            </a:r>
            <a:r>
              <a:rPr lang="en-US" dirty="0" smtClean="0">
                <a:latin typeface="Times New Roman" pitchFamily="18" charset="0"/>
                <a:cs typeface="Times New Roman" pitchFamily="18" charset="0"/>
              </a:rPr>
              <a:t> </a:t>
            </a:r>
          </a:p>
          <a:p>
            <a:pPr algn="just"/>
            <a:endParaRPr lang="ru-RU"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14356"/>
            <a:ext cx="8229600" cy="785818"/>
          </a:xfrm>
        </p:spPr>
        <p:txBody>
          <a:bodyPr>
            <a:normAutofit/>
          </a:bodyPr>
          <a:lstStyle/>
          <a:p>
            <a:r>
              <a:rPr lang="en-US" sz="3600" b="1" dirty="0" smtClean="0">
                <a:latin typeface="Times New Roman" pitchFamily="18" charset="0"/>
                <a:cs typeface="Times New Roman" pitchFamily="18" charset="0"/>
              </a:rPr>
              <a:t>Background </a:t>
            </a:r>
            <a:r>
              <a:rPr lang="ru-RU" sz="3600" b="1" dirty="0" smtClean="0">
                <a:latin typeface="Times New Roman" pitchFamily="18" charset="0"/>
                <a:cs typeface="Times New Roman" pitchFamily="18" charset="0"/>
              </a:rPr>
              <a:t> </a:t>
            </a:r>
            <a:endParaRPr lang="ru-RU" sz="3600" b="1" dirty="0">
              <a:latin typeface="Times New Roman" pitchFamily="18" charset="0"/>
              <a:cs typeface="Times New Roman" pitchFamily="18" charset="0"/>
            </a:endParaRPr>
          </a:p>
        </p:txBody>
      </p:sp>
      <p:graphicFrame>
        <p:nvGraphicFramePr>
          <p:cNvPr id="4" name="Содержимое 3"/>
          <p:cNvGraphicFramePr>
            <a:graphicFrameLocks noGrp="1"/>
          </p:cNvGraphicFramePr>
          <p:nvPr>
            <p:ph idx="1"/>
          </p:nvPr>
        </p:nvGraphicFramePr>
        <p:xfrm>
          <a:off x="457200" y="1714487"/>
          <a:ext cx="8229600" cy="4572036"/>
        </p:xfrm>
        <a:graphic>
          <a:graphicData uri="http://schemas.openxmlformats.org/drawingml/2006/table">
            <a:tbl>
              <a:tblPr firstRow="1" bandRow="1">
                <a:tableStyleId>{5C22544A-7EE6-4342-B048-85BDC9FD1C3A}</a:tableStyleId>
              </a:tblPr>
              <a:tblGrid>
                <a:gridCol w="2257412">
                  <a:extLst>
                    <a:ext uri="{9D8B030D-6E8A-4147-A177-3AD203B41FA5}">
                      <a16:colId xmlns:a16="http://schemas.microsoft.com/office/drawing/2014/main" val="20000"/>
                    </a:ext>
                  </a:extLst>
                </a:gridCol>
                <a:gridCol w="5972188">
                  <a:extLst>
                    <a:ext uri="{9D8B030D-6E8A-4147-A177-3AD203B41FA5}">
                      <a16:colId xmlns:a16="http://schemas.microsoft.com/office/drawing/2014/main" val="20001"/>
                    </a:ext>
                  </a:extLst>
                </a:gridCol>
              </a:tblGrid>
              <a:tr h="653148">
                <a:tc>
                  <a:txBody>
                    <a:bodyPr/>
                    <a:lstStyle/>
                    <a:p>
                      <a:endParaRPr lang="ru-RU" dirty="0"/>
                    </a:p>
                  </a:txBody>
                  <a:tcPr/>
                </a:tc>
                <a:tc>
                  <a:txBody>
                    <a:bodyPr/>
                    <a:lstStyle/>
                    <a:p>
                      <a:endParaRPr lang="ru-RU" dirty="0"/>
                    </a:p>
                  </a:txBody>
                  <a:tcPr/>
                </a:tc>
                <a:extLst>
                  <a:ext uri="{0D108BD9-81ED-4DB2-BD59-A6C34878D82A}">
                    <a16:rowId xmlns:a16="http://schemas.microsoft.com/office/drawing/2014/main" val="10000"/>
                  </a:ext>
                </a:extLst>
              </a:tr>
              <a:tr h="653148">
                <a:tc>
                  <a:txBody>
                    <a:bodyPr/>
                    <a:lstStyle/>
                    <a:p>
                      <a:r>
                        <a:rPr lang="en-US" dirty="0" smtClean="0"/>
                        <a:t>The</a:t>
                      </a:r>
                      <a:r>
                        <a:rPr lang="en-US" baseline="0" dirty="0" smtClean="0"/>
                        <a:t> 6</a:t>
                      </a:r>
                      <a:r>
                        <a:rPr lang="en-US" baseline="30000" dirty="0" smtClean="0"/>
                        <a:t>th</a:t>
                      </a:r>
                      <a:r>
                        <a:rPr lang="en-US" baseline="0" dirty="0" smtClean="0"/>
                        <a:t> century BC</a:t>
                      </a:r>
                      <a:endParaRPr lang="ru-RU" dirty="0"/>
                    </a:p>
                  </a:txBody>
                  <a:tcPr/>
                </a:tc>
                <a:tc>
                  <a:txBody>
                    <a:bodyPr/>
                    <a:lstStyle/>
                    <a:p>
                      <a:r>
                        <a:rPr lang="en-US" dirty="0" smtClean="0"/>
                        <a:t>Ancient Greek  Philosophy</a:t>
                      </a:r>
                      <a:endParaRPr lang="ru-RU" dirty="0"/>
                    </a:p>
                  </a:txBody>
                  <a:tcPr/>
                </a:tc>
                <a:extLst>
                  <a:ext uri="{0D108BD9-81ED-4DB2-BD59-A6C34878D82A}">
                    <a16:rowId xmlns:a16="http://schemas.microsoft.com/office/drawing/2014/main" val="10001"/>
                  </a:ext>
                </a:extLst>
              </a:tr>
              <a:tr h="653148">
                <a:tc>
                  <a:txBody>
                    <a:bodyPr/>
                    <a:lstStyle/>
                    <a:p>
                      <a:pPr algn="ctr"/>
                      <a:r>
                        <a:rPr lang="ru-RU" dirty="0" smtClean="0"/>
                        <a:t>1</a:t>
                      </a:r>
                      <a:r>
                        <a:rPr lang="en-US" dirty="0" smtClean="0"/>
                        <a:t>8</a:t>
                      </a:r>
                      <a:r>
                        <a:rPr lang="ru-RU" dirty="0" smtClean="0"/>
                        <a:t>75</a:t>
                      </a:r>
                      <a:endParaRPr lang="ru-RU" dirty="0"/>
                    </a:p>
                  </a:txBody>
                  <a:tcPr/>
                </a:tc>
                <a:tc>
                  <a:txBody>
                    <a:bodyPr/>
                    <a:lstStyle/>
                    <a:p>
                      <a:pPr algn="l"/>
                      <a:r>
                        <a:rPr lang="en-US" dirty="0" smtClean="0"/>
                        <a:t>Louis</a:t>
                      </a:r>
                      <a:r>
                        <a:rPr lang="en-US" baseline="0" dirty="0" smtClean="0"/>
                        <a:t>  </a:t>
                      </a:r>
                      <a:r>
                        <a:rPr lang="en-US" baseline="0" dirty="0" err="1" smtClean="0"/>
                        <a:t>Havet</a:t>
                      </a:r>
                      <a:r>
                        <a:rPr lang="en-US" baseline="0" dirty="0" smtClean="0"/>
                        <a:t>      a French Latinist</a:t>
                      </a:r>
                      <a:endParaRPr lang="ru-RU" dirty="0"/>
                    </a:p>
                  </a:txBody>
                  <a:tcPr/>
                </a:tc>
                <a:extLst>
                  <a:ext uri="{0D108BD9-81ED-4DB2-BD59-A6C34878D82A}">
                    <a16:rowId xmlns:a16="http://schemas.microsoft.com/office/drawing/2014/main" val="10002"/>
                  </a:ext>
                </a:extLst>
              </a:tr>
              <a:tr h="653148">
                <a:tc>
                  <a:txBody>
                    <a:bodyPr/>
                    <a:lstStyle/>
                    <a:p>
                      <a:pPr algn="ctr"/>
                      <a:r>
                        <a:rPr lang="ru-RU" dirty="0" smtClean="0"/>
                        <a:t>1</a:t>
                      </a:r>
                      <a:r>
                        <a:rPr lang="en-US" dirty="0" smtClean="0"/>
                        <a:t>8</a:t>
                      </a:r>
                      <a:r>
                        <a:rPr lang="ru-RU" dirty="0" smtClean="0"/>
                        <a:t>7</a:t>
                      </a:r>
                      <a:r>
                        <a:rPr lang="en-US" dirty="0" smtClean="0"/>
                        <a:t>8</a:t>
                      </a:r>
                    </a:p>
                    <a:p>
                      <a:pPr algn="ctr"/>
                      <a:r>
                        <a:rPr kumimoji="0" lang="en-US" sz="1400" b="0" i="1" kern="1200" dirty="0" smtClean="0">
                          <a:solidFill>
                            <a:schemeClr val="dk1"/>
                          </a:solidFill>
                          <a:latin typeface="Times New Roman" pitchFamily="18" charset="0"/>
                          <a:ea typeface="+mn-ea"/>
                          <a:cs typeface="Times New Roman" pitchFamily="18" charset="0"/>
                        </a:rPr>
                        <a:t>Memoir </a:t>
                      </a:r>
                      <a:endParaRPr lang="ru-RU" sz="1400" dirty="0">
                        <a:latin typeface="Times New Roman" pitchFamily="18" charset="0"/>
                        <a:cs typeface="Times New Roman" pitchFamily="18" charset="0"/>
                      </a:endParaRPr>
                    </a:p>
                  </a:txBody>
                  <a:tcPr/>
                </a:tc>
                <a:tc>
                  <a:txBody>
                    <a:bodyPr/>
                    <a:lstStyle/>
                    <a:p>
                      <a:pPr algn="l"/>
                      <a:r>
                        <a:rPr lang="en-US" dirty="0" smtClean="0"/>
                        <a:t>Ferdinand</a:t>
                      </a:r>
                      <a:r>
                        <a:rPr lang="en-US" baseline="0" dirty="0" smtClean="0"/>
                        <a:t> de Saussure     a  Swiss linguist aged 21</a:t>
                      </a:r>
                      <a:endParaRPr lang="ru-RU" dirty="0"/>
                    </a:p>
                  </a:txBody>
                  <a:tcPr/>
                </a:tc>
                <a:extLst>
                  <a:ext uri="{0D108BD9-81ED-4DB2-BD59-A6C34878D82A}">
                    <a16:rowId xmlns:a16="http://schemas.microsoft.com/office/drawing/2014/main" val="10003"/>
                  </a:ext>
                </a:extLst>
              </a:tr>
              <a:tr h="653148">
                <a:tc>
                  <a:txBody>
                    <a:bodyPr/>
                    <a:lstStyle/>
                    <a:p>
                      <a:pPr algn="ctr"/>
                      <a:r>
                        <a:rPr lang="ru-RU" dirty="0" smtClean="0"/>
                        <a:t>1887</a:t>
                      </a:r>
                      <a:endParaRPr lang="ru-RU"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b="0" i="0" kern="1200" dirty="0" smtClean="0">
                          <a:solidFill>
                            <a:schemeClr val="dk1"/>
                          </a:solidFill>
                          <a:latin typeface="+mn-lt"/>
                          <a:ea typeface="+mn-ea"/>
                          <a:cs typeface="+mn-cs"/>
                        </a:rPr>
                        <a:t>Jan </a:t>
                      </a:r>
                      <a:r>
                        <a:rPr kumimoji="0" lang="en-US" b="0" i="0" kern="1200" dirty="0" err="1" smtClean="0">
                          <a:solidFill>
                            <a:schemeClr val="dk1"/>
                          </a:solidFill>
                          <a:latin typeface="+mn-lt"/>
                          <a:ea typeface="+mn-ea"/>
                          <a:cs typeface="+mn-cs"/>
                        </a:rPr>
                        <a:t>Baudouin</a:t>
                      </a:r>
                      <a:r>
                        <a:rPr kumimoji="0" lang="en-US" b="0" i="0" kern="1200" dirty="0" smtClean="0">
                          <a:solidFill>
                            <a:schemeClr val="dk1"/>
                          </a:solidFill>
                          <a:latin typeface="+mn-lt"/>
                          <a:ea typeface="+mn-ea"/>
                          <a:cs typeface="+mn-cs"/>
                        </a:rPr>
                        <a:t> de Courtenay   a Polish linguist</a:t>
                      </a:r>
                    </a:p>
                    <a:p>
                      <a:pPr algn="l"/>
                      <a:endParaRPr lang="ru-RU" dirty="0"/>
                    </a:p>
                  </a:txBody>
                  <a:tcPr/>
                </a:tc>
                <a:extLst>
                  <a:ext uri="{0D108BD9-81ED-4DB2-BD59-A6C34878D82A}">
                    <a16:rowId xmlns:a16="http://schemas.microsoft.com/office/drawing/2014/main" val="10004"/>
                  </a:ext>
                </a:extLst>
              </a:tr>
              <a:tr h="653148">
                <a:tc>
                  <a:txBody>
                    <a:bodyPr/>
                    <a:lstStyle/>
                    <a:p>
                      <a:pPr algn="ctr"/>
                      <a:r>
                        <a:rPr lang="ru-RU" dirty="0" smtClean="0"/>
                        <a:t>1912</a:t>
                      </a:r>
                      <a:endParaRPr lang="ru-RU"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Lev</a:t>
                      </a:r>
                      <a:r>
                        <a:rPr lang="en-US" baseline="0" dirty="0" smtClean="0"/>
                        <a:t> V. </a:t>
                      </a:r>
                      <a:r>
                        <a:rPr lang="en-US" baseline="0" dirty="0" err="1" smtClean="0"/>
                        <a:t>Shcherba</a:t>
                      </a:r>
                      <a:r>
                        <a:rPr lang="en-US" baseline="0" dirty="0" smtClean="0"/>
                        <a:t>     a Russian linguist</a:t>
                      </a:r>
                      <a:endParaRPr lang="ru-RU" dirty="0" smtClean="0"/>
                    </a:p>
                    <a:p>
                      <a:pPr algn="l"/>
                      <a:endParaRPr lang="ru-RU" dirty="0"/>
                    </a:p>
                  </a:txBody>
                  <a:tcPr/>
                </a:tc>
                <a:extLst>
                  <a:ext uri="{0D108BD9-81ED-4DB2-BD59-A6C34878D82A}">
                    <a16:rowId xmlns:a16="http://schemas.microsoft.com/office/drawing/2014/main" val="10005"/>
                  </a:ext>
                </a:extLst>
              </a:tr>
              <a:tr h="653148">
                <a:tc>
                  <a:txBody>
                    <a:bodyPr/>
                    <a:lstStyle/>
                    <a:p>
                      <a:pPr algn="ctr"/>
                      <a:r>
                        <a:rPr lang="ru-RU" dirty="0" smtClean="0"/>
                        <a:t>1929-1939</a:t>
                      </a:r>
                      <a:endParaRPr lang="en-US" dirty="0" smtClean="0"/>
                    </a:p>
                    <a:p>
                      <a:pPr algn="ctr"/>
                      <a:r>
                        <a:rPr kumimoji="0" lang="en-US" sz="1400" b="0" i="1" kern="1200" dirty="0" smtClean="0">
                          <a:solidFill>
                            <a:schemeClr val="dk1"/>
                          </a:solidFill>
                          <a:latin typeface="Times New Roman" pitchFamily="18" charset="0"/>
                          <a:ea typeface="+mn-ea"/>
                          <a:cs typeface="Times New Roman" pitchFamily="18" charset="0"/>
                        </a:rPr>
                        <a:t>Principles of Phonology</a:t>
                      </a:r>
                      <a:endParaRPr lang="ru-RU" sz="1400" dirty="0">
                        <a:latin typeface="Times New Roman" pitchFamily="18" charset="0"/>
                        <a:cs typeface="Times New Roman" pitchFamily="18" charset="0"/>
                      </a:endParaRPr>
                    </a:p>
                  </a:txBody>
                  <a:tcPr/>
                </a:tc>
                <a:tc>
                  <a:txBody>
                    <a:bodyPr/>
                    <a:lstStyle/>
                    <a:p>
                      <a:pPr algn="l"/>
                      <a:r>
                        <a:rPr lang="en-US" dirty="0" smtClean="0"/>
                        <a:t>Nikolai</a:t>
                      </a:r>
                      <a:r>
                        <a:rPr lang="en-US" baseline="0" dirty="0" smtClean="0"/>
                        <a:t> S. </a:t>
                      </a:r>
                      <a:r>
                        <a:rPr lang="en-US" baseline="0" dirty="0" err="1" smtClean="0"/>
                        <a:t>Trubetzkoy</a:t>
                      </a:r>
                      <a:r>
                        <a:rPr lang="en-US" baseline="0" dirty="0" smtClean="0"/>
                        <a:t>   a Russian linguist</a:t>
                      </a:r>
                      <a:endParaRPr lang="ru-RU" dirty="0"/>
                    </a:p>
                  </a:txBody>
                  <a:tcPr/>
                </a:tc>
                <a:extLst>
                  <a:ext uri="{0D108BD9-81ED-4DB2-BD59-A6C34878D82A}">
                    <a16:rowId xmlns:a16="http://schemas.microsoft.com/office/drawing/2014/main" val="10006"/>
                  </a:ext>
                </a:extLst>
              </a:tr>
            </a:tbl>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14356"/>
            <a:ext cx="8229600" cy="785818"/>
          </a:xfrm>
        </p:spPr>
        <p:txBody>
          <a:bodyPr>
            <a:normAutofit/>
          </a:bodyPr>
          <a:lstStyle/>
          <a:p>
            <a:r>
              <a:rPr lang="en-US" sz="3200" b="1" dirty="0" smtClean="0">
                <a:latin typeface="Times New Roman" pitchFamily="18" charset="0"/>
                <a:cs typeface="Times New Roman" pitchFamily="18" charset="0"/>
              </a:rPr>
              <a:t>Phoneme: definition</a:t>
            </a:r>
            <a:endParaRPr lang="ru-RU" sz="3200" b="1" dirty="0">
              <a:latin typeface="Times New Roman" pitchFamily="18" charset="0"/>
              <a:cs typeface="Times New Roman" pitchFamily="18" charset="0"/>
            </a:endParaRPr>
          </a:p>
        </p:txBody>
      </p:sp>
      <p:sp>
        <p:nvSpPr>
          <p:cNvPr id="3" name="Содержимое 2"/>
          <p:cNvSpPr>
            <a:spLocks noGrp="1"/>
          </p:cNvSpPr>
          <p:nvPr>
            <p:ph idx="1"/>
          </p:nvPr>
        </p:nvSpPr>
        <p:spPr>
          <a:xfrm>
            <a:off x="457200" y="1428736"/>
            <a:ext cx="8229600" cy="5145800"/>
          </a:xfrm>
        </p:spPr>
        <p:txBody>
          <a:bodyPr>
            <a:normAutofit/>
          </a:bodyPr>
          <a:lstStyle/>
          <a:p>
            <a:pPr algn="just">
              <a:buNone/>
            </a:pPr>
            <a:r>
              <a:rPr lang="en-US" dirty="0" smtClean="0"/>
              <a:t> </a:t>
            </a:r>
          </a:p>
          <a:p>
            <a:pPr algn="just">
              <a:buNone/>
            </a:pPr>
            <a:r>
              <a:rPr lang="en-US" dirty="0" smtClean="0"/>
              <a:t> </a:t>
            </a:r>
            <a:r>
              <a:rPr lang="en-US" sz="2400" dirty="0" smtClean="0">
                <a:latin typeface="Times New Roman" pitchFamily="18" charset="0"/>
                <a:cs typeface="Times New Roman" pitchFamily="18" charset="0"/>
              </a:rPr>
              <a:t>The phoneme is           unit of the sound system of the language.</a:t>
            </a:r>
          </a:p>
          <a:p>
            <a:pPr algn="just">
              <a:buNone/>
            </a:pPr>
            <a:endParaRPr lang="en-US" dirty="0" smtClean="0">
              <a:latin typeface="Times New Roman" pitchFamily="18" charset="0"/>
              <a:cs typeface="Times New Roman" pitchFamily="18" charset="0"/>
            </a:endParaRPr>
          </a:p>
          <a:p>
            <a:pPr algn="just">
              <a:buNone/>
            </a:pPr>
            <a:endParaRPr lang="en-US" dirty="0" smtClean="0">
              <a:latin typeface="Times New Roman" pitchFamily="18" charset="0"/>
              <a:cs typeface="Times New Roman" pitchFamily="18" charset="0"/>
            </a:endParaRPr>
          </a:p>
          <a:p>
            <a:pPr algn="just">
              <a:buNone/>
            </a:pPr>
            <a:endParaRPr lang="en-US" b="1" dirty="0" smtClean="0">
              <a:latin typeface="Times New Roman" pitchFamily="18" charset="0"/>
              <a:cs typeface="Times New Roman" pitchFamily="18" charset="0"/>
            </a:endParaRPr>
          </a:p>
          <a:p>
            <a:pPr algn="just">
              <a:buNone/>
            </a:pPr>
            <a:endParaRPr lang="en-US" b="1" dirty="0" smtClean="0">
              <a:latin typeface="Times New Roman" pitchFamily="18" charset="0"/>
              <a:cs typeface="Times New Roman" pitchFamily="18" charset="0"/>
            </a:endParaRPr>
          </a:p>
          <a:p>
            <a:pPr algn="just">
              <a:buNone/>
            </a:pPr>
            <a:endParaRPr lang="en-US" b="1" dirty="0" smtClean="0">
              <a:latin typeface="Times New Roman" pitchFamily="18" charset="0"/>
              <a:cs typeface="Times New Roman" pitchFamily="18" charset="0"/>
            </a:endParaRPr>
          </a:p>
          <a:p>
            <a:pPr algn="just">
              <a:buNone/>
            </a:pPr>
            <a:endParaRPr lang="en-US" dirty="0" smtClean="0">
              <a:latin typeface="Times New Roman" pitchFamily="18" charset="0"/>
              <a:cs typeface="Times New Roman" pitchFamily="18" charset="0"/>
            </a:endParaRPr>
          </a:p>
          <a:p>
            <a:pPr algn="just">
              <a:buNone/>
            </a:pPr>
            <a:endParaRPr lang="en-US" dirty="0" smtClean="0">
              <a:latin typeface="Times New Roman" pitchFamily="18" charset="0"/>
              <a:cs typeface="Times New Roman" pitchFamily="18" charset="0"/>
            </a:endParaRPr>
          </a:p>
          <a:p>
            <a:pPr algn="just">
              <a:buNone/>
            </a:pPr>
            <a:endParaRPr lang="en-US" dirty="0" smtClean="0">
              <a:latin typeface="Times New Roman" pitchFamily="18" charset="0"/>
              <a:cs typeface="Times New Roman" pitchFamily="18" charset="0"/>
            </a:endParaRPr>
          </a:p>
        </p:txBody>
      </p:sp>
      <p:sp>
        <p:nvSpPr>
          <p:cNvPr id="4" name="Прямоугольник 3"/>
          <p:cNvSpPr/>
          <p:nvPr/>
        </p:nvSpPr>
        <p:spPr>
          <a:xfrm>
            <a:off x="1714480" y="2786058"/>
            <a:ext cx="2786082" cy="2214578"/>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buNone/>
            </a:pPr>
            <a:r>
              <a:rPr lang="en-US" sz="2000" b="1" dirty="0" smtClean="0">
                <a:latin typeface="Times New Roman" pitchFamily="18" charset="0"/>
                <a:cs typeface="Times New Roman" pitchFamily="18" charset="0"/>
              </a:rPr>
              <a:t>the smallest, </a:t>
            </a:r>
          </a:p>
          <a:p>
            <a:pPr algn="ctr">
              <a:buNone/>
            </a:pPr>
            <a:r>
              <a:rPr lang="en-US" sz="2000" b="1" dirty="0" smtClean="0">
                <a:latin typeface="Times New Roman" pitchFamily="18" charset="0"/>
                <a:cs typeface="Times New Roman" pitchFamily="18" charset="0"/>
              </a:rPr>
              <a:t>linear  / segmental</a:t>
            </a:r>
          </a:p>
          <a:p>
            <a:pPr algn="ctr">
              <a:buNone/>
            </a:pPr>
            <a:r>
              <a:rPr lang="en-US" sz="2000" b="1" dirty="0" smtClean="0">
                <a:latin typeface="Times New Roman" pitchFamily="18" charset="0"/>
                <a:cs typeface="Times New Roman" pitchFamily="18" charset="0"/>
              </a:rPr>
              <a:t>indistinguishable, </a:t>
            </a:r>
          </a:p>
          <a:p>
            <a:pPr algn="ctr">
              <a:buNone/>
            </a:pPr>
            <a:r>
              <a:rPr lang="en-US" sz="2000" b="1" dirty="0" smtClean="0">
                <a:latin typeface="Times New Roman" pitchFamily="18" charset="0"/>
                <a:cs typeface="Times New Roman" pitchFamily="18" charset="0"/>
              </a:rPr>
              <a:t>independent </a:t>
            </a:r>
          </a:p>
        </p:txBody>
      </p:sp>
      <p:sp>
        <p:nvSpPr>
          <p:cNvPr id="11" name="Стрелка вправо 10"/>
          <p:cNvSpPr/>
          <p:nvPr/>
        </p:nvSpPr>
        <p:spPr>
          <a:xfrm rot="5400000" flipH="1">
            <a:off x="2801192" y="2199411"/>
            <a:ext cx="597223"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857232"/>
            <a:ext cx="8229600" cy="642942"/>
          </a:xfrm>
        </p:spPr>
        <p:style>
          <a:lnRef idx="1">
            <a:schemeClr val="accent5"/>
          </a:lnRef>
          <a:fillRef idx="2">
            <a:schemeClr val="accent5"/>
          </a:fillRef>
          <a:effectRef idx="1">
            <a:schemeClr val="accent5"/>
          </a:effectRef>
          <a:fontRef idx="minor">
            <a:schemeClr val="dk1"/>
          </a:fontRef>
        </p:style>
        <p:txBody>
          <a:bodyPr>
            <a:noAutofit/>
          </a:bodyPr>
          <a:lstStyle/>
          <a:p>
            <a:pPr marL="365760" indent="-256032" algn="r">
              <a:spcBef>
                <a:spcPts val="300"/>
              </a:spcBef>
            </a:pPr>
            <a:r>
              <a:rPr lang="en-US" sz="2800" b="1" dirty="0" smtClean="0">
                <a:latin typeface="Times New Roman" pitchFamily="18" charset="0"/>
                <a:cs typeface="Times New Roman" pitchFamily="18" charset="0"/>
              </a:rPr>
              <a:t>Most important functions of a phoneme</a:t>
            </a:r>
            <a:endParaRPr lang="ru-RU" sz="2800" b="1" dirty="0">
              <a:latin typeface="Times New Roman" pitchFamily="18" charset="0"/>
              <a:cs typeface="Times New Roman" pitchFamily="18" charset="0"/>
            </a:endParaRPr>
          </a:p>
        </p:txBody>
      </p:sp>
      <p:sp>
        <p:nvSpPr>
          <p:cNvPr id="3" name="Содержимое 2"/>
          <p:cNvSpPr>
            <a:spLocks noGrp="1"/>
          </p:cNvSpPr>
          <p:nvPr>
            <p:ph idx="1"/>
          </p:nvPr>
        </p:nvSpPr>
        <p:spPr>
          <a:xfrm>
            <a:off x="457200" y="1785926"/>
            <a:ext cx="8229600" cy="4788610"/>
          </a:xfrm>
        </p:spPr>
        <p:txBody>
          <a:bodyPr numCol="1"/>
          <a:lstStyle/>
          <a:p>
            <a:pPr algn="just"/>
            <a:endParaRPr lang="en-US" b="1" dirty="0" smtClean="0">
              <a:latin typeface="Times New Roman" pitchFamily="18" charset="0"/>
              <a:cs typeface="Times New Roman" pitchFamily="18" charset="0"/>
            </a:endParaRPr>
          </a:p>
          <a:p>
            <a:pPr algn="just"/>
            <a:r>
              <a:rPr lang="en-US" b="1" dirty="0" smtClean="0">
                <a:latin typeface="Times New Roman" pitchFamily="18" charset="0"/>
                <a:cs typeface="Times New Roman" pitchFamily="18" charset="0"/>
              </a:rPr>
              <a:t>Constitutive </a:t>
            </a:r>
            <a:r>
              <a:rPr lang="en-US" dirty="0" smtClean="0">
                <a:latin typeface="Times New Roman" pitchFamily="18" charset="0"/>
                <a:cs typeface="Times New Roman" pitchFamily="18" charset="0"/>
              </a:rPr>
              <a:t> - phonemes form the sound shells of significant language units, such as morphemes, words, sentences, paragraphs, texts …</a:t>
            </a:r>
          </a:p>
          <a:p>
            <a:pPr algn="just">
              <a:buNone/>
            </a:pPr>
            <a:endParaRPr lang="en-US" dirty="0" smtClean="0">
              <a:latin typeface="Times New Roman" pitchFamily="18" charset="0"/>
              <a:cs typeface="Times New Roman" pitchFamily="18" charset="0"/>
            </a:endParaRPr>
          </a:p>
          <a:p>
            <a:pPr algn="just"/>
            <a:endParaRPr lang="en-US" dirty="0" smtClean="0">
              <a:latin typeface="Times New Roman" pitchFamily="18" charset="0"/>
              <a:cs typeface="Times New Roman" pitchFamily="18" charset="0"/>
            </a:endParaRPr>
          </a:p>
          <a:p>
            <a:pPr algn="just"/>
            <a:endParaRPr lang="en-US" dirty="0" smtClean="0"/>
          </a:p>
          <a:p>
            <a:endParaRPr lang="ru-RU" dirty="0"/>
          </a:p>
        </p:txBody>
      </p:sp>
      <p:pic>
        <p:nvPicPr>
          <p:cNvPr id="4" name="Рисунок 3" descr="images1.jpg"/>
          <p:cNvPicPr>
            <a:picLocks noChangeAspect="1"/>
          </p:cNvPicPr>
          <p:nvPr/>
        </p:nvPicPr>
        <p:blipFill>
          <a:blip r:embed="rId3"/>
          <a:stretch>
            <a:fillRect/>
          </a:stretch>
        </p:blipFill>
        <p:spPr>
          <a:xfrm>
            <a:off x="357158" y="571480"/>
            <a:ext cx="1500166" cy="150016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Овал 5"/>
          <p:cNvSpPr/>
          <p:nvPr/>
        </p:nvSpPr>
        <p:spPr>
          <a:xfrm>
            <a:off x="928662" y="3929066"/>
            <a:ext cx="2000264" cy="91440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smtClean="0"/>
          </a:p>
          <a:p>
            <a:pPr algn="ctr"/>
            <a:r>
              <a:rPr lang="en-US" dirty="0" smtClean="0"/>
              <a:t>[e]  [</a:t>
            </a:r>
            <a:r>
              <a:rPr lang="en-US" dirty="0" err="1" smtClean="0"/>
              <a:t>ai</a:t>
            </a:r>
            <a:r>
              <a:rPr lang="en-US" dirty="0" smtClean="0"/>
              <a:t>]  [h]  [p]   [t] </a:t>
            </a:r>
          </a:p>
          <a:p>
            <a:pPr algn="ctr"/>
            <a:r>
              <a:rPr lang="en-US" dirty="0" smtClean="0"/>
              <a:t>[u]  [k] [l]   </a:t>
            </a:r>
          </a:p>
          <a:p>
            <a:pPr algn="ctr"/>
            <a:r>
              <a:rPr lang="en-US" dirty="0" smtClean="0"/>
              <a:t> </a:t>
            </a:r>
            <a:endParaRPr lang="ru-RU" dirty="0"/>
          </a:p>
        </p:txBody>
      </p:sp>
      <p:sp>
        <p:nvSpPr>
          <p:cNvPr id="7" name="Овал 6"/>
          <p:cNvSpPr/>
          <p:nvPr/>
        </p:nvSpPr>
        <p:spPr>
          <a:xfrm>
            <a:off x="5643570" y="4357694"/>
            <a:ext cx="2786082" cy="1485904"/>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smtClean="0"/>
          </a:p>
          <a:p>
            <a:pPr algn="ctr"/>
            <a:r>
              <a:rPr lang="en-US" dirty="0" smtClean="0"/>
              <a:t>[</a:t>
            </a:r>
            <a:r>
              <a:rPr lang="en-US" dirty="0" err="1" smtClean="0"/>
              <a:t>hait</a:t>
            </a:r>
            <a:r>
              <a:rPr lang="en-US" dirty="0" smtClean="0"/>
              <a:t>]</a:t>
            </a:r>
          </a:p>
          <a:p>
            <a:pPr algn="ctr"/>
            <a:r>
              <a:rPr lang="en-US" dirty="0" smtClean="0"/>
              <a:t>[</a:t>
            </a:r>
            <a:r>
              <a:rPr lang="en-US" dirty="0" err="1" smtClean="0"/>
              <a:t>tuk</a:t>
            </a:r>
            <a:r>
              <a:rPr lang="en-US" dirty="0" smtClean="0"/>
              <a:t>]   [</a:t>
            </a:r>
            <a:r>
              <a:rPr lang="en-US" dirty="0" err="1" smtClean="0"/>
              <a:t>luk</a:t>
            </a:r>
            <a:r>
              <a:rPr lang="en-US" dirty="0" smtClean="0"/>
              <a:t>]</a:t>
            </a:r>
          </a:p>
          <a:p>
            <a:pPr algn="ctr"/>
            <a:r>
              <a:rPr lang="en-US" dirty="0" smtClean="0"/>
              <a:t>[put]  [</a:t>
            </a:r>
            <a:r>
              <a:rPr lang="en-US" dirty="0" err="1" smtClean="0"/>
              <a:t>tel</a:t>
            </a:r>
            <a:r>
              <a:rPr lang="en-US" dirty="0" smtClean="0"/>
              <a:t>]  [</a:t>
            </a:r>
            <a:r>
              <a:rPr lang="en-US" dirty="0" err="1" smtClean="0"/>
              <a:t>hel</a:t>
            </a:r>
            <a:r>
              <a:rPr lang="en-US" dirty="0" smtClean="0"/>
              <a:t>]</a:t>
            </a:r>
          </a:p>
          <a:p>
            <a:pPr algn="ctr"/>
            <a:r>
              <a:rPr lang="en-US" dirty="0" smtClean="0"/>
              <a:t>[</a:t>
            </a:r>
            <a:r>
              <a:rPr lang="en-US" dirty="0" err="1" smtClean="0"/>
              <a:t>lait</a:t>
            </a:r>
            <a:r>
              <a:rPr lang="en-US" dirty="0" smtClean="0"/>
              <a:t>]  [tail]  [let] </a:t>
            </a:r>
          </a:p>
          <a:p>
            <a:pPr algn="ctr"/>
            <a:endParaRPr lang="en-US" dirty="0" smtClean="0"/>
          </a:p>
          <a:p>
            <a:pPr algn="ctr"/>
            <a:endParaRPr lang="ru-RU" dirty="0"/>
          </a:p>
        </p:txBody>
      </p:sp>
      <p:cxnSp>
        <p:nvCxnSpPr>
          <p:cNvPr id="12" name="Соединительная линия уступом 11"/>
          <p:cNvCxnSpPr/>
          <p:nvPr/>
        </p:nvCxnSpPr>
        <p:spPr>
          <a:xfrm>
            <a:off x="3286116" y="4000504"/>
            <a:ext cx="2214578" cy="1000132"/>
          </a:xfrm>
          <a:prstGeom prst="bentConnector3">
            <a:avLst>
              <a:gd name="adj1" fmla="val 43118"/>
            </a:avLst>
          </a:prstGeom>
          <a:ln w="38100">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Городская">
  <a:themeElements>
    <a:clrScheme name="Городская">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Городская">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Городская">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0</TotalTime>
  <Words>1413</Words>
  <Application>Microsoft Office PowerPoint</Application>
  <PresentationFormat>Předvádění na obrazovce (4:3)</PresentationFormat>
  <Paragraphs>373</Paragraphs>
  <Slides>43</Slides>
  <Notes>43</Notes>
  <HiddenSlides>0</HiddenSlides>
  <MMClips>4</MMClips>
  <ScaleCrop>false</ScaleCrop>
  <HeadingPairs>
    <vt:vector size="6" baseType="variant">
      <vt:variant>
        <vt:lpstr>Použitá písma</vt:lpstr>
      </vt:variant>
      <vt:variant>
        <vt:i4>8</vt:i4>
      </vt:variant>
      <vt:variant>
        <vt:lpstr>Motiv</vt:lpstr>
      </vt:variant>
      <vt:variant>
        <vt:i4>1</vt:i4>
      </vt:variant>
      <vt:variant>
        <vt:lpstr>Nadpisy snímků</vt:lpstr>
      </vt:variant>
      <vt:variant>
        <vt:i4>43</vt:i4>
      </vt:variant>
    </vt:vector>
  </HeadingPairs>
  <TitlesOfParts>
    <vt:vector size="52" baseType="lpstr">
      <vt:lpstr>Blackadder ITC</vt:lpstr>
      <vt:lpstr>Calibri</vt:lpstr>
      <vt:lpstr>Comic Sans MS</vt:lpstr>
      <vt:lpstr>Georgia</vt:lpstr>
      <vt:lpstr>Times New Roman</vt:lpstr>
      <vt:lpstr>Trebuchet MS</vt:lpstr>
      <vt:lpstr>Wingdings</vt:lpstr>
      <vt:lpstr>Wingdings 2</vt:lpstr>
      <vt:lpstr>Городская</vt:lpstr>
      <vt:lpstr>THEORETICAL   PHONOLOGY</vt:lpstr>
      <vt:lpstr>In this lecture:</vt:lpstr>
      <vt:lpstr>Phonology</vt:lpstr>
      <vt:lpstr>Prezentace aplikace PowerPoint</vt:lpstr>
      <vt:lpstr>To sum it up:</vt:lpstr>
      <vt:lpstr>Phonology studies</vt:lpstr>
      <vt:lpstr>Background  </vt:lpstr>
      <vt:lpstr>Phoneme: definition</vt:lpstr>
      <vt:lpstr>Most important functions of a phoneme</vt:lpstr>
      <vt:lpstr>Distinctive  function </vt:lpstr>
      <vt:lpstr>Recognitive function </vt:lpstr>
      <vt:lpstr>The flow of speech</vt:lpstr>
      <vt:lpstr>Black clouds covered the sun</vt:lpstr>
      <vt:lpstr>Associative analysis – N. Trubetzkoy</vt:lpstr>
      <vt:lpstr>  There are five phonemes in the word DUTY  because we meet them in many other words This method is based on psychological associations and is  very subjective   </vt:lpstr>
      <vt:lpstr>Associative analysis week points</vt:lpstr>
      <vt:lpstr>Minimal pairs  </vt:lpstr>
      <vt:lpstr>     Minimal pairs are pairs of words that differ in one sound and have different meaning  tip – tap - top - pin – pen – pan - fan - man – tan – pan       </vt:lpstr>
      <vt:lpstr>Morphemic juncture Lev Shcherba, Mauroce Grammont </vt:lpstr>
      <vt:lpstr>St. Petersburg State University, Dept. of Phonetics</vt:lpstr>
      <vt:lpstr>St.Petersburg State University, dpt for phonetics</vt:lpstr>
      <vt:lpstr> St.Petersburg State University, dpt for phonetics Pitchforks  </vt:lpstr>
      <vt:lpstr>Morphemic juncture Lev Shcherba, Mauroce Grammont </vt:lpstr>
      <vt:lpstr>Morphemic juncture:   actor </vt:lpstr>
      <vt:lpstr>Morphemic juncture: weak points</vt:lpstr>
      <vt:lpstr>The result of the flow of speech segmentation:  what is next? </vt:lpstr>
      <vt:lpstr> Phonemes, allophones and optional   variants    </vt:lpstr>
      <vt:lpstr>The rules:</vt:lpstr>
      <vt:lpstr>Phonemic inventory and system </vt:lpstr>
      <vt:lpstr>System features</vt:lpstr>
      <vt:lpstr>What makes it possible?</vt:lpstr>
      <vt:lpstr>The theory of phonological oppositions</vt:lpstr>
      <vt:lpstr>Prezentace aplikace PowerPoint</vt:lpstr>
      <vt:lpstr>Types of phonological oppositions </vt:lpstr>
      <vt:lpstr>Types of phonological oppositions </vt:lpstr>
      <vt:lpstr>Prezentace aplikace PowerPoint</vt:lpstr>
      <vt:lpstr>Neutralized opposition </vt:lpstr>
      <vt:lpstr>The result of neutralization</vt:lpstr>
      <vt:lpstr>Practical application </vt:lpstr>
      <vt:lpstr>Phonemic inventory</vt:lpstr>
      <vt:lpstr>Difficult cases</vt:lpstr>
      <vt:lpstr>Attendance check-up</vt:lpstr>
      <vt:lpstr>Prezentace aplikace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Теория фонемы</dc:title>
  <dc:creator>Kateřina Tomková</dc:creator>
  <cp:lastModifiedBy>Kateřina Tomková</cp:lastModifiedBy>
  <cp:revision>157</cp:revision>
  <dcterms:modified xsi:type="dcterms:W3CDTF">2018-04-23T08:51:31Z</dcterms:modified>
</cp:coreProperties>
</file>