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1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7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8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2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693D-E907-4A8E-A403-73CF738DC3E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940424" y="233525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Lope de Vega</a:t>
            </a:r>
            <a:endParaRPr lang="en-GB" sz="1400" smtClean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n-GB" sz="1400" smtClean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32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Castelvines y Monteses</a:t>
            </a:r>
            <a:r>
              <a:rPr lang="cs-CZ" sz="3200" smtClean="0">
                <a:latin typeface="Garamond" panose="02020404030301010803" pitchFamily="18" charset="0"/>
                <a:ea typeface="Times New Roman" panose="02020603050405020304" pitchFamily="18" charset="0"/>
              </a:rPr>
              <a:t> (1609)</a:t>
            </a:r>
            <a:endParaRPr lang="en-GB" sz="1400" i="1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0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23365" y="7983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/>
            <a:r>
              <a:rPr lang="en-GB" sz="2000" smtClean="0">
                <a:latin typeface="Garamond" panose="02020404030301010803" pitchFamily="18" charset="0"/>
              </a:rPr>
              <a:t>ROSELO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¡Ay, cielos, que fui Montés!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¿No fuera yo Castelvín?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¿Tanto le costaba al cielo?</a:t>
            </a:r>
            <a:endParaRPr lang="en-GB" sz="2000">
              <a:latin typeface="Garamond" panose="020204040303010108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5098" r="68204" b="55098"/>
          <a:stretch/>
        </p:blipFill>
        <p:spPr>
          <a:xfrm>
            <a:off x="3945693" y="3048127"/>
            <a:ext cx="4531130" cy="139849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5612" y="2648017"/>
            <a:ext cx="2099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latin typeface="Garamond" panose="02020404030301010803" pitchFamily="18" charset="0"/>
              </a:rPr>
              <a:t>Gwynne Edwards</a:t>
            </a:r>
            <a:endParaRPr lang="en-GB" sz="2000" b="1"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019" y="790430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96401" y="4732108"/>
            <a:ext cx="75713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 smtClean="0">
                <a:latin typeface="Garamond" panose="02020404030301010803" pitchFamily="18" charset="0"/>
              </a:rPr>
              <a:t>Dakin Matthews</a:t>
            </a:r>
            <a:endParaRPr lang="cs-CZ" sz="2200" smtClean="0">
              <a:latin typeface="Garamond" panose="02020404030301010803" pitchFamily="18" charset="0"/>
            </a:endParaRPr>
          </a:p>
          <a:p>
            <a:r>
              <a:rPr lang="en-US" sz="2200">
                <a:latin typeface="Garamond" panose="02020404030301010803" pitchFamily="18" charset="0"/>
              </a:rPr>
              <a:t>Romeo.	</a:t>
            </a:r>
            <a:r>
              <a:rPr lang="en-US" sz="2200">
                <a:latin typeface="Garamond" panose="02020404030301010803" pitchFamily="18" charset="0"/>
              </a:rPr>
              <a:t>(</a:t>
            </a:r>
            <a:r>
              <a:rPr lang="en-US" sz="2200" i="1" smtClean="0">
                <a:latin typeface="Garamond" panose="02020404030301010803" pitchFamily="18" charset="0"/>
              </a:rPr>
              <a:t>Aside</a:t>
            </a:r>
            <a:r>
              <a:rPr lang="en-US" sz="2200" smtClean="0">
                <a:latin typeface="Garamond" panose="02020404030301010803" pitchFamily="18" charset="0"/>
              </a:rPr>
              <a:t>)</a:t>
            </a:r>
            <a:r>
              <a:rPr lang="cs-CZ" sz="2200" smtClean="0">
                <a:latin typeface="Garamond" panose="02020404030301010803" pitchFamily="18" charset="0"/>
              </a:rPr>
              <a:t>	</a:t>
            </a:r>
            <a:r>
              <a:rPr lang="en-US" sz="2200" smtClean="0">
                <a:latin typeface="Garamond" panose="02020404030301010803" pitchFamily="18" charset="0"/>
              </a:rPr>
              <a:t>God</a:t>
            </a:r>
            <a:r>
              <a:rPr lang="en-US" sz="2200">
                <a:latin typeface="Garamond" panose="02020404030301010803" pitchFamily="18" charset="0"/>
              </a:rPr>
              <a:t>! Why am I a Montague!			</a:t>
            </a:r>
            <a:endParaRPr lang="en-GB" sz="2200">
              <a:latin typeface="Garamond" panose="02020404030301010803" pitchFamily="18" charset="0"/>
            </a:endParaRPr>
          </a:p>
          <a:p>
            <a:r>
              <a:rPr lang="cs-CZ" sz="2200" smtClean="0">
                <a:latin typeface="Garamond" panose="02020404030301010803" pitchFamily="18" charset="0"/>
              </a:rPr>
              <a:t>		</a:t>
            </a:r>
            <a:r>
              <a:rPr lang="en-US" sz="2200" smtClean="0">
                <a:latin typeface="Garamond" panose="02020404030301010803" pitchFamily="18" charset="0"/>
              </a:rPr>
              <a:t>Why </a:t>
            </a:r>
            <a:r>
              <a:rPr lang="en-US" sz="2200">
                <a:latin typeface="Garamond" panose="02020404030301010803" pitchFamily="18" charset="0"/>
              </a:rPr>
              <a:t>not a Capulet born and bred?</a:t>
            </a:r>
            <a:endParaRPr lang="en-GB" sz="2200">
              <a:latin typeface="Garamond" panose="02020404030301010803" pitchFamily="18" charset="0"/>
            </a:endParaRPr>
          </a:p>
          <a:p>
            <a:r>
              <a:rPr lang="cs-CZ" sz="2200" smtClean="0">
                <a:latin typeface="Garamond" panose="02020404030301010803" pitchFamily="18" charset="0"/>
              </a:rPr>
              <a:t>		</a:t>
            </a:r>
            <a:r>
              <a:rPr lang="en-US" sz="2200" smtClean="0">
                <a:latin typeface="Garamond" panose="02020404030301010803" pitchFamily="18" charset="0"/>
              </a:rPr>
              <a:t>Would </a:t>
            </a:r>
            <a:r>
              <a:rPr lang="en-US" sz="2200">
                <a:latin typeface="Garamond" panose="02020404030301010803" pitchFamily="18" charset="0"/>
              </a:rPr>
              <a:t>that have been so hard for </a:t>
            </a:r>
            <a:r>
              <a:rPr lang="en-US" sz="2200">
                <a:latin typeface="Garamond" panose="02020404030301010803" pitchFamily="18" charset="0"/>
              </a:rPr>
              <a:t>God</a:t>
            </a:r>
            <a:r>
              <a:rPr lang="en-US" sz="2200" smtClean="0">
                <a:latin typeface="Garamond" panose="02020404030301010803" pitchFamily="18" charset="0"/>
              </a:rPr>
              <a:t>?</a:t>
            </a:r>
            <a:endParaRPr lang="en-GB" sz="2200">
              <a:latin typeface="Garamond" panose="02020404030301010803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61107" r="67610" b="32311"/>
          <a:stretch/>
        </p:blipFill>
        <p:spPr>
          <a:xfrm>
            <a:off x="5969079" y="1301448"/>
            <a:ext cx="5047129" cy="9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1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54323" y="460585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0" t="57843" r="3529" b="4706"/>
          <a:stretch/>
        </p:blipFill>
        <p:spPr>
          <a:xfrm>
            <a:off x="363336" y="860695"/>
            <a:ext cx="6092663" cy="42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54323" y="460585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00447" y="460585"/>
            <a:ext cx="2099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latin typeface="Garamond" panose="02020404030301010803" pitchFamily="18" charset="0"/>
              </a:rPr>
              <a:t>Gwynne Edwards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0" t="57843" r="3529" b="4706"/>
          <a:stretch/>
        </p:blipFill>
        <p:spPr>
          <a:xfrm>
            <a:off x="363336" y="860695"/>
            <a:ext cx="6092663" cy="42626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9" t="85294" r="8628" b="10000"/>
          <a:stretch/>
        </p:blipFill>
        <p:spPr>
          <a:xfrm>
            <a:off x="6683188" y="860694"/>
            <a:ext cx="5317516" cy="5646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0000" r="52223" b="35882"/>
          <a:stretch/>
        </p:blipFill>
        <p:spPr>
          <a:xfrm>
            <a:off x="6683188" y="1425387"/>
            <a:ext cx="4812637" cy="52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54323" y="460585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0" t="57843" r="3529" b="4706"/>
          <a:stretch/>
        </p:blipFill>
        <p:spPr>
          <a:xfrm>
            <a:off x="363336" y="860695"/>
            <a:ext cx="6092663" cy="426263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46986" y="205092"/>
            <a:ext cx="519056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cs-CZ" sz="2000" b="1" smtClean="0">
                <a:latin typeface="Garamond" panose="02020404030301010803" pitchFamily="18" charset="0"/>
              </a:rPr>
              <a:t>Dakin Matthews</a:t>
            </a:r>
            <a:endParaRPr lang="cs-CZ" sz="2000" smtClean="0">
              <a:latin typeface="Garamond" panose="02020404030301010803" pitchFamily="18" charset="0"/>
            </a:endParaRPr>
          </a:p>
          <a:p>
            <a:pPr marL="174625" indent="-174625"/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Juliet speaks to Octavio, but gives her hand to Romeo.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Romeo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			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 My hand!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Juliet</a:t>
            </a:r>
            <a:r>
              <a:rPr lang="cs-CZ" sz="2000" smtClean="0">
                <a:latin typeface="Garamond" panose="02020404030301010803" pitchFamily="18" charset="0"/>
              </a:rPr>
              <a:t>.</a:t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I need you, sir, to clearly see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She speaks to Octavio, but intends it for Romeo.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And be satisfied with this from me,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For short of behaving in a way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That would dishonor me, I may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Not favor you more openly.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Romeo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So long as I get to drain the cup,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Who cares if she toasts him and not me?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Juliet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And turning one’s back on a foe can be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A sign of surrender and giving up.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Octavio</a:t>
            </a:r>
            <a:r>
              <a:rPr lang="en-GB" sz="2000" smtClean="0">
                <a:latin typeface="Garamond" panose="02020404030301010803" pitchFamily="18" charset="0"/>
              </a:rPr>
              <a:t>.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But when you turned your back on me,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And showed your face to my foe instead,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I had to think what your gesture said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Was that you despised me utterly.</a:t>
            </a:r>
          </a:p>
          <a:p>
            <a:pPr marL="174625" indent="-174625"/>
            <a:endParaRPr lang="cs-CZ" sz="200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8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65729" y="2335251"/>
            <a:ext cx="954741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Lope de Vega</a:t>
            </a:r>
            <a:endParaRPr lang="en-GB" sz="1400" smtClean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n-GB" sz="1400" smtClean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32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Castelvines y Monteses</a:t>
            </a:r>
            <a:r>
              <a:rPr lang="cs-CZ" sz="3200" smtClean="0">
                <a:latin typeface="Garamond" panose="02020404030301010803" pitchFamily="18" charset="0"/>
                <a:ea typeface="Times New Roman" panose="02020603050405020304" pitchFamily="18" charset="0"/>
              </a:rPr>
              <a:t> (1609)</a:t>
            </a:r>
          </a:p>
          <a:p>
            <a:pPr algn="ctr">
              <a:spcAft>
                <a:spcPts val="0"/>
              </a:spcAft>
            </a:pPr>
            <a:endParaRPr lang="cs-CZ" sz="3200" i="1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Three English translations:</a:t>
            </a:r>
          </a:p>
          <a:p>
            <a:pPr algn="ctr">
              <a:spcAft>
                <a:spcPts val="0"/>
              </a:spcAft>
            </a:pPr>
            <a:r>
              <a:rPr lang="cs-CZ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Cynthia Rodriguez-Badendyck (1998), </a:t>
            </a:r>
            <a:r>
              <a:rPr lang="cs-CZ" sz="24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Castelvines and Monteses</a:t>
            </a:r>
            <a:endParaRPr lang="cs-CZ" sz="2400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Gwynne Edwards (2005), </a:t>
            </a:r>
            <a:r>
              <a:rPr lang="cs-CZ" sz="24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The Capulets and Montagues</a:t>
            </a:r>
            <a:endParaRPr lang="cs-CZ" sz="2400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Dakin Matthews (2009, 2011), </a:t>
            </a:r>
            <a:r>
              <a:rPr lang="cs-CZ" sz="24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The Capulets and the Montagues</a:t>
            </a:r>
            <a:endParaRPr lang="cs-CZ" sz="240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sz="110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23365" y="7983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/>
            <a:r>
              <a:rPr lang="en-GB" sz="2000" smtClean="0">
                <a:latin typeface="Garamond" panose="02020404030301010803" pitchFamily="18" charset="0"/>
              </a:rPr>
              <a:t>ROSELO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¡Ay, cielos, que fui Montés!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¿No fuera yo Castelvín?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¿Tanto le costaba al cielo?</a:t>
            </a:r>
            <a:endParaRPr lang="en-GB" sz="20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6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23365" y="7983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/>
            <a:r>
              <a:rPr lang="en-GB" sz="2000" smtClean="0">
                <a:latin typeface="Garamond" panose="02020404030301010803" pitchFamily="18" charset="0"/>
              </a:rPr>
              <a:t>ROSELO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¡Ay, cielos, que fui Montés!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¿No fuera yo Castelvín?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¿Tanto le costaba al cielo?</a:t>
            </a:r>
            <a:endParaRPr lang="en-GB" sz="2000"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019" y="790430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61107" r="67610" b="32311"/>
          <a:stretch/>
        </p:blipFill>
        <p:spPr>
          <a:xfrm>
            <a:off x="5969079" y="1301448"/>
            <a:ext cx="5047129" cy="9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23365" y="7983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/>
            <a:r>
              <a:rPr lang="en-GB" sz="2000" smtClean="0">
                <a:latin typeface="Garamond" panose="02020404030301010803" pitchFamily="18" charset="0"/>
              </a:rPr>
              <a:t>ROSELO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¡Ay, cielos, que fui Montés!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¿No fuera yo Castelvín?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¿Tanto le costaba al cielo?</a:t>
            </a:r>
            <a:endParaRPr lang="en-GB" sz="2000">
              <a:latin typeface="Garamond" panose="020204040303010108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5098" r="68204" b="55098"/>
          <a:stretch/>
        </p:blipFill>
        <p:spPr>
          <a:xfrm>
            <a:off x="3945693" y="3048127"/>
            <a:ext cx="4531130" cy="139849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5612" y="2648017"/>
            <a:ext cx="2099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latin typeface="Garamond" panose="02020404030301010803" pitchFamily="18" charset="0"/>
              </a:rPr>
              <a:t>Gwynne Edwards</a:t>
            </a:r>
            <a:endParaRPr lang="en-GB" sz="2000" b="1"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019" y="790430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61107" r="67610" b="32311"/>
          <a:stretch/>
        </p:blipFill>
        <p:spPr>
          <a:xfrm>
            <a:off x="5969079" y="1301448"/>
            <a:ext cx="5047129" cy="9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23365" y="7983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/>
            <a:r>
              <a:rPr lang="en-GB" sz="2000" smtClean="0">
                <a:latin typeface="Garamond" panose="02020404030301010803" pitchFamily="18" charset="0"/>
              </a:rPr>
              <a:t>ROSELO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¡Ay, cielos, que fui Montés!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¿No fuera yo Castelvín?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¿Tanto le costaba al cielo?</a:t>
            </a:r>
            <a:endParaRPr lang="en-GB" sz="2000">
              <a:latin typeface="Garamond" panose="020204040303010108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5098" r="68204" b="55098"/>
          <a:stretch/>
        </p:blipFill>
        <p:spPr>
          <a:xfrm>
            <a:off x="3945693" y="3048127"/>
            <a:ext cx="4531130" cy="139849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5612" y="2648017"/>
            <a:ext cx="2099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latin typeface="Garamond" panose="02020404030301010803" pitchFamily="18" charset="0"/>
              </a:rPr>
              <a:t>Gwynne Edwards</a:t>
            </a:r>
            <a:endParaRPr lang="en-GB" sz="2000" b="1"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019" y="790430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96401" y="4732108"/>
            <a:ext cx="75713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 smtClean="0">
                <a:latin typeface="Garamond" panose="02020404030301010803" pitchFamily="18" charset="0"/>
              </a:rPr>
              <a:t>Dakin Matthews</a:t>
            </a:r>
            <a:endParaRPr lang="cs-CZ" sz="2200" smtClean="0">
              <a:latin typeface="Garamond" panose="02020404030301010803" pitchFamily="18" charset="0"/>
            </a:endParaRPr>
          </a:p>
          <a:p>
            <a:r>
              <a:rPr lang="en-US" sz="2200">
                <a:latin typeface="Garamond" panose="02020404030301010803" pitchFamily="18" charset="0"/>
              </a:rPr>
              <a:t>Romeo.	</a:t>
            </a:r>
            <a:r>
              <a:rPr lang="en-US" sz="2200">
                <a:latin typeface="Garamond" panose="02020404030301010803" pitchFamily="18" charset="0"/>
              </a:rPr>
              <a:t>(</a:t>
            </a:r>
            <a:r>
              <a:rPr lang="en-US" sz="2200" i="1" smtClean="0">
                <a:latin typeface="Garamond" panose="02020404030301010803" pitchFamily="18" charset="0"/>
              </a:rPr>
              <a:t>Aside</a:t>
            </a:r>
            <a:r>
              <a:rPr lang="en-US" sz="2200" smtClean="0">
                <a:latin typeface="Garamond" panose="02020404030301010803" pitchFamily="18" charset="0"/>
              </a:rPr>
              <a:t>)</a:t>
            </a:r>
            <a:r>
              <a:rPr lang="cs-CZ" sz="2200" smtClean="0">
                <a:latin typeface="Garamond" panose="02020404030301010803" pitchFamily="18" charset="0"/>
              </a:rPr>
              <a:t>	</a:t>
            </a:r>
            <a:r>
              <a:rPr lang="en-US" sz="2200" smtClean="0">
                <a:latin typeface="Garamond" panose="02020404030301010803" pitchFamily="18" charset="0"/>
              </a:rPr>
              <a:t>God</a:t>
            </a:r>
            <a:r>
              <a:rPr lang="en-US" sz="2200">
                <a:latin typeface="Garamond" panose="02020404030301010803" pitchFamily="18" charset="0"/>
              </a:rPr>
              <a:t>! Why am I a Montague!			</a:t>
            </a:r>
            <a:endParaRPr lang="en-GB" sz="2200">
              <a:latin typeface="Garamond" panose="02020404030301010803" pitchFamily="18" charset="0"/>
            </a:endParaRPr>
          </a:p>
          <a:p>
            <a:r>
              <a:rPr lang="cs-CZ" sz="2200" smtClean="0">
                <a:latin typeface="Garamond" panose="02020404030301010803" pitchFamily="18" charset="0"/>
              </a:rPr>
              <a:t>		</a:t>
            </a:r>
            <a:r>
              <a:rPr lang="en-US" sz="2200" smtClean="0">
                <a:latin typeface="Garamond" panose="02020404030301010803" pitchFamily="18" charset="0"/>
              </a:rPr>
              <a:t>Why </a:t>
            </a:r>
            <a:r>
              <a:rPr lang="en-US" sz="2200">
                <a:latin typeface="Garamond" panose="02020404030301010803" pitchFamily="18" charset="0"/>
              </a:rPr>
              <a:t>not a Capulet born and bred?</a:t>
            </a:r>
            <a:endParaRPr lang="en-GB" sz="2200">
              <a:latin typeface="Garamond" panose="02020404030301010803" pitchFamily="18" charset="0"/>
            </a:endParaRPr>
          </a:p>
          <a:p>
            <a:r>
              <a:rPr lang="cs-CZ" sz="2200" smtClean="0">
                <a:latin typeface="Garamond" panose="02020404030301010803" pitchFamily="18" charset="0"/>
              </a:rPr>
              <a:t>		</a:t>
            </a:r>
            <a:r>
              <a:rPr lang="en-US" sz="2200" smtClean="0">
                <a:latin typeface="Garamond" panose="02020404030301010803" pitchFamily="18" charset="0"/>
              </a:rPr>
              <a:t>Would </a:t>
            </a:r>
            <a:r>
              <a:rPr lang="en-US" sz="2200">
                <a:latin typeface="Garamond" panose="02020404030301010803" pitchFamily="18" charset="0"/>
              </a:rPr>
              <a:t>that have been so hard for </a:t>
            </a:r>
            <a:r>
              <a:rPr lang="en-US" sz="2200">
                <a:latin typeface="Garamond" panose="02020404030301010803" pitchFamily="18" charset="0"/>
              </a:rPr>
              <a:t>God</a:t>
            </a:r>
            <a:r>
              <a:rPr lang="en-US" sz="2200" smtClean="0">
                <a:latin typeface="Garamond" panose="02020404030301010803" pitchFamily="18" charset="0"/>
              </a:rPr>
              <a:t>?</a:t>
            </a:r>
            <a:endParaRPr lang="en-GB" sz="2200">
              <a:latin typeface="Garamond" panose="02020404030301010803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61107" r="67610" b="32311"/>
          <a:stretch/>
        </p:blipFill>
        <p:spPr>
          <a:xfrm>
            <a:off x="5969079" y="1301448"/>
            <a:ext cx="5047129" cy="9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8212" y="774036"/>
            <a:ext cx="44689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JULIA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¡Oh, si se llegase a mí,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que de cuantas hay aquí,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más lo pienso agradecer!</a:t>
            </a:r>
          </a:p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DOROTEA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Mi hermano con Julia está,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sin duda que a mí se llega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la máscara.</a:t>
            </a:r>
          </a:p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ROSELO</a:t>
            </a:r>
            <a:r>
              <a:rPr lang="cs-CZ" sz="2000" smtClean="0">
                <a:latin typeface="Garamond" panose="02020404030301010803" pitchFamily="18" charset="0"/>
              </a:rPr>
              <a:t>	</a:t>
            </a:r>
            <a:r>
              <a:rPr lang="es-ES" sz="2000" smtClean="0">
                <a:latin typeface="Garamond" panose="02020404030301010803" pitchFamily="18" charset="0"/>
              </a:rPr>
              <a:t>El amor me ciega,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y el mismo me alumbra ya.	</a:t>
            </a:r>
          </a:p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JULIA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¡Ay, mancebo, si yo fuese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tan dichosa!</a:t>
            </a:r>
          </a:p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DOROTEA</a:t>
            </a:r>
            <a:r>
              <a:rPr lang="cs-CZ" sz="2000" smtClean="0">
                <a:latin typeface="Garamond" panose="02020404030301010803" pitchFamily="18" charset="0"/>
              </a:rPr>
              <a:t>	</a:t>
            </a:r>
            <a:r>
              <a:rPr lang="es-ES" sz="2000" smtClean="0">
                <a:latin typeface="Garamond" panose="02020404030301010803" pitchFamily="18" charset="0"/>
              </a:rPr>
              <a:t>¡Ay, si tomase mi lado!</a:t>
            </a:r>
          </a:p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JULIA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Ay Dios, si llegase.	</a:t>
            </a:r>
          </a:p>
          <a:p>
            <a:pPr marL="363538" indent="-363538"/>
            <a:r>
              <a:rPr lang="es-ES" sz="2000" smtClean="0">
                <a:latin typeface="Garamond" panose="02020404030301010803" pitchFamily="18" charset="0"/>
              </a:rPr>
              <a:t>DOROTEA	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s-ES" sz="2000" smtClean="0">
                <a:latin typeface="Garamond" panose="02020404030301010803" pitchFamily="18" charset="0"/>
              </a:rPr>
              <a:t>Ay Dios, si amor me tuviese.</a:t>
            </a:r>
            <a:endParaRPr lang="en-GB" sz="2000"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70075" y="460585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90393" r="64468" b="4734"/>
          <a:stretch/>
        </p:blipFill>
        <p:spPr>
          <a:xfrm>
            <a:off x="5553634" y="1035422"/>
            <a:ext cx="5578917" cy="7102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7" t="14050" r="7894" b="65952"/>
          <a:stretch/>
        </p:blipFill>
        <p:spPr>
          <a:xfrm>
            <a:off x="5553634" y="1745673"/>
            <a:ext cx="6414000" cy="27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54323" y="460585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90393" r="64468" b="4734"/>
          <a:stretch/>
        </p:blipFill>
        <p:spPr>
          <a:xfrm>
            <a:off x="537882" y="1035422"/>
            <a:ext cx="5578917" cy="7102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7" t="14050" r="7894" b="65952"/>
          <a:stretch/>
        </p:blipFill>
        <p:spPr>
          <a:xfrm>
            <a:off x="537882" y="1745673"/>
            <a:ext cx="6414000" cy="270285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00447" y="460585"/>
            <a:ext cx="2099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latin typeface="Garamond" panose="02020404030301010803" pitchFamily="18" charset="0"/>
              </a:rPr>
              <a:t>Gwynne Edwards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6275" r="60602" b="8823"/>
          <a:stretch/>
        </p:blipFill>
        <p:spPr>
          <a:xfrm>
            <a:off x="6843093" y="891785"/>
            <a:ext cx="4811800" cy="29809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2" t="9356" r="13025" b="69578"/>
          <a:stretch/>
        </p:blipFill>
        <p:spPr>
          <a:xfrm>
            <a:off x="6843093" y="3898019"/>
            <a:ext cx="4779818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54323" y="460585"/>
            <a:ext cx="3529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>
                <a:latin typeface="Garamond" panose="02020404030301010803" pitchFamily="18" charset="0"/>
              </a:rPr>
              <a:t>Cynthia Rodriguez-Badendyck</a:t>
            </a:r>
            <a:endParaRPr lang="en-GB" sz="2000" b="1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90393" r="64468" b="4734"/>
          <a:stretch/>
        </p:blipFill>
        <p:spPr>
          <a:xfrm>
            <a:off x="537882" y="1035422"/>
            <a:ext cx="5578917" cy="7102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7" t="14050" r="7894" b="65952"/>
          <a:stretch/>
        </p:blipFill>
        <p:spPr>
          <a:xfrm>
            <a:off x="537882" y="1745673"/>
            <a:ext cx="6414000" cy="270285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951882" y="312668"/>
            <a:ext cx="51905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cs-CZ" sz="2000" b="1" smtClean="0">
                <a:latin typeface="Garamond" panose="02020404030301010803" pitchFamily="18" charset="0"/>
              </a:rPr>
              <a:t>Dakin Matthews</a:t>
            </a:r>
            <a:endParaRPr lang="cs-CZ" sz="2000" smtClean="0">
              <a:latin typeface="Garamond" panose="02020404030301010803" pitchFamily="18" charset="0"/>
            </a:endParaRP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Juliet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Oh if, of all the women here,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That young man chooses me to be near,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I’ll be so kind and welcoming!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Dorothea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My brother and Juliet are in talk;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Surely, that masked one’s coming towards me!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Romeo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Love that will not let me see,</a:t>
            </a:r>
          </a:p>
          <a:p>
            <a:pPr marL="174625" indent="-174625"/>
            <a:r>
              <a:rPr lang="en-GB" sz="2000" smtClean="0">
                <a:latin typeface="Garamond" panose="02020404030301010803" pitchFamily="18" charset="0"/>
              </a:rPr>
              <a:t>	Yet lights the way whereon I walk.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Juliet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Oh youth, if so blest I could be!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Dorothea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Oh, Heaven, if only he’d come near!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Juliet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O Lord, I think he’s coming here!</a:t>
            </a:r>
          </a:p>
          <a:p>
            <a:pPr marL="174625" indent="-174625"/>
            <a:r>
              <a:rPr lang="en-GB" sz="2000" b="1" smtClean="0">
                <a:latin typeface="Garamond" panose="02020404030301010803" pitchFamily="18" charset="0"/>
              </a:rPr>
              <a:t>Dorothea</a:t>
            </a:r>
            <a:r>
              <a:rPr lang="en-GB" sz="2000" smtClean="0">
                <a:latin typeface="Garamond" panose="02020404030301010803" pitchFamily="18" charset="0"/>
              </a:rPr>
              <a:t>.</a:t>
            </a:r>
            <a:r>
              <a:rPr lang="cs-CZ" sz="2000" smtClean="0">
                <a:latin typeface="Garamond" panose="02020404030301010803" pitchFamily="18" charset="0"/>
              </a:rPr>
              <a:t> </a:t>
            </a:r>
            <a:r>
              <a:rPr lang="en-GB" sz="2000" smtClean="0">
                <a:latin typeface="Garamond" panose="02020404030301010803" pitchFamily="18" charset="0"/>
              </a:rPr>
              <a:t>(</a:t>
            </a:r>
            <a:r>
              <a:rPr lang="en-GB" sz="2000" i="1" smtClean="0">
                <a:latin typeface="Garamond" panose="02020404030301010803" pitchFamily="18" charset="0"/>
              </a:rPr>
              <a:t>Aside</a:t>
            </a:r>
            <a:r>
              <a:rPr lang="en-GB" sz="2000" smtClean="0">
                <a:latin typeface="Garamond" panose="02020404030301010803" pitchFamily="18" charset="0"/>
              </a:rPr>
              <a:t>) </a:t>
            </a:r>
            <a:r>
              <a:rPr lang="cs-CZ" sz="2000" smtClean="0">
                <a:latin typeface="Garamond" panose="02020404030301010803" pitchFamily="18" charset="0"/>
              </a:rPr>
              <a:t/>
            </a:r>
            <a:br>
              <a:rPr lang="cs-CZ" sz="2000" smtClean="0">
                <a:latin typeface="Garamond" panose="02020404030301010803" pitchFamily="18" charset="0"/>
              </a:rPr>
            </a:br>
            <a:r>
              <a:rPr lang="en-GB" sz="2000" smtClean="0">
                <a:latin typeface="Garamond" panose="02020404030301010803" pitchFamily="18" charset="0"/>
              </a:rPr>
              <a:t>O God, if he’d just make love to me!</a:t>
            </a:r>
          </a:p>
        </p:txBody>
      </p:sp>
    </p:spTree>
    <p:extLst>
      <p:ext uri="{BB962C8B-B14F-4D97-AF65-F5344CB8AC3E}">
        <p14:creationId xmlns:p14="http://schemas.microsoft.com/office/powerpoint/2010/main" val="1726667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74</Words>
  <Application>Microsoft Office PowerPoint</Application>
  <PresentationFormat>Širokoúhlá obrazovka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Drábek</dc:creator>
  <cp:lastModifiedBy>Pavel Drábek</cp:lastModifiedBy>
  <cp:revision>11</cp:revision>
  <dcterms:created xsi:type="dcterms:W3CDTF">2018-04-03T08:21:28Z</dcterms:created>
  <dcterms:modified xsi:type="dcterms:W3CDTF">2018-04-03T12:08:40Z</dcterms:modified>
</cp:coreProperties>
</file>