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72" r:id="rId7"/>
    <p:sldId id="275" r:id="rId8"/>
    <p:sldId id="265" r:id="rId9"/>
    <p:sldId id="266" r:id="rId10"/>
    <p:sldId id="271" r:id="rId11"/>
    <p:sldId id="268" r:id="rId12"/>
    <p:sldId id="269" r:id="rId13"/>
    <p:sldId id="270" r:id="rId14"/>
    <p:sldId id="273" r:id="rId15"/>
    <p:sldId id="267" r:id="rId16"/>
    <p:sldId id="260" r:id="rId17"/>
    <p:sldId id="276" r:id="rId18"/>
    <p:sldId id="2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Tla08N3m3v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TGVNGoMXE2c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ED053-0F08-4744-8668-78EB642A4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Lidský smysl: zrak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05226-D9EB-4990-8E17-CB50ABAFF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Vidění a vnímání světa</a:t>
            </a:r>
          </a:p>
        </p:txBody>
      </p:sp>
    </p:spTree>
    <p:extLst>
      <p:ext uri="{BB962C8B-B14F-4D97-AF65-F5344CB8AC3E}">
        <p14:creationId xmlns:p14="http://schemas.microsoft.com/office/powerpoint/2010/main" val="13090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DAAC0B-DD06-46F8-BA39-4B71597C3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053" y="705678"/>
            <a:ext cx="4752628" cy="3124201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effectLst/>
              </a:rPr>
              <a:t>Iluze a alegorie (jinotaj)</a:t>
            </a:r>
          </a:p>
          <a:p>
            <a:r>
              <a:rPr lang="cs-CZ" dirty="0">
                <a:effectLst/>
              </a:rPr>
              <a:t>„</a:t>
            </a:r>
            <a:r>
              <a:rPr lang="en-US" dirty="0">
                <a:effectLst/>
              </a:rPr>
              <a:t>This is how we see the world. We see it outside ourselves, and at the same time we only have a representation of it in ourselves. In the same way, we sometimes situate in the past that which is happening in the present.</a:t>
            </a:r>
            <a:r>
              <a:rPr lang="cs-CZ" dirty="0">
                <a:effectLst/>
              </a:rPr>
              <a:t>“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8789B6-07F6-4E7C-B5D8-A3F5C43BC2E2}"/>
              </a:ext>
            </a:extLst>
          </p:cNvPr>
          <p:cNvSpPr txBox="1"/>
          <p:nvPr/>
        </p:nvSpPr>
        <p:spPr>
          <a:xfrm>
            <a:off x="8990980" y="5191035"/>
            <a:ext cx="2451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René </a:t>
            </a:r>
            <a:r>
              <a:rPr lang="cs-CZ" dirty="0" err="1"/>
              <a:t>Magritte</a:t>
            </a:r>
            <a:r>
              <a:rPr lang="cs-CZ" dirty="0"/>
              <a:t>:  La </a:t>
            </a:r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Humane</a:t>
            </a:r>
            <a:r>
              <a:rPr lang="cs-CZ" dirty="0"/>
              <a:t> (formace člověka), 1933</a:t>
            </a:r>
          </a:p>
        </p:txBody>
      </p:sp>
      <p:pic>
        <p:nvPicPr>
          <p:cNvPr id="1028" name="Picture 4" descr="http://www.mattesonart.com/Data/Sites/1/magritte/human%20condition1%201933.jpg">
            <a:extLst>
              <a:ext uri="{FF2B5EF4-FFF2-40B4-BE49-F238E27FC236}">
                <a16:creationId xmlns:a16="http://schemas.microsoft.com/office/drawing/2014/main" id="{B0E816EB-CD02-4D24-B390-E09DB240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37"/>
            <a:ext cx="5533404" cy="683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0787" y="365760"/>
            <a:ext cx="8516751" cy="63753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7077" y="5713106"/>
            <a:ext cx="3326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Natalia </a:t>
            </a:r>
            <a:r>
              <a:rPr lang="cs-CZ" b="1" dirty="0" err="1"/>
              <a:t>Sergeyevna</a:t>
            </a:r>
            <a:r>
              <a:rPr lang="cs-CZ" b="1" dirty="0"/>
              <a:t> </a:t>
            </a:r>
            <a:r>
              <a:rPr lang="cs-CZ" b="1" dirty="0" err="1"/>
              <a:t>Goncharova</a:t>
            </a:r>
            <a:r>
              <a:rPr lang="cs-CZ" b="1" dirty="0"/>
              <a:t>: </a:t>
            </a:r>
            <a:r>
              <a:rPr lang="cs-CZ" b="1" i="1" dirty="0"/>
              <a:t>Cyklista</a:t>
            </a:r>
            <a:r>
              <a:rPr lang="cs-CZ" b="1" dirty="0"/>
              <a:t> (1913)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7077" y="2146851"/>
            <a:ext cx="2769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M-P: 21: 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cs-CZ" b="1" i="1" dirty="0"/>
              <a:t>Nechtěli se spokojit s analytickou studií, ale chtěli se </a:t>
            </a:r>
            <a:r>
              <a:rPr lang="cs-CZ" b="1" i="1" u="sng" dirty="0"/>
              <a:t>přiblížit samotnému stylu perceptivní zkušenosti</a:t>
            </a:r>
            <a:r>
              <a:rPr lang="cs-CZ" u="sng" dirty="0"/>
              <a:t>“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8B20B2B-3EA8-4640-B088-D2BB3CF1B368}"/>
              </a:ext>
            </a:extLst>
          </p:cNvPr>
          <p:cNvSpPr txBox="1"/>
          <p:nvPr/>
        </p:nvSpPr>
        <p:spPr>
          <a:xfrm>
            <a:off x="596348" y="1007165"/>
            <a:ext cx="222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SIMULACE A SYNESTÉZIE</a:t>
            </a:r>
          </a:p>
        </p:txBody>
      </p:sp>
    </p:spTree>
    <p:extLst>
      <p:ext uri="{BB962C8B-B14F-4D97-AF65-F5344CB8AC3E}">
        <p14:creationId xmlns:p14="http://schemas.microsoft.com/office/powerpoint/2010/main" val="42432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Vnímání/vidění věcí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„věci jsou komplexy“</a:t>
            </a:r>
          </a:p>
          <a:p>
            <a:r>
              <a:rPr lang="cs-CZ" dirty="0"/>
              <a:t>„katalyzátory touhy“ (M-P: 29 s 32)</a:t>
            </a:r>
          </a:p>
        </p:txBody>
      </p:sp>
      <p:pic>
        <p:nvPicPr>
          <p:cNvPr id="5122" name="Picture 2" descr="Výsledek obrázku pro šípkový ke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51" y="2926940"/>
            <a:ext cx="5070442" cy="38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51" y="365760"/>
            <a:ext cx="3612052" cy="24080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66" y="2916243"/>
            <a:ext cx="5134647" cy="38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365759"/>
            <a:ext cx="4251032" cy="2032883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Věci nesou lidské atributy</a:t>
            </a:r>
            <a:br>
              <a:rPr lang="cs-CZ" sz="3200" dirty="0"/>
            </a:br>
            <a:br>
              <a:rPr lang="cs-CZ" sz="3200" dirty="0"/>
            </a:br>
            <a:r>
              <a:rPr lang="cs-CZ" sz="1800" dirty="0" err="1"/>
              <a:t>object</a:t>
            </a:r>
            <a:r>
              <a:rPr lang="cs-CZ" sz="1800" dirty="0"/>
              <a:t> </a:t>
            </a:r>
            <a:r>
              <a:rPr lang="cs-CZ" sz="1800" dirty="0" err="1"/>
              <a:t>trouvé</a:t>
            </a:r>
            <a:r>
              <a:rPr lang="cs-CZ" sz="1800" dirty="0"/>
              <a:t> (nalezené předměty)</a:t>
            </a:r>
            <a:br>
              <a:rPr lang="cs-CZ" sz="1800" dirty="0"/>
            </a:br>
            <a:r>
              <a:rPr lang="cs-CZ" sz="1800" dirty="0"/>
              <a:t>katalyzátory </a:t>
            </a:r>
            <a:r>
              <a:rPr lang="cs-CZ" sz="1800" dirty="0">
                <a:highlight>
                  <a:srgbClr val="000000"/>
                </a:highlight>
              </a:rPr>
              <a:t>touhy</a:t>
            </a:r>
          </a:p>
        </p:txBody>
      </p:sp>
      <p:pic>
        <p:nvPicPr>
          <p:cNvPr id="1026" name="Picture 2" descr="Související obráze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6" t="7919" r="3854" b="2847"/>
          <a:stretch/>
        </p:blipFill>
        <p:spPr bwMode="auto">
          <a:xfrm>
            <a:off x="5680147" y="0"/>
            <a:ext cx="5274365" cy="70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804452" y="6135757"/>
            <a:ext cx="410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Man </a:t>
            </a:r>
            <a:r>
              <a:rPr lang="cs-CZ" b="1" dirty="0" err="1">
                <a:solidFill>
                  <a:schemeClr val="bg1"/>
                </a:solidFill>
              </a:rPr>
              <a:t>Ray</a:t>
            </a:r>
            <a:r>
              <a:rPr lang="cs-CZ" b="1" dirty="0">
                <a:solidFill>
                  <a:schemeClr val="bg1"/>
                </a:solidFill>
              </a:rPr>
              <a:t>: </a:t>
            </a:r>
            <a:r>
              <a:rPr lang="cs-CZ" b="1" i="1" dirty="0">
                <a:solidFill>
                  <a:schemeClr val="bg1"/>
                </a:solidFill>
              </a:rPr>
              <a:t>Dar</a:t>
            </a:r>
            <a:r>
              <a:rPr lang="cs-CZ" b="1" dirty="0">
                <a:solidFill>
                  <a:schemeClr val="bg1"/>
                </a:solidFill>
              </a:rPr>
              <a:t> (1921/1940)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24000" y="2676939"/>
            <a:ext cx="3525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Vidět mezi člověkem a věcmi „</a:t>
            </a:r>
            <a:r>
              <a:rPr lang="cs-CZ" i="1" dirty="0"/>
              <a:t>závratnou blízkost, jež nám brání pojímat sama sebe jako čistého ducha (…) a věci definovat jako čiré objekty bez jakýchkoliv lidských atributů</a:t>
            </a:r>
            <a:r>
              <a:rPr lang="cs-CZ" dirty="0"/>
              <a:t>“ (M-P: 32-33)</a:t>
            </a:r>
          </a:p>
        </p:txBody>
      </p:sp>
    </p:spTree>
    <p:extLst>
      <p:ext uri="{BB962C8B-B14F-4D97-AF65-F5344CB8AC3E}">
        <p14:creationId xmlns:p14="http://schemas.microsoft.com/office/powerpoint/2010/main" val="355795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27786-15BB-4A49-9C06-5B3FE367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417" y="609600"/>
            <a:ext cx="5454994" cy="1905000"/>
          </a:xfrm>
        </p:spPr>
        <p:txBody>
          <a:bodyPr/>
          <a:lstStyle/>
          <a:p>
            <a:r>
              <a:rPr lang="cs-CZ" dirty="0"/>
              <a:t>Jak vidíme (s) emocemi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930CE5-C5C6-4482-AB10-5288AFAB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635" y="2666999"/>
            <a:ext cx="5653776" cy="3124201"/>
          </a:xfrm>
        </p:spPr>
        <p:txBody>
          <a:bodyPr/>
          <a:lstStyle/>
          <a:p>
            <a:r>
              <a:rPr lang="cs-CZ" dirty="0"/>
              <a:t>René Descartes (1599-1650): Vášně duše (1659) šišinka mozková – kde se rodí vášeň</a:t>
            </a:r>
          </a:p>
          <a:p>
            <a:r>
              <a:rPr lang="cs-CZ" dirty="0"/>
              <a:t>Semir </a:t>
            </a:r>
            <a:r>
              <a:rPr lang="cs-CZ" dirty="0" err="1"/>
              <a:t>Zeki</a:t>
            </a:r>
            <a:r>
              <a:rPr lang="cs-CZ" dirty="0"/>
              <a:t>: centrum pro krásu a lásku </a:t>
            </a:r>
            <a:r>
              <a:rPr lang="cs-CZ" sz="1100" dirty="0"/>
              <a:t>(</a:t>
            </a:r>
            <a:r>
              <a:rPr lang="cs-CZ" sz="1100" dirty="0">
                <a:hlinkClick r:id="rId2"/>
              </a:rPr>
              <a:t>https://www.youtube.com/</a:t>
            </a:r>
            <a:r>
              <a:rPr lang="cs-CZ" sz="1100" dirty="0" err="1">
                <a:hlinkClick r:id="rId2"/>
              </a:rPr>
              <a:t>watch?v</a:t>
            </a:r>
            <a:r>
              <a:rPr lang="cs-CZ" sz="1100" dirty="0">
                <a:hlinkClick r:id="rId2"/>
              </a:rPr>
              <a:t>=Tla08N3m3v0</a:t>
            </a:r>
            <a:r>
              <a:rPr lang="cs-CZ" sz="1100" dirty="0"/>
              <a:t>) min 17:54</a:t>
            </a:r>
          </a:p>
          <a:p>
            <a:r>
              <a:rPr lang="cs-CZ" dirty="0"/>
              <a:t>Dítě mezi 3 a 4 měsícem rozpozná šťastný a rozhněvaný obličej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9C39EB-60D8-4575-96E3-935030F1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043" y="4867275"/>
            <a:ext cx="2466975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F6410E-3F05-4705-86BC-3CAB238F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0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113971"/>
            <a:ext cx="9692640" cy="1325562"/>
          </a:xfrm>
        </p:spPr>
        <p:txBody>
          <a:bodyPr/>
          <a:lstStyle/>
          <a:p>
            <a:r>
              <a:rPr lang="cs-CZ" dirty="0"/>
              <a:t>Vnímání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2403" y="940514"/>
            <a:ext cx="4604356" cy="2822934"/>
          </a:xfrm>
        </p:spPr>
        <p:txBody>
          <a:bodyPr/>
          <a:lstStyle/>
          <a:p>
            <a:r>
              <a:rPr lang="cs-CZ" b="1" u="sng" dirty="0"/>
              <a:t>Tělesná zkušenost (prostoru)</a:t>
            </a:r>
            <a:r>
              <a:rPr lang="cs-CZ" b="1" dirty="0"/>
              <a:t> (taktilní, kinetická, </a:t>
            </a:r>
            <a:r>
              <a:rPr lang="cs-CZ" b="1" dirty="0" err="1"/>
              <a:t>horizontalita</a:t>
            </a:r>
            <a:r>
              <a:rPr lang="cs-CZ" b="1" dirty="0"/>
              <a:t>, </a:t>
            </a:r>
            <a:r>
              <a:rPr lang="cs-CZ" b="1" dirty="0" err="1"/>
              <a:t>vertikalita</a:t>
            </a:r>
            <a:r>
              <a:rPr lang="cs-CZ" b="1" dirty="0"/>
              <a:t>)</a:t>
            </a:r>
          </a:p>
          <a:p>
            <a:r>
              <a:rPr lang="cs-CZ" b="1" dirty="0"/>
              <a:t>Zkušenostní základ metafor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23805" t="12048" r="50000" b="2539"/>
          <a:stretch/>
        </p:blipFill>
        <p:spPr>
          <a:xfrm flipH="1">
            <a:off x="1261872" y="3080846"/>
            <a:ext cx="1340225" cy="323676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3805" t="12048" r="50000" b="2539"/>
          <a:stretch/>
        </p:blipFill>
        <p:spPr>
          <a:xfrm>
            <a:off x="3810306" y="3080846"/>
            <a:ext cx="1304676" cy="3150914"/>
          </a:xfrm>
          <a:prstGeom prst="rect">
            <a:avLst/>
          </a:prstGeom>
        </p:spPr>
      </p:pic>
      <p:pic>
        <p:nvPicPr>
          <p:cNvPr id="1028" name="Picture 4" descr="Výsledek obrázku pro nádob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" b="10497"/>
          <a:stretch/>
        </p:blipFill>
        <p:spPr bwMode="auto">
          <a:xfrm>
            <a:off x="6751408" y="2507899"/>
            <a:ext cx="3052485" cy="37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0707" y="172159"/>
            <a:ext cx="1890930" cy="14841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51408" y="82340"/>
            <a:ext cx="3852054" cy="65248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u="sng" dirty="0">
                <a:solidFill>
                  <a:schemeClr val="bg1"/>
                </a:solidFill>
              </a:rPr>
              <a:t>Tělesná zkušenost</a:t>
            </a:r>
            <a:r>
              <a:rPr lang="cs-CZ" sz="2000" b="1" dirty="0">
                <a:solidFill>
                  <a:schemeClr val="bg1"/>
                </a:solidFill>
              </a:rPr>
              <a:t>, imaginace a kognitivní věda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„</a:t>
            </a:r>
            <a:r>
              <a:rPr lang="cs-CZ" b="1" i="1" dirty="0">
                <a:solidFill>
                  <a:schemeClr val="bg1"/>
                </a:solidFill>
              </a:rPr>
              <a:t>jádro našich pojmových systémů je přímo ukotveno ve vnímání, pohybech těla a zkušenostech fyzické a sociální povahy</a:t>
            </a:r>
            <a:r>
              <a:rPr lang="cs-CZ" b="1" dirty="0">
                <a:solidFill>
                  <a:schemeClr val="bg1"/>
                </a:solidFill>
              </a:rPr>
              <a:t>“ 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„</a:t>
            </a:r>
            <a:r>
              <a:rPr lang="cs-CZ" b="1" i="1" dirty="0">
                <a:solidFill>
                  <a:schemeClr val="bg1"/>
                </a:solidFill>
              </a:rPr>
              <a:t>pojmy, které nejsou přímo ukotveny ve zkušenosti, jsou zastoupeny metaforami…mentálními obrazy</a:t>
            </a:r>
            <a:r>
              <a:rPr lang="cs-CZ" b="1" dirty="0">
                <a:solidFill>
                  <a:schemeClr val="bg1"/>
                </a:solidFill>
              </a:rPr>
              <a:t>“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„</a:t>
            </a:r>
            <a:r>
              <a:rPr lang="cs-CZ" b="1" i="1" dirty="0">
                <a:solidFill>
                  <a:schemeClr val="bg1"/>
                </a:solidFill>
              </a:rPr>
              <a:t>myšlení má vlastnosti celistvého tvaru (</a:t>
            </a:r>
            <a:r>
              <a:rPr lang="cs-CZ" b="1" i="1" dirty="0" err="1">
                <a:solidFill>
                  <a:schemeClr val="bg1"/>
                </a:solidFill>
              </a:rPr>
              <a:t>gestaltu</a:t>
            </a:r>
            <a:r>
              <a:rPr lang="cs-CZ" b="1" dirty="0">
                <a:solidFill>
                  <a:schemeClr val="bg1"/>
                </a:solidFill>
              </a:rPr>
              <a:t>)“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„pojmové struktury – kognitivní modely“</a:t>
            </a:r>
          </a:p>
          <a:p>
            <a:endParaRPr lang="cs-CZ" dirty="0"/>
          </a:p>
          <a:p>
            <a:r>
              <a:rPr lang="cs-CZ" b="1" dirty="0">
                <a:solidFill>
                  <a:schemeClr val="bg1"/>
                </a:solidFill>
              </a:rPr>
              <a:t>(George </a:t>
            </a:r>
            <a:r>
              <a:rPr lang="cs-CZ" b="1" dirty="0" err="1">
                <a:solidFill>
                  <a:schemeClr val="bg1"/>
                </a:solidFill>
              </a:rPr>
              <a:t>Lakoff</a:t>
            </a:r>
            <a:r>
              <a:rPr lang="cs-CZ" b="1" dirty="0">
                <a:solidFill>
                  <a:schemeClr val="bg1"/>
                </a:solidFill>
              </a:rPr>
              <a:t>: 14)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39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FDBA6-7371-4027-A974-12CDADD2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Detekce a kognice: báze, metafory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7043DE-7057-4D38-BD69-45CD6936B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k obrazům/</a:t>
            </a:r>
            <a:r>
              <a:rPr lang="cs-CZ" dirty="0" err="1"/>
              <a:t>gestaltům</a:t>
            </a:r>
            <a:r>
              <a:rPr lang="cs-CZ" dirty="0"/>
              <a:t> přiřazujeme pojmy?</a:t>
            </a:r>
          </a:p>
          <a:p>
            <a:pPr lvl="1"/>
            <a:r>
              <a:rPr lang="cs-CZ" dirty="0" err="1"/>
              <a:t>Předpojmové</a:t>
            </a:r>
            <a:r>
              <a:rPr lang="cs-CZ" dirty="0"/>
              <a:t> struktury: A: bázová (</a:t>
            </a:r>
            <a:r>
              <a:rPr lang="cs-CZ" dirty="0" err="1"/>
              <a:t>gestalty</a:t>
            </a:r>
            <a:r>
              <a:rPr lang="cs-CZ" dirty="0"/>
              <a:t>, mentální obrazy)  </a:t>
            </a:r>
          </a:p>
          <a:p>
            <a:pPr lvl="1"/>
            <a:r>
              <a:rPr lang="cs-CZ" dirty="0"/>
              <a:t>                                        B: kinestetická obrazově schematická (nádoba, celek-část…)</a:t>
            </a:r>
          </a:p>
          <a:p>
            <a:pPr lvl="1"/>
            <a:r>
              <a:rPr lang="cs-CZ" dirty="0"/>
              <a:t>Mentální obraz : kategorie vnímaného světa lidských dimenzí: stoly, žirafy, koně </a:t>
            </a:r>
          </a:p>
          <a:p>
            <a:pPr lvl="1"/>
            <a:r>
              <a:rPr lang="cs-CZ" dirty="0"/>
              <a:t>Metafory, metonymie</a:t>
            </a:r>
          </a:p>
          <a:p>
            <a:pPr lvl="1"/>
            <a:r>
              <a:rPr lang="cs-CZ" sz="1000" dirty="0">
                <a:hlinkClick r:id="rId2"/>
              </a:rPr>
              <a:t>https://www.youtube.com/watch?v=TGVNGoMXE2c</a:t>
            </a:r>
            <a:endParaRPr lang="cs-CZ" sz="1000" dirty="0"/>
          </a:p>
          <a:p>
            <a:pPr lvl="1"/>
            <a:r>
              <a:rPr lang="cs-CZ" sz="1600" dirty="0" err="1"/>
              <a:t>Imaginárno</a:t>
            </a:r>
            <a:r>
              <a:rPr lang="cs-CZ" sz="1600" dirty="0"/>
              <a:t> a filmová kořist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E9F8A3-B08B-44DC-A233-E27B3653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737" y="1386742"/>
            <a:ext cx="1847248" cy="22557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8B29C7-4DA5-45E6-B961-D7AED8611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-4826"/>
          <a:stretch/>
        </p:blipFill>
        <p:spPr>
          <a:xfrm>
            <a:off x="9744981" y="185530"/>
            <a:ext cx="1492862" cy="3780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D7FC12-3376-4394-858F-81B9D2A1A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60" y="4859613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46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5C609-BDE5-428B-A6ED-4ACC0241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0F150B-259B-475E-870C-D454A1C06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18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19317-2CED-4F1B-9A2B-3FF32AC1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21" y="659027"/>
            <a:ext cx="3257593" cy="1905000"/>
          </a:xfrm>
        </p:spPr>
        <p:txBody>
          <a:bodyPr>
            <a:normAutofit fontScale="90000"/>
          </a:bodyPr>
          <a:lstStyle/>
          <a:p>
            <a:r>
              <a:rPr lang="cs-CZ" dirty="0"/>
              <a:t>Barbara </a:t>
            </a:r>
            <a:r>
              <a:rPr lang="cs-CZ" dirty="0" err="1"/>
              <a:t>maria</a:t>
            </a:r>
            <a:r>
              <a:rPr lang="cs-CZ" dirty="0"/>
              <a:t> </a:t>
            </a:r>
            <a:r>
              <a:rPr lang="cs-CZ" dirty="0" err="1"/>
              <a:t>Stanfford</a:t>
            </a:r>
            <a:r>
              <a:rPr lang="cs-CZ" dirty="0"/>
              <a:t>: 10%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D827D4-614B-40F7-B92D-F1C37A65C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173787" cy="3124201"/>
          </a:xfrm>
        </p:spPr>
        <p:txBody>
          <a:bodyPr/>
          <a:lstStyle/>
          <a:p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mind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concieved</a:t>
            </a:r>
            <a:r>
              <a:rPr lang="cs-CZ" dirty="0"/>
              <a:t> </a:t>
            </a:r>
            <a:r>
              <a:rPr lang="cs-CZ" dirty="0" err="1"/>
              <a:t>simultaneously</a:t>
            </a:r>
            <a:r>
              <a:rPr lang="cs-CZ" dirty="0"/>
              <a:t> as </a:t>
            </a:r>
            <a:r>
              <a:rPr lang="cs-CZ" dirty="0" err="1"/>
              <a:t>organic</a:t>
            </a:r>
            <a:r>
              <a:rPr lang="cs-CZ" dirty="0"/>
              <a:t> and </a:t>
            </a:r>
            <a:r>
              <a:rPr lang="cs-CZ" dirty="0" err="1"/>
              <a:t>historical</a:t>
            </a:r>
            <a:r>
              <a:rPr lang="cs-CZ" dirty="0"/>
              <a:t> and civil </a:t>
            </a:r>
            <a:r>
              <a:rPr lang="cs-CZ" dirty="0" err="1"/>
              <a:t>states</a:t>
            </a:r>
            <a:r>
              <a:rPr lang="cs-CZ" dirty="0"/>
              <a:t>. (</a:t>
            </a:r>
            <a:r>
              <a:rPr lang="cs-CZ" dirty="0" err="1"/>
              <a:t>Sheftsburry</a:t>
            </a:r>
            <a:r>
              <a:rPr lang="cs-CZ" dirty="0"/>
              <a:t>)</a:t>
            </a:r>
          </a:p>
          <a:p>
            <a:r>
              <a:rPr lang="cs-CZ" dirty="0"/>
              <a:t>https://www.youtube.com/watch?v=uwADtbuGmr4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363" y="-801517"/>
            <a:ext cx="4659637" cy="53117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584" y="-24714"/>
            <a:ext cx="3863031" cy="289727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66270" y="5791200"/>
            <a:ext cx="552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Olafur</a:t>
            </a:r>
            <a:r>
              <a:rPr lang="cs-CZ" dirty="0"/>
              <a:t> </a:t>
            </a:r>
            <a:r>
              <a:rPr lang="cs-CZ" dirty="0" err="1"/>
              <a:t>Eliasson</a:t>
            </a:r>
            <a:r>
              <a:rPr lang="cs-CZ" dirty="0"/>
              <a:t>      Andy </a:t>
            </a:r>
            <a:r>
              <a:rPr lang="cs-CZ" dirty="0" err="1"/>
              <a:t>Godsworthy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13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A9B52-9CA2-4859-9306-B61322FA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0B2CCC-0276-40D2-9772-B9DEA50E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68218"/>
            <a:ext cx="9905998" cy="3750365"/>
          </a:xfrm>
        </p:spPr>
        <p:txBody>
          <a:bodyPr/>
          <a:lstStyle/>
          <a:p>
            <a:r>
              <a:rPr lang="cs-CZ" dirty="0"/>
              <a:t>Percepce: Oko – mozek – mysl </a:t>
            </a:r>
          </a:p>
          <a:p>
            <a:r>
              <a:rPr lang="cs-CZ" dirty="0"/>
              <a:t>Detekce a kognice: báze, Mentální obrazy, schémata a metafory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Vidíme tělem (M-Ponty)</a:t>
            </a:r>
          </a:p>
          <a:p>
            <a:r>
              <a:rPr lang="cs-CZ" dirty="0"/>
              <a:t>Duše je matérie (</a:t>
            </a:r>
            <a:r>
              <a:rPr lang="cs-CZ" dirty="0" err="1"/>
              <a:t>Searle</a:t>
            </a:r>
            <a:r>
              <a:rPr lang="cs-CZ" dirty="0"/>
              <a:t>)</a:t>
            </a:r>
          </a:p>
          <a:p>
            <a:r>
              <a:rPr lang="cs-CZ" dirty="0"/>
              <a:t>Zrcadlo (stádium zrcadla) iniciuje uspořádání této matérie tak, abychom si uvědomovali sebe /já/</a:t>
            </a:r>
            <a:r>
              <a:rPr lang="cs-CZ" dirty="0" err="1"/>
              <a:t>self</a:t>
            </a:r>
            <a:r>
              <a:rPr lang="cs-CZ" dirty="0"/>
              <a:t> (</a:t>
            </a:r>
            <a:r>
              <a:rPr lang="cs-CZ" dirty="0" err="1"/>
              <a:t>Lacan</a:t>
            </a:r>
            <a:r>
              <a:rPr lang="cs-CZ" dirty="0"/>
              <a:t>)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54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5BC37D7-77F8-4FE8-BF8B-24A56DE47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77738" cy="6808304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E9F80EC-C19E-469F-B939-1795F61E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9696"/>
            <a:ext cx="10880035" cy="1905000"/>
          </a:xfrm>
        </p:spPr>
        <p:txBody>
          <a:bodyPr/>
          <a:lstStyle/>
          <a:p>
            <a:r>
              <a:rPr lang="cs-CZ" dirty="0"/>
              <a:t>Percepce (vnímání): Oko – mozek – mysl –obraz</a:t>
            </a:r>
            <a:br>
              <a:rPr lang="cs-CZ" dirty="0"/>
            </a:b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8809263-3C9D-4E89-BC34-BDAA2C5C83A6}"/>
              </a:ext>
            </a:extLst>
          </p:cNvPr>
          <p:cNvSpPr txBox="1"/>
          <p:nvPr/>
        </p:nvSpPr>
        <p:spPr>
          <a:xfrm>
            <a:off x="9541565" y="2610678"/>
            <a:ext cx="225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Jaques</a:t>
            </a:r>
            <a:r>
              <a:rPr lang="cs-CZ" dirty="0"/>
              <a:t> </a:t>
            </a:r>
            <a:r>
              <a:rPr lang="cs-CZ" dirty="0" err="1"/>
              <a:t>Aumont</a:t>
            </a:r>
            <a:r>
              <a:rPr lang="cs-CZ" dirty="0"/>
              <a:t>: </a:t>
            </a:r>
            <a:r>
              <a:rPr lang="cs-CZ" i="1" dirty="0"/>
              <a:t>Obraz</a:t>
            </a:r>
            <a:r>
              <a:rPr lang="cs-CZ" dirty="0"/>
              <a:t>. Praha 2005</a:t>
            </a:r>
          </a:p>
          <a:p>
            <a:endParaRPr lang="cs-CZ" dirty="0"/>
          </a:p>
          <a:p>
            <a:r>
              <a:rPr lang="cs-CZ" dirty="0"/>
              <a:t>Michael </a:t>
            </a:r>
            <a:r>
              <a:rPr lang="cs-CZ" dirty="0" err="1"/>
              <a:t>Baxandall</a:t>
            </a:r>
            <a:r>
              <a:rPr lang="cs-CZ" dirty="0"/>
              <a:t>: Stíny a světlo, 1995/2003 – úvodní kapitola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72249" y="3076832"/>
            <a:ext cx="174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  <a:p>
            <a:r>
              <a:rPr lang="cs-CZ" dirty="0"/>
              <a:t>Výstup</a:t>
            </a:r>
          </a:p>
          <a:p>
            <a:r>
              <a:rPr lang="cs-CZ" dirty="0"/>
              <a:t>Nebo jen průduchy?</a:t>
            </a:r>
          </a:p>
        </p:txBody>
      </p:sp>
    </p:spTree>
    <p:extLst>
      <p:ext uri="{BB962C8B-B14F-4D97-AF65-F5344CB8AC3E}">
        <p14:creationId xmlns:p14="http://schemas.microsoft.com/office/powerpoint/2010/main" val="17768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DBECF77-E619-4814-98F4-82AE576D5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487" y="1007700"/>
            <a:ext cx="4547083" cy="5456500"/>
          </a:xfrm>
          <a:prstGeom prst="rect">
            <a:avLst/>
          </a:prstGeom>
        </p:spPr>
      </p:pic>
      <p:pic>
        <p:nvPicPr>
          <p:cNvPr id="2050" name="Picture 2" descr="Výsledek obrázku pro process of vision in the brain">
            <a:extLst>
              <a:ext uri="{FF2B5EF4-FFF2-40B4-BE49-F238E27FC236}">
                <a16:creationId xmlns:a16="http://schemas.microsoft.com/office/drawing/2014/main" id="{069F413A-CA15-4777-A794-C700D89A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13" y="1130162"/>
            <a:ext cx="5867070" cy="48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6114D9-04C0-47EF-A896-C277245F11F1}"/>
              </a:ext>
            </a:extLst>
          </p:cNvPr>
          <p:cNvSpPr/>
          <p:nvPr/>
        </p:nvSpPr>
        <p:spPr>
          <a:xfrm>
            <a:off x="8753586" y="1346763"/>
            <a:ext cx="2994991" cy="1873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B28643-15B6-4A99-A52B-9AD373A1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56" y="1626704"/>
            <a:ext cx="3127519" cy="3121423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0421A9-377D-4266-A575-754A9A7FCBD3}"/>
              </a:ext>
            </a:extLst>
          </p:cNvPr>
          <p:cNvSpPr txBox="1"/>
          <p:nvPr/>
        </p:nvSpPr>
        <p:spPr>
          <a:xfrm>
            <a:off x="583096" y="5618922"/>
            <a:ext cx="241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Gestalt</a:t>
            </a:r>
            <a:r>
              <a:rPr lang="cs-CZ" dirty="0"/>
              <a:t> (tvar, </a:t>
            </a:r>
            <a:r>
              <a:rPr lang="cs-CZ" dirty="0" err="1"/>
              <a:t>shape</a:t>
            </a:r>
            <a:r>
              <a:rPr lang="cs-CZ" dirty="0"/>
              <a:t>, celek)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0EB04F0-90B1-4F34-834F-FCBE7EC16B43}"/>
              </a:ext>
            </a:extLst>
          </p:cNvPr>
          <p:cNvCxnSpPr/>
          <p:nvPr/>
        </p:nvCxnSpPr>
        <p:spPr>
          <a:xfrm>
            <a:off x="5816334" y="3187415"/>
            <a:ext cx="5963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BE9AB843-696E-4474-9BAA-14372C07C284}"/>
              </a:ext>
            </a:extLst>
          </p:cNvPr>
          <p:cNvSpPr/>
          <p:nvPr/>
        </p:nvSpPr>
        <p:spPr>
          <a:xfrm rot="19683759">
            <a:off x="5381669" y="1910951"/>
            <a:ext cx="834111" cy="983124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C3F64E-F445-4DB2-9C29-B5048388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66" y="205409"/>
            <a:ext cx="9905998" cy="808381"/>
          </a:xfrm>
        </p:spPr>
        <p:txBody>
          <a:bodyPr/>
          <a:lstStyle/>
          <a:p>
            <a:pPr algn="ctr"/>
            <a:r>
              <a:rPr lang="cs-CZ" dirty="0"/>
              <a:t>Vidění je (spolu-)proces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19F58D-AAE4-4430-B0C8-9D1D85BD56F3}"/>
              </a:ext>
            </a:extLst>
          </p:cNvPr>
          <p:cNvSpPr txBox="1"/>
          <p:nvPr/>
        </p:nvSpPr>
        <p:spPr>
          <a:xfrm>
            <a:off x="3305872" y="6080587"/>
            <a:ext cx="37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Měna: elektrochemické signály</a:t>
            </a:r>
          </a:p>
        </p:txBody>
      </p:sp>
    </p:spTree>
    <p:extLst>
      <p:ext uri="{BB962C8B-B14F-4D97-AF65-F5344CB8AC3E}">
        <p14:creationId xmlns:p14="http://schemas.microsoft.com/office/powerpoint/2010/main" val="4170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6FD2E-EE99-472D-82B0-897DE45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3298065" cy="1905000"/>
          </a:xfrm>
        </p:spPr>
        <p:txBody>
          <a:bodyPr/>
          <a:lstStyle/>
          <a:p>
            <a:r>
              <a:rPr lang="cs-CZ" dirty="0"/>
              <a:t>Vidění světa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D8223C-3F8D-4386-9FBC-E0FEB7105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160818"/>
            <a:ext cx="9905998" cy="3124201"/>
          </a:xfrm>
          <a:ln>
            <a:solidFill>
              <a:schemeClr val="tx1">
                <a:lumMod val="65000"/>
              </a:schemeClr>
            </a:solidFill>
          </a:ln>
        </p:spPr>
        <p:txBody>
          <a:bodyPr/>
          <a:lstStyle/>
          <a:p>
            <a:r>
              <a:rPr lang="cs-CZ" dirty="0"/>
              <a:t>Rovina osobní: budování zrakové zkušenosti od dětství (</a:t>
            </a:r>
            <a:r>
              <a:rPr lang="cs-CZ" dirty="0" err="1"/>
              <a:t>Berkeley</a:t>
            </a:r>
            <a:r>
              <a:rPr lang="cs-CZ" dirty="0"/>
              <a:t> 1709, případ Mike) 					</a:t>
            </a:r>
            <a:r>
              <a:rPr lang="cs-CZ" dirty="0">
                <a:highlight>
                  <a:srgbClr val="000000"/>
                </a:highlight>
              </a:rPr>
              <a:t>Vnitřní model světa</a:t>
            </a:r>
          </a:p>
          <a:p>
            <a:endParaRPr lang="cs-CZ" dirty="0"/>
          </a:p>
          <a:p>
            <a:r>
              <a:rPr lang="cs-CZ" dirty="0"/>
              <a:t>Rovina kulturní: vidění, vědění a sdílení představ (Diderot, </a:t>
            </a:r>
            <a:r>
              <a:rPr lang="cs-CZ" dirty="0" err="1"/>
              <a:t>Gombrich</a:t>
            </a:r>
            <a:r>
              <a:rPr lang="cs-CZ" dirty="0"/>
              <a:t>)</a:t>
            </a:r>
          </a:p>
          <a:p>
            <a:pPr lvl="4"/>
            <a:r>
              <a:rPr lang="cs-CZ" dirty="0">
                <a:highlight>
                  <a:srgbClr val="000000"/>
                </a:highlight>
              </a:rPr>
              <a:t>Konsenzuální skutečnost </a:t>
            </a:r>
            <a:r>
              <a:rPr lang="cs-CZ" dirty="0"/>
              <a:t>(definuje duševní zdraví)</a:t>
            </a:r>
          </a:p>
          <a:p>
            <a:pPr marL="1828800" lvl="4" indent="0">
              <a:buNone/>
            </a:pPr>
            <a:endParaRPr lang="cs-CZ" dirty="0"/>
          </a:p>
        </p:txBody>
      </p:sp>
      <p:pic>
        <p:nvPicPr>
          <p:cNvPr id="3074" name="Picture 2" descr="Výsledek obrázku">
            <a:extLst>
              <a:ext uri="{FF2B5EF4-FFF2-40B4-BE49-F238E27FC236}">
                <a16:creationId xmlns:a16="http://schemas.microsoft.com/office/drawing/2014/main" id="{505106E6-2B91-4D88-8726-F189B203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90" y="-36619"/>
            <a:ext cx="2578356" cy="34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">
            <a:extLst>
              <a:ext uri="{FF2B5EF4-FFF2-40B4-BE49-F238E27FC236}">
                <a16:creationId xmlns:a16="http://schemas.microsoft.com/office/drawing/2014/main" id="{4FA14C68-3729-4FB6-B667-85DBB3B97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10" y="-36619"/>
            <a:ext cx="2576720" cy="32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9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1F38F-BC45-4657-8E1E-C94F4811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79443"/>
          </a:xfrm>
        </p:spPr>
        <p:txBody>
          <a:bodyPr/>
          <a:lstStyle/>
          <a:p>
            <a:r>
              <a:rPr lang="cs-CZ" dirty="0"/>
              <a:t>Vědomí a </a:t>
            </a:r>
            <a:r>
              <a:rPr lang="cs-CZ" dirty="0" err="1"/>
              <a:t>self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BA9FAA-23F0-49F5-84F1-FD905765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0" y="1512031"/>
            <a:ext cx="3958612" cy="4537585"/>
          </a:xfrm>
        </p:spPr>
        <p:txBody>
          <a:bodyPr>
            <a:normAutofit/>
          </a:bodyPr>
          <a:lstStyle/>
          <a:p>
            <a:r>
              <a:rPr lang="cs-CZ" dirty="0" err="1"/>
              <a:t>António</a:t>
            </a:r>
            <a:r>
              <a:rPr lang="cs-CZ" dirty="0"/>
              <a:t> </a:t>
            </a:r>
            <a:r>
              <a:rPr lang="cs-CZ" dirty="0" err="1"/>
              <a:t>Damásio</a:t>
            </a:r>
            <a:r>
              <a:rPr lang="cs-CZ" dirty="0"/>
              <a:t>: </a:t>
            </a:r>
          </a:p>
          <a:p>
            <a:pPr lvl="1"/>
            <a:r>
              <a:rPr lang="en-US" sz="1100" i="1" dirty="0"/>
              <a:t>The Feeling of What Happens: Body, Emotion and the Making of Consciousness</a:t>
            </a:r>
            <a:r>
              <a:rPr lang="en-US" sz="1100" dirty="0"/>
              <a:t> Heinemann: London, 1999. </a:t>
            </a:r>
            <a:endParaRPr lang="cs-CZ" sz="11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centrum pro </a:t>
            </a:r>
            <a:r>
              <a:rPr lang="cs-CZ" i="1" dirty="0"/>
              <a:t>já 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Self</a:t>
            </a:r>
            <a:r>
              <a:rPr lang="cs-CZ" i="1" dirty="0"/>
              <a:t>) :</a:t>
            </a:r>
            <a:r>
              <a:rPr lang="cs-CZ" dirty="0"/>
              <a:t> „Já je stále znovu obnovovaný neurobiologický stav“  </a:t>
            </a:r>
          </a:p>
          <a:p>
            <a:endParaRPr lang="cs-CZ" i="1" dirty="0"/>
          </a:p>
          <a:p>
            <a:pPr marL="0" indent="0">
              <a:buNone/>
            </a:pPr>
            <a:r>
              <a:rPr lang="cs-CZ" dirty="0"/>
              <a:t>vidíme se vnímáním těla: "mezi tělem a oblastmi mozku, které ho regulují, existuje úzká, permanentní vazba."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82E4A1-8435-43C5-AA82-748301EF8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23805" t="12048" r="50000" b="2539"/>
          <a:stretch/>
        </p:blipFill>
        <p:spPr>
          <a:xfrm flipH="1">
            <a:off x="10523160" y="3429000"/>
            <a:ext cx="1340225" cy="32367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72D2F1-BD94-4ACA-B8E5-E1F3D92B2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3" t="20608" b="14906"/>
          <a:stretch/>
        </p:blipFill>
        <p:spPr>
          <a:xfrm>
            <a:off x="4093093" y="2132303"/>
            <a:ext cx="6022301" cy="3725181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04CC21FC-A225-4532-8069-47BF76B7B5AD}"/>
              </a:ext>
            </a:extLst>
          </p:cNvPr>
          <p:cNvSpPr/>
          <p:nvPr/>
        </p:nvSpPr>
        <p:spPr>
          <a:xfrm rot="1617692">
            <a:off x="9046099" y="5080891"/>
            <a:ext cx="993913" cy="3525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680C1D-2AB1-4D10-A53A-159F71EEE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768" y="90193"/>
            <a:ext cx="3204920" cy="2409398"/>
          </a:xfrm>
          <a:prstGeom prst="rect">
            <a:avLst/>
          </a:prstGeom>
        </p:spPr>
      </p:pic>
      <p:sp>
        <p:nvSpPr>
          <p:cNvPr id="8" name="Šipka: nahoru 7">
            <a:extLst>
              <a:ext uri="{FF2B5EF4-FFF2-40B4-BE49-F238E27FC236}">
                <a16:creationId xmlns:a16="http://schemas.microsoft.com/office/drawing/2014/main" id="{883A7834-1763-44DE-A8BE-DACE09312A0D}"/>
              </a:ext>
            </a:extLst>
          </p:cNvPr>
          <p:cNvSpPr/>
          <p:nvPr/>
        </p:nvSpPr>
        <p:spPr>
          <a:xfrm rot="3360672">
            <a:off x="9224788" y="1404334"/>
            <a:ext cx="380687" cy="1471931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highlight>
                <a:srgbClr val="0000FF"/>
              </a:highlight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6B92919-980C-4F6D-8D83-1D270F478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331" y="4518991"/>
            <a:ext cx="2964731" cy="22488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C5AB5F-D1A4-4E40-9C6C-9AB749042793}"/>
              </a:ext>
            </a:extLst>
          </p:cNvPr>
          <p:cNvSpPr txBox="1"/>
          <p:nvPr/>
        </p:nvSpPr>
        <p:spPr>
          <a:xfrm>
            <a:off x="10523160" y="3074504"/>
            <a:ext cx="134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Body map</a:t>
            </a:r>
          </a:p>
        </p:txBody>
      </p:sp>
    </p:spTree>
    <p:extLst>
      <p:ext uri="{BB962C8B-B14F-4D97-AF65-F5344CB8AC3E}">
        <p14:creationId xmlns:p14="http://schemas.microsoft.com/office/powerpoint/2010/main" val="30988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80652-F0B5-4442-87B3-5AFC01AC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jáství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35F3A1-A2DD-4F78-B53C-3065C8718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781300"/>
            <a:ext cx="9905998" cy="3124201"/>
          </a:xfrm>
        </p:spPr>
        <p:txBody>
          <a:bodyPr/>
          <a:lstStyle/>
          <a:p>
            <a:r>
              <a:rPr lang="cs-CZ" dirty="0"/>
              <a:t>Do 6ti týdnů: </a:t>
            </a:r>
            <a:r>
              <a:rPr lang="cs-CZ" u="sng" dirty="0"/>
              <a:t>Ekologické já </a:t>
            </a:r>
            <a:r>
              <a:rPr lang="cs-CZ" dirty="0"/>
              <a:t>(„feeling </a:t>
            </a:r>
            <a:r>
              <a:rPr lang="cs-CZ" dirty="0" err="1"/>
              <a:t>the</a:t>
            </a:r>
            <a:r>
              <a:rPr lang="cs-CZ" dirty="0"/>
              <a:t> body as … </a:t>
            </a:r>
            <a:r>
              <a:rPr lang="cs-CZ" dirty="0" err="1"/>
              <a:t>agentive</a:t>
            </a:r>
            <a:r>
              <a:rPr lang="cs-CZ" dirty="0"/>
              <a:t> entity in </a:t>
            </a:r>
            <a:r>
              <a:rPr lang="cs-CZ" dirty="0" err="1"/>
              <a:t>the</a:t>
            </a:r>
            <a:r>
              <a:rPr lang="cs-CZ" dirty="0"/>
              <a:t> environment“, Philippe Rochat, 2003)</a:t>
            </a:r>
          </a:p>
          <a:p>
            <a:r>
              <a:rPr lang="cs-CZ" dirty="0"/>
              <a:t>zkušenost sebe jako druhého: </a:t>
            </a:r>
            <a:r>
              <a:rPr lang="cs-CZ" dirty="0" err="1"/>
              <a:t>Lacan</a:t>
            </a:r>
            <a:r>
              <a:rPr lang="cs-CZ" dirty="0"/>
              <a:t> tvrdí, že vědomí já (</a:t>
            </a:r>
            <a:r>
              <a:rPr lang="cs-CZ" dirty="0" err="1"/>
              <a:t>self</a:t>
            </a:r>
            <a:r>
              <a:rPr lang="cs-CZ" dirty="0"/>
              <a:t>) vzniká až teprve na základě zkušenosti „druhého“.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CB813A-7988-4E3D-B78D-A94C33F32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1558" t="3985"/>
          <a:stretch/>
        </p:blipFill>
        <p:spPr>
          <a:xfrm>
            <a:off x="8968891" y="192109"/>
            <a:ext cx="2864954" cy="323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769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776" y="365760"/>
            <a:ext cx="9692640" cy="1325562"/>
          </a:xfrm>
        </p:spPr>
        <p:txBody>
          <a:bodyPr/>
          <a:lstStyle/>
          <a:p>
            <a:r>
              <a:rPr lang="cs-CZ" dirty="0"/>
              <a:t>Vizuální percepce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8776" y="2160104"/>
            <a:ext cx="4653153" cy="4351337"/>
          </a:xfrm>
        </p:spPr>
        <p:txBody>
          <a:bodyPr/>
          <a:lstStyle/>
          <a:p>
            <a:r>
              <a:rPr lang="cs-CZ" sz="2400" u="sng" dirty="0"/>
              <a:t>Vnímáme pravidelné proměny vlastností světla</a:t>
            </a:r>
            <a:r>
              <a:rPr lang="cs-CZ" sz="2400" dirty="0"/>
              <a:t>: </a:t>
            </a:r>
          </a:p>
          <a:p>
            <a:endParaRPr lang="cs-CZ" sz="2400" dirty="0"/>
          </a:p>
          <a:p>
            <a:pPr marL="274320" lvl="1" indent="0">
              <a:buNone/>
            </a:pPr>
            <a:r>
              <a:rPr lang="cs-CZ" sz="2400" dirty="0"/>
              <a:t>intenzita </a:t>
            </a:r>
          </a:p>
          <a:p>
            <a:pPr marL="274320" lvl="1" indent="0">
              <a:buNone/>
            </a:pPr>
            <a:r>
              <a:rPr lang="cs-CZ" sz="2400" dirty="0"/>
              <a:t>barva</a:t>
            </a:r>
          </a:p>
          <a:p>
            <a:pPr marL="274320" lvl="1" indent="0">
              <a:buNone/>
            </a:pPr>
            <a:r>
              <a:rPr lang="cs-CZ" sz="2400" dirty="0"/>
              <a:t>okraje / prostor</a:t>
            </a:r>
          </a:p>
          <a:p>
            <a:pPr marL="274320" lvl="1" indent="0">
              <a:buNone/>
            </a:pPr>
            <a:r>
              <a:rPr lang="cs-CZ" sz="2400" dirty="0"/>
              <a:t>přechodné podněty/pohyb</a:t>
            </a:r>
          </a:p>
          <a:p>
            <a:pPr marL="274320" lvl="1" indent="0">
              <a:buNone/>
            </a:pPr>
            <a:endParaRPr lang="cs-CZ" sz="2400" dirty="0"/>
          </a:p>
          <a:p>
            <a:pPr marL="274320" lvl="1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45827"/>
          <a:stretch/>
        </p:blipFill>
        <p:spPr>
          <a:xfrm>
            <a:off x="5848765" y="365760"/>
            <a:ext cx="6122504" cy="516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6162262" y="323283"/>
            <a:ext cx="4678016" cy="56509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prostoru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872" y="1828800"/>
            <a:ext cx="4604356" cy="4351337"/>
          </a:xfrm>
        </p:spPr>
        <p:txBody>
          <a:bodyPr/>
          <a:lstStyle/>
          <a:p>
            <a:r>
              <a:rPr lang="cs-CZ" b="1" u="sng" dirty="0"/>
              <a:t>Ne-vizuální vnímání prostoru </a:t>
            </a:r>
            <a:r>
              <a:rPr lang="cs-CZ" b="1" dirty="0"/>
              <a:t>(Slunce na dosah ruky a podpírání věže v Pise)</a:t>
            </a:r>
          </a:p>
          <a:p>
            <a:r>
              <a:rPr lang="cs-CZ" dirty="0"/>
              <a:t>Tělesná zkušenost prostoru (taktilní a kinetická)</a:t>
            </a:r>
          </a:p>
          <a:p>
            <a:r>
              <a:rPr lang="cs-CZ" dirty="0"/>
              <a:t>Perspektiva a kresba (M-P: 20)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718C30-46C1-4EBE-B097-B331C311E1CD}"/>
              </a:ext>
            </a:extLst>
          </p:cNvPr>
          <p:cNvSpPr txBox="1"/>
          <p:nvPr/>
        </p:nvSpPr>
        <p:spPr>
          <a:xfrm>
            <a:off x="6414052" y="618013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Bonanno</a:t>
            </a:r>
            <a:r>
              <a:rPr lang="cs-CZ" dirty="0"/>
              <a:t> </a:t>
            </a:r>
            <a:r>
              <a:rPr lang="cs-CZ" dirty="0" err="1"/>
              <a:t>Pisano</a:t>
            </a:r>
            <a:r>
              <a:rPr lang="cs-CZ" dirty="0"/>
              <a:t>, (zahájeno 1173)</a:t>
            </a:r>
          </a:p>
        </p:txBody>
      </p:sp>
    </p:spTree>
    <p:extLst>
      <p:ext uri="{BB962C8B-B14F-4D97-AF65-F5344CB8AC3E}">
        <p14:creationId xmlns:p14="http://schemas.microsoft.com/office/powerpoint/2010/main" val="6190651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1698</TotalTime>
  <Words>713</Words>
  <Application>Microsoft Office PowerPoint</Application>
  <PresentationFormat>Širokoúhlá obrazovka</PresentationFormat>
  <Paragraphs>91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Síť</vt:lpstr>
      <vt:lpstr>Lidský smysl: zrak</vt:lpstr>
      <vt:lpstr>osnova</vt:lpstr>
      <vt:lpstr>Percepce (vnímání): Oko – mozek – mysl –obraz </vt:lpstr>
      <vt:lpstr>Vidění je (spolu-)proces</vt:lpstr>
      <vt:lpstr>Vidění světa</vt:lpstr>
      <vt:lpstr>Vědomí a self</vt:lpstr>
      <vt:lpstr>jáství</vt:lpstr>
      <vt:lpstr>Vizuální percepce</vt:lpstr>
      <vt:lpstr>Vnímání prostoru</vt:lpstr>
      <vt:lpstr>Prezentace aplikace PowerPoint</vt:lpstr>
      <vt:lpstr>Prezentace aplikace PowerPoint</vt:lpstr>
      <vt:lpstr>Vnímání/vidění věcí</vt:lpstr>
      <vt:lpstr>Věci nesou lidské atributy  object trouvé (nalezené předměty) katalyzátory touhy</vt:lpstr>
      <vt:lpstr>Jak vidíme (s) emocemi</vt:lpstr>
      <vt:lpstr>Vnímání</vt:lpstr>
      <vt:lpstr>Detekce a kognice: báze, metafory </vt:lpstr>
      <vt:lpstr>Prezentace aplikace PowerPoint</vt:lpstr>
      <vt:lpstr>Barbara maria Stanfford: 10%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Lidský smysl: zrak</dc:title>
  <dc:creator>Helena</dc:creator>
  <cp:lastModifiedBy>Helena</cp:lastModifiedBy>
  <cp:revision>46</cp:revision>
  <dcterms:created xsi:type="dcterms:W3CDTF">2018-03-04T18:23:50Z</dcterms:created>
  <dcterms:modified xsi:type="dcterms:W3CDTF">2018-03-08T02:34:58Z</dcterms:modified>
</cp:coreProperties>
</file>