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56" r:id="rId4"/>
    <p:sldId id="257" r:id="rId5"/>
    <p:sldId id="259" r:id="rId6"/>
    <p:sldId id="258" r:id="rId7"/>
    <p:sldId id="260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295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2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6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14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073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13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12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84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65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275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50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F6108-6D54-4B10-A7CD-B03188B707CE}" type="datetimeFigureOut">
              <a:rPr lang="cs-CZ" smtClean="0"/>
              <a:t>25.5.2018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EADEE-1D0A-49AD-937E-BC09DA60B6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92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polakova@mzm.cz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PhDr. Jana Poláková, Ph.D.</a:t>
            </a:r>
          </a:p>
          <a:p>
            <a:pPr marL="0" indent="0">
              <a:buNone/>
            </a:pPr>
            <a:r>
              <a:rPr lang="cs-CZ" dirty="0"/>
              <a:t>Moravské zemské muzeum – Etnografický ústav</a:t>
            </a:r>
          </a:p>
          <a:p>
            <a:pPr marL="0" indent="0">
              <a:buNone/>
            </a:pPr>
            <a:r>
              <a:rPr lang="cs-CZ" dirty="0"/>
              <a:t>Tel.: 542 422 380 (8-14h); 702 051 300</a:t>
            </a:r>
          </a:p>
          <a:p>
            <a:pPr marL="0" indent="0">
              <a:buNone/>
            </a:pPr>
            <a:r>
              <a:rPr lang="cs-CZ" dirty="0"/>
              <a:t>E-mail: </a:t>
            </a:r>
            <a:r>
              <a:rPr lang="cs-CZ" dirty="0">
                <a:hlinkClick r:id="rId2"/>
              </a:rPr>
              <a:t>jpolakova@mzm.cz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Konzultační hodiny: út 12-15 h, EÚ (ÚEE), po domluvě mailem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9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Rasismus</a:t>
            </a:r>
          </a:p>
          <a:p>
            <a:pPr marL="0" indent="0">
              <a:buNone/>
            </a:pPr>
            <a:r>
              <a:rPr lang="cs-CZ" dirty="0" smtClean="0"/>
              <a:t>Politická ideologie postavená na nerovnosti na základě biologických (rasových) odlišností, tvrdí, že odlišný vývoj ovlivňuje schopnosti a možnosti různých skupin; zjednodušené vysvětlení sociální nerovnosti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Apartheid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</a:t>
            </a:r>
            <a:r>
              <a:rPr lang="cs-CZ" dirty="0" smtClean="0"/>
              <a:t>značení pro politiku rasové segregace, nejznámější na J Afriky, kdy evropské obyvatelstvo </a:t>
            </a:r>
            <a:r>
              <a:rPr lang="cs-CZ" dirty="0"/>
              <a:t>utiskovalo </a:t>
            </a:r>
            <a:r>
              <a:rPr lang="cs-CZ" dirty="0" smtClean="0"/>
              <a:t>politicky, ekonomicky, kulturně i rasově místní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410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/>
              <a:t>Genocida</a:t>
            </a:r>
          </a:p>
          <a:p>
            <a:pPr marL="0" indent="0">
              <a:buNone/>
            </a:pPr>
            <a:r>
              <a:rPr lang="cs-CZ" dirty="0" smtClean="0"/>
              <a:t>úmyslné a systematické zničení, celé nebo částečné, etnické, náboženské nebo národnostní skupiny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Holocaust (</a:t>
            </a:r>
            <a:r>
              <a:rPr lang="cs-CZ" dirty="0" err="1"/>
              <a:t>šoa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 smtClean="0"/>
              <a:t>speciální označení pro genocidu židů za 2. světové války, dnes se používá v širším významu   i pro další za války systematicky vyvražďované skupiny (Romové)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9642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dirty="0"/>
              <a:t>Terminologie </a:t>
            </a:r>
            <a:endParaRPr lang="cs-CZ" dirty="0" smtClean="0"/>
          </a:p>
          <a:p>
            <a:r>
              <a:rPr lang="cs-CZ" dirty="0" smtClean="0"/>
              <a:t>Národnostní menšiny ČR:</a:t>
            </a:r>
          </a:p>
          <a:p>
            <a:pPr>
              <a:buFontTx/>
              <a:buChar char="-"/>
            </a:pPr>
            <a:r>
              <a:rPr lang="cs-CZ" dirty="0" smtClean="0"/>
              <a:t>historie, demografické údaje</a:t>
            </a:r>
          </a:p>
          <a:p>
            <a:pPr>
              <a:buFontTx/>
              <a:buChar char="-"/>
            </a:pPr>
            <a:r>
              <a:rPr lang="cs-CZ" dirty="0" smtClean="0"/>
              <a:t>oborový zájem </a:t>
            </a:r>
            <a:r>
              <a:rPr lang="cs-CZ" dirty="0"/>
              <a:t>o danou </a:t>
            </a:r>
            <a:r>
              <a:rPr lang="cs-CZ" dirty="0" smtClean="0"/>
              <a:t>menšinu</a:t>
            </a:r>
          </a:p>
          <a:p>
            <a:pPr>
              <a:buFontTx/>
              <a:buChar char="-"/>
            </a:pPr>
            <a:r>
              <a:rPr lang="cs-CZ" dirty="0" smtClean="0"/>
              <a:t>kultura, společnost</a:t>
            </a:r>
          </a:p>
        </p:txBody>
      </p:sp>
    </p:spTree>
    <p:extLst>
      <p:ext uri="{BB962C8B-B14F-4D97-AF65-F5344CB8AC3E}">
        <p14:creationId xmlns:p14="http://schemas.microsoft.com/office/powerpoint/2010/main" val="19943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Terminologie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85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Etnikum = národ, etnická skupina, kmen</a:t>
            </a:r>
          </a:p>
          <a:p>
            <a:r>
              <a:rPr lang="cs-CZ" dirty="0" smtClean="0"/>
              <a:t>Menšina = početně malá skupina se společnými kulturně-historickými nebo sociálními rysy; status závislý na prostoru, kde žije</a:t>
            </a:r>
          </a:p>
          <a:p>
            <a:pPr>
              <a:buFontTx/>
              <a:buChar char="-"/>
            </a:pPr>
            <a:r>
              <a:rPr lang="cs-CZ" dirty="0" smtClean="0"/>
              <a:t>statistická – pouze početně daná na základě určité charakteristiky</a:t>
            </a:r>
          </a:p>
          <a:p>
            <a:pPr>
              <a:buFontTx/>
              <a:buChar char="-"/>
            </a:pPr>
            <a:r>
              <a:rPr lang="cs-CZ" dirty="0" smtClean="0"/>
              <a:t>sociálně-psychologická – za menšinu se považuje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63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etnická – národ, vymezený jazykem a kulturou, nemusí být státotvorná</a:t>
            </a:r>
          </a:p>
          <a:p>
            <a:pPr>
              <a:buFontTx/>
              <a:buChar char="-"/>
            </a:pPr>
            <a:r>
              <a:rPr lang="cs-CZ" dirty="0" smtClean="0"/>
              <a:t>národnostní – úředně uznaná etnická menšina</a:t>
            </a:r>
          </a:p>
          <a:p>
            <a:pPr>
              <a:buFontTx/>
              <a:buChar char="-"/>
            </a:pPr>
            <a:r>
              <a:rPr lang="cs-CZ" dirty="0" smtClean="0"/>
              <a:t>jazyková</a:t>
            </a:r>
          </a:p>
          <a:p>
            <a:pPr>
              <a:buFontTx/>
              <a:buChar char="-"/>
            </a:pPr>
            <a:r>
              <a:rPr lang="cs-CZ" dirty="0" smtClean="0"/>
              <a:t>náboženská </a:t>
            </a:r>
          </a:p>
          <a:p>
            <a:r>
              <a:rPr lang="cs-CZ" dirty="0" smtClean="0"/>
              <a:t>Identita – totožnost, určení i sebeurčení daného subjektu</a:t>
            </a:r>
          </a:p>
          <a:p>
            <a:pPr>
              <a:buFontTx/>
              <a:buChar char="-"/>
            </a:pPr>
            <a:r>
              <a:rPr lang="cs-CZ" dirty="0" smtClean="0"/>
              <a:t>osobní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kupinová – pociťovaná x připisovaná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87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6247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Integrace </a:t>
            </a:r>
          </a:p>
          <a:p>
            <a:pPr marL="0" indent="0">
              <a:buNone/>
            </a:pPr>
            <a:r>
              <a:rPr lang="cs-CZ" dirty="0" smtClean="0"/>
              <a:t>proces začlenění do majoritní společnosti při zachování vlastní kultury menšiny, jehož se zúčastňují rovnocenně obě strany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Asimilace </a:t>
            </a:r>
          </a:p>
          <a:p>
            <a:pPr marL="0" indent="0">
              <a:buNone/>
            </a:pPr>
            <a:r>
              <a:rPr lang="cs-CZ" dirty="0" smtClean="0"/>
              <a:t>proces začlenění do majoritní společnosti spojený s částečnou nebo úplnou ztrátou kultury menšiny, obvykle iniciovaný jednou stranou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Akulturace </a:t>
            </a:r>
          </a:p>
          <a:p>
            <a:pPr marL="0" indent="0">
              <a:buNone/>
            </a:pPr>
            <a:r>
              <a:rPr lang="cs-CZ" dirty="0" smtClean="0"/>
              <a:t>vzájemné přebírání a splývání dvou odlišných kultur</a:t>
            </a:r>
          </a:p>
        </p:txBody>
      </p:sp>
    </p:spTree>
    <p:extLst>
      <p:ext uri="{BB962C8B-B14F-4D97-AF65-F5344CB8AC3E}">
        <p14:creationId xmlns:p14="http://schemas.microsoft.com/office/powerpoint/2010/main" val="38551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>
            <a:normAutofit/>
          </a:bodyPr>
          <a:lstStyle/>
          <a:p>
            <a:r>
              <a:rPr lang="cs-CZ" dirty="0"/>
              <a:t>Segregace </a:t>
            </a:r>
          </a:p>
          <a:p>
            <a:pPr marL="0" indent="0">
              <a:buNone/>
            </a:pPr>
            <a:r>
              <a:rPr lang="cs-CZ" dirty="0" smtClean="0"/>
              <a:t>částečné </a:t>
            </a:r>
            <a:r>
              <a:rPr lang="cs-CZ" dirty="0"/>
              <a:t>nebo úplné vyloučení ze společnosti </a:t>
            </a:r>
            <a:r>
              <a:rPr lang="cs-CZ" dirty="0" smtClean="0"/>
              <a:t>    a </a:t>
            </a:r>
            <a:r>
              <a:rPr lang="cs-CZ" dirty="0"/>
              <a:t>společenského dění; </a:t>
            </a:r>
            <a:r>
              <a:rPr lang="cs-CZ" dirty="0" smtClean="0"/>
              <a:t>ze strany menšiny nezáměrné; sociální i územní; pasivita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Separace 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e strany menšiny záměrné vyloučení ze společnosti, doprovázené často snahou o  státní samostatnost; aktivní přístup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5643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/>
              <a:t>Autonomie </a:t>
            </a:r>
          </a:p>
          <a:p>
            <a:pPr marL="0" indent="0">
              <a:buNone/>
            </a:pPr>
            <a:r>
              <a:rPr lang="cs-CZ" dirty="0"/>
              <a:t>politická samospráva omezená na určité území</a:t>
            </a:r>
          </a:p>
          <a:p>
            <a:endParaRPr lang="cs-CZ" dirty="0" smtClean="0"/>
          </a:p>
          <a:p>
            <a:r>
              <a:rPr lang="cs-CZ" dirty="0" smtClean="0"/>
              <a:t>Federace</a:t>
            </a:r>
          </a:p>
          <a:p>
            <a:pPr marL="0" indent="0">
              <a:buNone/>
            </a:pPr>
            <a:r>
              <a:rPr lang="cs-CZ" dirty="0" smtClean="0"/>
              <a:t>spojení </a:t>
            </a:r>
            <a:r>
              <a:rPr lang="cs-CZ" dirty="0" smtClean="0"/>
              <a:t>několika svéprávných států v jeden; státní a federální moc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21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r>
              <a:rPr lang="cs-CZ" dirty="0" smtClean="0"/>
              <a:t>Diskriminace</a:t>
            </a:r>
          </a:p>
          <a:p>
            <a:pPr marL="0" indent="0">
              <a:buNone/>
            </a:pPr>
            <a:r>
              <a:rPr lang="cs-CZ" dirty="0" smtClean="0"/>
              <a:t>rozlišování lidí, nejčastěji v negativním slova smyslu, na základě (ne)příslušnosti k nějaké skupině nebo ideologii, které vede k </a:t>
            </a:r>
            <a:r>
              <a:rPr lang="cs-CZ" dirty="0" err="1" smtClean="0"/>
              <a:t>znevý</a:t>
            </a:r>
            <a:r>
              <a:rPr lang="cs-CZ" smtClean="0"/>
              <a:t>- hodnění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Xenofobie</a:t>
            </a:r>
          </a:p>
          <a:p>
            <a:pPr marL="0" indent="0">
              <a:buNone/>
            </a:pPr>
            <a:r>
              <a:rPr lang="cs-CZ" dirty="0" smtClean="0"/>
              <a:t>Projev chování, které spočívá v nedůvěře, odporu nebo nepřátelství k určité skupině.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379</Words>
  <Application>Microsoft Office PowerPoint</Application>
  <PresentationFormat>Předvádění na obrazovce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Základní informace</vt:lpstr>
      <vt:lpstr>Prezentace aplikace PowerPoint</vt:lpstr>
      <vt:lpstr>Terminologie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Terminologie</dc:title>
  <dc:creator>mzm</dc:creator>
  <cp:lastModifiedBy>mzm</cp:lastModifiedBy>
  <cp:revision>10</cp:revision>
  <dcterms:created xsi:type="dcterms:W3CDTF">2018-02-14T15:06:12Z</dcterms:created>
  <dcterms:modified xsi:type="dcterms:W3CDTF">2018-05-25T11:38:28Z</dcterms:modified>
</cp:coreProperties>
</file>