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364" autoAdjust="0"/>
  </p:normalViewPr>
  <p:slideViewPr>
    <p:cSldViewPr>
      <p:cViewPr varScale="1">
        <p:scale>
          <a:sx n="80" d="100"/>
          <a:sy n="80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07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45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5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40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87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47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54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12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28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60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35BC-3DCE-41A7-BF2E-8A527DF80376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1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nazory.aktualne.cz/rozhovory/cesi-ocima-vietnamcu-trochu-barbari-kteri-mysli-jinak/r~i:article:746539/?redirected=152629641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9KCcuRbEmr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Vietnamci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4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Badatelé a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Ivo </a:t>
            </a:r>
            <a:r>
              <a:rPr lang="cs-CZ" dirty="0" err="1" smtClean="0"/>
              <a:t>Vasiljev</a:t>
            </a:r>
            <a:r>
              <a:rPr lang="cs-CZ" dirty="0" smtClean="0"/>
              <a:t>, Ján </a:t>
            </a:r>
            <a:r>
              <a:rPr lang="cs-CZ" dirty="0" err="1" smtClean="0"/>
              <a:t>Ičo</a:t>
            </a:r>
            <a:r>
              <a:rPr lang="cs-CZ" dirty="0" smtClean="0"/>
              <a:t>, Jiří Kocourek, Petra Müllerová, Eva Pechová – vietnamisté</a:t>
            </a:r>
          </a:p>
          <a:p>
            <a:r>
              <a:rPr lang="cs-CZ" dirty="0" smtClean="0"/>
              <a:t>Iva Heroldová, Vlasta Matějová, Milena Secká – etnoložky, 80. léta</a:t>
            </a:r>
          </a:p>
          <a:p>
            <a:r>
              <a:rPr lang="cs-CZ" dirty="0" smtClean="0"/>
              <a:t>Stanislav Brouček – etnolog, migrační               a akulturační </a:t>
            </a:r>
            <a:r>
              <a:rPr lang="cs-CZ" dirty="0" smtClean="0"/>
              <a:t>procesy</a:t>
            </a:r>
            <a:endParaRPr lang="cs-CZ" i="1" dirty="0"/>
          </a:p>
          <a:p>
            <a:r>
              <a:rPr lang="cs-CZ" dirty="0" smtClean="0"/>
              <a:t>Blogy Cizinci v Česku na stream.cz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36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kontaktů s Vietnamci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40. – 50. léta 20. století</a:t>
            </a:r>
          </a:p>
          <a:p>
            <a:pPr>
              <a:buFontTx/>
              <a:buChar char="-"/>
            </a:pPr>
            <a:r>
              <a:rPr lang="cs-CZ" dirty="0"/>
              <a:t>j</a:t>
            </a:r>
            <a:r>
              <a:rPr lang="cs-CZ" dirty="0" smtClean="0"/>
              <a:t>ednotlivci</a:t>
            </a:r>
          </a:p>
          <a:p>
            <a:pPr>
              <a:buFontTx/>
              <a:buChar char="-"/>
            </a:pPr>
            <a:r>
              <a:rPr lang="cs-CZ" dirty="0" smtClean="0"/>
              <a:t>1950 smlouva =&gt; děti postižené válkou s Francií na studiích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/>
              <a:t>1973-1989</a:t>
            </a:r>
          </a:p>
          <a:p>
            <a:pPr>
              <a:buFontTx/>
              <a:buChar char="-"/>
            </a:pPr>
            <a:r>
              <a:rPr lang="cs-CZ" dirty="0"/>
              <a:t>dohoda států o hospodářské pomoci =&gt; zaučování pracovníků, </a:t>
            </a:r>
            <a:r>
              <a:rPr lang="cs-CZ" dirty="0" smtClean="0"/>
              <a:t>studium</a:t>
            </a:r>
          </a:p>
          <a:p>
            <a:pPr>
              <a:buFontTx/>
              <a:buChar char="-"/>
            </a:pPr>
            <a:r>
              <a:rPr lang="cs-CZ" dirty="0"/>
              <a:t>výběr účastníků, krátkodobé pobyty, přípravné kurzy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6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/>
          <a:lstStyle/>
          <a:p>
            <a:r>
              <a:rPr lang="cs-CZ" dirty="0" smtClean="0"/>
              <a:t>od 90. let 20. století</a:t>
            </a:r>
          </a:p>
          <a:p>
            <a:pPr>
              <a:buFontTx/>
              <a:buChar char="-"/>
            </a:pPr>
            <a:r>
              <a:rPr lang="cs-CZ" dirty="0"/>
              <a:t>i</a:t>
            </a:r>
            <a:r>
              <a:rPr lang="cs-CZ" dirty="0" smtClean="0"/>
              <a:t>ndividuální ekonomická migrace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ávaznost na předchozí pobyty</a:t>
            </a:r>
          </a:p>
          <a:p>
            <a:pPr>
              <a:buFontTx/>
              <a:buChar char="-"/>
            </a:pPr>
            <a:r>
              <a:rPr lang="cs-CZ" dirty="0"/>
              <a:t>t</a:t>
            </a:r>
            <a:r>
              <a:rPr lang="cs-CZ" dirty="0" smtClean="0"/>
              <a:t>ransferní země (</a:t>
            </a:r>
            <a:r>
              <a:rPr lang="cs-CZ" dirty="0" smtClean="0">
                <a:sym typeface="Wingdings" panose="05000000000000000000" pitchFamily="2" charset="2"/>
              </a:rPr>
              <a:t> Německo)</a:t>
            </a:r>
          </a:p>
          <a:p>
            <a:pPr>
              <a:buFontTx/>
              <a:buChar char="-"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Po r. 2000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- 2013 národnostní menšina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2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menšiny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na základě státní příslušnosti (ve Vietnamu 54 národů), ale největší počet </a:t>
            </a:r>
            <a:r>
              <a:rPr lang="cs-CZ" dirty="0" err="1" smtClean="0"/>
              <a:t>Vietů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ysoké procento v produktivním věku</a:t>
            </a:r>
          </a:p>
          <a:p>
            <a:pPr>
              <a:buFontTx/>
              <a:buChar char="-"/>
            </a:pPr>
            <a:r>
              <a:rPr lang="cs-CZ" dirty="0" smtClean="0"/>
              <a:t>1. generace: často návrat po pracovní výměně</a:t>
            </a:r>
          </a:p>
          <a:p>
            <a:pPr>
              <a:buFontTx/>
              <a:buChar char="-"/>
            </a:pPr>
            <a:r>
              <a:rPr lang="cs-CZ" dirty="0" smtClean="0"/>
              <a:t>1,5. generace: tzv. banánové děti, narozené zde i ve Vietnamu, vliv české kultury (škola, hlídací babičky)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oncentrovaní v pohraničí a velkých městech x obchody v malých obcích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1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vnitřní dělení: bohatý J x chudý S</a:t>
            </a:r>
          </a:p>
          <a:p>
            <a:pPr>
              <a:buFontTx/>
              <a:buChar char="-"/>
            </a:pPr>
            <a:r>
              <a:rPr lang="cs-CZ" dirty="0"/>
              <a:t>endogamní komunita, smíšené sňatky více </a:t>
            </a:r>
            <a:r>
              <a:rPr lang="cs-CZ" dirty="0" smtClean="0"/>
              <a:t>ženy</a:t>
            </a:r>
            <a:endParaRPr lang="cs-CZ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dirty="0" smtClean="0"/>
              <a:t>Vietnamci o sobě: hlavní rodina, samostatnost</a:t>
            </a:r>
          </a:p>
          <a:p>
            <a:pPr>
              <a:buFontTx/>
              <a:buChar char="-"/>
            </a:pPr>
            <a:r>
              <a:rPr lang="cs-CZ" dirty="0" smtClean="0"/>
              <a:t>Č. o Vietnamcích: pracovití, uzavření, důraz na vzdělání x falešní, stánkaři a dealeři drog</a:t>
            </a:r>
          </a:p>
          <a:p>
            <a:pPr>
              <a:buFontTx/>
              <a:buChar char="-"/>
            </a:pPr>
            <a:r>
              <a:rPr lang="cs-CZ" dirty="0" smtClean="0"/>
              <a:t>Vietnamci o Č.: nezdvořilí, oškliví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2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1991: 400</a:t>
            </a:r>
          </a:p>
          <a:p>
            <a:pPr>
              <a:buFontTx/>
              <a:buChar char="-"/>
            </a:pPr>
            <a:r>
              <a:rPr lang="cs-CZ" dirty="0" smtClean="0"/>
              <a:t>2011: 29.660, </a:t>
            </a:r>
            <a:r>
              <a:rPr lang="cs-CZ" dirty="0" err="1" smtClean="0"/>
              <a:t>JmK</a:t>
            </a:r>
            <a:r>
              <a:rPr lang="cs-CZ" dirty="0" smtClean="0"/>
              <a:t> 2.401</a:t>
            </a:r>
          </a:p>
          <a:p>
            <a:pPr>
              <a:buFontTx/>
              <a:buChar char="-"/>
            </a:pPr>
            <a:r>
              <a:rPr lang="cs-CZ" dirty="0" smtClean="0"/>
              <a:t>2017: téměř 60 tisíc trvalý nebo přechodný pobyt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6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Etnické identifikátory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jazyk: problém banánových dětí, výuka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áboženství: budhismus nebo pouze prvky animismu </a:t>
            </a:r>
            <a:r>
              <a:rPr lang="cs-CZ" dirty="0" smtClean="0"/>
              <a:t>(víra v duše zemřelých), </a:t>
            </a:r>
            <a:r>
              <a:rPr lang="cs-CZ" dirty="0" smtClean="0"/>
              <a:t>křesťané 5%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ormy chování: výrazně odlišné</a:t>
            </a:r>
            <a:endParaRPr lang="en-US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https://nazory.aktualne.cz/rozhovory/cesi-ocima-vietnamcu-trochu-barbari-kteri-mysli-jinak/r~i:article:746539/?</a:t>
            </a:r>
            <a:r>
              <a:rPr lang="cs-CZ" dirty="0" smtClean="0">
                <a:hlinkClick r:id="rId2"/>
              </a:rPr>
              <a:t>redirected=1526296414</a:t>
            </a:r>
            <a:endParaRPr lang="en-US" dirty="0" smtClean="0"/>
          </a:p>
          <a:p>
            <a:pPr>
              <a:buFontTx/>
              <a:buChar char="-"/>
            </a:pPr>
            <a:r>
              <a:rPr lang="cs-CZ" dirty="0" smtClean="0"/>
              <a:t>zvyky vietnamské: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Tết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Nguyên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dirty="0" smtClean="0"/>
              <a:t>tet, 21.1. – 21. 2.), </a:t>
            </a:r>
            <a:r>
              <a:rPr lang="cs-CZ" dirty="0" smtClean="0"/>
              <a:t>den zemřelých předků </a:t>
            </a:r>
            <a:r>
              <a:rPr lang="cs-CZ" dirty="0" smtClean="0"/>
              <a:t>(5</a:t>
            </a:r>
            <a:r>
              <a:rPr lang="cs-CZ" dirty="0" smtClean="0"/>
              <a:t>. 3.), svátek dětí (15. 8.)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vyky české: Vánoce, narozeniny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79"/>
            <a:ext cx="9144000" cy="61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hudba a tanec: minimálně živá hudba, znalost regionu a účelu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www.youtube.com/watch?v=9KCcuRbEmrw</a:t>
            </a:r>
            <a:r>
              <a:rPr lang="cs-CZ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strava: </a:t>
            </a:r>
            <a:r>
              <a:rPr lang="cs-CZ" dirty="0" smtClean="0"/>
              <a:t>vepřové</a:t>
            </a:r>
            <a:r>
              <a:rPr lang="cs-CZ" baseline="0" dirty="0" smtClean="0"/>
              <a:t> a kuřecí maso, zelenina, rýže; </a:t>
            </a:r>
            <a:r>
              <a:rPr lang="cs-CZ" baseline="0" dirty="0" err="1" smtClean="0"/>
              <a:t>pho</a:t>
            </a:r>
            <a:r>
              <a:rPr lang="cs-CZ" baseline="0" dirty="0" smtClean="0"/>
              <a:t>, závitky, </a:t>
            </a:r>
            <a:r>
              <a:rPr lang="cs-CZ" baseline="0" dirty="0" err="1" smtClean="0"/>
              <a:t>banh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chung</a:t>
            </a:r>
            <a:r>
              <a:rPr lang="cs-CZ" dirty="0" smtClean="0"/>
              <a:t>, způsob stolování</a:t>
            </a: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8" y="3400425"/>
            <a:ext cx="5715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tudent\Pictures\k_odbornym_textum\2018\Ctrnact_barev_Vanoc\Vietnamci\Vietnamci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77950"/>
            <a:ext cx="5220072" cy="348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8" y="742527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česko-vietnamské vztahy, sociální a právní pomoc, rozvoj, udržení a prezentace kultury, udržení jazyka</a:t>
            </a:r>
          </a:p>
          <a:p>
            <a:pPr>
              <a:buFontTx/>
              <a:buChar char="-"/>
            </a:pPr>
            <a:r>
              <a:rPr lang="cs-CZ" dirty="0" smtClean="0"/>
              <a:t>Svaz Vietnamců v ČR (Praha, 1999): taneční soubory, sportovní kluby (fotbal), doučování</a:t>
            </a:r>
          </a:p>
          <a:p>
            <a:pPr>
              <a:buFontTx/>
              <a:buChar char="-"/>
            </a:pPr>
            <a:r>
              <a:rPr lang="cs-CZ" dirty="0" smtClean="0"/>
              <a:t>Asociace českých občanů vietnamského původu (Praha, 2009)</a:t>
            </a:r>
          </a:p>
          <a:p>
            <a:pPr>
              <a:buFontTx/>
              <a:buChar char="-"/>
            </a:pPr>
            <a:r>
              <a:rPr lang="cs-CZ" dirty="0" smtClean="0"/>
              <a:t>organizace milovníků a znalců Vietnamu (Klub </a:t>
            </a:r>
            <a:r>
              <a:rPr lang="cs-CZ" dirty="0" err="1" smtClean="0"/>
              <a:t>Hanoi</a:t>
            </a:r>
            <a:r>
              <a:rPr lang="cs-CZ" dirty="0" smtClean="0"/>
              <a:t>, Česko-vietnamská společnost)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5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420</Words>
  <Application>Microsoft Office PowerPoint</Application>
  <PresentationFormat>Předvádění na obrazovce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Vietnamci</vt:lpstr>
      <vt:lpstr>Historie kontaktů s Vietnamci</vt:lpstr>
      <vt:lpstr>Prezentace aplikace PowerPoint</vt:lpstr>
      <vt:lpstr>Charakteristika menšiny</vt:lpstr>
      <vt:lpstr>Prezentace aplikace PowerPoint</vt:lpstr>
      <vt:lpstr>Statistické údaje</vt:lpstr>
      <vt:lpstr>Etnické identifikátory</vt:lpstr>
      <vt:lpstr>Prezentace aplikace PowerPoint</vt:lpstr>
      <vt:lpstr>Kulturní instituce</vt:lpstr>
      <vt:lpstr>Badatelé a literatura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Vietnamci</dc:title>
  <dc:creator>mzm</dc:creator>
  <cp:lastModifiedBy>mzm</cp:lastModifiedBy>
  <cp:revision>13</cp:revision>
  <dcterms:created xsi:type="dcterms:W3CDTF">2018-05-10T11:17:23Z</dcterms:created>
  <dcterms:modified xsi:type="dcterms:W3CDTF">2018-05-23T06:04:42Z</dcterms:modified>
</cp:coreProperties>
</file>