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401" r:id="rId3"/>
    <p:sldId id="402" r:id="rId4"/>
    <p:sldId id="403" r:id="rId5"/>
    <p:sldId id="259" r:id="rId6"/>
    <p:sldId id="257" r:id="rId7"/>
    <p:sldId id="258" r:id="rId8"/>
    <p:sldId id="333"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96" r:id="rId27"/>
    <p:sldId id="397" r:id="rId28"/>
    <p:sldId id="404" r:id="rId29"/>
    <p:sldId id="405" r:id="rId30"/>
    <p:sldId id="406" r:id="rId31"/>
    <p:sldId id="398" r:id="rId32"/>
    <p:sldId id="399" r:id="rId33"/>
    <p:sldId id="400" r:id="rId34"/>
  </p:sldIdLst>
  <p:sldSz cx="9144000" cy="6858000" type="screen4x3"/>
  <p:notesSz cx="6858000" cy="9144000"/>
  <p:defaultTextStyle>
    <a:defPPr>
      <a:defRPr lang="cs-CZ"/>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5800" y="2130425"/>
            <a:ext cx="7772400" cy="1470025"/>
          </a:xfrm>
        </p:spPr>
        <p:txBody>
          <a:bodyPr/>
          <a:lstStyle/>
          <a:p>
            <a:pPr fontAlgn="base"/>
            <a:r>
              <a:rPr lang="cs-CZ" strike="noStrike" noProof="1"/>
              <a:t>Kliknutím lze upravit styl.</a:t>
            </a:r>
          </a:p>
        </p:txBody>
      </p:sp>
      <p:sp>
        <p:nvSpPr>
          <p:cNvPr id="3" name="Podnadpis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cs-CZ" strike="noStrike" noProof="1"/>
              <a:t>Kliknutím lze upravit styl předlohy.</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pPr fontAlgn="base"/>
            <a:r>
              <a:rPr lang="cs-CZ" strike="noStrike" noProof="1"/>
              <a:t>Kliknutím lze upravit styl.</a:t>
            </a:r>
          </a:p>
        </p:txBody>
      </p:sp>
      <p:sp>
        <p:nvSpPr>
          <p:cNvPr id="3" name="Zástupný symbol pro svislý text 2"/>
          <p:cNvSpPr>
            <a:spLocks noGrp="1"/>
          </p:cNvSpPr>
          <p:nvPr>
            <p:ph type="body" orient="vert" idx="1" hasCustomPrompt="1"/>
          </p:nvPr>
        </p:nvSpPr>
        <p:spPr/>
        <p:txBody>
          <a:bodyPr vert="eaVert"/>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6629400" y="274638"/>
            <a:ext cx="2057400" cy="5851525"/>
          </a:xfrm>
        </p:spPr>
        <p:txBody>
          <a:bodyPr vert="eaVert"/>
          <a:lstStyle/>
          <a:p>
            <a:pPr fontAlgn="base"/>
            <a:r>
              <a:rPr lang="cs-CZ" strike="noStrike" noProof="1"/>
              <a:t>Kliknutím lze upravit styl.</a:t>
            </a:r>
          </a:p>
        </p:txBody>
      </p:sp>
      <p:sp>
        <p:nvSpPr>
          <p:cNvPr id="3" name="Zástupný symbol pro svislý text 2"/>
          <p:cNvSpPr>
            <a:spLocks noGrp="1"/>
          </p:cNvSpPr>
          <p:nvPr>
            <p:ph type="body" orient="vert" idx="1" hasCustomPrompt="1"/>
          </p:nvPr>
        </p:nvSpPr>
        <p:spPr>
          <a:xfrm>
            <a:off x="457200" y="274638"/>
            <a:ext cx="6019800" cy="5851525"/>
          </a:xfrm>
        </p:spPr>
        <p:txBody>
          <a:bodyPr vert="eaVert"/>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a:extLst>
              <a:ext uri="{FF2B5EF4-FFF2-40B4-BE49-F238E27FC236}">
                <a16:creationId xmlns:a16="http://schemas.microsoft.com/office/drawing/2014/main" id="{CFDCA55A-7C38-442D-876F-422E98239988}"/>
              </a:ext>
            </a:extLst>
          </p:cNvPr>
          <p:cNvSpPr>
            <a:spLocks noGrp="1"/>
          </p:cNvSpPr>
          <p:nvPr>
            <p:ph type="dt" sz="half" idx="10"/>
          </p:nvPr>
        </p:nvSpPr>
        <p:spPr/>
        <p:txBody>
          <a:bodyPr/>
          <a:lstStyle>
            <a:lvl1pPr>
              <a:defRPr/>
            </a:lvl1pPr>
          </a:lstStyle>
          <a:p>
            <a:pPr>
              <a:defRPr/>
            </a:pPr>
            <a:fld id="{FFAADEF5-4CED-4FD5-B422-595B97211A96}" type="datetimeFigureOut">
              <a:rPr lang="cs-CZ"/>
              <a:pPr>
                <a:defRPr/>
              </a:pPr>
              <a:t>23. 2. 2018</a:t>
            </a:fld>
            <a:endParaRPr lang="cs-CZ"/>
          </a:p>
        </p:txBody>
      </p:sp>
      <p:sp>
        <p:nvSpPr>
          <p:cNvPr id="5" name="Zástupný symbol pro zápatí 4">
            <a:extLst>
              <a:ext uri="{FF2B5EF4-FFF2-40B4-BE49-F238E27FC236}">
                <a16:creationId xmlns:a16="http://schemas.microsoft.com/office/drawing/2014/main" id="{4448E275-46D8-4460-A710-C9F7E87F93FE}"/>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D84C3EFF-F226-4BE0-9118-6AFCED9EADD9}"/>
              </a:ext>
            </a:extLst>
          </p:cNvPr>
          <p:cNvSpPr>
            <a:spLocks noGrp="1"/>
          </p:cNvSpPr>
          <p:nvPr>
            <p:ph type="sldNum" sz="quarter" idx="12"/>
          </p:nvPr>
        </p:nvSpPr>
        <p:spPr/>
        <p:txBody>
          <a:bodyPr/>
          <a:lstStyle>
            <a:lvl1pPr>
              <a:defRPr/>
            </a:lvl1pPr>
          </a:lstStyle>
          <a:p>
            <a:fld id="{3900DC54-97BB-4FE2-8A1D-4A03F9D94BFD}" type="slidenum">
              <a:rPr lang="cs-CZ" altLang="cs-CZ"/>
              <a:pPr/>
              <a:t>‹#›</a:t>
            </a:fld>
            <a:endParaRPr lang="cs-CZ" altLang="cs-CZ"/>
          </a:p>
        </p:txBody>
      </p:sp>
    </p:spTree>
    <p:extLst>
      <p:ext uri="{BB962C8B-B14F-4D97-AF65-F5344CB8AC3E}">
        <p14:creationId xmlns:p14="http://schemas.microsoft.com/office/powerpoint/2010/main" val="2657057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94DF58-7D80-4E2F-8562-A648B23AA92A}"/>
              </a:ext>
            </a:extLst>
          </p:cNvPr>
          <p:cNvSpPr>
            <a:spLocks noGrp="1"/>
          </p:cNvSpPr>
          <p:nvPr>
            <p:ph type="dt" sz="half" idx="10"/>
          </p:nvPr>
        </p:nvSpPr>
        <p:spPr/>
        <p:txBody>
          <a:bodyPr/>
          <a:lstStyle>
            <a:lvl1pPr>
              <a:defRPr/>
            </a:lvl1pPr>
          </a:lstStyle>
          <a:p>
            <a:pPr>
              <a:defRPr/>
            </a:pPr>
            <a:fld id="{362E3717-46C8-44F2-856D-2E4488B05024}" type="datetimeFigureOut">
              <a:rPr lang="cs-CZ"/>
              <a:pPr>
                <a:defRPr/>
              </a:pPr>
              <a:t>23. 2. 2018</a:t>
            </a:fld>
            <a:endParaRPr lang="cs-CZ"/>
          </a:p>
        </p:txBody>
      </p:sp>
      <p:sp>
        <p:nvSpPr>
          <p:cNvPr id="5" name="Zástupný symbol pro zápatí 4">
            <a:extLst>
              <a:ext uri="{FF2B5EF4-FFF2-40B4-BE49-F238E27FC236}">
                <a16:creationId xmlns:a16="http://schemas.microsoft.com/office/drawing/2014/main" id="{42DDE8FA-D519-4C66-B627-DE73606697BE}"/>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6838F78D-9117-48CF-859C-CA67E4BE7AD0}"/>
              </a:ext>
            </a:extLst>
          </p:cNvPr>
          <p:cNvSpPr>
            <a:spLocks noGrp="1"/>
          </p:cNvSpPr>
          <p:nvPr>
            <p:ph type="sldNum" sz="quarter" idx="12"/>
          </p:nvPr>
        </p:nvSpPr>
        <p:spPr/>
        <p:txBody>
          <a:bodyPr/>
          <a:lstStyle>
            <a:lvl1pPr>
              <a:defRPr/>
            </a:lvl1pPr>
          </a:lstStyle>
          <a:p>
            <a:fld id="{26999D48-4E17-4275-85B7-EDAF222316EF}" type="slidenum">
              <a:rPr lang="cs-CZ" altLang="cs-CZ"/>
              <a:pPr/>
              <a:t>‹#›</a:t>
            </a:fld>
            <a:endParaRPr lang="cs-CZ" altLang="cs-CZ"/>
          </a:p>
        </p:txBody>
      </p:sp>
    </p:spTree>
    <p:extLst>
      <p:ext uri="{BB962C8B-B14F-4D97-AF65-F5344CB8AC3E}">
        <p14:creationId xmlns:p14="http://schemas.microsoft.com/office/powerpoint/2010/main" val="337652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a:extLst>
              <a:ext uri="{FF2B5EF4-FFF2-40B4-BE49-F238E27FC236}">
                <a16:creationId xmlns:a16="http://schemas.microsoft.com/office/drawing/2014/main" id="{1F7B0EBB-EAB1-473A-8349-A812503F3688}"/>
              </a:ext>
            </a:extLst>
          </p:cNvPr>
          <p:cNvSpPr>
            <a:spLocks noGrp="1"/>
          </p:cNvSpPr>
          <p:nvPr>
            <p:ph type="dt" sz="half" idx="10"/>
          </p:nvPr>
        </p:nvSpPr>
        <p:spPr/>
        <p:txBody>
          <a:bodyPr/>
          <a:lstStyle>
            <a:lvl1pPr>
              <a:defRPr/>
            </a:lvl1pPr>
          </a:lstStyle>
          <a:p>
            <a:pPr>
              <a:defRPr/>
            </a:pPr>
            <a:fld id="{261AB50B-1F2E-4FE4-A4C1-7A62E565A4EC}" type="datetimeFigureOut">
              <a:rPr lang="cs-CZ"/>
              <a:pPr>
                <a:defRPr/>
              </a:pPr>
              <a:t>23. 2. 2018</a:t>
            </a:fld>
            <a:endParaRPr lang="cs-CZ"/>
          </a:p>
        </p:txBody>
      </p:sp>
      <p:sp>
        <p:nvSpPr>
          <p:cNvPr id="5" name="Zástupný symbol pro zápatí 4">
            <a:extLst>
              <a:ext uri="{FF2B5EF4-FFF2-40B4-BE49-F238E27FC236}">
                <a16:creationId xmlns:a16="http://schemas.microsoft.com/office/drawing/2014/main" id="{E638FC85-2499-4800-9140-1752DB768D0D}"/>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C9A87361-7C22-46ED-92F7-3EAC25C544BB}"/>
              </a:ext>
            </a:extLst>
          </p:cNvPr>
          <p:cNvSpPr>
            <a:spLocks noGrp="1"/>
          </p:cNvSpPr>
          <p:nvPr>
            <p:ph type="sldNum" sz="quarter" idx="12"/>
          </p:nvPr>
        </p:nvSpPr>
        <p:spPr/>
        <p:txBody>
          <a:bodyPr/>
          <a:lstStyle>
            <a:lvl1pPr>
              <a:defRPr/>
            </a:lvl1pPr>
          </a:lstStyle>
          <a:p>
            <a:fld id="{26331E20-902D-4383-86DF-04BF47DC1702}" type="slidenum">
              <a:rPr lang="cs-CZ" altLang="cs-CZ"/>
              <a:pPr/>
              <a:t>‹#›</a:t>
            </a:fld>
            <a:endParaRPr lang="cs-CZ" altLang="cs-CZ"/>
          </a:p>
        </p:txBody>
      </p:sp>
    </p:spTree>
    <p:extLst>
      <p:ext uri="{BB962C8B-B14F-4D97-AF65-F5344CB8AC3E}">
        <p14:creationId xmlns:p14="http://schemas.microsoft.com/office/powerpoint/2010/main" val="342459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1F02F0D3-93DF-4E57-A005-DF242EF9DC6C}"/>
              </a:ext>
            </a:extLst>
          </p:cNvPr>
          <p:cNvSpPr>
            <a:spLocks noGrp="1"/>
          </p:cNvSpPr>
          <p:nvPr>
            <p:ph type="dt" sz="half" idx="10"/>
          </p:nvPr>
        </p:nvSpPr>
        <p:spPr/>
        <p:txBody>
          <a:bodyPr/>
          <a:lstStyle>
            <a:lvl1pPr>
              <a:defRPr/>
            </a:lvl1pPr>
          </a:lstStyle>
          <a:p>
            <a:pPr>
              <a:defRPr/>
            </a:pPr>
            <a:fld id="{BCBB1BF8-9737-4850-88BC-549C3B1E4A79}" type="datetimeFigureOut">
              <a:rPr lang="cs-CZ"/>
              <a:pPr>
                <a:defRPr/>
              </a:pPr>
              <a:t>23. 2. 2018</a:t>
            </a:fld>
            <a:endParaRPr lang="cs-CZ"/>
          </a:p>
        </p:txBody>
      </p:sp>
      <p:sp>
        <p:nvSpPr>
          <p:cNvPr id="6" name="Zástupný symbol pro zápatí 4">
            <a:extLst>
              <a:ext uri="{FF2B5EF4-FFF2-40B4-BE49-F238E27FC236}">
                <a16:creationId xmlns:a16="http://schemas.microsoft.com/office/drawing/2014/main" id="{7C4CC32C-E6F1-4AA9-A663-A9DBF378068F}"/>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47241A51-ADE7-4B80-8C5D-1B5B21F2212F}"/>
              </a:ext>
            </a:extLst>
          </p:cNvPr>
          <p:cNvSpPr>
            <a:spLocks noGrp="1"/>
          </p:cNvSpPr>
          <p:nvPr>
            <p:ph type="sldNum" sz="quarter" idx="12"/>
          </p:nvPr>
        </p:nvSpPr>
        <p:spPr/>
        <p:txBody>
          <a:bodyPr/>
          <a:lstStyle>
            <a:lvl1pPr>
              <a:defRPr/>
            </a:lvl1pPr>
          </a:lstStyle>
          <a:p>
            <a:fld id="{75B117C0-406A-488B-9734-27B089F264B0}" type="slidenum">
              <a:rPr lang="cs-CZ" altLang="cs-CZ"/>
              <a:pPr/>
              <a:t>‹#›</a:t>
            </a:fld>
            <a:endParaRPr lang="cs-CZ" altLang="cs-CZ"/>
          </a:p>
        </p:txBody>
      </p:sp>
    </p:spTree>
    <p:extLst>
      <p:ext uri="{BB962C8B-B14F-4D97-AF65-F5344CB8AC3E}">
        <p14:creationId xmlns:p14="http://schemas.microsoft.com/office/powerpoint/2010/main" val="422982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0F90E439-5E8B-4747-A1FF-21B4CFFAC0AE}"/>
              </a:ext>
            </a:extLst>
          </p:cNvPr>
          <p:cNvSpPr>
            <a:spLocks noGrp="1"/>
          </p:cNvSpPr>
          <p:nvPr>
            <p:ph type="dt" sz="half" idx="10"/>
          </p:nvPr>
        </p:nvSpPr>
        <p:spPr/>
        <p:txBody>
          <a:bodyPr/>
          <a:lstStyle>
            <a:lvl1pPr>
              <a:defRPr/>
            </a:lvl1pPr>
          </a:lstStyle>
          <a:p>
            <a:pPr>
              <a:defRPr/>
            </a:pPr>
            <a:fld id="{7B984D05-60AA-4D7D-80F9-DD4ADBC77265}" type="datetimeFigureOut">
              <a:rPr lang="cs-CZ"/>
              <a:pPr>
                <a:defRPr/>
              </a:pPr>
              <a:t>23. 2. 2018</a:t>
            </a:fld>
            <a:endParaRPr lang="cs-CZ"/>
          </a:p>
        </p:txBody>
      </p:sp>
      <p:sp>
        <p:nvSpPr>
          <p:cNvPr id="8" name="Zástupný symbol pro zápatí 4">
            <a:extLst>
              <a:ext uri="{FF2B5EF4-FFF2-40B4-BE49-F238E27FC236}">
                <a16:creationId xmlns:a16="http://schemas.microsoft.com/office/drawing/2014/main" id="{EBF01A8E-7797-46B5-88C7-155765022E86}"/>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5C6D8BAA-9F53-405C-8B38-58D06EA20B4F}"/>
              </a:ext>
            </a:extLst>
          </p:cNvPr>
          <p:cNvSpPr>
            <a:spLocks noGrp="1"/>
          </p:cNvSpPr>
          <p:nvPr>
            <p:ph type="sldNum" sz="quarter" idx="12"/>
          </p:nvPr>
        </p:nvSpPr>
        <p:spPr/>
        <p:txBody>
          <a:bodyPr/>
          <a:lstStyle>
            <a:lvl1pPr>
              <a:defRPr/>
            </a:lvl1pPr>
          </a:lstStyle>
          <a:p>
            <a:fld id="{28BB1FBE-64D2-4A48-AC5F-E205EF303758}" type="slidenum">
              <a:rPr lang="cs-CZ" altLang="cs-CZ"/>
              <a:pPr/>
              <a:t>‹#›</a:t>
            </a:fld>
            <a:endParaRPr lang="cs-CZ" altLang="cs-CZ"/>
          </a:p>
        </p:txBody>
      </p:sp>
    </p:spTree>
    <p:extLst>
      <p:ext uri="{BB962C8B-B14F-4D97-AF65-F5344CB8AC3E}">
        <p14:creationId xmlns:p14="http://schemas.microsoft.com/office/powerpoint/2010/main" val="176223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E950CEF9-E2FB-4164-8FA0-6BC6F2C56F5E}"/>
              </a:ext>
            </a:extLst>
          </p:cNvPr>
          <p:cNvSpPr>
            <a:spLocks noGrp="1"/>
          </p:cNvSpPr>
          <p:nvPr>
            <p:ph type="dt" sz="half" idx="10"/>
          </p:nvPr>
        </p:nvSpPr>
        <p:spPr/>
        <p:txBody>
          <a:bodyPr/>
          <a:lstStyle>
            <a:lvl1pPr>
              <a:defRPr/>
            </a:lvl1pPr>
          </a:lstStyle>
          <a:p>
            <a:pPr>
              <a:defRPr/>
            </a:pPr>
            <a:fld id="{9C3A321C-E011-4BE8-9BF2-45A2918A632B}" type="datetimeFigureOut">
              <a:rPr lang="cs-CZ"/>
              <a:pPr>
                <a:defRPr/>
              </a:pPr>
              <a:t>23. 2. 2018</a:t>
            </a:fld>
            <a:endParaRPr lang="cs-CZ"/>
          </a:p>
        </p:txBody>
      </p:sp>
      <p:sp>
        <p:nvSpPr>
          <p:cNvPr id="4" name="Zástupný symbol pro zápatí 4">
            <a:extLst>
              <a:ext uri="{FF2B5EF4-FFF2-40B4-BE49-F238E27FC236}">
                <a16:creationId xmlns:a16="http://schemas.microsoft.com/office/drawing/2014/main" id="{03FABB16-BFFB-4A16-8D66-EA30CDD58B11}"/>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E7D202AB-8890-4218-88A6-BAEBBC3AD02C}"/>
              </a:ext>
            </a:extLst>
          </p:cNvPr>
          <p:cNvSpPr>
            <a:spLocks noGrp="1"/>
          </p:cNvSpPr>
          <p:nvPr>
            <p:ph type="sldNum" sz="quarter" idx="12"/>
          </p:nvPr>
        </p:nvSpPr>
        <p:spPr/>
        <p:txBody>
          <a:bodyPr/>
          <a:lstStyle>
            <a:lvl1pPr>
              <a:defRPr/>
            </a:lvl1pPr>
          </a:lstStyle>
          <a:p>
            <a:fld id="{212A7851-12C8-4A5B-B3BF-3327B05737C1}" type="slidenum">
              <a:rPr lang="cs-CZ" altLang="cs-CZ"/>
              <a:pPr/>
              <a:t>‹#›</a:t>
            </a:fld>
            <a:endParaRPr lang="cs-CZ" altLang="cs-CZ"/>
          </a:p>
        </p:txBody>
      </p:sp>
    </p:spTree>
    <p:extLst>
      <p:ext uri="{BB962C8B-B14F-4D97-AF65-F5344CB8AC3E}">
        <p14:creationId xmlns:p14="http://schemas.microsoft.com/office/powerpoint/2010/main" val="4153830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049B07CF-6390-4E58-96AB-E28B54E70AD1}"/>
              </a:ext>
            </a:extLst>
          </p:cNvPr>
          <p:cNvSpPr>
            <a:spLocks noGrp="1"/>
          </p:cNvSpPr>
          <p:nvPr>
            <p:ph type="dt" sz="half" idx="10"/>
          </p:nvPr>
        </p:nvSpPr>
        <p:spPr/>
        <p:txBody>
          <a:bodyPr/>
          <a:lstStyle>
            <a:lvl1pPr>
              <a:defRPr/>
            </a:lvl1pPr>
          </a:lstStyle>
          <a:p>
            <a:pPr>
              <a:defRPr/>
            </a:pPr>
            <a:fld id="{D7730EFB-FEF8-4E32-B9A1-9D46987B4FAE}" type="datetimeFigureOut">
              <a:rPr lang="cs-CZ"/>
              <a:pPr>
                <a:defRPr/>
              </a:pPr>
              <a:t>23. 2. 2018</a:t>
            </a:fld>
            <a:endParaRPr lang="cs-CZ"/>
          </a:p>
        </p:txBody>
      </p:sp>
      <p:sp>
        <p:nvSpPr>
          <p:cNvPr id="3" name="Zástupný symbol pro zápatí 4">
            <a:extLst>
              <a:ext uri="{FF2B5EF4-FFF2-40B4-BE49-F238E27FC236}">
                <a16:creationId xmlns:a16="http://schemas.microsoft.com/office/drawing/2014/main" id="{CB03116B-6EEF-4EBF-BC80-AC081ED601E7}"/>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a16="http://schemas.microsoft.com/office/drawing/2014/main" id="{61096446-0D9C-4A25-B369-EC57EDB34F84}"/>
              </a:ext>
            </a:extLst>
          </p:cNvPr>
          <p:cNvSpPr>
            <a:spLocks noGrp="1"/>
          </p:cNvSpPr>
          <p:nvPr>
            <p:ph type="sldNum" sz="quarter" idx="12"/>
          </p:nvPr>
        </p:nvSpPr>
        <p:spPr/>
        <p:txBody>
          <a:bodyPr/>
          <a:lstStyle>
            <a:lvl1pPr>
              <a:defRPr/>
            </a:lvl1pPr>
          </a:lstStyle>
          <a:p>
            <a:fld id="{DA96F625-36F9-4546-A62D-C85C095F1623}" type="slidenum">
              <a:rPr lang="cs-CZ" altLang="cs-CZ"/>
              <a:pPr/>
              <a:t>‹#›</a:t>
            </a:fld>
            <a:endParaRPr lang="cs-CZ" altLang="cs-CZ"/>
          </a:p>
        </p:txBody>
      </p:sp>
    </p:spTree>
    <p:extLst>
      <p:ext uri="{BB962C8B-B14F-4D97-AF65-F5344CB8AC3E}">
        <p14:creationId xmlns:p14="http://schemas.microsoft.com/office/powerpoint/2010/main" val="17390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a:extLst>
              <a:ext uri="{FF2B5EF4-FFF2-40B4-BE49-F238E27FC236}">
                <a16:creationId xmlns:a16="http://schemas.microsoft.com/office/drawing/2014/main" id="{C0D675FE-AE62-45CC-A2A6-FBAF2EC70B15}"/>
              </a:ext>
            </a:extLst>
          </p:cNvPr>
          <p:cNvSpPr>
            <a:spLocks noGrp="1"/>
          </p:cNvSpPr>
          <p:nvPr>
            <p:ph type="dt" sz="half" idx="10"/>
          </p:nvPr>
        </p:nvSpPr>
        <p:spPr/>
        <p:txBody>
          <a:bodyPr/>
          <a:lstStyle>
            <a:lvl1pPr>
              <a:defRPr/>
            </a:lvl1pPr>
          </a:lstStyle>
          <a:p>
            <a:pPr>
              <a:defRPr/>
            </a:pPr>
            <a:fld id="{E1E2355D-7A6B-4285-BF92-A1FA34D9D1E4}" type="datetimeFigureOut">
              <a:rPr lang="cs-CZ"/>
              <a:pPr>
                <a:defRPr/>
              </a:pPr>
              <a:t>23. 2. 2018</a:t>
            </a:fld>
            <a:endParaRPr lang="cs-CZ"/>
          </a:p>
        </p:txBody>
      </p:sp>
      <p:sp>
        <p:nvSpPr>
          <p:cNvPr id="6" name="Zástupný symbol pro zápatí 4">
            <a:extLst>
              <a:ext uri="{FF2B5EF4-FFF2-40B4-BE49-F238E27FC236}">
                <a16:creationId xmlns:a16="http://schemas.microsoft.com/office/drawing/2014/main" id="{A85259D1-4819-47D1-8C4F-50871021CF43}"/>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A8C4F03D-A2EA-435E-BA47-77BCAE09EB4E}"/>
              </a:ext>
            </a:extLst>
          </p:cNvPr>
          <p:cNvSpPr>
            <a:spLocks noGrp="1"/>
          </p:cNvSpPr>
          <p:nvPr>
            <p:ph type="sldNum" sz="quarter" idx="12"/>
          </p:nvPr>
        </p:nvSpPr>
        <p:spPr/>
        <p:txBody>
          <a:bodyPr/>
          <a:lstStyle>
            <a:lvl1pPr>
              <a:defRPr/>
            </a:lvl1pPr>
          </a:lstStyle>
          <a:p>
            <a:fld id="{2B849172-7665-45D4-A8D5-760DB6C09970}" type="slidenum">
              <a:rPr lang="cs-CZ" altLang="cs-CZ"/>
              <a:pPr/>
              <a:t>‹#›</a:t>
            </a:fld>
            <a:endParaRPr lang="cs-CZ" altLang="cs-CZ"/>
          </a:p>
        </p:txBody>
      </p:sp>
    </p:spTree>
    <p:extLst>
      <p:ext uri="{BB962C8B-B14F-4D97-AF65-F5344CB8AC3E}">
        <p14:creationId xmlns:p14="http://schemas.microsoft.com/office/powerpoint/2010/main" val="342343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pPr fontAlgn="base"/>
            <a:r>
              <a:rPr lang="cs-CZ" strike="noStrike" noProof="1"/>
              <a:t>Kliknutím lze upravit styl.</a:t>
            </a:r>
          </a:p>
        </p:txBody>
      </p:sp>
      <p:sp>
        <p:nvSpPr>
          <p:cNvPr id="3" name="Zástupný symbol pro obsah 2"/>
          <p:cNvSpPr>
            <a:spLocks noGrp="1"/>
          </p:cNvSpPr>
          <p:nvPr>
            <p:ph idx="1" hasCustomPrompt="1"/>
          </p:nvPr>
        </p:nvSpPr>
        <p:spPr/>
        <p:txBody>
          <a:body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a:extLst>
              <a:ext uri="{FF2B5EF4-FFF2-40B4-BE49-F238E27FC236}">
                <a16:creationId xmlns:a16="http://schemas.microsoft.com/office/drawing/2014/main" id="{9B9F0A02-023A-4A03-B80C-06C61FD0C67C}"/>
              </a:ext>
            </a:extLst>
          </p:cNvPr>
          <p:cNvSpPr>
            <a:spLocks noGrp="1"/>
          </p:cNvSpPr>
          <p:nvPr>
            <p:ph type="dt" sz="half" idx="10"/>
          </p:nvPr>
        </p:nvSpPr>
        <p:spPr/>
        <p:txBody>
          <a:bodyPr/>
          <a:lstStyle>
            <a:lvl1pPr>
              <a:defRPr/>
            </a:lvl1pPr>
          </a:lstStyle>
          <a:p>
            <a:pPr>
              <a:defRPr/>
            </a:pPr>
            <a:fld id="{24298B6C-666B-4D64-A74A-14D21BAF2A7E}" type="datetimeFigureOut">
              <a:rPr lang="cs-CZ"/>
              <a:pPr>
                <a:defRPr/>
              </a:pPr>
              <a:t>23. 2. 2018</a:t>
            </a:fld>
            <a:endParaRPr lang="cs-CZ"/>
          </a:p>
        </p:txBody>
      </p:sp>
      <p:sp>
        <p:nvSpPr>
          <p:cNvPr id="6" name="Zástupný symbol pro zápatí 4">
            <a:extLst>
              <a:ext uri="{FF2B5EF4-FFF2-40B4-BE49-F238E27FC236}">
                <a16:creationId xmlns:a16="http://schemas.microsoft.com/office/drawing/2014/main" id="{AC32A009-4A26-422A-88CE-05FB6EC15CF5}"/>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1C40B8E2-502F-4D11-85F8-24A63A7D711C}"/>
              </a:ext>
            </a:extLst>
          </p:cNvPr>
          <p:cNvSpPr>
            <a:spLocks noGrp="1"/>
          </p:cNvSpPr>
          <p:nvPr>
            <p:ph type="sldNum" sz="quarter" idx="12"/>
          </p:nvPr>
        </p:nvSpPr>
        <p:spPr/>
        <p:txBody>
          <a:bodyPr/>
          <a:lstStyle>
            <a:lvl1pPr>
              <a:defRPr/>
            </a:lvl1pPr>
          </a:lstStyle>
          <a:p>
            <a:fld id="{E6753A78-3E51-4603-B1B7-2E2D9850412D}" type="slidenum">
              <a:rPr lang="cs-CZ" altLang="cs-CZ"/>
              <a:pPr/>
              <a:t>‹#›</a:t>
            </a:fld>
            <a:endParaRPr lang="cs-CZ" altLang="cs-CZ"/>
          </a:p>
        </p:txBody>
      </p:sp>
    </p:spTree>
    <p:extLst>
      <p:ext uri="{BB962C8B-B14F-4D97-AF65-F5344CB8AC3E}">
        <p14:creationId xmlns:p14="http://schemas.microsoft.com/office/powerpoint/2010/main" val="1385940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9E4842-0DCC-489F-BBA4-AAD998CC7079}"/>
              </a:ext>
            </a:extLst>
          </p:cNvPr>
          <p:cNvSpPr>
            <a:spLocks noGrp="1"/>
          </p:cNvSpPr>
          <p:nvPr>
            <p:ph type="dt" sz="half" idx="10"/>
          </p:nvPr>
        </p:nvSpPr>
        <p:spPr/>
        <p:txBody>
          <a:bodyPr/>
          <a:lstStyle>
            <a:lvl1pPr>
              <a:defRPr/>
            </a:lvl1pPr>
          </a:lstStyle>
          <a:p>
            <a:pPr>
              <a:defRPr/>
            </a:pPr>
            <a:fld id="{81E7A960-31FE-4277-9D7E-C8ED9B41183E}" type="datetimeFigureOut">
              <a:rPr lang="cs-CZ"/>
              <a:pPr>
                <a:defRPr/>
              </a:pPr>
              <a:t>23. 2. 2018</a:t>
            </a:fld>
            <a:endParaRPr lang="cs-CZ"/>
          </a:p>
        </p:txBody>
      </p:sp>
      <p:sp>
        <p:nvSpPr>
          <p:cNvPr id="5" name="Zástupný symbol pro zápatí 4">
            <a:extLst>
              <a:ext uri="{FF2B5EF4-FFF2-40B4-BE49-F238E27FC236}">
                <a16:creationId xmlns:a16="http://schemas.microsoft.com/office/drawing/2014/main" id="{3364E966-F154-4C03-864B-B5AE048E8A56}"/>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C1C35D92-6B0C-406A-BB54-46C619BDE0C6}"/>
              </a:ext>
            </a:extLst>
          </p:cNvPr>
          <p:cNvSpPr>
            <a:spLocks noGrp="1"/>
          </p:cNvSpPr>
          <p:nvPr>
            <p:ph type="sldNum" sz="quarter" idx="12"/>
          </p:nvPr>
        </p:nvSpPr>
        <p:spPr/>
        <p:txBody>
          <a:bodyPr/>
          <a:lstStyle>
            <a:lvl1pPr>
              <a:defRPr/>
            </a:lvl1pPr>
          </a:lstStyle>
          <a:p>
            <a:fld id="{AFDF64B5-4015-456B-8919-257099514FC6}" type="slidenum">
              <a:rPr lang="cs-CZ" altLang="cs-CZ"/>
              <a:pPr/>
              <a:t>‹#›</a:t>
            </a:fld>
            <a:endParaRPr lang="cs-CZ" altLang="cs-CZ"/>
          </a:p>
        </p:txBody>
      </p:sp>
    </p:spTree>
    <p:extLst>
      <p:ext uri="{BB962C8B-B14F-4D97-AF65-F5344CB8AC3E}">
        <p14:creationId xmlns:p14="http://schemas.microsoft.com/office/powerpoint/2010/main" val="2029138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9CED3DC-3E08-438F-8F49-8CB2F502DB6A}"/>
              </a:ext>
            </a:extLst>
          </p:cNvPr>
          <p:cNvSpPr>
            <a:spLocks noGrp="1"/>
          </p:cNvSpPr>
          <p:nvPr>
            <p:ph type="dt" sz="half" idx="10"/>
          </p:nvPr>
        </p:nvSpPr>
        <p:spPr/>
        <p:txBody>
          <a:bodyPr/>
          <a:lstStyle>
            <a:lvl1pPr>
              <a:defRPr/>
            </a:lvl1pPr>
          </a:lstStyle>
          <a:p>
            <a:pPr>
              <a:defRPr/>
            </a:pPr>
            <a:fld id="{090861E5-23D9-47CF-8151-874FC57D12F0}" type="datetimeFigureOut">
              <a:rPr lang="cs-CZ"/>
              <a:pPr>
                <a:defRPr/>
              </a:pPr>
              <a:t>23. 2. 2018</a:t>
            </a:fld>
            <a:endParaRPr lang="cs-CZ"/>
          </a:p>
        </p:txBody>
      </p:sp>
      <p:sp>
        <p:nvSpPr>
          <p:cNvPr id="5" name="Zástupný symbol pro zápatí 4">
            <a:extLst>
              <a:ext uri="{FF2B5EF4-FFF2-40B4-BE49-F238E27FC236}">
                <a16:creationId xmlns:a16="http://schemas.microsoft.com/office/drawing/2014/main" id="{A93789D8-D4A2-403D-B61C-F097D0A9159A}"/>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EB2D6239-E619-42DB-A256-808F63729A57}"/>
              </a:ext>
            </a:extLst>
          </p:cNvPr>
          <p:cNvSpPr>
            <a:spLocks noGrp="1"/>
          </p:cNvSpPr>
          <p:nvPr>
            <p:ph type="sldNum" sz="quarter" idx="12"/>
          </p:nvPr>
        </p:nvSpPr>
        <p:spPr/>
        <p:txBody>
          <a:bodyPr/>
          <a:lstStyle>
            <a:lvl1pPr>
              <a:defRPr/>
            </a:lvl1pPr>
          </a:lstStyle>
          <a:p>
            <a:fld id="{488775A6-9BAD-42A8-9D0D-66F756FB8480}" type="slidenum">
              <a:rPr lang="cs-CZ" altLang="cs-CZ"/>
              <a:pPr/>
              <a:t>‹#›</a:t>
            </a:fld>
            <a:endParaRPr lang="cs-CZ" altLang="cs-CZ"/>
          </a:p>
        </p:txBody>
      </p:sp>
    </p:spTree>
    <p:extLst>
      <p:ext uri="{BB962C8B-B14F-4D97-AF65-F5344CB8AC3E}">
        <p14:creationId xmlns:p14="http://schemas.microsoft.com/office/powerpoint/2010/main" val="183332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cs-CZ" strike="noStrike" noProof="1"/>
              <a:t>Kliknutím lze upravit styl.</a:t>
            </a:r>
          </a:p>
        </p:txBody>
      </p:sp>
      <p:sp>
        <p:nvSpPr>
          <p:cNvPr id="3" name="Zástupný symbol pro text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cs-CZ" strike="noStrike" noProof="1"/>
              <a:t>Kliknutím lze upravit styly předlohy textu.</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pPr fontAlgn="base"/>
            <a:r>
              <a:rPr lang="cs-CZ" strike="noStrike" noProof="1"/>
              <a:t>Kliknutím lze upravit styl.</a:t>
            </a:r>
          </a:p>
        </p:txBody>
      </p:sp>
      <p:sp>
        <p:nvSpPr>
          <p:cNvPr id="3" name="Zástupný symbol pro obsah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Zástupný symbol pro obsah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5" name="Date Placeholder 4"/>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6" name="Footer Placeholder 5"/>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pPr fontAlgn="base"/>
            <a:r>
              <a:rPr lang="cs-CZ" strike="noStrike" noProof="1"/>
              <a:t>Kliknutím lze upravit styl.</a:t>
            </a:r>
          </a:p>
        </p:txBody>
      </p:sp>
      <p:sp>
        <p:nvSpPr>
          <p:cNvPr id="3" name="Zástupný symbol pro text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cs-CZ" strike="noStrike" noProof="1"/>
              <a:t>Kliknutím lze upravit styly předlohy textu.</a:t>
            </a:r>
          </a:p>
        </p:txBody>
      </p:sp>
      <p:sp>
        <p:nvSpPr>
          <p:cNvPr id="4" name="Zástupný symbol pro obsah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5" name="Zástupný symbol pro text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cs-CZ" strike="noStrike" noProof="1"/>
              <a:t>Kliknutím lze upravit styly předlohy textu.</a:t>
            </a:r>
          </a:p>
        </p:txBody>
      </p:sp>
      <p:sp>
        <p:nvSpPr>
          <p:cNvPr id="6" name="Zástupný symbol pro obsah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7" name="Date Placeholder 6"/>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8" name="Footer Placeholder 7"/>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9" name="Slide Number Placeholder 8"/>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pPr fontAlgn="base"/>
            <a:r>
              <a:rPr lang="cs-CZ" strike="noStrike" noProof="1"/>
              <a:t>Kliknutím lze upravit styl.</a:t>
            </a:r>
          </a:p>
        </p:txBody>
      </p:sp>
      <p:sp>
        <p:nvSpPr>
          <p:cNvPr id="3" name="Date Placeholder 2"/>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4" name="Footer Placeholder 3"/>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5" name="Slide Number Placeholder 4"/>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3" name="Footer Placeholder 2"/>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4" name="Slide Number Placeholder 3"/>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273050"/>
            <a:ext cx="3008313" cy="1162050"/>
          </a:xfrm>
        </p:spPr>
        <p:txBody>
          <a:bodyPr anchor="b"/>
          <a:lstStyle>
            <a:lvl1pPr algn="l">
              <a:defRPr sz="2000" b="1"/>
            </a:lvl1pPr>
          </a:lstStyle>
          <a:p>
            <a:pPr fontAlgn="base"/>
            <a:r>
              <a:rPr lang="cs-CZ" strike="noStrike" noProof="1"/>
              <a:t>Kliknutím lze upravit styl.</a:t>
            </a:r>
          </a:p>
        </p:txBody>
      </p:sp>
      <p:sp>
        <p:nvSpPr>
          <p:cNvPr id="3" name="Zástupný symbol pro obsah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Zástupný symbol pro text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cs-CZ" strike="noStrike" noProof="1"/>
              <a:t>Kliknutím lze upravit styly předlohy textu.</a:t>
            </a:r>
          </a:p>
        </p:txBody>
      </p:sp>
      <p:sp>
        <p:nvSpPr>
          <p:cNvPr id="5" name="Date Placeholder 4"/>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6" name="Footer Placeholder 5"/>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792288" y="4800600"/>
            <a:ext cx="5486400" cy="566738"/>
          </a:xfrm>
        </p:spPr>
        <p:txBody>
          <a:bodyPr anchor="b"/>
          <a:lstStyle>
            <a:lvl1pPr algn="l">
              <a:defRPr sz="2000" b="1"/>
            </a:lvl1pPr>
          </a:lstStyle>
          <a:p>
            <a:pPr fontAlgn="base"/>
            <a:r>
              <a:rPr lang="cs-CZ" strike="noStrike" noProof="1"/>
              <a:t>Kliknutím lze upravit styl.</a:t>
            </a:r>
          </a:p>
        </p:txBody>
      </p:sp>
      <p:sp>
        <p:nvSpPr>
          <p:cNvPr id="3" name="Zástupný symbol pro obrázek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cs-CZ" sz="3200" b="0" i="0" u="none" strike="noStrike" kern="1200" cap="none" spc="0" normalizeH="0" baseline="0" noProof="0">
              <a:ln>
                <a:noFill/>
              </a:ln>
              <a:solidFill>
                <a:schemeClr val="tx1"/>
              </a:solidFill>
              <a:effectLst/>
              <a:uLnTx/>
              <a:uFillTx/>
              <a:latin typeface="+mn-lt"/>
              <a:ea typeface="+mn-ea"/>
              <a:cs typeface="+mn-cs"/>
            </a:endParaRPr>
          </a:p>
        </p:txBody>
      </p:sp>
      <p:sp>
        <p:nvSpPr>
          <p:cNvPr id="4" name="Zástupný symbol pro text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cs-CZ" strike="noStrike" noProof="1"/>
              <a:t>Kliknutím lze upravit styly předlohy textu.</a:t>
            </a:r>
          </a:p>
        </p:txBody>
      </p:sp>
      <p:sp>
        <p:nvSpPr>
          <p:cNvPr id="5" name="Date Placeholder 4"/>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6" name="Footer Placeholder 5"/>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a:xfrm>
            <a:off x="457200" y="274638"/>
            <a:ext cx="8229600" cy="1143000"/>
          </a:xfrm>
          <a:prstGeom prst="rect">
            <a:avLst/>
          </a:prstGeom>
          <a:noFill/>
          <a:ln w="9525">
            <a:noFill/>
          </a:ln>
        </p:spPr>
        <p:txBody>
          <a:bodyPr anchor="ctr"/>
          <a:lstStyle/>
          <a:p>
            <a:pPr lvl="0"/>
            <a:r>
              <a:rPr lang="cs-CZ" altLang="en-US" dirty="0"/>
              <a:t>Kliknutím lze upravit styl.</a:t>
            </a:r>
          </a:p>
        </p:txBody>
      </p:sp>
      <p:sp>
        <p:nvSpPr>
          <p:cNvPr id="1027" name="Zástupný symbol pro text 2"/>
          <p:cNvSpPr>
            <a:spLocks noGrp="1"/>
          </p:cNvSpPr>
          <p:nvPr>
            <p:ph type="body"/>
          </p:nvPr>
        </p:nvSpPr>
        <p:spPr>
          <a:xfrm>
            <a:off x="457200" y="1600200"/>
            <a:ext cx="8229600" cy="4525963"/>
          </a:xfrm>
          <a:prstGeom prst="rect">
            <a:avLst/>
          </a:prstGeom>
          <a:noFill/>
          <a:ln w="9525">
            <a:noFill/>
          </a:ln>
        </p:spPr>
        <p:txBody>
          <a:bodyPr anchor="t"/>
          <a:lstStyle/>
          <a:p>
            <a:pPr lvl="0" indent="-342900"/>
            <a:r>
              <a:rPr lang="cs-CZ" altLang="en-US" dirty="0"/>
              <a:t>Kliknutím lze upravit styly předlohy textu.</a:t>
            </a:r>
          </a:p>
          <a:p>
            <a:pPr lvl="1" indent="-285750"/>
            <a:r>
              <a:rPr lang="cs-CZ" altLang="en-US" dirty="0"/>
              <a:t>Druhá úroveň</a:t>
            </a:r>
          </a:p>
          <a:p>
            <a:pPr lvl="2" indent="-228600"/>
            <a:r>
              <a:rPr lang="cs-CZ" altLang="en-US" dirty="0"/>
              <a:t>Třetí úroveň</a:t>
            </a:r>
          </a:p>
          <a:p>
            <a:pPr lvl="3" indent="-228600"/>
            <a:r>
              <a:rPr lang="cs-CZ" altLang="en-US" dirty="0"/>
              <a:t>Čtvrtá úroveň</a:t>
            </a:r>
          </a:p>
          <a:p>
            <a:pPr lvl="4" indent="-228600"/>
            <a:r>
              <a:rPr lang="cs-CZ" altLang="en-US" dirty="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lvl="0" eaLnBrk="1" fontAlgn="base" hangingPunct="1"/>
            <a:endParaRPr lang="cs-CZ" sz="1200" strike="noStrike" noProof="1">
              <a:solidFill>
                <a:srgbClr val="898989"/>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lvl="0" algn="ctr" eaLnBrk="1" fontAlgn="base" hangingPunct="1"/>
            <a:endParaRPr sz="1200" strike="noStrike" noProof="1">
              <a:solidFill>
                <a:srgbClr val="898989"/>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3B1EA0F9-70F2-466A-B74E-EAD7CD66266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p>
        </p:txBody>
      </p:sp>
      <p:sp>
        <p:nvSpPr>
          <p:cNvPr id="1027" name="Zástupný symbol pro text 2">
            <a:extLst>
              <a:ext uri="{FF2B5EF4-FFF2-40B4-BE49-F238E27FC236}">
                <a16:creationId xmlns:a16="http://schemas.microsoft.com/office/drawing/2014/main" id="{9E422B84-C9ED-4270-8FB1-7F5262DB3F8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F34ED199-CDB1-435C-B0AB-959E8816003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0BA2EA-DEEB-43D2-90F1-3FA8B550710D}" type="datetimeFigureOut">
              <a:rPr lang="cs-CZ"/>
              <a:pPr>
                <a:defRPr/>
              </a:pPr>
              <a:t>23. 2. 2018</a:t>
            </a:fld>
            <a:endParaRPr lang="cs-CZ"/>
          </a:p>
        </p:txBody>
      </p:sp>
      <p:sp>
        <p:nvSpPr>
          <p:cNvPr id="5" name="Zástupný symbol pro zápatí 4">
            <a:extLst>
              <a:ext uri="{FF2B5EF4-FFF2-40B4-BE49-F238E27FC236}">
                <a16:creationId xmlns:a16="http://schemas.microsoft.com/office/drawing/2014/main" id="{CFF13BB5-7FEA-487F-BCF2-429F4810B7B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a:extLst>
              <a:ext uri="{FF2B5EF4-FFF2-40B4-BE49-F238E27FC236}">
                <a16:creationId xmlns:a16="http://schemas.microsoft.com/office/drawing/2014/main" id="{F7772B6C-5CF7-4598-895B-1B466F14337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431FBCE-AC6A-424D-8F74-0AFE06FFE35F}" type="slidenum">
              <a:rPr lang="cs-CZ" altLang="cs-CZ"/>
              <a:pPr/>
              <a:t>‹#›</a:t>
            </a:fld>
            <a:endParaRPr lang="cs-CZ" altLang="cs-CZ"/>
          </a:p>
        </p:txBody>
      </p:sp>
    </p:spTree>
    <p:extLst>
      <p:ext uri="{BB962C8B-B14F-4D97-AF65-F5344CB8AC3E}">
        <p14:creationId xmlns:p14="http://schemas.microsoft.com/office/powerpoint/2010/main" val="4232524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malware.wikia.com/wiki/File:000.exe_(Computer_Virus)_(Creepypast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rchive.org/details/malwaremuseu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nnadumitriu.tumblr.com/Super-organis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p:cNvPicPr>
          <p:nvPr/>
        </p:nvPicPr>
        <p:blipFill>
          <a:blip r:embed="rId2"/>
          <a:stretch>
            <a:fillRect/>
          </a:stretch>
        </p:blipFill>
        <p:spPr>
          <a:xfrm>
            <a:off x="57150" y="74613"/>
            <a:ext cx="9017000" cy="6757987"/>
          </a:xfrm>
          <a:prstGeom prst="rect">
            <a:avLst/>
          </a:prstGeom>
          <a:noFill/>
          <a:ln w="9525">
            <a:noFill/>
          </a:ln>
        </p:spPr>
      </p:pic>
      <p:sp>
        <p:nvSpPr>
          <p:cNvPr id="2" name="Nadpis 1"/>
          <p:cNvSpPr>
            <a:spLocks noGrp="1"/>
          </p:cNvSpPr>
          <p:nvPr>
            <p:ph type="ctrTitle" hasCustomPrompt="1"/>
          </p:nvPr>
        </p:nvSpPr>
        <p:spPr>
          <a:xfrm>
            <a:off x="827088" y="4076700"/>
            <a:ext cx="7772400" cy="1470025"/>
          </a:xfrm>
          <a:solidFill>
            <a:schemeClr val="accent1">
              <a:lumMod val="60000"/>
              <a:lumOff val="40000"/>
            </a:schemeClr>
          </a:solidFill>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cs-CZ" sz="4800" b="0" i="0" u="none" strike="noStrike" kern="1200" cap="none" spc="0" normalizeH="0" baseline="0" noProof="0" dirty="0">
                <a:ln>
                  <a:noFill/>
                </a:ln>
                <a:solidFill>
                  <a:schemeClr val="bg1"/>
                </a:solidFill>
                <a:effectLst/>
                <a:uLnTx/>
                <a:uFillTx/>
                <a:latin typeface="+mj-lt"/>
                <a:ea typeface="+mj-ea"/>
                <a:cs typeface="+mj-cs"/>
              </a:rPr>
              <a:t>Virus v diskurzu nových médií  Definice viru</a:t>
            </a:r>
          </a:p>
        </p:txBody>
      </p:sp>
      <p:sp>
        <p:nvSpPr>
          <p:cNvPr id="2051" name="Podnadpis 2"/>
          <p:cNvSpPr>
            <a:spLocks noGrp="1"/>
          </p:cNvSpPr>
          <p:nvPr>
            <p:ph type="subTitle" idx="1" hasCustomPrompt="1"/>
          </p:nvPr>
        </p:nvSpPr>
        <p:spPr>
          <a:xfrm>
            <a:off x="2411413" y="5805488"/>
            <a:ext cx="4176713" cy="576263"/>
          </a:xfrm>
          <a:solidFill>
            <a:schemeClr val="tx2">
              <a:lumMod val="40000"/>
              <a:lumOff val="60000"/>
            </a:schemeClr>
          </a:solidFill>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bg1"/>
                </a:solidFill>
                <a:effectLst/>
                <a:uLnTx/>
                <a:uFillTx/>
                <a:latin typeface="+mn-lt"/>
                <a:ea typeface="+mn-ea"/>
                <a:cs typeface="+mn-cs"/>
              </a:rPr>
              <a:t>Adam Franc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Nadpis 1"/>
          <p:cNvSpPr>
            <a:spLocks noGrp="1"/>
          </p:cNvSpPr>
          <p:nvPr>
            <p:ph type="title" hasCustomPrompt="1"/>
          </p:nvPr>
        </p:nvSpPr>
        <p:spPr>
          <a:xfrm>
            <a:off x="420688" y="44450"/>
            <a:ext cx="8229600" cy="1143000"/>
          </a:xfrm>
          <a:ln/>
        </p:spPr>
        <p:txBody>
          <a:bodyPr wrap="square" lIns="91440" tIns="45720" rIns="91440" bIns="45720" anchor="ctr"/>
          <a:lstStyle/>
          <a:p>
            <a:pPr eaLnBrk="1" hangingPunct="1"/>
            <a:r>
              <a:rPr lang="cs-CZ" altLang="en-US" dirty="0"/>
              <a:t>Definice biologického viru</a:t>
            </a:r>
          </a:p>
        </p:txBody>
      </p:sp>
      <p:sp>
        <p:nvSpPr>
          <p:cNvPr id="10242" name="Zástupný symbol pro obsah 2"/>
          <p:cNvSpPr>
            <a:spLocks noGrp="1"/>
          </p:cNvSpPr>
          <p:nvPr>
            <p:ph idx="1" hasCustomPrompt="1"/>
          </p:nvPr>
        </p:nvSpPr>
        <p:spPr>
          <a:xfrm>
            <a:off x="420688" y="1196975"/>
            <a:ext cx="8229600" cy="4525963"/>
          </a:xfrm>
          <a:ln/>
        </p:spPr>
        <p:txBody>
          <a:bodyPr wrap="square" lIns="91440" tIns="45720" rIns="91440" bIns="45720" anchor="t"/>
          <a:lstStyle/>
          <a:p>
            <a:pPr eaLnBrk="1" hangingPunct="1"/>
            <a:r>
              <a:rPr lang="cs-CZ" altLang="en-US" dirty="0"/>
              <a:t>Slovo virus v latině znamená jed </a:t>
            </a:r>
          </a:p>
          <a:p>
            <a:pPr eaLnBrk="1" hangingPunct="1"/>
            <a:r>
              <a:rPr lang="cs-CZ" altLang="en-US" dirty="0"/>
              <a:t>Jednoduchý organismus, který se nemůže rozmnožovat, růst ani vytvářet energii bez hostitelského organismu</a:t>
            </a:r>
          </a:p>
          <a:p>
            <a:pPr eaLnBrk="1" hangingPunct="1"/>
            <a:endParaRPr lang="cs-CZ" altLang="en-US" dirty="0"/>
          </a:p>
          <a:p>
            <a:pPr eaLnBrk="1" hangingPunct="1"/>
            <a:endParaRPr lang="cs-CZ" altLang="en-US" dirty="0"/>
          </a:p>
        </p:txBody>
      </p:sp>
      <p:pic>
        <p:nvPicPr>
          <p:cNvPr id="10243" name="Picture 2"/>
          <p:cNvPicPr>
            <a:picLocks noChangeAspect="1"/>
          </p:cNvPicPr>
          <p:nvPr/>
        </p:nvPicPr>
        <p:blipFill>
          <a:blip r:embed="rId2"/>
          <a:stretch>
            <a:fillRect/>
          </a:stretch>
        </p:blipFill>
        <p:spPr>
          <a:xfrm>
            <a:off x="2411413" y="3262313"/>
            <a:ext cx="4752975" cy="3563937"/>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Nadpis 1"/>
          <p:cNvSpPr>
            <a:spLocks noGrp="1"/>
          </p:cNvSpPr>
          <p:nvPr>
            <p:ph type="title" hasCustomPrompt="1"/>
          </p:nvPr>
        </p:nvSpPr>
        <p:spPr>
          <a:ln/>
        </p:spPr>
        <p:txBody>
          <a:bodyPr wrap="square" lIns="91440" tIns="45720" rIns="91440" bIns="45720" anchor="ctr"/>
          <a:lstStyle/>
          <a:p>
            <a:pPr eaLnBrk="1" hangingPunct="1"/>
            <a:r>
              <a:rPr lang="cs-CZ" altLang="en-US" dirty="0"/>
              <a:t>Obvyklý průběh infekce</a:t>
            </a:r>
          </a:p>
        </p:txBody>
      </p:sp>
      <p:sp>
        <p:nvSpPr>
          <p:cNvPr id="11266"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a) Přilnutí viru na povrch buňky </a:t>
            </a:r>
          </a:p>
          <a:p>
            <a:pPr eaLnBrk="1" hangingPunct="1"/>
            <a:endParaRPr lang="cs-CZ" altLang="en-US" dirty="0"/>
          </a:p>
          <a:p>
            <a:pPr eaLnBrk="1" hangingPunct="1"/>
            <a:r>
              <a:rPr lang="cs-CZ" altLang="en-US" dirty="0"/>
              <a:t>b) Vniknutí viru do buňky </a:t>
            </a:r>
          </a:p>
          <a:p>
            <a:pPr eaLnBrk="1" hangingPunct="1"/>
            <a:endParaRPr lang="cs-CZ" altLang="en-US" dirty="0"/>
          </a:p>
          <a:p>
            <a:pPr eaLnBrk="1" hangingPunct="1"/>
            <a:r>
              <a:rPr lang="cs-CZ" altLang="en-US" dirty="0"/>
              <a:t>c) Replikace viru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12290"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Tento proces, ale může mít několik scénářů, které závisí na druhu viru:</a:t>
            </a:r>
          </a:p>
          <a:p>
            <a:pPr eaLnBrk="1" hangingPunct="1"/>
            <a:r>
              <a:rPr lang="cs-CZ" altLang="en-US" dirty="0"/>
              <a:t>1. Virus přepíše genetický kód buňky  </a:t>
            </a:r>
          </a:p>
          <a:p>
            <a:pPr eaLnBrk="1" hangingPunct="1"/>
            <a:r>
              <a:rPr lang="cs-CZ" altLang="en-US" dirty="0"/>
              <a:t>2. existuje v buňce bez toho, aniž by narušil její fungování, </a:t>
            </a:r>
          </a:p>
          <a:p>
            <a:pPr eaLnBrk="1" hangingPunct="1"/>
            <a:r>
              <a:rPr lang="cs-CZ" altLang="en-US" dirty="0"/>
              <a:t>3. využije ji ke své replikaci </a:t>
            </a:r>
          </a:p>
          <a:p>
            <a:pPr eaLnBrk="1" hangingPunct="1"/>
            <a:r>
              <a:rPr lang="cs-CZ" altLang="en-US" dirty="0"/>
              <a:t>4. nebo se stane součástí její DNA.</a:t>
            </a:r>
          </a:p>
          <a:p>
            <a:pPr eaLnBrk="1" hangingPunct="1"/>
            <a:endParaRPr lang="cs-CZ"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title" hasCustomPrompt="1"/>
          </p:nvPr>
        </p:nvSpPr>
        <p:spPr>
          <a:ln/>
        </p:spPr>
        <p:txBody>
          <a:bodyPr wrap="square" lIns="91440" tIns="45720" rIns="91440" bIns="45720" anchor="ctr"/>
          <a:lstStyle/>
          <a:p>
            <a:pPr eaLnBrk="1" hangingPunct="1"/>
            <a:r>
              <a:rPr lang="cs-CZ" altLang="en-US" dirty="0"/>
              <a:t>Příklad - Virus HIV</a:t>
            </a:r>
          </a:p>
        </p:txBody>
      </p:sp>
      <p:sp>
        <p:nvSpPr>
          <p:cNvPr id="13314" name="Zástupný symbol pro obsah 2"/>
          <p:cNvSpPr>
            <a:spLocks noGrp="1"/>
          </p:cNvSpPr>
          <p:nvPr>
            <p:ph idx="1" hasCustomPrompt="1"/>
          </p:nvPr>
        </p:nvSpPr>
        <p:spPr>
          <a:ln/>
        </p:spPr>
        <p:txBody>
          <a:bodyPr wrap="square" lIns="91440" tIns="45720" rIns="91440" bIns="45720" anchor="t"/>
          <a:lstStyle/>
          <a:p>
            <a:pPr eaLnBrk="1" hangingPunct="1"/>
            <a:endParaRPr lang="cs-CZ" altLang="en-US" dirty="0"/>
          </a:p>
        </p:txBody>
      </p:sp>
      <p:pic>
        <p:nvPicPr>
          <p:cNvPr id="13315" name="Picture 2"/>
          <p:cNvPicPr>
            <a:picLocks noChangeAspect="1"/>
          </p:cNvPicPr>
          <p:nvPr/>
        </p:nvPicPr>
        <p:blipFill>
          <a:blip r:embed="rId2"/>
          <a:stretch>
            <a:fillRect/>
          </a:stretch>
        </p:blipFill>
        <p:spPr>
          <a:xfrm>
            <a:off x="539750" y="1628775"/>
            <a:ext cx="7823200" cy="43973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14338" name="Zástupný symbol pro obsah 2"/>
          <p:cNvSpPr>
            <a:spLocks noGrp="1"/>
          </p:cNvSpPr>
          <p:nvPr>
            <p:ph idx="1" hasCustomPrompt="1"/>
          </p:nvPr>
        </p:nvSpPr>
        <p:spPr>
          <a:ln/>
        </p:spPr>
        <p:txBody>
          <a:bodyPr wrap="square" lIns="91440" tIns="45720" rIns="91440" bIns="45720" anchor="t"/>
          <a:lstStyle/>
          <a:p>
            <a:pPr algn="just" eaLnBrk="1" hangingPunct="1"/>
            <a:r>
              <a:rPr lang="cs-CZ" altLang="en-US" dirty="0"/>
              <a:t>Virus imunitní nedostatečnosti -  oslabuje imunitní systém</a:t>
            </a:r>
          </a:p>
          <a:p>
            <a:pPr algn="just" eaLnBrk="1" hangingPunct="1"/>
            <a:r>
              <a:rPr lang="cs-CZ" altLang="en-US" dirty="0"/>
              <a:t>s oslabováním imunitního systému se rozvíjí AIDS (získaný syndrom imunitní nedostatečnosti)</a:t>
            </a:r>
          </a:p>
          <a:p>
            <a:pPr algn="just" eaLnBrk="1" hangingPunct="1"/>
            <a:r>
              <a:rPr lang="cs-CZ" altLang="en-US" dirty="0"/>
              <a:t>Začlení se do genomu hostitelské buňky, kde je skryt před imunitním systémem</a:t>
            </a:r>
          </a:p>
          <a:p>
            <a:pPr algn="just" eaLnBrk="1" hangingPunct="1"/>
            <a:r>
              <a:rPr lang="pl-PL" altLang="x-none" dirty="0"/>
              <a:t>první případy popsány v roce 1981 </a:t>
            </a:r>
            <a:endParaRPr lang="cs-CZ"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15362"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teorie vzniku - Existuje více teorií vzniku viru HIV. Zde jsou některé z nich:</a:t>
            </a:r>
          </a:p>
          <a:p>
            <a:pPr eaLnBrk="1" hangingPunct="1"/>
            <a:r>
              <a:rPr lang="cs-CZ" altLang="en-US" dirty="0"/>
              <a:t>1) Mutace viru – virus existoval u člověka už od pradávna, ale v současné době díky okolnímu prostředí a stylu života zmutoval</a:t>
            </a:r>
          </a:p>
          <a:p>
            <a:pPr eaLnBrk="1" hangingPunct="1"/>
            <a:r>
              <a:rPr lang="cs-CZ" altLang="en-US" dirty="0"/>
              <a:t>2) Přenos z opic – opírá se o podobnost viru HIV s virem SIV, který mají opice, virus se postupně adaptoval na člověka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cs-CZ" sz="4400" b="0" i="0" u="none" strike="noStrike" kern="1200" cap="none" spc="0" normalizeH="0" baseline="0" noProof="0" dirty="0">
                <a:ln>
                  <a:noFill/>
                </a:ln>
                <a:solidFill>
                  <a:schemeClr val="tx1"/>
                </a:solidFill>
                <a:effectLst/>
                <a:uLnTx/>
                <a:uFillTx/>
                <a:latin typeface="+mj-lt"/>
                <a:ea typeface="+mj-ea"/>
                <a:cs typeface="+mj-cs"/>
              </a:rPr>
              <a:t>Příklad prospěšného viru - Bakteriofágy</a:t>
            </a:r>
          </a:p>
        </p:txBody>
      </p:sp>
      <p:sp>
        <p:nvSpPr>
          <p:cNvPr id="16386"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léčba bakteriálních infekcí, </a:t>
            </a:r>
          </a:p>
          <a:p>
            <a:pPr eaLnBrk="1" hangingPunct="1"/>
            <a:r>
              <a:rPr lang="cs-CZ" altLang="en-US" dirty="0"/>
              <a:t>ničí škodlivé bakterie, jež nám mohou způsobit různá onemocnění </a:t>
            </a:r>
          </a:p>
          <a:p>
            <a:pPr eaLnBrk="1" hangingPunct="1"/>
            <a:r>
              <a:rPr lang="cs-CZ" altLang="en-US" dirty="0"/>
              <a:t>napadá pouze bakteriální buňky. </a:t>
            </a:r>
          </a:p>
          <a:p>
            <a:pPr eaLnBrk="1" hangingPunct="1"/>
            <a:r>
              <a:rPr lang="cs-CZ" altLang="en-US" dirty="0"/>
              <a:t>prostředek pro zničení rezistentních druhů bakterií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hasCustomPrompt="1"/>
          </p:nvPr>
        </p:nvSpPr>
        <p:spPr>
          <a:ln/>
        </p:spPr>
        <p:txBody>
          <a:bodyPr wrap="square" lIns="91440" tIns="45720" rIns="91440" bIns="45720" anchor="ctr"/>
          <a:lstStyle/>
          <a:p>
            <a:pPr eaLnBrk="1" hangingPunct="1"/>
            <a:r>
              <a:rPr lang="cs-CZ" altLang="en-US" dirty="0"/>
              <a:t>Historie objevu viru</a:t>
            </a:r>
          </a:p>
        </p:txBody>
      </p:sp>
      <p:sp>
        <p:nvSpPr>
          <p:cNvPr id="3" name="Zástupný symbol pro obsah 2"/>
          <p:cNvSpPr>
            <a:spLocks noGrp="1"/>
          </p:cNvSpPr>
          <p:nvPr>
            <p:ph idx="1" hasCustomPrompt="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Až do konce devatenáctého století byly infekce přisuzovány bakteriím a o existenci něčeho menšího se nevědělo.</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pokus s extrakty z tabáku napadeného tzv. tabákovou mozaikou - </a:t>
            </a:r>
            <a:r>
              <a:rPr kumimoji="0" lang="cs-CZ" sz="3200" b="0" i="0" u="none" strike="noStrike" kern="1200" cap="none" spc="0" normalizeH="0" baseline="0" noProof="0" dirty="0" err="1">
                <a:ln>
                  <a:noFill/>
                </a:ln>
                <a:solidFill>
                  <a:schemeClr val="tx1"/>
                </a:solidFill>
                <a:effectLst/>
                <a:uLnTx/>
                <a:uFillTx/>
                <a:latin typeface="+mn-lt"/>
                <a:ea typeface="+mn-ea"/>
                <a:cs typeface="+mn-cs"/>
              </a:rPr>
              <a:t>Dmitrij</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Ivanovskij</a:t>
            </a:r>
            <a:r>
              <a:rPr kumimoji="0" lang="cs-CZ" sz="3200" b="0" i="0" u="none" strike="noStrike" kern="1200" cap="none" spc="0" normalizeH="0" baseline="0" noProof="0" dirty="0">
                <a:ln>
                  <a:noFill/>
                </a:ln>
                <a:solidFill>
                  <a:schemeClr val="tx1"/>
                </a:solidFill>
                <a:effectLst/>
                <a:uLnTx/>
                <a:uFillTx/>
                <a:latin typeface="+mn-lt"/>
                <a:ea typeface="+mn-ea"/>
                <a:cs typeface="+mn-cs"/>
              </a:rPr>
              <a:t> (1892)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Viry jako živoucí kapalina - </a:t>
            </a:r>
            <a:r>
              <a:rPr kumimoji="0" lang="cs-CZ" sz="3200" b="0" i="0" u="none" strike="noStrike" kern="1200" cap="none" spc="0" normalizeH="0" baseline="0" noProof="0" dirty="0" err="1">
                <a:ln>
                  <a:noFill/>
                </a:ln>
                <a:solidFill>
                  <a:schemeClr val="tx1"/>
                </a:solidFill>
                <a:effectLst/>
                <a:uLnTx/>
                <a:uFillTx/>
                <a:latin typeface="+mn-lt"/>
                <a:ea typeface="+mn-ea"/>
                <a:cs typeface="+mn-cs"/>
              </a:rPr>
              <a:t>Martinus</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Beijerinck</a:t>
            </a:r>
            <a:r>
              <a:rPr kumimoji="0" lang="cs-CZ" sz="3200" b="0" i="0" u="none" strike="noStrike" kern="1200" cap="none" spc="0" normalizeH="0" baseline="0" noProof="0" dirty="0">
                <a:ln>
                  <a:noFill/>
                </a:ln>
                <a:solidFill>
                  <a:schemeClr val="tx1"/>
                </a:solidFill>
                <a:effectLst/>
                <a:uLnTx/>
                <a:uFillTx/>
                <a:latin typeface="+mn-lt"/>
                <a:ea typeface="+mn-ea"/>
                <a:cs typeface="+mn-cs"/>
              </a:rPr>
              <a:t> zopakoval tyto pokusy (1898), tvrdil, že existuje nakažená kapalina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dpis 1"/>
          <p:cNvSpPr>
            <a:spLocks noGrp="1"/>
          </p:cNvSpPr>
          <p:nvPr>
            <p:ph type="title" hasCustomPrompt="1"/>
          </p:nvPr>
        </p:nvSpPr>
        <p:spPr>
          <a:xfrm>
            <a:off x="539750" y="-571500"/>
            <a:ext cx="8229600" cy="1143000"/>
          </a:xfrm>
          <a:ln/>
        </p:spPr>
        <p:txBody>
          <a:bodyPr wrap="square" lIns="91440" tIns="45720" rIns="91440" bIns="45720" anchor="ctr"/>
          <a:lstStyle/>
          <a:p>
            <a:pPr eaLnBrk="1" hangingPunct="1"/>
            <a:endParaRPr lang="cs-CZ" altLang="en-US" dirty="0"/>
          </a:p>
        </p:txBody>
      </p:sp>
      <p:sp>
        <p:nvSpPr>
          <p:cNvPr id="3" name="Zástupný symbol pro obsah 2"/>
          <p:cNvSpPr>
            <a:spLocks noGrp="1"/>
          </p:cNvSpPr>
          <p:nvPr>
            <p:ph idx="1" hasCustomPrompt="1"/>
          </p:nvPr>
        </p:nvSpPr>
        <p:spPr>
          <a:xfrm>
            <a:off x="468313" y="620713"/>
            <a:ext cx="8229600" cy="4525963"/>
          </a:xfrm>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1931- </a:t>
            </a:r>
            <a:r>
              <a:rPr kumimoji="0" lang="cs-CZ" sz="3200" b="0" i="0" u="none" strike="noStrike" kern="1200" cap="none" spc="0" normalizeH="0" baseline="0" noProof="0" dirty="0" err="1">
                <a:ln>
                  <a:noFill/>
                </a:ln>
                <a:solidFill>
                  <a:schemeClr val="tx1"/>
                </a:solidFill>
                <a:effectLst/>
                <a:uLnTx/>
                <a:uFillTx/>
                <a:latin typeface="+mn-lt"/>
                <a:ea typeface="+mn-ea"/>
                <a:cs typeface="+mn-cs"/>
              </a:rPr>
              <a:t>Eli</a:t>
            </a:r>
            <a:r>
              <a:rPr kumimoji="0" lang="cs-CZ" sz="3200" b="0" i="0" u="none" strike="noStrike" kern="1200" cap="none" spc="0" normalizeH="0" baseline="0" noProof="0" dirty="0">
                <a:ln>
                  <a:noFill/>
                </a:ln>
                <a:solidFill>
                  <a:schemeClr val="tx1"/>
                </a:solidFill>
                <a:effectLst/>
                <a:uLnTx/>
                <a:uFillTx/>
                <a:latin typeface="+mn-lt"/>
                <a:ea typeface="+mn-ea"/>
                <a:cs typeface="+mn-cs"/>
              </a:rPr>
              <a:t> Franklin </a:t>
            </a:r>
            <a:r>
              <a:rPr kumimoji="0" lang="cs-CZ" sz="3200" b="0" i="0" u="none" strike="noStrike" kern="1200" cap="none" spc="0" normalizeH="0" baseline="0" noProof="0" dirty="0" err="1">
                <a:ln>
                  <a:noFill/>
                </a:ln>
                <a:solidFill>
                  <a:schemeClr val="tx1"/>
                </a:solidFill>
                <a:effectLst/>
                <a:uLnTx/>
                <a:uFillTx/>
                <a:latin typeface="+mn-lt"/>
                <a:ea typeface="+mn-ea"/>
                <a:cs typeface="+mn-cs"/>
              </a:rPr>
              <a:t>Burton</a:t>
            </a:r>
            <a:r>
              <a:rPr kumimoji="0" lang="cs-CZ" sz="3200" b="0" i="0" u="none" strike="noStrike" kern="1200" cap="none" spc="0" normalizeH="0" baseline="0" noProof="0" dirty="0">
                <a:ln>
                  <a:noFill/>
                </a:ln>
                <a:solidFill>
                  <a:schemeClr val="tx1"/>
                </a:solidFill>
                <a:effectLst/>
                <a:uLnTx/>
                <a:uFillTx/>
                <a:latin typeface="+mn-lt"/>
                <a:ea typeface="+mn-ea"/>
                <a:cs typeface="+mn-cs"/>
              </a:rPr>
              <a:t> na Torontské univerzitě vynalezl první elektronový mikroskop zvětšoval 400x</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Objevil se první obraz viru:</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a:t>
            </a:r>
          </a:p>
        </p:txBody>
      </p:sp>
      <p:pic>
        <p:nvPicPr>
          <p:cNvPr id="18435" name="Picture 2"/>
          <p:cNvPicPr>
            <a:picLocks noChangeAspect="1"/>
          </p:cNvPicPr>
          <p:nvPr/>
        </p:nvPicPr>
        <p:blipFill>
          <a:blip r:embed="rId2"/>
          <a:stretch>
            <a:fillRect/>
          </a:stretch>
        </p:blipFill>
        <p:spPr>
          <a:xfrm>
            <a:off x="5435600" y="1844675"/>
            <a:ext cx="3486150" cy="46482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hasCustomPrompt="1"/>
          </p:nvPr>
        </p:nvSpPr>
        <p:spPr>
          <a:ln/>
        </p:spPr>
        <p:txBody>
          <a:bodyPr wrap="square" lIns="91440" tIns="45720" rIns="91440" bIns="45720" anchor="ctr"/>
          <a:lstStyle/>
          <a:p>
            <a:pPr eaLnBrk="1" hangingPunct="1"/>
            <a:r>
              <a:rPr lang="pl-PL" altLang="x-none" dirty="0"/>
              <a:t>Virus – živý x neživý? </a:t>
            </a:r>
            <a:endParaRPr lang="cs-CZ" altLang="en-US" dirty="0"/>
          </a:p>
        </p:txBody>
      </p:sp>
      <p:sp>
        <p:nvSpPr>
          <p:cNvPr id="19458" name="Zástupný symbol pro obsah 2"/>
          <p:cNvSpPr>
            <a:spLocks noGrp="1"/>
          </p:cNvSpPr>
          <p:nvPr>
            <p:ph idx="1" hasCustomPrompt="1"/>
          </p:nvPr>
        </p:nvSpPr>
        <p:spPr>
          <a:ln/>
        </p:spPr>
        <p:txBody>
          <a:bodyPr wrap="square" lIns="91440" tIns="45720" rIns="91440" bIns="45720" anchor="t"/>
          <a:lstStyle/>
          <a:p>
            <a:pPr eaLnBrk="1" hangingPunct="1">
              <a:lnSpc>
                <a:spcPct val="80000"/>
              </a:lnSpc>
            </a:pPr>
            <a:r>
              <a:rPr lang="cs-CZ" altLang="en-US" sz="3000" dirty="0"/>
              <a:t>Virus nezapadá do zavedené definice života</a:t>
            </a:r>
          </a:p>
          <a:p>
            <a:pPr eaLnBrk="1" hangingPunct="1">
              <a:lnSpc>
                <a:spcPct val="80000"/>
              </a:lnSpc>
            </a:pPr>
            <a:r>
              <a:rPr lang="pt-BR" altLang="x-none" sz="3000" dirty="0"/>
              <a:t>nevytváří energii a tedy nemají metabolismus </a:t>
            </a:r>
            <a:endParaRPr lang="cs-CZ" altLang="en-US" sz="3000" dirty="0"/>
          </a:p>
          <a:p>
            <a:pPr eaLnBrk="1" hangingPunct="1">
              <a:lnSpc>
                <a:spcPct val="80000"/>
              </a:lnSpc>
            </a:pPr>
            <a:r>
              <a:rPr lang="cs-CZ" altLang="en-US" sz="3000" dirty="0"/>
              <a:t>Viry nerostou</a:t>
            </a:r>
          </a:p>
          <a:p>
            <a:pPr eaLnBrk="1" hangingPunct="1">
              <a:lnSpc>
                <a:spcPct val="80000"/>
              </a:lnSpc>
            </a:pPr>
            <a:r>
              <a:rPr lang="cs-CZ" altLang="en-US" sz="3000" dirty="0"/>
              <a:t>Na druhou stranu někteří považují virus za živý, když vnikne do buňky a začne využívat její systémy</a:t>
            </a:r>
          </a:p>
          <a:p>
            <a:pPr eaLnBrk="1" hangingPunct="1">
              <a:lnSpc>
                <a:spcPct val="80000"/>
              </a:lnSpc>
            </a:pPr>
            <a:r>
              <a:rPr lang="cs-CZ" altLang="en-US" sz="3000" dirty="0"/>
              <a:t>Další názor: z hlediska funkce a významu do stromu života patří, významně ovlivňují vývoj všech druhů ne zemi, přepisování DNA, součást ekosystému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3"/>
          <p:cNvSpPr>
            <a:spLocks noGrp="1"/>
          </p:cNvSpPr>
          <p:nvPr>
            <p:ph type="title" hasCustomPrompt="1"/>
          </p:nvPr>
        </p:nvSpPr>
        <p:spPr/>
        <p:txBody>
          <a:bodyPr anchor="ctr"/>
          <a:lstStyle/>
          <a:p>
            <a:endParaRPr lang="en-US" altLang="en-US"/>
          </a:p>
        </p:txBody>
      </p:sp>
      <p:pic>
        <p:nvPicPr>
          <p:cNvPr id="3074" name="obrázek 18" descr="July-30--Flu"/>
          <p:cNvPicPr>
            <a:picLocks noGrp="1" noChangeAspect="1"/>
          </p:cNvPicPr>
          <p:nvPr>
            <p:ph sz="half" idx="1" hasCustomPrompt="1"/>
          </p:nvPr>
        </p:nvPicPr>
        <p:blipFill>
          <a:blip r:embed="rId2"/>
          <a:stretch>
            <a:fillRect/>
          </a:stretch>
        </p:blipFill>
        <p:spPr>
          <a:xfrm>
            <a:off x="635000" y="669925"/>
            <a:ext cx="2255838" cy="2744788"/>
          </a:xfrm>
        </p:spPr>
      </p:pic>
      <p:pic>
        <p:nvPicPr>
          <p:cNvPr id="3075" name="obrázek 19" descr="virus-wallpaper"/>
          <p:cNvPicPr>
            <a:picLocks noGrp="1" noChangeAspect="1"/>
          </p:cNvPicPr>
          <p:nvPr>
            <p:ph sz="half" idx="2" hasCustomPrompt="1"/>
          </p:nvPr>
        </p:nvPicPr>
        <p:blipFill>
          <a:blip r:embed="rId3"/>
          <a:stretch>
            <a:fillRect/>
          </a:stretch>
        </p:blipFill>
        <p:spPr>
          <a:xfrm>
            <a:off x="5930900" y="723900"/>
            <a:ext cx="3055938" cy="2435225"/>
          </a:xfrm>
        </p:spPr>
      </p:pic>
      <p:pic>
        <p:nvPicPr>
          <p:cNvPr id="3076" name="obrázek 20" descr="biennale"/>
          <p:cNvPicPr>
            <a:picLocks noChangeAspect="1"/>
          </p:cNvPicPr>
          <p:nvPr/>
        </p:nvPicPr>
        <p:blipFill>
          <a:blip r:embed="rId4"/>
          <a:stretch>
            <a:fillRect/>
          </a:stretch>
        </p:blipFill>
        <p:spPr>
          <a:xfrm>
            <a:off x="5845175" y="3810000"/>
            <a:ext cx="3046413" cy="2897188"/>
          </a:xfrm>
          <a:prstGeom prst="rect">
            <a:avLst/>
          </a:prstGeom>
          <a:noFill/>
          <a:ln w="9525">
            <a:noFill/>
          </a:ln>
        </p:spPr>
      </p:pic>
      <p:pic>
        <p:nvPicPr>
          <p:cNvPr id="3077" name="obrázek 21" descr="l_bredo"/>
          <p:cNvPicPr>
            <a:picLocks noChangeAspect="1"/>
          </p:cNvPicPr>
          <p:nvPr/>
        </p:nvPicPr>
        <p:blipFill>
          <a:blip r:embed="rId5"/>
          <a:stretch>
            <a:fillRect/>
          </a:stretch>
        </p:blipFill>
        <p:spPr>
          <a:xfrm>
            <a:off x="290513" y="3763963"/>
            <a:ext cx="2943225" cy="29432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hasCustomPrompt="1"/>
          </p:nvPr>
        </p:nvSpPr>
        <p:spPr>
          <a:ln/>
        </p:spPr>
        <p:txBody>
          <a:bodyPr wrap="square" lIns="91440" tIns="45720" rIns="91440" bIns="45720" anchor="ctr"/>
          <a:lstStyle/>
          <a:p>
            <a:pPr eaLnBrk="1" hangingPunct="1"/>
            <a:r>
              <a:rPr lang="cs-CZ" altLang="en-US" dirty="0"/>
              <a:t>Počítačový virus – základní dělení</a:t>
            </a:r>
          </a:p>
        </p:txBody>
      </p:sp>
      <p:sp>
        <p:nvSpPr>
          <p:cNvPr id="20482" name="Zástupný symbol pro obsah 2"/>
          <p:cNvSpPr>
            <a:spLocks noGrp="1"/>
          </p:cNvSpPr>
          <p:nvPr>
            <p:ph idx="1" hasCustomPrompt="1"/>
          </p:nvPr>
        </p:nvSpPr>
        <p:spPr>
          <a:xfrm>
            <a:off x="457200" y="1600200"/>
            <a:ext cx="8229600" cy="5168265"/>
          </a:xfrm>
          <a:ln/>
        </p:spPr>
        <p:txBody>
          <a:bodyPr wrap="square" lIns="91440" tIns="45720" rIns="91440" bIns="45720" anchor="t"/>
          <a:lstStyle/>
          <a:p>
            <a:pPr eaLnBrk="1" hangingPunct="1">
              <a:lnSpc>
                <a:spcPct val="80000"/>
              </a:lnSpc>
            </a:pPr>
            <a:r>
              <a:rPr lang="cs-CZ" altLang="en-US" sz="3000" dirty="0"/>
              <a:t>Definice (technologická) - virus je schopen sebe-replikace, tedy množení sebe sama, ovšem za přítomnosti hostitele, k němuž je připojen</a:t>
            </a:r>
          </a:p>
          <a:p>
            <a:pPr eaLnBrk="1" hangingPunct="1">
              <a:lnSpc>
                <a:spcPct val="80000"/>
              </a:lnSpc>
            </a:pPr>
            <a:r>
              <a:rPr lang="cs-CZ" altLang="en-US" sz="3000" dirty="0"/>
              <a:t>Nejrozšířenější definice počítačového viru vychází z díla Freda Cohena - badatel, který se zabývá výzkumem počítačových virů již od 80. let minulého století. </a:t>
            </a:r>
          </a:p>
          <a:p>
            <a:pPr eaLnBrk="1" hangingPunct="1">
              <a:lnSpc>
                <a:spcPct val="80000"/>
              </a:lnSpc>
            </a:pPr>
            <a:r>
              <a:rPr lang="cs-CZ" altLang="en-US" sz="3000" dirty="0"/>
              <a:t>„</a:t>
            </a:r>
            <a:r>
              <a:rPr lang="cs-CZ" altLang="en-US" sz="3000" b="1" dirty="0"/>
              <a:t>Virus je program, který může infikovat jiné programy tím, že je modifikuje, aby do nich mohl zahrnout identickou, případně rozvinutou, kopii sebe sama.</a:t>
            </a:r>
            <a:r>
              <a:rPr lang="cs-CZ" altLang="en-US" sz="3000" dirty="0"/>
              <a:t>“</a:t>
            </a:r>
          </a:p>
          <a:p>
            <a:pPr eaLnBrk="1" hangingPunct="1">
              <a:lnSpc>
                <a:spcPct val="80000"/>
              </a:lnSpc>
            </a:pPr>
            <a:r>
              <a:rPr lang="cs-CZ" altLang="en-US" sz="3000" dirty="0">
                <a:hlinkClick r:id="rId2"/>
              </a:rPr>
              <a:t>http://malware.wikia.com/wiki/File:000.exe_(Computer_Virus)_(Creepypasta)</a:t>
            </a:r>
            <a:endParaRPr lang="cs-CZ" altLang="en-US" sz="3000" dirty="0"/>
          </a:p>
          <a:p>
            <a:pPr eaLnBrk="1" hangingPunct="1">
              <a:lnSpc>
                <a:spcPct val="80000"/>
              </a:lnSpc>
            </a:pPr>
            <a:endParaRPr lang="cs-CZ" altLang="en-US" sz="3000" dirty="0"/>
          </a:p>
          <a:p>
            <a:pPr eaLnBrk="1" hangingPunct="1">
              <a:lnSpc>
                <a:spcPct val="80000"/>
              </a:lnSpc>
            </a:pPr>
            <a:endParaRPr lang="cs-CZ" alt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hasCustomPrompt="1"/>
          </p:nvPr>
        </p:nvSpPr>
        <p:spPr>
          <a:ln/>
        </p:spPr>
        <p:txBody>
          <a:bodyPr wrap="square" lIns="91440" tIns="45720" rIns="91440" bIns="45720" anchor="ctr"/>
          <a:lstStyle/>
          <a:p>
            <a:pPr eaLnBrk="1" hangingPunct="1"/>
            <a:r>
              <a:rPr lang="cs-CZ" altLang="en-US" dirty="0"/>
              <a:t>Definice společnosti Microsoft</a:t>
            </a:r>
          </a:p>
        </p:txBody>
      </p:sp>
      <p:sp>
        <p:nvSpPr>
          <p:cNvPr id="21506"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„Počítačové viry jsou malé softwarové programy, které jsou určeny k tomu, aby se rozšiřovaly od jednoho počítače k druhému a narušovaly jeho operace. Počítačový virus může poškodit nebo vymazat data na tvém počítači, využít tvůj emailový program ke svému šíření do dalších počítačů nebo dokonce vymazat všechna data uložená na tvém pevném disku.“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hasCustomPrompt="1"/>
          </p:nvPr>
        </p:nvSpPr>
        <p:spPr>
          <a:ln/>
        </p:spPr>
        <p:txBody>
          <a:bodyPr wrap="square" lIns="91440" tIns="45720" rIns="91440" bIns="45720" anchor="ctr"/>
          <a:lstStyle/>
          <a:p>
            <a:pPr eaLnBrk="1" hangingPunct="1"/>
            <a:r>
              <a:rPr lang="cs-CZ" altLang="en-US" dirty="0"/>
              <a:t>Druhy malwaru</a:t>
            </a:r>
          </a:p>
        </p:txBody>
      </p:sp>
      <p:sp>
        <p:nvSpPr>
          <p:cNvPr id="3" name="Zástupný symbol pro obsah 2"/>
          <p:cNvSpPr>
            <a:spLocks noGrp="1"/>
          </p:cNvSpPr>
          <p:nvPr>
            <p:ph idx="1" hasCustomPrompt="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počítačový virus často zaměňován s podobnými typy programů, které však fungují odlišně,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pro pojmenování různých druhů škodlivého softwaru se užívá souhrnný název </a:t>
            </a:r>
            <a:r>
              <a:rPr kumimoji="0" lang="cs-CZ" sz="3200" b="0" i="0" u="none" strike="noStrike" kern="1200" cap="none" spc="0" normalizeH="0" baseline="0" noProof="0" dirty="0" err="1">
                <a:ln>
                  <a:noFill/>
                </a:ln>
                <a:solidFill>
                  <a:schemeClr val="tx1"/>
                </a:solidFill>
                <a:effectLst/>
                <a:uLnTx/>
                <a:uFillTx/>
                <a:latin typeface="+mn-lt"/>
                <a:ea typeface="+mn-ea"/>
                <a:cs typeface="+mn-cs"/>
              </a:rPr>
              <a:t>malware</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malware</a:t>
            </a:r>
            <a:r>
              <a:rPr kumimoji="0" lang="cs-CZ" sz="3200" b="0" i="0" u="none" strike="noStrike" kern="1200" cap="none" spc="0" normalizeH="0" baseline="0" noProof="0" dirty="0">
                <a:ln>
                  <a:noFill/>
                </a:ln>
                <a:solidFill>
                  <a:schemeClr val="tx1"/>
                </a:solidFill>
                <a:effectLst/>
                <a:uLnTx/>
                <a:uFillTx/>
                <a:latin typeface="+mn-lt"/>
                <a:ea typeface="+mn-ea"/>
                <a:cs typeface="+mn-cs"/>
              </a:rPr>
              <a:t> je zkratkou slovního spojení </a:t>
            </a:r>
            <a:r>
              <a:rPr kumimoji="0" lang="cs-CZ" sz="3200" b="0" i="0" u="none" strike="noStrike" kern="1200" cap="none" spc="0" normalizeH="0" baseline="0" noProof="0" dirty="0" err="1">
                <a:ln>
                  <a:noFill/>
                </a:ln>
                <a:solidFill>
                  <a:schemeClr val="tx1"/>
                </a:solidFill>
                <a:effectLst/>
                <a:uLnTx/>
                <a:uFillTx/>
                <a:latin typeface="+mn-lt"/>
                <a:ea typeface="+mn-ea"/>
                <a:cs typeface="+mn-cs"/>
              </a:rPr>
              <a:t>Malicious</a:t>
            </a:r>
            <a:r>
              <a:rPr kumimoji="0" lang="cs-CZ" sz="3200" b="0" i="0" u="none" strike="noStrike" kern="1200" cap="none" spc="0" normalizeH="0" baseline="0" noProof="0" dirty="0">
                <a:ln>
                  <a:noFill/>
                </a:ln>
                <a:solidFill>
                  <a:schemeClr val="tx1"/>
                </a:solidFill>
                <a:effectLst/>
                <a:uLnTx/>
                <a:uFillTx/>
                <a:latin typeface="+mn-lt"/>
                <a:ea typeface="+mn-ea"/>
                <a:cs typeface="+mn-cs"/>
              </a:rPr>
              <a:t> Software, které lze přeložit jako škodlivý nebo se zlým úmyslem šířený software.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23554" name="Zástupný symbol pro obsah 2"/>
          <p:cNvSpPr>
            <a:spLocks noGrp="1"/>
          </p:cNvSpPr>
          <p:nvPr>
            <p:ph idx="1" hasCustomPrompt="1"/>
          </p:nvPr>
        </p:nvSpPr>
        <p:spPr>
          <a:xfrm>
            <a:off x="539750" y="260350"/>
            <a:ext cx="8229600" cy="4525963"/>
          </a:xfrm>
          <a:ln/>
        </p:spPr>
        <p:txBody>
          <a:bodyPr wrap="square" lIns="91440" tIns="45720" rIns="91440" bIns="45720" anchor="t"/>
          <a:lstStyle/>
          <a:p>
            <a:pPr eaLnBrk="1" hangingPunct="1"/>
            <a:r>
              <a:rPr lang="cs-CZ" altLang="en-US" dirty="0"/>
              <a:t>Trojské koně – Password stealing trojan, destruktivní trojan , Proxy Trojan </a:t>
            </a:r>
          </a:p>
          <a:p>
            <a:pPr eaLnBrk="1" hangingPunct="1"/>
            <a:r>
              <a:rPr lang="cs-CZ" altLang="en-US" dirty="0"/>
              <a:t>Počítačový červ – příklad-Lovsan/Blaster</a:t>
            </a:r>
          </a:p>
          <a:p>
            <a:pPr eaLnBrk="1" hangingPunct="1"/>
            <a:endParaRPr lang="cs-CZ" altLang="en-US" dirty="0"/>
          </a:p>
        </p:txBody>
      </p:sp>
      <p:pic>
        <p:nvPicPr>
          <p:cNvPr id="23555" name="Picture 2"/>
          <p:cNvPicPr>
            <a:picLocks noChangeAspect="1"/>
          </p:cNvPicPr>
          <p:nvPr/>
        </p:nvPicPr>
        <p:blipFill>
          <a:blip r:embed="rId2"/>
          <a:stretch>
            <a:fillRect/>
          </a:stretch>
        </p:blipFill>
        <p:spPr>
          <a:xfrm>
            <a:off x="2555875" y="2511425"/>
            <a:ext cx="4575175" cy="418623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24578"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Spyware </a:t>
            </a:r>
          </a:p>
          <a:p>
            <a:pPr eaLnBrk="1" hangingPunct="1"/>
            <a:r>
              <a:rPr lang="cs-CZ" altLang="en-US" dirty="0"/>
              <a:t>Hoax – příklad – Olympic torch</a:t>
            </a:r>
          </a:p>
          <a:p>
            <a:pPr eaLnBrk="1" hangingPunct="1"/>
            <a:endParaRPr lang="cs-CZ" altLang="en-US" dirty="0"/>
          </a:p>
          <a:p>
            <a:pPr eaLnBrk="1" hangingPunct="1"/>
            <a:endParaRPr lang="cs-CZ" altLang="en-US" dirty="0"/>
          </a:p>
        </p:txBody>
      </p:sp>
      <p:pic>
        <p:nvPicPr>
          <p:cNvPr id="24579" name="Picture 2"/>
          <p:cNvPicPr>
            <a:picLocks noChangeAspect="1"/>
          </p:cNvPicPr>
          <p:nvPr/>
        </p:nvPicPr>
        <p:blipFill>
          <a:blip r:embed="rId2"/>
          <a:stretch>
            <a:fillRect/>
          </a:stretch>
        </p:blipFill>
        <p:spPr>
          <a:xfrm>
            <a:off x="3132138" y="2881313"/>
            <a:ext cx="4008437" cy="351472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cs-CZ" altLang="en-US"/>
              <a:t>Ransomware</a:t>
            </a:r>
          </a:p>
          <a:p>
            <a:endParaRPr lang="cs-CZ" altLang="en-US"/>
          </a:p>
          <a:p>
            <a:endParaRPr lang="cs-CZ" altLang="en-US"/>
          </a:p>
        </p:txBody>
      </p:sp>
      <p:pic>
        <p:nvPicPr>
          <p:cNvPr id="4" name="Content Placeholder 3"/>
          <p:cNvPicPr>
            <a:picLocks noGrp="1" noChangeAspect="1"/>
          </p:cNvPicPr>
          <p:nvPr>
            <p:ph sz="half" idx="2"/>
          </p:nvPr>
        </p:nvPicPr>
        <p:blipFill>
          <a:blip r:embed="rId2"/>
          <a:stretch>
            <a:fillRect/>
          </a:stretch>
        </p:blipFill>
        <p:spPr>
          <a:xfrm>
            <a:off x="3964305" y="1267460"/>
            <a:ext cx="5173345" cy="2345690"/>
          </a:xfrm>
          <a:prstGeom prst="rect">
            <a:avLst/>
          </a:prstGeom>
        </p:spPr>
      </p:pic>
      <p:pic>
        <p:nvPicPr>
          <p:cNvPr id="6" name="Picture 5" descr="1280px-Ransomware-pic"/>
          <p:cNvPicPr>
            <a:picLocks noChangeAspect="1"/>
          </p:cNvPicPr>
          <p:nvPr/>
        </p:nvPicPr>
        <p:blipFill>
          <a:blip r:embed="rId3"/>
          <a:stretch>
            <a:fillRect/>
          </a:stretch>
        </p:blipFill>
        <p:spPr>
          <a:xfrm>
            <a:off x="3789045" y="3797300"/>
            <a:ext cx="5348605" cy="30086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cs-CZ" sz="4400" b="0" i="0" u="none" strike="noStrike" kern="1200" cap="none" spc="0" normalizeH="0" baseline="0" noProof="0" dirty="0">
                <a:ln>
                  <a:noFill/>
                </a:ln>
                <a:solidFill>
                  <a:schemeClr val="tx1"/>
                </a:solidFill>
                <a:effectLst/>
                <a:uLnTx/>
                <a:uFillTx/>
                <a:latin typeface="+mj-lt"/>
                <a:ea typeface="+mj-ea"/>
                <a:cs typeface="+mj-cs"/>
              </a:rPr>
              <a:t>Syntetické viry vytvořené člověkem – mezi digitálním a biologickým </a:t>
            </a:r>
          </a:p>
        </p:txBody>
      </p:sp>
      <p:sp>
        <p:nvSpPr>
          <p:cNvPr id="24579" name="Zástupný symbol pro obsah 2"/>
          <p:cNvSpPr>
            <a:spLocks noGrp="1"/>
          </p:cNvSpPr>
          <p:nvPr>
            <p:ph idx="1" hasCustomPrompt="1"/>
          </p:nvPr>
        </p:nvSpPr>
        <p:spPr/>
        <p:txBody>
          <a:bodyPr vert="horz" wrap="square" lIns="91440" tIns="45720" rIns="91440" bIns="45720" anchor="t"/>
          <a:lstStyle/>
          <a:p>
            <a:pPr eaLnBrk="1" hangingPunct="1"/>
            <a:r>
              <a:rPr dirty="0"/>
              <a:t>Poliovirus vytvořený člověkem - poliovirus jednoduchý RNA virus složený ze 7741 bází, syntetizovali jeho genom</a:t>
            </a:r>
          </a:p>
          <a:p>
            <a:pPr eaLnBrk="1" hangingPunct="1"/>
            <a:r>
              <a:rPr dirty="0"/>
              <a:t>Vědci ze Státní university v New Yorku (Jeronimo Cello, Aniko Paul a Eckard Wimmer)</a:t>
            </a:r>
          </a:p>
          <a:p>
            <a:pPr eaLnBrk="1" hangingPunct="1"/>
            <a:r>
              <a:rPr dirty="0"/>
              <a:t>když vložili RNA do samčích buněk, virus začal pracovat, první replikující se organismus vytvořený lidskou rukou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5FAB71C5-5BC2-4F8C-B9E5-4537C3CFCC3B}"/>
              </a:ext>
            </a:extLst>
          </p:cNvPr>
          <p:cNvSpPr>
            <a:spLocks noGrp="1"/>
          </p:cNvSpPr>
          <p:nvPr>
            <p:ph type="title"/>
          </p:nvPr>
        </p:nvSpPr>
        <p:spPr/>
        <p:txBody>
          <a:bodyPr/>
          <a:lstStyle/>
          <a:p>
            <a:pPr eaLnBrk="1" hangingPunct="1"/>
            <a:r>
              <a:rPr lang="cs-CZ" altLang="cs-CZ"/>
              <a:t>Eduardo Kac – Genesis (1999)</a:t>
            </a:r>
          </a:p>
        </p:txBody>
      </p:sp>
      <p:sp>
        <p:nvSpPr>
          <p:cNvPr id="31747" name="Zástupný symbol pro obsah 2">
            <a:extLst>
              <a:ext uri="{FF2B5EF4-FFF2-40B4-BE49-F238E27FC236}">
                <a16:creationId xmlns:a16="http://schemas.microsoft.com/office/drawing/2014/main" id="{821D0E6C-50E9-4192-90F3-0F06B5FF5910}"/>
              </a:ext>
            </a:extLst>
          </p:cNvPr>
          <p:cNvSpPr>
            <a:spLocks noGrp="1"/>
          </p:cNvSpPr>
          <p:nvPr>
            <p:ph idx="1"/>
          </p:nvPr>
        </p:nvSpPr>
        <p:spPr/>
        <p:txBody>
          <a:bodyPr/>
          <a:lstStyle/>
          <a:p>
            <a:pPr eaLnBrk="1" hangingPunct="1"/>
            <a:r>
              <a:rPr lang="cs-CZ" altLang="cs-CZ"/>
              <a:t>„I řekl Bůh: 'Učiňme člověka, aby byl naším obrazem podle naší podoby. Ať lidé panují nad mořskými rybami a nad nebeským ptactvem, nad zvířaty a nad celou zemí i nad každým plazem plazícím se po zemi.'„ </a:t>
            </a:r>
          </a:p>
        </p:txBody>
      </p:sp>
    </p:spTree>
    <p:extLst>
      <p:ext uri="{BB962C8B-B14F-4D97-AF65-F5344CB8AC3E}">
        <p14:creationId xmlns:p14="http://schemas.microsoft.com/office/powerpoint/2010/main" val="341999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D686CB7E-2601-443E-B872-3296D6C30F93}"/>
              </a:ext>
            </a:extLst>
          </p:cNvPr>
          <p:cNvSpPr>
            <a:spLocks noGrp="1"/>
          </p:cNvSpPr>
          <p:nvPr>
            <p:ph type="title"/>
          </p:nvPr>
        </p:nvSpPr>
        <p:spPr/>
        <p:txBody>
          <a:bodyPr/>
          <a:lstStyle/>
          <a:p>
            <a:pPr eaLnBrk="1" hangingPunct="1"/>
            <a:endParaRPr lang="cs-CZ" altLang="cs-CZ"/>
          </a:p>
        </p:txBody>
      </p:sp>
      <p:sp>
        <p:nvSpPr>
          <p:cNvPr id="32771" name="Zástupný symbol pro obsah 2">
            <a:extLst>
              <a:ext uri="{FF2B5EF4-FFF2-40B4-BE49-F238E27FC236}">
                <a16:creationId xmlns:a16="http://schemas.microsoft.com/office/drawing/2014/main" id="{D5C7C493-1721-4F07-9D6B-B6D47DE1746E}"/>
              </a:ext>
            </a:extLst>
          </p:cNvPr>
          <p:cNvSpPr>
            <a:spLocks noGrp="1"/>
          </p:cNvSpPr>
          <p:nvPr>
            <p:ph idx="1"/>
          </p:nvPr>
        </p:nvSpPr>
        <p:spPr/>
        <p:txBody>
          <a:bodyPr/>
          <a:lstStyle/>
          <a:p>
            <a:pPr eaLnBrk="1" hangingPunct="1"/>
            <a:endParaRPr lang="cs-CZ" altLang="cs-CZ"/>
          </a:p>
        </p:txBody>
      </p:sp>
      <p:pic>
        <p:nvPicPr>
          <p:cNvPr id="32772" name="Picture 2">
            <a:extLst>
              <a:ext uri="{FF2B5EF4-FFF2-40B4-BE49-F238E27FC236}">
                <a16:creationId xmlns:a16="http://schemas.microsoft.com/office/drawing/2014/main" id="{DFC893D0-8876-4529-9284-D9092E4BF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03225"/>
            <a:ext cx="5759450"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3">
            <a:extLst>
              <a:ext uri="{FF2B5EF4-FFF2-40B4-BE49-F238E27FC236}">
                <a16:creationId xmlns:a16="http://schemas.microsoft.com/office/drawing/2014/main" id="{DAA35E95-6F16-4CD0-9E52-0E9EDDA31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419475"/>
            <a:ext cx="4968875"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81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24E19-7386-48BB-A761-DC084198592F}"/>
              </a:ext>
            </a:extLst>
          </p:cNvPr>
          <p:cNvSpPr>
            <a:spLocks noGrp="1"/>
          </p:cNvSpPr>
          <p:nvPr>
            <p:ph type="title"/>
          </p:nvPr>
        </p:nvSpPr>
        <p:spPr/>
        <p:txBody>
          <a:bodyPr/>
          <a:lstStyle/>
          <a:p>
            <a:r>
              <a:rPr lang="cs-CZ" dirty="0" err="1"/>
              <a:t>Mycoplasma</a:t>
            </a:r>
            <a:r>
              <a:rPr lang="cs-CZ" dirty="0"/>
              <a:t> </a:t>
            </a:r>
            <a:r>
              <a:rPr lang="cs-CZ" dirty="0" err="1"/>
              <a:t>mycoides</a:t>
            </a:r>
            <a:r>
              <a:rPr lang="cs-CZ" dirty="0"/>
              <a:t> JCVI-syn1.0 (2010) </a:t>
            </a:r>
          </a:p>
        </p:txBody>
      </p:sp>
      <p:pic>
        <p:nvPicPr>
          <p:cNvPr id="4" name="Zástupný symbol pro obsah 3">
            <a:extLst>
              <a:ext uri="{FF2B5EF4-FFF2-40B4-BE49-F238E27FC236}">
                <a16:creationId xmlns:a16="http://schemas.microsoft.com/office/drawing/2014/main" id="{C0C5AF92-9BC9-4C91-8E9C-3463575EC57B}"/>
              </a:ext>
            </a:extLst>
          </p:cNvPr>
          <p:cNvPicPr>
            <a:picLocks noGrp="1" noChangeAspect="1"/>
          </p:cNvPicPr>
          <p:nvPr>
            <p:ph idx="1"/>
          </p:nvPr>
        </p:nvPicPr>
        <p:blipFill>
          <a:blip r:embed="rId2"/>
          <a:stretch>
            <a:fillRect/>
          </a:stretch>
        </p:blipFill>
        <p:spPr>
          <a:xfrm>
            <a:off x="2051720" y="1772816"/>
            <a:ext cx="5578999" cy="4525963"/>
          </a:xfrm>
          <a:prstGeom prst="rect">
            <a:avLst/>
          </a:prstGeom>
        </p:spPr>
      </p:pic>
    </p:spTree>
    <p:extLst>
      <p:ext uri="{BB962C8B-B14F-4D97-AF65-F5344CB8AC3E}">
        <p14:creationId xmlns:p14="http://schemas.microsoft.com/office/powerpoint/2010/main" val="242977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154430" y="1896110"/>
            <a:ext cx="6835140" cy="42481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cs-CZ" sz="4400" b="0" i="0" u="none" strike="noStrike" kern="1200" cap="none" spc="0" normalizeH="0" baseline="0" noProof="0" dirty="0" err="1">
                <a:ln>
                  <a:noFill/>
                </a:ln>
                <a:solidFill>
                  <a:schemeClr val="tx1"/>
                </a:solidFill>
                <a:effectLst/>
                <a:uLnTx/>
                <a:uFillTx/>
                <a:latin typeface="+mj-lt"/>
                <a:ea typeface="+mj-ea"/>
                <a:cs typeface="+mj-cs"/>
              </a:rPr>
              <a:t>Mycoplasma</a:t>
            </a:r>
            <a:r>
              <a:rPr kumimoji="0" lang="cs-CZ" sz="4400" b="0" i="0" u="none" strike="noStrike" kern="1200" cap="none" spc="0" normalizeH="0" baseline="0" noProof="0" dirty="0">
                <a:ln>
                  <a:noFill/>
                </a:ln>
                <a:solidFill>
                  <a:schemeClr val="tx1"/>
                </a:solidFill>
                <a:effectLst/>
                <a:uLnTx/>
                <a:uFillTx/>
                <a:latin typeface="+mj-lt"/>
                <a:ea typeface="+mj-ea"/>
                <a:cs typeface="+mj-cs"/>
              </a:rPr>
              <a:t> </a:t>
            </a:r>
            <a:r>
              <a:rPr kumimoji="0" lang="cs-CZ" sz="4400" b="0" i="0" u="none" strike="noStrike" kern="1200" cap="none" spc="0" normalizeH="0" baseline="0" noProof="0" dirty="0" err="1">
                <a:ln>
                  <a:noFill/>
                </a:ln>
                <a:solidFill>
                  <a:schemeClr val="tx1"/>
                </a:solidFill>
                <a:effectLst/>
                <a:uLnTx/>
                <a:uFillTx/>
                <a:latin typeface="+mj-lt"/>
                <a:ea typeface="+mj-ea"/>
                <a:cs typeface="+mj-cs"/>
              </a:rPr>
              <a:t>mycoides</a:t>
            </a:r>
            <a:r>
              <a:rPr kumimoji="0" lang="cs-CZ" sz="4400" b="0" i="0" u="none" strike="noStrike" kern="1200" cap="none" spc="0" normalizeH="0" baseline="0" noProof="0" dirty="0">
                <a:ln>
                  <a:noFill/>
                </a:ln>
                <a:solidFill>
                  <a:schemeClr val="tx1"/>
                </a:solidFill>
                <a:effectLst/>
                <a:uLnTx/>
                <a:uFillTx/>
                <a:latin typeface="+mj-lt"/>
                <a:ea typeface="+mj-ea"/>
                <a:cs typeface="+mj-cs"/>
              </a:rPr>
              <a:t> JCVI-syn1.0 (2010) </a:t>
            </a:r>
          </a:p>
        </p:txBody>
      </p:sp>
      <p:sp>
        <p:nvSpPr>
          <p:cNvPr id="25603" name="Zástupný symbol pro obsah 2"/>
          <p:cNvSpPr>
            <a:spLocks noGrp="1"/>
          </p:cNvSpPr>
          <p:nvPr>
            <p:ph idx="1" hasCustomPrompt="1"/>
          </p:nvPr>
        </p:nvSpPr>
        <p:spPr/>
        <p:txBody>
          <a:bodyPr vert="horz" wrap="square" lIns="91440" tIns="45720" rIns="91440" bIns="45720" anchor="t"/>
          <a:lstStyle/>
          <a:p>
            <a:pPr eaLnBrk="1" hangingPunct="1"/>
            <a:r>
              <a:rPr dirty="0"/>
              <a:t>J. Craig Venter Institute – vědci zmapovali kompletní DNA bakterie a převedli její genom na vlastní abecedu, kterou uložili do počítače</a:t>
            </a:r>
          </a:p>
          <a:p>
            <a:pPr eaLnBrk="1" hangingPunct="1"/>
            <a:r>
              <a:rPr dirty="0"/>
              <a:t> DNA modifikovali a syntetizovali vlastní genom a transplantovali jej do jiné bakteriální buňky </a:t>
            </a:r>
          </a:p>
          <a:p>
            <a:pPr eaLnBrk="1" hangingPunct="1"/>
            <a:r>
              <a:rPr dirty="0"/>
              <a:t>nová buňka začala být řízena výhradně touto DNA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hasCustomPrompt="1"/>
          </p:nvPr>
        </p:nvSpPr>
        <p:spPr/>
        <p:txBody>
          <a:bodyPr vert="horz" wrap="square" lIns="91440" tIns="45720" rIns="91440" bIns="45720" anchor="ctr"/>
          <a:lstStyle/>
          <a:p>
            <a:pPr eaLnBrk="1" hangingPunct="1"/>
            <a:r>
              <a:rPr dirty="0"/>
              <a:t>Genová abeceda</a:t>
            </a:r>
          </a:p>
        </p:txBody>
      </p:sp>
      <p:sp>
        <p:nvSpPr>
          <p:cNvPr id="3" name="Zástupný symbol pro obsah 2"/>
          <p:cNvSpPr>
            <a:spLocks noGrp="1"/>
          </p:cNvSpPr>
          <p:nvPr>
            <p:ph sz="half" idx="1" hasCustomPrompt="1"/>
          </p:nvPr>
        </p:nvSpPr>
        <p:spPr>
          <a:xfrm>
            <a:off x="457200" y="1600200"/>
            <a:ext cx="8489315" cy="5051425"/>
          </a:xfrm>
        </p:spPr>
        <p:txBody>
          <a:bodyPr vert="horz" wrap="square" lIns="91440" tIns="45720" rIns="91440" bIns="45720" numCol="1" rtlCol="0" anchor="t" anchorCtr="0" compatLnSpc="1">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TAG = a        GCA = k        TCC = u        AGA = 4        CAC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AGT = b        AAC = l        TTG = v        GCG = 5        CCA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TTT = c        CAA = m        GTC = w        GCC = 6        CGA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ATT = d        TGC = n        GGT = x        TAT = 7        GAG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TAA = e        CGT = o        CAT = y        CGC = 8        CAG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GGC = f        ACA = p        TGG = z        GTA = 9        GGA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TAC = g        TTA = q        TCT = 0        ATA = </a:t>
            </a:r>
            <a:r>
              <a:rPr kumimoji="0" lang="cs-CZ" sz="3200" b="0" i="0" u="none" strike="noStrike" kern="1200" cap="none" spc="0" normalizeH="0" baseline="0" noProof="0" dirty="0" err="1">
                <a:ln>
                  <a:noFill/>
                </a:ln>
                <a:solidFill>
                  <a:schemeClr val="tx1"/>
                </a:solidFill>
                <a:effectLst/>
                <a:uLnTx/>
                <a:uFillTx/>
                <a:latin typeface="+mn-lt"/>
                <a:ea typeface="+mn-ea"/>
                <a:cs typeface="+mn-cs"/>
              </a:rPr>
              <a:t>space</a:t>
            </a:r>
            <a:r>
              <a:rPr kumimoji="0" lang="cs-CZ" sz="3200" b="0" i="0" u="none" strike="noStrike" kern="1200" cap="none" spc="0" normalizeH="0" baseline="0" noProof="0" dirty="0">
                <a:ln>
                  <a:noFill/>
                </a:ln>
                <a:solidFill>
                  <a:schemeClr val="tx1"/>
                </a:solidFill>
                <a:effectLst/>
                <a:uLnTx/>
                <a:uFillTx/>
                <a:latin typeface="+mn-lt"/>
                <a:ea typeface="+mn-ea"/>
                <a:cs typeface="+mn-cs"/>
              </a:rPr>
              <a:t>    GTG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TCA = h        CTA = r        CTT = 1        GGG = </a:t>
            </a:r>
            <a:r>
              <a:rPr kumimoji="0" lang="cs-CZ" sz="3200" b="0" i="0" u="none" strike="noStrike" kern="1200" cap="none" spc="0" normalizeH="0" baseline="0" noProof="0" dirty="0" err="1">
                <a:ln>
                  <a:noFill/>
                </a:ln>
                <a:solidFill>
                  <a:schemeClr val="tx1"/>
                </a:solidFill>
                <a:effectLst/>
                <a:uLnTx/>
                <a:uFillTx/>
                <a:latin typeface="+mn-lt"/>
                <a:ea typeface="+mn-ea"/>
                <a:cs typeface="+mn-cs"/>
              </a:rPr>
              <a:t>chr</a:t>
            </a:r>
            <a:r>
              <a:rPr kumimoji="0" lang="cs-CZ" sz="3200" b="0" i="0" u="none" strike="noStrike" kern="1200" cap="none" spc="0" normalizeH="0" baseline="0" noProof="0" dirty="0">
                <a:ln>
                  <a:noFill/>
                </a:ln>
                <a:solidFill>
                  <a:schemeClr val="tx1"/>
                </a:solidFill>
                <a:effectLst/>
                <a:uLnTx/>
                <a:uFillTx/>
                <a:latin typeface="+mn-lt"/>
                <a:ea typeface="+mn-ea"/>
                <a:cs typeface="+mn-cs"/>
              </a:rPr>
              <a:t>(10)  TCG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CTG = i        GCT = s        ACT = 2        AGC = &gt;        CCC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GTT = j        TGA = t        AAT = 3        CGG = &lt;</a:t>
            </a:r>
          </a:p>
        </p:txBody>
      </p:sp>
      <p:sp>
        <p:nvSpPr>
          <p:cNvPr id="4" name="Content Placeholder 3"/>
          <p:cNvSpPr>
            <a:spLocks noGrp="1"/>
          </p:cNvSpPr>
          <p:nvPr>
            <p:ph sz="half" idx="2"/>
          </p:nvPr>
        </p:nvSpPr>
        <p:spPr>
          <a:xfrm>
            <a:off x="564515" y="1600200"/>
            <a:ext cx="8122285" cy="4526280"/>
          </a:xfrm>
        </p:spPr>
        <p:txBody>
          <a:bodyPr/>
          <a:lstStyle/>
          <a:p>
            <a:r>
              <a:rPr lang="cs-CZ" altLang="en-US"/>
              <a:t>Adenin, Guanin, Thymin, Cytosin - báze DNA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hasCustomPrompt="1"/>
          </p:nvPr>
        </p:nvSpPr>
        <p:spPr/>
        <p:txBody>
          <a:bodyPr vert="horz" wrap="square" lIns="91440" tIns="45720" rIns="91440" bIns="45720" anchor="ctr"/>
          <a:lstStyle/>
          <a:p>
            <a:pPr eaLnBrk="1" hangingPunct="1"/>
            <a:endParaRPr dirty="0"/>
          </a:p>
        </p:txBody>
      </p:sp>
      <p:sp>
        <p:nvSpPr>
          <p:cNvPr id="27651" name="Zástupný symbol pro obsah 2"/>
          <p:cNvSpPr>
            <a:spLocks noGrp="1"/>
          </p:cNvSpPr>
          <p:nvPr>
            <p:ph idx="1" hasCustomPrompt="1"/>
          </p:nvPr>
        </p:nvSpPr>
        <p:spPr/>
        <p:txBody>
          <a:bodyPr vert="horz" wrap="square" lIns="91440" tIns="45720" rIns="91440" bIns="45720" anchor="t"/>
          <a:lstStyle/>
          <a:p>
            <a:pPr eaLnBrk="1" hangingPunct="1"/>
            <a:r>
              <a:rPr dirty="0"/>
              <a:t>Informace vložené do dna</a:t>
            </a:r>
          </a:p>
          <a:p>
            <a:pPr eaLnBrk="1" hangingPunct="1"/>
            <a:r>
              <a:rPr lang="en-US" altLang="x-none" dirty="0"/>
              <a:t>Tři citáty - TO LIVE, TO ERR, TO FALL, TO TRIUMPH, TO RECREATE LIFE OUT OF LIFE." - JAMES JOYCE; "SEE THINGS NOT AS THEY ARE, BUT AS THEY MIGHT BE."-A quote from the book, "American Prometheus"; "WHAT I CANNOT BUILD, I CANNOT UNDERSTAND." - RICHARD FEYNMAN.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Nadpis 1"/>
          <p:cNvSpPr>
            <a:spLocks noGrp="1"/>
          </p:cNvSpPr>
          <p:nvPr>
            <p:ph type="title" hasCustomPrompt="1"/>
          </p:nvPr>
        </p:nvSpPr>
        <p:spPr>
          <a:ln/>
        </p:spPr>
        <p:txBody>
          <a:bodyPr wrap="square" lIns="91440" tIns="45720" rIns="91440" bIns="45720" anchor="ctr"/>
          <a:lstStyle/>
          <a:p>
            <a:pPr eaLnBrk="1" hangingPunct="1"/>
            <a:r>
              <a:rPr lang="cs-CZ" altLang="en-US" dirty="0"/>
              <a:t>Osnova</a:t>
            </a:r>
          </a:p>
        </p:txBody>
      </p:sp>
      <p:sp>
        <p:nvSpPr>
          <p:cNvPr id="3" name="Zástupný symbol pro obsah 2"/>
          <p:cNvSpPr>
            <a:spLocks noGrp="1"/>
          </p:cNvSpPr>
          <p:nvPr>
            <p:ph idx="1" hasCustomPrompt="1"/>
          </p:nvPr>
        </p:nvSpPr>
        <p:spPr/>
        <p:txBody>
          <a:bodyPr vert="horz" wrap="square" lIns="91440" tIns="45720" rIns="91440" bIns="45720" numCol="1" rtlCol="0" anchor="t" anchorCtr="0" compatLnSpc="1">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1. Úvodní hodina – obsah a průběh kurzu, způsob ukončení, doporučená literatura, definice biologického a počítačového viru</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2. Historický vývoj počítačového viru, filozofické myšlení o viru - Bruno </a:t>
            </a:r>
            <a:r>
              <a:rPr kumimoji="0" lang="cs-CZ" sz="3200" b="0" i="0" u="none" strike="noStrike" kern="1200" cap="none" spc="0" normalizeH="0" baseline="0" noProof="0" dirty="0" err="1">
                <a:ln>
                  <a:noFill/>
                </a:ln>
                <a:solidFill>
                  <a:schemeClr val="tx1"/>
                </a:solidFill>
                <a:effectLst/>
                <a:uLnTx/>
                <a:uFillTx/>
                <a:latin typeface="+mn-lt"/>
                <a:ea typeface="+mn-ea"/>
                <a:cs typeface="+mn-cs"/>
              </a:rPr>
              <a:t>Latour</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Actor</a:t>
            </a:r>
            <a:r>
              <a:rPr kumimoji="0" lang="cs-CZ" sz="3200" b="0" i="0" u="none" strike="noStrike" kern="1200" cap="none" spc="0" normalizeH="0" baseline="0" noProof="0" dirty="0">
                <a:ln>
                  <a:noFill/>
                </a:ln>
                <a:solidFill>
                  <a:schemeClr val="tx1"/>
                </a:solidFill>
                <a:effectLst/>
                <a:uLnTx/>
                <a:uFillTx/>
                <a:latin typeface="+mn-lt"/>
                <a:ea typeface="+mn-ea"/>
                <a:cs typeface="+mn-cs"/>
              </a:rPr>
              <a:t>-Network </a:t>
            </a:r>
            <a:r>
              <a:rPr kumimoji="0" lang="cs-CZ" sz="3200" b="0" i="0" u="none" strike="noStrike" kern="1200" cap="none" spc="0" normalizeH="0" baseline="0" noProof="0" dirty="0" err="1">
                <a:ln>
                  <a:noFill/>
                </a:ln>
                <a:solidFill>
                  <a:schemeClr val="tx1"/>
                </a:solidFill>
                <a:effectLst/>
                <a:uLnTx/>
                <a:uFillTx/>
                <a:latin typeface="+mn-lt"/>
                <a:ea typeface="+mn-ea"/>
                <a:cs typeface="+mn-cs"/>
              </a:rPr>
              <a:t>Theory)</a:t>
            </a:r>
            <a:r>
              <a:rPr kumimoji="0" lang="cs-CZ" sz="3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3. Tři dominantní způsoby myšlení o viru - virus jako umělý život, virus jako metafora, virus jako řečový akt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4. Umělecký potenciál viru, reprezentace viru v populární kultuře, pozitivní virus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Nadpis 1"/>
          <p:cNvSpPr>
            <a:spLocks noGrp="1"/>
          </p:cNvSpPr>
          <p:nvPr>
            <p:ph type="title" hasCustomPrompt="1"/>
          </p:nvPr>
        </p:nvSpPr>
        <p:spPr>
          <a:ln/>
        </p:spPr>
        <p:txBody>
          <a:bodyPr wrap="square" lIns="91440" tIns="45720" rIns="91440" bIns="45720" anchor="ctr"/>
          <a:lstStyle/>
          <a:p>
            <a:pPr eaLnBrk="1" hangingPunct="1"/>
            <a:r>
              <a:rPr lang="cs-CZ" altLang="en-US" dirty="0"/>
              <a:t>Způsob ukončení předmětu</a:t>
            </a:r>
          </a:p>
        </p:txBody>
      </p:sp>
      <p:sp>
        <p:nvSpPr>
          <p:cNvPr id="4098"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Písemný test</a:t>
            </a:r>
          </a:p>
          <a:p>
            <a:pPr eaLnBrk="1" hangingPunct="1"/>
            <a:r>
              <a:rPr lang="cs-CZ" altLang="en-US" dirty="0"/>
              <a:t>10 otázek uzavřených (výběr z možností)</a:t>
            </a:r>
          </a:p>
          <a:p>
            <a:pPr eaLnBrk="1" hangingPunct="1"/>
            <a:r>
              <a:rPr lang="cs-CZ" altLang="en-US" dirty="0"/>
              <a:t>2 </a:t>
            </a:r>
            <a:r>
              <a:rPr lang="cs-CZ" altLang="en-US"/>
              <a:t>otázky otevřené</a:t>
            </a:r>
            <a:endParaRPr lang="cs-CZ"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hasCustomPrompt="1"/>
          </p:nvPr>
        </p:nvSpPr>
        <p:spPr>
          <a:ln/>
        </p:spPr>
        <p:txBody>
          <a:bodyPr wrap="square" lIns="91440" tIns="45720" rIns="91440" bIns="45720" anchor="ctr"/>
          <a:lstStyle/>
          <a:p>
            <a:pPr eaLnBrk="1" hangingPunct="1"/>
            <a:r>
              <a:rPr lang="cs-CZ" altLang="en-US" dirty="0"/>
              <a:t>Literatura</a:t>
            </a:r>
          </a:p>
        </p:txBody>
      </p:sp>
      <p:sp>
        <p:nvSpPr>
          <p:cNvPr id="6146" name="Zástupný symbol pro obsah 2"/>
          <p:cNvSpPr>
            <a:spLocks noGrp="1"/>
          </p:cNvSpPr>
          <p:nvPr>
            <p:ph idx="1" hasCustomPrompt="1"/>
          </p:nvPr>
        </p:nvSpPr>
        <p:spPr>
          <a:xfrm>
            <a:off x="468313" y="1268413"/>
            <a:ext cx="8218487" cy="5329237"/>
          </a:xfrm>
          <a:ln/>
        </p:spPr>
        <p:txBody>
          <a:bodyPr wrap="square" lIns="91440" tIns="45720" rIns="91440" bIns="45720" anchor="t"/>
          <a:lstStyle/>
          <a:p>
            <a:pPr eaLnBrk="1" hangingPunct="1">
              <a:lnSpc>
                <a:spcPct val="80000"/>
              </a:lnSpc>
            </a:pPr>
            <a:r>
              <a:rPr lang="cs-CZ" altLang="en-US" sz="2500" dirty="0"/>
              <a:t>Parikka, Jussi. Digital Contagions: A Media Archaeology of Computer Viruses. New York: Peter Lang Publishing, 2007.</a:t>
            </a:r>
          </a:p>
          <a:p>
            <a:pPr eaLnBrk="1" hangingPunct="1">
              <a:lnSpc>
                <a:spcPct val="80000"/>
              </a:lnSpc>
            </a:pPr>
            <a:r>
              <a:rPr lang="cs-CZ" altLang="en-US" sz="2500" dirty="0"/>
              <a:t>Franc, Adam. Virus jako předmět výzkumu v diskurzu nových médií. Diplomová práce. Masarykova univerzita, Filozofická fakulta, 2014.</a:t>
            </a:r>
          </a:p>
          <a:p>
            <a:pPr eaLnBrk="1" hangingPunct="1">
              <a:lnSpc>
                <a:spcPct val="80000"/>
              </a:lnSpc>
            </a:pPr>
            <a:r>
              <a:rPr lang="cs-CZ" altLang="en-US" sz="2500" dirty="0">
                <a:hlinkClick r:id="rId2" action="ppaction://hlinkfile"/>
              </a:rPr>
              <a:t>https://archive.org/details/malwaremuseum</a:t>
            </a:r>
            <a:endParaRPr lang="cs-CZ" altLang="en-US" sz="2500" dirty="0"/>
          </a:p>
          <a:p>
            <a:pPr eaLnBrk="1" hangingPunct="1">
              <a:lnSpc>
                <a:spcPct val="80000"/>
              </a:lnSpc>
            </a:pPr>
            <a:r>
              <a:rPr lang="cs-CZ" altLang="en-US" sz="2500" dirty="0"/>
              <a:t>Dibbell, Julian. Viruses Are Good for You. Wired, roč. 3, č.2, 1995.</a:t>
            </a:r>
          </a:p>
          <a:p>
            <a:pPr eaLnBrk="1" hangingPunct="1">
              <a:lnSpc>
                <a:spcPct val="80000"/>
              </a:lnSpc>
            </a:pPr>
            <a:r>
              <a:rPr lang="cs-CZ" altLang="en-US" sz="2500" dirty="0"/>
              <a:t>Sampson, D., Tony - Parikka, Jussi (eds.). The Spam Book: On Viruses, Porn, and Other Anomalies from the Dark Side of Digital Culture. Cresskill: Hampton Press, 2009.</a:t>
            </a:r>
          </a:p>
          <a:p>
            <a:pPr eaLnBrk="1" hangingPunct="1">
              <a:lnSpc>
                <a:spcPct val="80000"/>
              </a:lnSpc>
            </a:pPr>
            <a:r>
              <a:rPr lang="cs-CZ" altLang="en-US" sz="2500" dirty="0"/>
              <a:t>Latour, Bruno. Nikdy sme neboli moderní. Bratislava: Kalligram, 2003.</a:t>
            </a:r>
          </a:p>
          <a:p>
            <a:pPr eaLnBrk="1" hangingPunct="1">
              <a:lnSpc>
                <a:spcPct val="80000"/>
              </a:lnSpc>
            </a:pPr>
            <a:r>
              <a:rPr lang="en-US" altLang="x-none" sz="2500" dirty="0"/>
              <a:t>Thomas, Anne-Marie. It Came from Outer Space: The Virus, Cultural Anxiety and Speculative Fiction. PhD Thesis. Louisiana State University, 2002.</a:t>
            </a:r>
            <a:endParaRPr lang="cs-CZ" alt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hasCustomPrompt="1"/>
          </p:nvPr>
        </p:nvSpPr>
        <p:spPr>
          <a:ln/>
        </p:spPr>
        <p:txBody>
          <a:bodyPr anchor="ctr"/>
          <a:lstStyle/>
          <a:p>
            <a:r>
              <a:rPr lang="cs-CZ" altLang="en-US"/>
              <a:t>Proč studovat virus v kontextu humanitních věd?</a:t>
            </a:r>
          </a:p>
        </p:txBody>
      </p:sp>
      <p:sp>
        <p:nvSpPr>
          <p:cNvPr id="3" name="Content Placeholder 2"/>
          <p:cNvSpPr>
            <a:spLocks noGrp="1"/>
          </p:cNvSpPr>
          <p:nvPr>
            <p:ph sz="half" idx="1" hasCustomPrompt="1"/>
          </p:nvPr>
        </p:nvSpPr>
        <p:spPr>
          <a:xfrm>
            <a:off x="457200" y="1600200"/>
            <a:ext cx="7956550" cy="4526280"/>
          </a:xfrm>
        </p:spPr>
        <p:txBody>
          <a:bodyPr/>
          <a:lstStyle/>
          <a:p>
            <a:pPr marL="0" indent="0" fontAlgn="base">
              <a:buNone/>
            </a:pPr>
            <a:r>
              <a:rPr lang="cs-CZ" altLang="en-US" strike="noStrike" noProof="1"/>
              <a:t>text - </a:t>
            </a:r>
            <a:r>
              <a:rPr lang="en-US" strike="noStrike" noProof="1">
                <a:sym typeface="+mn-ea"/>
              </a:rPr>
              <a:t>Ollivier Dyens </a:t>
            </a:r>
            <a:r>
              <a:rPr lang="cs-CZ" altLang="en-US" strike="noStrike" noProof="1">
                <a:sym typeface="+mn-ea"/>
              </a:rPr>
              <a:t>- </a:t>
            </a:r>
            <a:r>
              <a:rPr lang="en-US" strike="noStrike" noProof="1"/>
              <a:t>The Human/Machine Humanities: A Proposal </a:t>
            </a:r>
            <a:endParaRPr lang="cs-CZ" altLang="en-US" strike="noStrike" noProof="1"/>
          </a:p>
          <a:p>
            <a:pPr marL="0" indent="0" fontAlgn="base">
              <a:buNone/>
            </a:pPr>
            <a:endParaRPr lang="en-US" strike="noStrike" noProof="1"/>
          </a:p>
          <a:p>
            <a:pPr marL="0" indent="0" fontAlgn="base">
              <a:buNone/>
            </a:pPr>
            <a:r>
              <a:rPr lang="cs-CZ" altLang="en-US" strike="noStrike" noProof="1"/>
              <a:t>Super-organism - Anna Dumitriu - </a:t>
            </a:r>
            <a:r>
              <a:rPr lang="cs-CZ" altLang="en-US" strike="noStrike" noProof="1">
                <a:hlinkClick r:id="rId2"/>
              </a:rPr>
              <a:t>http://annadumitriu.tumblr.com/Super-organism</a:t>
            </a:r>
            <a:endParaRPr lang="cs-CZ" altLang="en-US" strike="noStrike" noProof="1"/>
          </a:p>
          <a:p>
            <a:pPr marL="0" indent="0" fontAlgn="base">
              <a:buNone/>
            </a:pPr>
            <a:endParaRPr lang="cs-CZ" altLang="en-US" strike="noStrike" noProof="1"/>
          </a:p>
          <a:p>
            <a:pPr marL="0" indent="0" fontAlgn="base">
              <a:buNone/>
            </a:pPr>
            <a:endParaRPr lang="cs-CZ" altLang="en-US" strike="noStrike" noProof="1"/>
          </a:p>
          <a:p>
            <a:pPr marL="0" indent="0" fontAlgn="base">
              <a:buNone/>
            </a:pPr>
            <a:endParaRPr lang="cs-CZ" altLang="en-US" strike="noStrike" noProof="1"/>
          </a:p>
          <a:p>
            <a:pPr marL="0" indent="0" fontAlgn="base">
              <a:buNone/>
            </a:pPr>
            <a:endParaRPr lang="cs-CZ" altLang="en-US" strike="noStrike" noProof="1"/>
          </a:p>
          <a:p>
            <a:pPr marL="0" indent="0" fontAlgn="base">
              <a:buNone/>
            </a:pPr>
            <a:endParaRPr lang="cs-CZ" altLang="en-US" strike="noStrike" noProof="1"/>
          </a:p>
          <a:p>
            <a:pPr fontAlgn="base"/>
            <a:endParaRPr lang="en-US" strike="noStrike" noProof="1"/>
          </a:p>
          <a:p>
            <a:pPr fontAlgn="base"/>
            <a:endParaRPr lang="en-US" strike="noStrike" noProof="1"/>
          </a:p>
        </p:txBody>
      </p:sp>
      <p:pic>
        <p:nvPicPr>
          <p:cNvPr id="2" name="Content Placeholder 1" descr="tumblr_inline_nd8rnkbWrq1qznh48"/>
          <p:cNvPicPr>
            <a:picLocks noGrp="1" noChangeAspect="1"/>
          </p:cNvPicPr>
          <p:nvPr>
            <p:ph sz="half" idx="2"/>
          </p:nvPr>
        </p:nvPicPr>
        <p:blipFill>
          <a:blip r:embed="rId3"/>
          <a:stretch>
            <a:fillRect/>
          </a:stretch>
        </p:blipFill>
        <p:spPr>
          <a:xfrm>
            <a:off x="557530" y="4058285"/>
            <a:ext cx="4440555" cy="2851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cs-CZ" sz="4400" b="0" i="0" u="none" strike="noStrike" kern="1200" cap="none" spc="0" normalizeH="0" baseline="0" noProof="0" dirty="0">
                <a:ln>
                  <a:noFill/>
                </a:ln>
                <a:solidFill>
                  <a:schemeClr val="tx1"/>
                </a:solidFill>
                <a:effectLst/>
                <a:uLnTx/>
                <a:uFillTx/>
                <a:latin typeface="+mj-lt"/>
                <a:ea typeface="+mj-ea"/>
                <a:cs typeface="+mj-cs"/>
              </a:rPr>
              <a:t>Vzájemné ovlivňování biologie a digitální kultury </a:t>
            </a:r>
          </a:p>
        </p:txBody>
      </p:sp>
      <p:sp>
        <p:nvSpPr>
          <p:cNvPr id="3" name="Zástupný symbol pro obsah 2"/>
          <p:cNvSpPr>
            <a:spLocks noGrp="1"/>
          </p:cNvSpPr>
          <p:nvPr>
            <p:ph idx="1" hasCustomPrompt="1"/>
          </p:nvPr>
        </p:nvSpPr>
        <p:spPr/>
        <p:txBody>
          <a:bodyPr vert="horz" wrap="square" lIns="91440" tIns="45720" rIns="91440" bIns="45720" numCol="1" rtlCol="0" anchor="t" anchorCtr="0" compatLnSpc="1">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Tvorba analogií mezi biologickým a technologickým</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Tyto analogie do značné míry určují, jakým způsobem chápeme digitální kulturu, tělesnost apod.</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Příklady:</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zakládající analogie mezi neurony a počítačovými komponenty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přirovnání dna k softwaru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9218" name="Zástupný symbol pro obsah 2"/>
          <p:cNvSpPr>
            <a:spLocks noGrp="1"/>
          </p:cNvSpPr>
          <p:nvPr>
            <p:ph idx="1" hasCustomPrompt="1"/>
          </p:nvPr>
        </p:nvSpPr>
        <p:spPr>
          <a:xfrm>
            <a:off x="457200" y="1600200"/>
            <a:ext cx="8229600" cy="5141913"/>
          </a:xfrm>
          <a:ln/>
        </p:spPr>
        <p:txBody>
          <a:bodyPr wrap="square" lIns="91440" tIns="45720" rIns="91440" bIns="45720" anchor="t"/>
          <a:lstStyle/>
          <a:p>
            <a:pPr algn="just" eaLnBrk="1" hangingPunct="1"/>
            <a:r>
              <a:rPr lang="cs-CZ" altLang="en-US" sz="2800" dirty="0"/>
              <a:t>Biologické organismy jako metafory pro počítačové viry</a:t>
            </a:r>
          </a:p>
          <a:p>
            <a:pPr algn="just" eaLnBrk="1" hangingPunct="1"/>
            <a:endParaRPr lang="cs-CZ" altLang="en-US" sz="2800" dirty="0"/>
          </a:p>
          <a:p>
            <a:pPr algn="just" eaLnBrk="1" hangingPunct="1"/>
            <a:r>
              <a:rPr lang="cs-CZ" altLang="en-US" sz="2800" dirty="0"/>
              <a:t>Virus představuje základ logiky digitální kultury</a:t>
            </a:r>
          </a:p>
          <a:p>
            <a:pPr algn="just" eaLnBrk="1" hangingPunct="1"/>
            <a:endParaRPr lang="cs-CZ" altLang="en-US" sz="2800" dirty="0"/>
          </a:p>
          <a:p>
            <a:pPr algn="just" eaLnBrk="1" hangingPunct="1"/>
            <a:r>
              <a:rPr lang="cs-CZ" altLang="en-US" sz="2800" dirty="0"/>
              <a:t>Hlavní vlastnosti: konektivita, samoreprodukce, kopírování, mutace, aktualizace, komunikace, interakce, autonomie, kooperace</a:t>
            </a:r>
          </a:p>
          <a:p>
            <a:pPr algn="just" eaLnBrk="1" hangingPunct="1"/>
            <a:endParaRPr lang="cs-CZ" altLang="en-US" sz="2800" dirty="0"/>
          </a:p>
          <a:p>
            <a:pPr algn="just" eaLnBrk="1" hangingPunct="1"/>
            <a:r>
              <a:rPr lang="cs-CZ" altLang="en-US" sz="2800" dirty="0"/>
              <a:t>Virus jako přirozený obyvatel digitální ekologie</a:t>
            </a:r>
          </a:p>
        </p:txBody>
      </p:sp>
    </p:spTree>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1400</Words>
  <Application>Microsoft Office PowerPoint</Application>
  <PresentationFormat>Předvádění na obrazovce (4:3)</PresentationFormat>
  <Paragraphs>125</Paragraphs>
  <Slides>32</Slides>
  <Notes>0</Notes>
  <HiddenSlides>0</HiddenSlides>
  <MMClips>0</MMClips>
  <ScaleCrop>false</ScaleCrop>
  <HeadingPairs>
    <vt:vector size="6" baseType="variant">
      <vt:variant>
        <vt:lpstr>Použitá písma</vt:lpstr>
      </vt:variant>
      <vt:variant>
        <vt:i4>2</vt:i4>
      </vt:variant>
      <vt:variant>
        <vt:lpstr>Motiv</vt:lpstr>
      </vt:variant>
      <vt:variant>
        <vt:i4>2</vt:i4>
      </vt:variant>
      <vt:variant>
        <vt:lpstr>Nadpisy snímků</vt:lpstr>
      </vt:variant>
      <vt:variant>
        <vt:i4>32</vt:i4>
      </vt:variant>
    </vt:vector>
  </HeadingPairs>
  <TitlesOfParts>
    <vt:vector size="36" baseType="lpstr">
      <vt:lpstr>Arial</vt:lpstr>
      <vt:lpstr>Calibri</vt:lpstr>
      <vt:lpstr>Motiv systému Office</vt:lpstr>
      <vt:lpstr>1_Motiv systému Office</vt:lpstr>
      <vt:lpstr>Virus v diskurzu nových médií  Definice viru</vt:lpstr>
      <vt:lpstr>Prezentace aplikace PowerPoint</vt:lpstr>
      <vt:lpstr>Prezentace aplikace PowerPoint</vt:lpstr>
      <vt:lpstr>Osnova</vt:lpstr>
      <vt:lpstr>Způsob ukončení předmětu</vt:lpstr>
      <vt:lpstr>Literatura</vt:lpstr>
      <vt:lpstr>Proč studovat virus v kontextu humanitních věd?</vt:lpstr>
      <vt:lpstr>Vzájemné ovlivňování biologie a digitální kultury </vt:lpstr>
      <vt:lpstr>Prezentace aplikace PowerPoint</vt:lpstr>
      <vt:lpstr>Definice biologického viru</vt:lpstr>
      <vt:lpstr>Obvyklý průběh infekce</vt:lpstr>
      <vt:lpstr>Prezentace aplikace PowerPoint</vt:lpstr>
      <vt:lpstr>Příklad - Virus HIV</vt:lpstr>
      <vt:lpstr>Prezentace aplikace PowerPoint</vt:lpstr>
      <vt:lpstr>Prezentace aplikace PowerPoint</vt:lpstr>
      <vt:lpstr>Příklad prospěšného viru - Bakteriofágy</vt:lpstr>
      <vt:lpstr>Historie objevu viru</vt:lpstr>
      <vt:lpstr>Prezentace aplikace PowerPoint</vt:lpstr>
      <vt:lpstr>Virus – živý x neživý? </vt:lpstr>
      <vt:lpstr>Počítačový virus – základní dělení</vt:lpstr>
      <vt:lpstr>Definice společnosti Microsoft</vt:lpstr>
      <vt:lpstr>Druhy malwaru</vt:lpstr>
      <vt:lpstr>Prezentace aplikace PowerPoint</vt:lpstr>
      <vt:lpstr>Prezentace aplikace PowerPoint</vt:lpstr>
      <vt:lpstr>Prezentace aplikace PowerPoint</vt:lpstr>
      <vt:lpstr>Syntetické viry vytvořené člověkem – mezi digitálním a biologickým </vt:lpstr>
      <vt:lpstr>Eduardo Kac – Genesis (1999)</vt:lpstr>
      <vt:lpstr>Prezentace aplikace PowerPoint</vt:lpstr>
      <vt:lpstr>Mycoplasma mycoides JCVI-syn1.0 (2010) </vt:lpstr>
      <vt:lpstr>Mycoplasma mycoides JCVI-syn1.0 (2010) </vt:lpstr>
      <vt:lpstr>Genová abeceda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v kontextu nových médií</dc:title>
  <dc:creator>Adam</dc:creator>
  <cp:lastModifiedBy>Adam Franc</cp:lastModifiedBy>
  <cp:revision>33</cp:revision>
  <dcterms:created xsi:type="dcterms:W3CDTF">2016-02-26T07:47:44Z</dcterms:created>
  <dcterms:modified xsi:type="dcterms:W3CDTF">2018-02-23T10:32:57Z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1033-10.1.0.5783</vt:lpwstr>
  </property>
</Properties>
</file>