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6" r:id="rId2"/>
    <p:sldId id="257" r:id="rId3"/>
    <p:sldId id="267" r:id="rId4"/>
    <p:sldId id="266" r:id="rId5"/>
    <p:sldId id="265" r:id="rId6"/>
    <p:sldId id="264" r:id="rId7"/>
    <p:sldId id="263" r:id="rId8"/>
    <p:sldId id="262" r:id="rId9"/>
    <p:sldId id="261" r:id="rId10"/>
    <p:sldId id="260" r:id="rId11"/>
    <p:sldId id="258" r:id="rId12"/>
    <p:sldId id="259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282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ABC554-84EE-403B-81AF-4548C7642A5A}" type="datetimeFigureOut">
              <a:rPr lang="zh-TW" altLang="en-US" smtClean="0"/>
              <a:t>2018/3/21</a:t>
            </a:fld>
            <a:endParaRPr lang="zh-TW" altLang="en-US" dirty="0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D83844-BA27-4D7F-B1EF-3ABBD737166B}" type="slidenum">
              <a:rPr lang="zh-TW" altLang="en-US" smtClean="0"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8927962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 smtClean="0"/>
              <a:t>最后还是、</a:t>
            </a:r>
            <a:r>
              <a:rPr lang="zh-TW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毕竟</a:t>
            </a:r>
            <a:r>
              <a:rPr lang="en-US" altLang="zh-TW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after all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D83844-BA27-4D7F-B1EF-3ABBD737166B}" type="slidenum">
              <a:rPr lang="zh-TW" altLang="en-US" smtClean="0"/>
              <a:t>10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5499754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D83844-BA27-4D7F-B1EF-3ABBD737166B}" type="slidenum">
              <a:rPr lang="zh-TW" altLang="en-US" smtClean="0"/>
              <a:t>13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9426583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 smtClean="0"/>
              <a:t>Flow down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D83844-BA27-4D7F-B1EF-3ABBD737166B}" type="slidenum">
              <a:rPr lang="zh-TW" altLang="en-US" smtClean="0"/>
              <a:t>14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3114071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 smtClean="0"/>
              <a:t>B</a:t>
            </a:r>
            <a:r>
              <a:rPr lang="zh-TW" altLang="en-US" dirty="0" smtClean="0"/>
              <a:t> </a:t>
            </a:r>
            <a:r>
              <a:rPr lang="en-US" altLang="zh-TW" dirty="0" smtClean="0"/>
              <a:t>A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D83844-BA27-4D7F-B1EF-3ABBD737166B}" type="slidenum">
              <a:rPr lang="zh-TW" altLang="en-US" smtClean="0"/>
              <a:t>16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0321034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28" name="日期版面配置區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BEAD13-0566-4C6C-97E7-55F17F24B09F}" type="datetimeFigureOut">
              <a:rPr lang="zh-TW" altLang="en-US" smtClean="0"/>
              <a:t>2018/3/21</a:t>
            </a:fld>
            <a:endParaRPr lang="zh-TW" altLang="en-US" dirty="0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10" name="矩形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矩形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矩形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直線接點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直線接點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矩形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橢圓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橢圓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橢圓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橢圓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投影片編號版面配置區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2018/3/21</a:t>
            </a:fld>
            <a:endParaRPr lang="zh-TW" altLang="en-US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2018/3/21</a:t>
            </a:fld>
            <a:endParaRPr lang="zh-TW" altLang="en-US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BEAD13-0566-4C6C-97E7-55F17F24B09F}" type="datetimeFigureOut">
              <a:rPr lang="zh-TW" altLang="en-US" smtClean="0"/>
              <a:t>2018/3/21</a:t>
            </a:fld>
            <a:endParaRPr lang="zh-TW" altLang="en-US" dirty="0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 dirty="0"/>
          </a:p>
        </p:txBody>
      </p:sp>
      <p:sp>
        <p:nvSpPr>
          <p:cNvPr id="10" name="頁尾版面配置區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BEAD13-0566-4C6C-97E7-55F17F24B09F}" type="datetimeFigureOut">
              <a:rPr lang="zh-TW" altLang="en-US" smtClean="0"/>
              <a:t>2018/3/21</a:t>
            </a:fld>
            <a:endParaRPr lang="zh-TW" altLang="en-US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9" name="矩形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直線接點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直線接點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矩形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橢圓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橢圓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橢圓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橢圓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直線接點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2018/3/21</a:t>
            </a:fld>
            <a:endParaRPr lang="zh-TW" altLang="en-US" dirty="0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 dirty="0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2018/3/21</a:t>
            </a:fld>
            <a:endParaRPr lang="zh-TW" altLang="en-US" dirty="0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 dirty="0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2" name="文字版面配置區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4" name="文字版面配置區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BEAD13-0566-4C6C-97E7-55F17F24B09F}" type="datetimeFigureOut">
              <a:rPr lang="zh-TW" altLang="en-US" smtClean="0"/>
              <a:t>2018/3/21</a:t>
            </a:fld>
            <a:endParaRPr lang="zh-TW" altLang="en-US" dirty="0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 dirty="0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2018/3/21</a:t>
            </a:fld>
            <a:endParaRPr lang="zh-TW" altLang="en-US" dirty="0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橢圓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內容版面配置區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1" name="日期版面配置區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BEAD13-0566-4C6C-97E7-55F17F24B09F}" type="datetimeFigureOut">
              <a:rPr lang="zh-TW" altLang="en-US" smtClean="0"/>
              <a:t>2018/3/21</a:t>
            </a:fld>
            <a:endParaRPr lang="zh-TW" altLang="en-US" dirty="0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 dirty="0"/>
          </a:p>
        </p:txBody>
      </p:sp>
      <p:sp>
        <p:nvSpPr>
          <p:cNvPr id="23" name="頁尾版面配置區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橢圓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zh-TW" altLang="en-US" dirty="0" smtClean="0"/>
              <a:t>单击图标以新增图片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線接點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直線接點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日期版面配置區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BEAD13-0566-4C6C-97E7-55F17F24B09F}" type="datetimeFigureOut">
              <a:rPr lang="zh-TW" altLang="en-US" smtClean="0"/>
              <a:t>2018/3/21</a:t>
            </a:fld>
            <a:endParaRPr lang="zh-TW" altLang="en-US" dirty="0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 dirty="0"/>
          </a:p>
        </p:txBody>
      </p:sp>
      <p:sp>
        <p:nvSpPr>
          <p:cNvPr id="21" name="頁尾版面配置區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BEAD13-0566-4C6C-97E7-55F17F24B09F}" type="datetimeFigureOut">
              <a:rPr lang="zh-TW" altLang="en-US" smtClean="0"/>
              <a:t>2018/3/21</a:t>
            </a:fld>
            <a:endParaRPr lang="zh-TW" altLang="en-US" dirty="0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橢圓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3DA0BB7-265A-403C-9275-D587AB510EDC}" type="slidenum">
              <a:rPr lang="zh-TW" altLang="en-US" smtClean="0"/>
              <a:t>‹#›</a:t>
            </a:fld>
            <a:endParaRPr lang="zh-TW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2267744" y="764704"/>
            <a:ext cx="6172200" cy="1894362"/>
          </a:xfrm>
        </p:spPr>
        <p:txBody>
          <a:bodyPr>
            <a:normAutofit/>
          </a:bodyPr>
          <a:lstStyle/>
          <a:p>
            <a:r>
              <a:rPr lang="en-US" altLang="zh-TW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Chinese II</a:t>
            </a:r>
            <a:endParaRPr lang="zh-TW" altLang="en-US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2286000" y="3140968"/>
            <a:ext cx="6172200" cy="3233954"/>
          </a:xfrm>
        </p:spPr>
        <p:txBody>
          <a:bodyPr>
            <a:normAutofit/>
          </a:bodyPr>
          <a:lstStyle/>
          <a:p>
            <a:pPr algn="ctr"/>
            <a:r>
              <a:rPr lang="zh-TW" altLang="en-US" sz="2800" dirty="0" smtClean="0"/>
              <a:t>陈堉杰</a:t>
            </a:r>
            <a:endParaRPr lang="en-US" altLang="zh-TW" sz="2800" dirty="0" smtClean="0"/>
          </a:p>
          <a:p>
            <a:pPr algn="ctr"/>
            <a:r>
              <a:rPr lang="en-US" altLang="zh-TW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Chényùjié</a:t>
            </a:r>
            <a:endParaRPr lang="en-US" altLang="zh-TW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altLang="zh-TW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altLang="zh-TW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Week 5</a:t>
            </a:r>
          </a:p>
        </p:txBody>
      </p:sp>
    </p:spTree>
    <p:extLst>
      <p:ext uri="{BB962C8B-B14F-4D97-AF65-F5344CB8AC3E}">
        <p14:creationId xmlns:p14="http://schemas.microsoft.com/office/powerpoint/2010/main" val="2040753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终究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zh-TW" dirty="0" smtClean="0"/>
              <a:t>…</a:t>
            </a:r>
            <a:r>
              <a:rPr lang="zh-TW" altLang="en-US" dirty="0" smtClean="0"/>
              <a:t>，因为它</a:t>
            </a:r>
            <a:r>
              <a:rPr lang="zh-TW" altLang="en-US" dirty="0" smtClean="0">
                <a:solidFill>
                  <a:srgbClr val="FF0000"/>
                </a:solidFill>
              </a:rPr>
              <a:t>终究</a:t>
            </a:r>
            <a:r>
              <a:rPr lang="zh-TW" altLang="en-US" dirty="0" smtClean="0"/>
              <a:t>关系着广大人民的健康。</a:t>
            </a:r>
            <a:endParaRPr lang="en-US" altLang="zh-TW" dirty="0" smtClean="0"/>
          </a:p>
          <a:p>
            <a:endParaRPr lang="en-US" altLang="zh-TW" dirty="0" smtClean="0"/>
          </a:p>
          <a:p>
            <a:r>
              <a:rPr lang="zh-TW" altLang="en-US" dirty="0" smtClean="0"/>
              <a:t>我的汽车虽然不是高档车，而且开很多年了，但我还是很喜欢它，因为它</a:t>
            </a:r>
            <a:r>
              <a:rPr lang="zh-TW" altLang="en-US" dirty="0" smtClean="0">
                <a:solidFill>
                  <a:srgbClr val="FF0000"/>
                </a:solidFill>
              </a:rPr>
              <a:t>终究</a:t>
            </a:r>
            <a:r>
              <a:rPr lang="zh-TW" altLang="en-US" dirty="0" smtClean="0"/>
              <a:t>是自己的车。</a:t>
            </a:r>
            <a:endParaRPr lang="en-US" altLang="zh-TW" dirty="0"/>
          </a:p>
          <a:p>
            <a:endParaRPr lang="en-US" altLang="zh-TW" dirty="0" smtClean="0"/>
          </a:p>
          <a:p>
            <a:r>
              <a:rPr lang="zh-TW" altLang="en-US" dirty="0" smtClean="0"/>
              <a:t>大家一起努力比较容易成功，一个人的力量</a:t>
            </a:r>
            <a:r>
              <a:rPr lang="zh-TW" altLang="en-US" dirty="0" smtClean="0">
                <a:solidFill>
                  <a:srgbClr val="FF0000"/>
                </a:solidFill>
              </a:rPr>
              <a:t>终究</a:t>
            </a:r>
            <a:r>
              <a:rPr lang="zh-TW" altLang="en-US" dirty="0" smtClean="0"/>
              <a:t>有限。</a:t>
            </a:r>
            <a:endParaRPr lang="en-US" altLang="zh-TW" dirty="0" smtClean="0"/>
          </a:p>
          <a:p>
            <a:pPr marL="0" indent="0">
              <a:buNone/>
            </a:pPr>
            <a:endParaRPr lang="en-US" altLang="zh-TW" dirty="0"/>
          </a:p>
          <a:p>
            <a:r>
              <a:rPr lang="zh-TW" altLang="en-US" dirty="0" smtClean="0"/>
              <a:t>她花了三十年的时间，</a:t>
            </a:r>
            <a:r>
              <a:rPr lang="zh-TW" altLang="en-US" dirty="0" smtClean="0">
                <a:solidFill>
                  <a:srgbClr val="FF0000"/>
                </a:solidFill>
              </a:rPr>
              <a:t>终究</a:t>
            </a:r>
            <a:r>
              <a:rPr lang="zh-TW" altLang="en-US" dirty="0" smtClean="0"/>
              <a:t>没有完成她的研究。</a:t>
            </a:r>
            <a:endParaRPr lang="en-US" altLang="zh-TW" dirty="0" smtClean="0"/>
          </a:p>
          <a:p>
            <a:endParaRPr lang="en-US" altLang="zh-TW" dirty="0"/>
          </a:p>
          <a:p>
            <a:endParaRPr lang="en-US" altLang="zh-TW" dirty="0" smtClean="0"/>
          </a:p>
          <a:p>
            <a:endParaRPr lang="en-US" altLang="zh-TW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694254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终究</a:t>
            </a:r>
            <a:r>
              <a:rPr lang="en-US" altLang="zh-TW" dirty="0" smtClean="0"/>
              <a:t>VS</a:t>
            </a:r>
            <a:r>
              <a:rPr lang="zh-TW" altLang="en-US" dirty="0" smtClean="0"/>
              <a:t>终于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 smtClean="0"/>
              <a:t>她花了三十年的时间，</a:t>
            </a:r>
            <a:r>
              <a:rPr lang="zh-TW" altLang="en-US" dirty="0" smtClean="0">
                <a:solidFill>
                  <a:srgbClr val="FF0000"/>
                </a:solidFill>
              </a:rPr>
              <a:t>终究</a:t>
            </a:r>
            <a:r>
              <a:rPr lang="zh-TW" altLang="en-US" dirty="0" smtClean="0"/>
              <a:t>没有完成</a:t>
            </a:r>
            <a:r>
              <a:rPr lang="zh-TW" altLang="en-US" dirty="0"/>
              <a:t>她的研究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/>
              <a:t>她花了三十年的时间，</a:t>
            </a:r>
            <a:r>
              <a:rPr lang="zh-TW" altLang="en-US" dirty="0" smtClean="0">
                <a:solidFill>
                  <a:srgbClr val="FF0000"/>
                </a:solidFill>
              </a:rPr>
              <a:t>终于</a:t>
            </a:r>
            <a:r>
              <a:rPr lang="zh-TW" altLang="en-US" dirty="0" smtClean="0"/>
              <a:t>完成她的研究。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/>
              <a:t>*他</a:t>
            </a:r>
            <a:r>
              <a:rPr lang="zh-TW" altLang="en-US" dirty="0" smtClean="0">
                <a:solidFill>
                  <a:srgbClr val="FF0000"/>
                </a:solidFill>
              </a:rPr>
              <a:t>终究</a:t>
            </a:r>
            <a:r>
              <a:rPr lang="zh-TW" altLang="en-US" dirty="0" smtClean="0"/>
              <a:t>发明了新的手机。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/>
              <a:t>他</a:t>
            </a:r>
            <a:r>
              <a:rPr lang="zh-TW" altLang="en-US" dirty="0" smtClean="0">
                <a:solidFill>
                  <a:srgbClr val="FF0000"/>
                </a:solidFill>
              </a:rPr>
              <a:t>终于</a:t>
            </a:r>
            <a:r>
              <a:rPr lang="zh-TW" altLang="en-US" dirty="0" smtClean="0"/>
              <a:t>发明了新的手机。</a:t>
            </a:r>
            <a:endParaRPr lang="en-US" altLang="zh-TW" dirty="0" smtClean="0"/>
          </a:p>
          <a:p>
            <a:endParaRPr lang="en-US" altLang="zh-TW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010809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TW" dirty="0" smtClean="0"/>
              <a:t>A</a:t>
            </a:r>
            <a:r>
              <a:rPr lang="zh-TW" altLang="en-US" dirty="0" smtClean="0"/>
              <a:t>关系着</a:t>
            </a:r>
            <a:r>
              <a:rPr lang="en-US" altLang="zh-TW" dirty="0" smtClean="0"/>
              <a:t>B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 smtClean="0"/>
              <a:t>它终究</a:t>
            </a:r>
            <a:r>
              <a:rPr lang="zh-TW" altLang="en-US" dirty="0" smtClean="0">
                <a:solidFill>
                  <a:srgbClr val="FF0000"/>
                </a:solidFill>
              </a:rPr>
              <a:t>关系着</a:t>
            </a:r>
            <a:r>
              <a:rPr lang="zh-TW" altLang="en-US" dirty="0" smtClean="0"/>
              <a:t>广大人民</a:t>
            </a:r>
            <a:r>
              <a:rPr lang="zh-TW" altLang="en-US" dirty="0"/>
              <a:t>的健康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/>
              <a:t>空气的质量</a:t>
            </a:r>
            <a:r>
              <a:rPr lang="zh-TW" altLang="en-US" dirty="0" smtClean="0">
                <a:solidFill>
                  <a:srgbClr val="FF0000"/>
                </a:solidFill>
              </a:rPr>
              <a:t>关系着</a:t>
            </a:r>
            <a:r>
              <a:rPr lang="zh-TW" altLang="en-US" dirty="0" smtClean="0"/>
              <a:t>人民的健康，所以政府非常重视。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/>
              <a:t>老师的上课方式</a:t>
            </a:r>
            <a:r>
              <a:rPr lang="zh-TW" altLang="en-US" dirty="0" smtClean="0">
                <a:solidFill>
                  <a:srgbClr val="FF0000"/>
                </a:solidFill>
              </a:rPr>
              <a:t>关系着</a:t>
            </a:r>
            <a:r>
              <a:rPr lang="zh-TW" altLang="en-US" dirty="0" smtClean="0"/>
              <a:t>学生的学习兴趣，有趣的上课方式让学生更有兴趣学习。</a:t>
            </a:r>
            <a:endParaRPr lang="zh-TW" altLang="en-US" dirty="0"/>
          </a:p>
          <a:p>
            <a:endParaRPr lang="en-US" altLang="zh-TW" dirty="0" smtClean="0"/>
          </a:p>
          <a:p>
            <a:r>
              <a:rPr lang="zh-TW" altLang="en-US" dirty="0"/>
              <a:t>你的</a:t>
            </a:r>
            <a:r>
              <a:rPr lang="zh-TW" altLang="en-US" dirty="0" smtClean="0"/>
              <a:t>答案</a:t>
            </a:r>
            <a:r>
              <a:rPr lang="zh-TW" altLang="en-US" dirty="0" smtClean="0">
                <a:solidFill>
                  <a:srgbClr val="FF0000"/>
                </a:solidFill>
              </a:rPr>
              <a:t>关系着</a:t>
            </a:r>
            <a:r>
              <a:rPr lang="zh-TW" altLang="en-US" dirty="0" smtClean="0"/>
              <a:t>期末考的成绩，所以请认真回答。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430103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覆盖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 smtClean="0"/>
              <a:t>包含全部的范围</a:t>
            </a:r>
            <a:endParaRPr lang="en-US" altLang="zh-TW" dirty="0"/>
          </a:p>
          <a:p>
            <a:endParaRPr lang="en-US" altLang="zh-TW" dirty="0"/>
          </a:p>
          <a:p>
            <a:r>
              <a:rPr lang="zh-TW" altLang="en-US" dirty="0" smtClean="0"/>
              <a:t>自动售货机所</a:t>
            </a:r>
            <a:r>
              <a:rPr lang="zh-TW" altLang="en-US" dirty="0" smtClean="0">
                <a:solidFill>
                  <a:srgbClr val="FF0000"/>
                </a:solidFill>
              </a:rPr>
              <a:t>覆盖</a:t>
            </a:r>
            <a:r>
              <a:rPr lang="zh-TW" altLang="en-US" dirty="0" smtClean="0"/>
              <a:t>人口超过三十万。</a:t>
            </a:r>
            <a:endParaRPr lang="en-US" altLang="zh-TW" dirty="0"/>
          </a:p>
          <a:p>
            <a:endParaRPr lang="en-US" altLang="zh-TW" dirty="0"/>
          </a:p>
          <a:p>
            <a:r>
              <a:rPr lang="en-US" altLang="zh-TW" dirty="0" smtClean="0"/>
              <a:t>Wi-Fi</a:t>
            </a:r>
            <a:r>
              <a:rPr lang="zh-TW" altLang="en-US" dirty="0" smtClean="0">
                <a:solidFill>
                  <a:srgbClr val="FF0000"/>
                </a:solidFill>
              </a:rPr>
              <a:t>覆盖</a:t>
            </a:r>
            <a:r>
              <a:rPr lang="zh-TW" altLang="en-US" dirty="0" smtClean="0"/>
              <a:t>了整个大学。</a:t>
            </a:r>
            <a:endParaRPr lang="en-US" altLang="zh-TW" dirty="0"/>
          </a:p>
          <a:p>
            <a:endParaRPr lang="en-US" altLang="zh-TW" dirty="0" smtClean="0"/>
          </a:p>
          <a:p>
            <a:r>
              <a:rPr lang="zh-TW" altLang="en-US" dirty="0" smtClean="0"/>
              <a:t>早上下了一场大雪，地上被雪</a:t>
            </a:r>
            <a:r>
              <a:rPr lang="zh-TW" altLang="en-US" dirty="0" smtClean="0">
                <a:solidFill>
                  <a:srgbClr val="FF0000"/>
                </a:solidFill>
              </a:rPr>
              <a:t>覆盖</a:t>
            </a:r>
            <a:r>
              <a:rPr lang="zh-TW" altLang="en-US" dirty="0" smtClean="0"/>
              <a:t>。</a:t>
            </a:r>
            <a:endParaRPr lang="en-US" altLang="zh-TW" dirty="0"/>
          </a:p>
          <a:p>
            <a:endParaRPr lang="en-US" altLang="zh-TW" dirty="0"/>
          </a:p>
          <a:p>
            <a:r>
              <a:rPr lang="zh-TW" altLang="en-US" dirty="0" smtClean="0"/>
              <a:t>天空被黑色的云</a:t>
            </a:r>
            <a:r>
              <a:rPr lang="zh-TW" altLang="en-US" dirty="0" smtClean="0">
                <a:solidFill>
                  <a:srgbClr val="FF0000"/>
                </a:solidFill>
              </a:rPr>
              <a:t>覆盖</a:t>
            </a:r>
            <a:r>
              <a:rPr lang="zh-TW" altLang="en-US" dirty="0" smtClean="0"/>
              <a:t>，我觉得等一下会下雨。</a:t>
            </a:r>
            <a:endParaRPr lang="en-US" altLang="zh-TW" dirty="0"/>
          </a:p>
          <a:p>
            <a:endParaRPr lang="en-US" altLang="zh-TW" dirty="0" smtClean="0"/>
          </a:p>
          <a:p>
            <a:endParaRPr lang="en-US" altLang="zh-TW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69093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/>
              <a:t>覆盖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altLang="zh-TW" dirty="0"/>
          </a:p>
          <a:p>
            <a:r>
              <a:rPr lang="zh-TW" altLang="en-US" dirty="0" smtClean="0"/>
              <a:t>玩桌游的时候，他</a:t>
            </a:r>
            <a:r>
              <a:rPr lang="zh-TW" altLang="en-US" dirty="0" smtClean="0">
                <a:solidFill>
                  <a:srgbClr val="FF0000"/>
                </a:solidFill>
              </a:rPr>
              <a:t>覆盖</a:t>
            </a:r>
            <a:r>
              <a:rPr lang="zh-TW" altLang="en-US" dirty="0" smtClean="0"/>
              <a:t>一张牌在桌子上。</a:t>
            </a:r>
            <a:endParaRPr lang="en-US" altLang="zh-TW" dirty="0"/>
          </a:p>
          <a:p>
            <a:endParaRPr lang="en-US" altLang="zh-TW" dirty="0"/>
          </a:p>
          <a:p>
            <a:r>
              <a:rPr lang="zh-TW" altLang="en-US" dirty="0" smtClean="0"/>
              <a:t>他在面包上</a:t>
            </a:r>
            <a:r>
              <a:rPr lang="zh-TW" altLang="en-US" dirty="0" smtClean="0">
                <a:solidFill>
                  <a:srgbClr val="FF0000"/>
                </a:solidFill>
              </a:rPr>
              <a:t>覆盖</a:t>
            </a:r>
            <a:r>
              <a:rPr lang="zh-TW" altLang="en-US" dirty="0" smtClean="0"/>
              <a:t>一片西红柿，看起来很好吃。</a:t>
            </a:r>
            <a:endParaRPr lang="en-US" altLang="zh-TW" dirty="0"/>
          </a:p>
          <a:p>
            <a:endParaRPr lang="en-US" altLang="zh-TW" dirty="0"/>
          </a:p>
          <a:p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/>
              <a:t>这条河有许多</a:t>
            </a:r>
            <a:r>
              <a:rPr lang="zh-TW" altLang="en-US" dirty="0" smtClean="0">
                <a:solidFill>
                  <a:srgbClr val="FF0000"/>
                </a:solidFill>
              </a:rPr>
              <a:t>覆盖</a:t>
            </a:r>
            <a:r>
              <a:rPr lang="zh-TW" altLang="en-US" dirty="0" smtClean="0"/>
              <a:t>，因此水很慢才流下来。</a:t>
            </a:r>
            <a:endParaRPr lang="en-US" altLang="zh-TW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9809030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合适</a:t>
            </a:r>
            <a:r>
              <a:rPr lang="en-US" altLang="zh-TW" dirty="0" smtClean="0"/>
              <a:t>VS</a:t>
            </a:r>
            <a:r>
              <a:rPr lang="zh-TW" altLang="en-US" dirty="0" smtClean="0"/>
              <a:t>适合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 smtClean="0"/>
              <a:t>这件衣服的颜色</a:t>
            </a:r>
            <a:r>
              <a:rPr lang="zh-TW" altLang="en-US" dirty="0" smtClean="0">
                <a:solidFill>
                  <a:srgbClr val="FF0000"/>
                </a:solidFill>
              </a:rPr>
              <a:t>适合</a:t>
            </a:r>
            <a:r>
              <a:rPr lang="zh-TW" altLang="en-US" dirty="0" smtClean="0"/>
              <a:t>你。</a:t>
            </a:r>
            <a:r>
              <a:rPr lang="en-US" altLang="zh-TW" dirty="0" smtClean="0"/>
              <a:t>(v.)</a:t>
            </a:r>
          </a:p>
          <a:p>
            <a:endParaRPr lang="en-US" altLang="zh-TW" dirty="0"/>
          </a:p>
          <a:p>
            <a:r>
              <a:rPr lang="zh-TW" altLang="en-US" dirty="0" smtClean="0"/>
              <a:t>你穿这件衣服很</a:t>
            </a:r>
            <a:r>
              <a:rPr lang="zh-TW" altLang="en-US" dirty="0" smtClean="0">
                <a:solidFill>
                  <a:srgbClr val="FF0000"/>
                </a:solidFill>
              </a:rPr>
              <a:t>合适</a:t>
            </a:r>
            <a:r>
              <a:rPr lang="zh-TW" altLang="en-US" dirty="0" smtClean="0"/>
              <a:t>。</a:t>
            </a:r>
            <a:r>
              <a:rPr lang="en-US" altLang="zh-TW" dirty="0" smtClean="0"/>
              <a:t>(adj.)</a:t>
            </a:r>
          </a:p>
          <a:p>
            <a:endParaRPr lang="en-US" altLang="zh-TW" dirty="0"/>
          </a:p>
          <a:p>
            <a:endParaRPr lang="en-US" altLang="zh-TW" dirty="0"/>
          </a:p>
          <a:p>
            <a:r>
              <a:rPr lang="zh-TW" altLang="en-US" dirty="0" smtClean="0"/>
              <a:t>我觉得这件衣服很</a:t>
            </a:r>
            <a:r>
              <a:rPr lang="zh-TW" altLang="en-US" dirty="0" smtClean="0">
                <a:solidFill>
                  <a:srgbClr val="FF0000"/>
                </a:solidFill>
              </a:rPr>
              <a:t>适合</a:t>
            </a:r>
            <a:r>
              <a:rPr lang="zh-TW" altLang="en-US" dirty="0" smtClean="0"/>
              <a:t>你。</a:t>
            </a:r>
            <a:r>
              <a:rPr lang="en-US" altLang="zh-TW" dirty="0" smtClean="0"/>
              <a:t>(?)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80021072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zh-TW" dirty="0" smtClean="0"/>
              <a:t>1.</a:t>
            </a:r>
            <a:r>
              <a:rPr lang="zh-CN" altLang="en-US" dirty="0" smtClean="0"/>
              <a:t>葬</a:t>
            </a:r>
            <a:r>
              <a:rPr lang="zh-CN" altLang="en-US" dirty="0"/>
              <a:t>礼时大笑和开玩笑是不＿＿＿的</a:t>
            </a:r>
            <a:r>
              <a:rPr lang="zh-CN" altLang="en-US" dirty="0" smtClean="0"/>
              <a:t>。</a:t>
            </a:r>
            <a:endParaRPr lang="en-US" altLang="zh-CN" dirty="0" smtClean="0"/>
          </a:p>
          <a:p>
            <a:r>
              <a:rPr lang="en-US" altLang="zh-CN" dirty="0"/>
              <a:t>A.</a:t>
            </a:r>
            <a:r>
              <a:rPr lang="zh-CN" altLang="en-US" dirty="0"/>
              <a:t>适合    </a:t>
            </a:r>
            <a:r>
              <a:rPr lang="en-US" altLang="zh-CN" dirty="0"/>
              <a:t>B.</a:t>
            </a:r>
            <a:r>
              <a:rPr lang="zh-CN" altLang="en-US" dirty="0"/>
              <a:t>合适</a:t>
            </a:r>
          </a:p>
          <a:p>
            <a:endParaRPr lang="en-US" altLang="zh-CN" dirty="0"/>
          </a:p>
          <a:p>
            <a:endParaRPr lang="zh-CN" altLang="en-US" dirty="0"/>
          </a:p>
          <a:p>
            <a:r>
              <a:rPr lang="en-US" altLang="zh-CN" dirty="0"/>
              <a:t>2.</a:t>
            </a:r>
            <a:r>
              <a:rPr lang="zh-CN" altLang="en-US" dirty="0"/>
              <a:t>下列选项正确的是</a:t>
            </a:r>
            <a:r>
              <a:rPr lang="en-US" altLang="zh-CN" dirty="0"/>
              <a:t>(</a:t>
            </a:r>
            <a:r>
              <a:rPr lang="zh-CN" altLang="en-US" dirty="0"/>
              <a:t>　　</a:t>
            </a:r>
            <a:r>
              <a:rPr lang="en-US" altLang="zh-CN" dirty="0"/>
              <a:t>)</a:t>
            </a:r>
          </a:p>
          <a:p>
            <a:r>
              <a:rPr lang="zh-CN" altLang="en-US" dirty="0"/>
              <a:t>（</a:t>
            </a:r>
            <a:r>
              <a:rPr lang="en-US" altLang="zh-CN" dirty="0"/>
              <a:t>1</a:t>
            </a:r>
            <a:r>
              <a:rPr lang="zh-CN" altLang="en-US" dirty="0"/>
              <a:t>）她试戴了五顶帽子，一顶也不＿＿＿。</a:t>
            </a:r>
          </a:p>
          <a:p>
            <a:r>
              <a:rPr lang="zh-CN" altLang="en-US" dirty="0"/>
              <a:t>（</a:t>
            </a:r>
            <a:r>
              <a:rPr lang="en-US" altLang="zh-CN" dirty="0"/>
              <a:t>2</a:t>
            </a:r>
            <a:r>
              <a:rPr lang="zh-CN" altLang="en-US" dirty="0" smtClean="0"/>
              <a:t>）</a:t>
            </a:r>
            <a:r>
              <a:rPr lang="zh-TW" altLang="en-US" dirty="0" smtClean="0"/>
              <a:t>你说的没错，它</a:t>
            </a:r>
            <a:r>
              <a:rPr lang="zh-CN" altLang="en-US" dirty="0" smtClean="0"/>
              <a:t>＿</a:t>
            </a:r>
            <a:r>
              <a:rPr lang="zh-CN" altLang="en-US" dirty="0"/>
              <a:t>＿＿我的口味。</a:t>
            </a:r>
          </a:p>
          <a:p>
            <a:r>
              <a:rPr lang="zh-CN" altLang="en-US" dirty="0"/>
              <a:t>（</a:t>
            </a:r>
            <a:r>
              <a:rPr lang="en-US" altLang="zh-CN" dirty="0"/>
              <a:t>3</a:t>
            </a:r>
            <a:r>
              <a:rPr lang="zh-CN" altLang="en-US" dirty="0"/>
              <a:t>）他较＿＿＿教小学高年级学生。</a:t>
            </a:r>
          </a:p>
          <a:p>
            <a:r>
              <a:rPr lang="en-US" altLang="zh-CN" dirty="0"/>
              <a:t>A. </a:t>
            </a:r>
            <a:r>
              <a:rPr lang="zh-CN" altLang="en-US" dirty="0"/>
              <a:t>合适 适合 适合   </a:t>
            </a:r>
            <a:endParaRPr lang="en-US" altLang="zh-CN" dirty="0" smtClean="0"/>
          </a:p>
          <a:p>
            <a:r>
              <a:rPr lang="en-US" altLang="zh-CN" dirty="0" smtClean="0"/>
              <a:t>B</a:t>
            </a:r>
            <a:r>
              <a:rPr lang="en-US" altLang="zh-CN" dirty="0"/>
              <a:t>. </a:t>
            </a:r>
            <a:r>
              <a:rPr lang="zh-CN" altLang="en-US" dirty="0"/>
              <a:t>适合 合适 适合      </a:t>
            </a:r>
            <a:endParaRPr lang="en-US" altLang="zh-CN" dirty="0" smtClean="0"/>
          </a:p>
          <a:p>
            <a:r>
              <a:rPr lang="en-US" altLang="zh-CN" dirty="0" smtClean="0"/>
              <a:t>C.</a:t>
            </a:r>
            <a:r>
              <a:rPr lang="zh-TW" altLang="en-US" dirty="0" smtClean="0"/>
              <a:t> </a:t>
            </a:r>
            <a:r>
              <a:rPr lang="zh-CN" altLang="en-US" dirty="0" smtClean="0"/>
              <a:t>适</a:t>
            </a:r>
            <a:r>
              <a:rPr lang="zh-CN" altLang="en-US" dirty="0"/>
              <a:t>合 适合 合适</a:t>
            </a:r>
          </a:p>
        </p:txBody>
      </p:sp>
    </p:spTree>
    <p:extLst>
      <p:ext uri="{BB962C8B-B14F-4D97-AF65-F5344CB8AC3E}">
        <p14:creationId xmlns:p14="http://schemas.microsoft.com/office/powerpoint/2010/main" val="5544163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重新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 smtClean="0"/>
              <a:t>由于在居民区找一个合适的装机点不容易，这台机器暂时还没有</a:t>
            </a:r>
            <a:r>
              <a:rPr lang="zh-TW" altLang="en-US" dirty="0" smtClean="0">
                <a:solidFill>
                  <a:srgbClr val="FF0000"/>
                </a:solidFill>
              </a:rPr>
              <a:t>重新</a:t>
            </a:r>
            <a:r>
              <a:rPr lang="zh-TW" altLang="en-US" dirty="0" smtClean="0"/>
              <a:t>装回去。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/>
              <a:t>这台电脑有</a:t>
            </a:r>
            <a:r>
              <a:rPr lang="zh-TW" altLang="en-US" dirty="0" smtClean="0"/>
              <a:t>点问题，建议你</a:t>
            </a:r>
            <a:r>
              <a:rPr lang="zh-TW" altLang="en-US" dirty="0" smtClean="0">
                <a:solidFill>
                  <a:srgbClr val="FF0000"/>
                </a:solidFill>
              </a:rPr>
              <a:t>重新</a:t>
            </a:r>
            <a:r>
              <a:rPr lang="zh-TW" altLang="en-US" dirty="0" smtClean="0"/>
              <a:t>开一次。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/>
              <a:t>他不小心把作业搞丢了，只好</a:t>
            </a:r>
            <a:r>
              <a:rPr lang="zh-TW" altLang="en-US" dirty="0" smtClean="0">
                <a:solidFill>
                  <a:srgbClr val="FF0000"/>
                </a:solidFill>
              </a:rPr>
              <a:t>重新</a:t>
            </a:r>
            <a:r>
              <a:rPr lang="zh-TW" altLang="en-US" dirty="0" smtClean="0"/>
              <a:t>写一张。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/>
              <a:t>这堂课他已经上过了，但是他都忘记了，只好</a:t>
            </a:r>
            <a:r>
              <a:rPr lang="zh-TW" altLang="en-US" dirty="0" smtClean="0">
                <a:solidFill>
                  <a:srgbClr val="FF0000"/>
                </a:solidFill>
              </a:rPr>
              <a:t>重新</a:t>
            </a:r>
            <a:r>
              <a:rPr lang="zh-TW" altLang="en-US" dirty="0" smtClean="0"/>
              <a:t>学一次。。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025931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见不得人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一些市民存在「这种东西</a:t>
            </a:r>
            <a:r>
              <a:rPr lang="zh-TW" altLang="en-US" dirty="0" smtClean="0">
                <a:solidFill>
                  <a:srgbClr val="FF0000"/>
                </a:solidFill>
              </a:rPr>
              <a:t>见不得人</a:t>
            </a:r>
            <a:r>
              <a:rPr lang="zh-TW" altLang="en-US" dirty="0" smtClean="0"/>
              <a:t>」的思想。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/>
              <a:t>有些人认为在公共汽车上被变态摸身体是</a:t>
            </a:r>
            <a:r>
              <a:rPr lang="zh-TW" altLang="en-US" dirty="0" smtClean="0">
                <a:solidFill>
                  <a:srgbClr val="FF0000"/>
                </a:solidFill>
              </a:rPr>
              <a:t>见不得人</a:t>
            </a:r>
            <a:r>
              <a:rPr lang="zh-TW" altLang="en-US" dirty="0" smtClean="0"/>
              <a:t>的事，所以他们不敢向警察说。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/>
              <a:t>他认为离婚是很</a:t>
            </a:r>
            <a:r>
              <a:rPr lang="zh-TW" altLang="en-US" dirty="0" smtClean="0">
                <a:solidFill>
                  <a:srgbClr val="FF0000"/>
                </a:solidFill>
              </a:rPr>
              <a:t>见不得人</a:t>
            </a:r>
            <a:r>
              <a:rPr lang="zh-TW" altLang="en-US" dirty="0" smtClean="0"/>
              <a:t>的事，因此他没有跟别人说过有关他前妻的事情。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/>
              <a:t>别怕！你并没有做过什么</a:t>
            </a:r>
            <a:r>
              <a:rPr lang="zh-TW" altLang="en-US" dirty="0" smtClean="0">
                <a:solidFill>
                  <a:srgbClr val="FF0000"/>
                </a:solidFill>
              </a:rPr>
              <a:t>见不得人</a:t>
            </a:r>
            <a:r>
              <a:rPr lang="zh-TW" altLang="en-US" dirty="0" smtClean="0"/>
              <a:t>的事情。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/>
              <a:t>他们在车上做一些</a:t>
            </a:r>
            <a:r>
              <a:rPr lang="zh-TW" altLang="en-US" dirty="0" smtClean="0">
                <a:solidFill>
                  <a:srgbClr val="FF0000"/>
                </a:solidFill>
              </a:rPr>
              <a:t>见不得人</a:t>
            </a:r>
            <a:r>
              <a:rPr lang="zh-TW" altLang="en-US" dirty="0" smtClean="0"/>
              <a:t>的事情，被行人看见。</a:t>
            </a:r>
            <a:endParaRPr lang="en-US" altLang="zh-TW" dirty="0" smtClean="0"/>
          </a:p>
          <a:p>
            <a:endParaRPr lang="en-US" altLang="zh-TW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576143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除此之外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 smtClean="0">
                <a:solidFill>
                  <a:srgbClr val="FF0000"/>
                </a:solidFill>
              </a:rPr>
              <a:t>除此之外</a:t>
            </a:r>
            <a:r>
              <a:rPr lang="zh-TW" altLang="en-US" dirty="0" smtClean="0"/>
              <a:t>，自售机的设置还引起一部分市民的担心。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/>
              <a:t>他的成绩很好。</a:t>
            </a:r>
            <a:r>
              <a:rPr lang="zh-TW" altLang="en-US" dirty="0" smtClean="0">
                <a:solidFill>
                  <a:srgbClr val="FF0000"/>
                </a:solidFill>
              </a:rPr>
              <a:t>除此之外</a:t>
            </a:r>
            <a:r>
              <a:rPr lang="zh-TW" altLang="en-US" dirty="0" smtClean="0"/>
              <a:t>，他跳舞也很厉害。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/>
              <a:t>他只喜欢他女朋友，</a:t>
            </a:r>
            <a:r>
              <a:rPr lang="zh-TW" altLang="en-US" dirty="0" smtClean="0">
                <a:solidFill>
                  <a:srgbClr val="FF0000"/>
                </a:solidFill>
              </a:rPr>
              <a:t>除此之外</a:t>
            </a:r>
            <a:r>
              <a:rPr lang="zh-TW" altLang="en-US" dirty="0" smtClean="0"/>
              <a:t>，他一个也不喜欢。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/>
              <a:t>在学校可以吃这一间饭馆，</a:t>
            </a:r>
            <a:r>
              <a:rPr lang="zh-TW" altLang="en-US" dirty="0" smtClean="0">
                <a:solidFill>
                  <a:srgbClr val="FF0000"/>
                </a:solidFill>
              </a:rPr>
              <a:t>除此之外</a:t>
            </a:r>
            <a:r>
              <a:rPr lang="zh-TW" altLang="en-US" dirty="0" smtClean="0"/>
              <a:t>，那一间饭馆也很好吃。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/>
              <a:t>你只能坐这辆电车去学校，</a:t>
            </a:r>
            <a:r>
              <a:rPr lang="zh-TW" altLang="en-US" dirty="0" smtClean="0">
                <a:solidFill>
                  <a:srgbClr val="FF0000"/>
                </a:solidFill>
              </a:rPr>
              <a:t>除此之外</a:t>
            </a:r>
            <a:r>
              <a:rPr lang="zh-TW" altLang="en-US" dirty="0" smtClean="0"/>
              <a:t>没有其他方法。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789299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在</a:t>
            </a:r>
            <a:r>
              <a:rPr lang="en-US" altLang="zh-TW" dirty="0" smtClean="0"/>
              <a:t>…</a:t>
            </a:r>
            <a:r>
              <a:rPr lang="zh-TW" altLang="en-US" dirty="0" smtClean="0"/>
              <a:t>的同时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他们认为自售机</a:t>
            </a:r>
            <a:r>
              <a:rPr lang="zh-TW" altLang="en-US" dirty="0" smtClean="0">
                <a:solidFill>
                  <a:srgbClr val="FF0000"/>
                </a:solidFill>
              </a:rPr>
              <a:t>在</a:t>
            </a:r>
            <a:r>
              <a:rPr lang="zh-TW" altLang="en-US" dirty="0" smtClean="0"/>
              <a:t>方便育龄妇女</a:t>
            </a:r>
            <a:r>
              <a:rPr lang="zh-TW" altLang="en-US" dirty="0" smtClean="0">
                <a:solidFill>
                  <a:srgbClr val="FF0000"/>
                </a:solidFill>
              </a:rPr>
              <a:t>的同时</a:t>
            </a:r>
            <a:r>
              <a:rPr lang="zh-TW" altLang="en-US" dirty="0" smtClean="0"/>
              <a:t>，也给某些违法活动带来方便。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>
                <a:solidFill>
                  <a:srgbClr val="FF0000"/>
                </a:solidFill>
              </a:rPr>
              <a:t>在</a:t>
            </a:r>
            <a:r>
              <a:rPr lang="zh-TW" altLang="en-US" dirty="0" smtClean="0"/>
              <a:t>老师上课</a:t>
            </a:r>
            <a:r>
              <a:rPr lang="zh-TW" altLang="en-US" dirty="0" smtClean="0">
                <a:solidFill>
                  <a:srgbClr val="FF0000"/>
                </a:solidFill>
              </a:rPr>
              <a:t>的同时</a:t>
            </a:r>
            <a:r>
              <a:rPr lang="zh-TW" altLang="en-US" dirty="0" smtClean="0"/>
              <a:t>，学生很认真的把老师说的话写在书上。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>
                <a:solidFill>
                  <a:srgbClr val="FF0000"/>
                </a:solidFill>
              </a:rPr>
              <a:t>在</a:t>
            </a:r>
            <a:r>
              <a:rPr lang="zh-TW" altLang="en-US" dirty="0" smtClean="0"/>
              <a:t>你选择便宜东西</a:t>
            </a:r>
            <a:r>
              <a:rPr lang="zh-TW" altLang="en-US" dirty="0" smtClean="0">
                <a:solidFill>
                  <a:srgbClr val="FF0000"/>
                </a:solidFill>
              </a:rPr>
              <a:t>的同时</a:t>
            </a:r>
            <a:r>
              <a:rPr lang="zh-TW" altLang="en-US" dirty="0" smtClean="0"/>
              <a:t>，别忘了注意它的质量。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>
                <a:solidFill>
                  <a:srgbClr val="FF0000"/>
                </a:solidFill>
              </a:rPr>
              <a:t>在</a:t>
            </a:r>
            <a:r>
              <a:rPr lang="zh-TW" altLang="en-US" dirty="0" smtClean="0"/>
              <a:t>外面读书</a:t>
            </a:r>
            <a:r>
              <a:rPr lang="zh-TW" altLang="en-US" dirty="0" smtClean="0">
                <a:solidFill>
                  <a:srgbClr val="FF0000"/>
                </a:solidFill>
              </a:rPr>
              <a:t>的同时</a:t>
            </a:r>
            <a:r>
              <a:rPr lang="zh-TW" altLang="en-US" dirty="0" smtClean="0"/>
              <a:t>，记得给家里的父母打一通电话。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>
                <a:solidFill>
                  <a:srgbClr val="FF0000"/>
                </a:solidFill>
              </a:rPr>
              <a:t>在</a:t>
            </a:r>
            <a:r>
              <a:rPr lang="zh-TW" altLang="en-US" dirty="0" smtClean="0"/>
              <a:t>你看电影</a:t>
            </a:r>
            <a:r>
              <a:rPr lang="zh-TW" altLang="en-US" dirty="0" smtClean="0">
                <a:solidFill>
                  <a:srgbClr val="FF0000"/>
                </a:solidFill>
              </a:rPr>
              <a:t>的同时</a:t>
            </a:r>
            <a:r>
              <a:rPr lang="zh-TW" altLang="en-US" dirty="0" smtClean="0"/>
              <a:t>，我已经把作业写完了。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822664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免于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 smtClean="0"/>
              <a:t>这种自动售货机有方便、可靠和</a:t>
            </a:r>
            <a:r>
              <a:rPr lang="zh-TW" altLang="en-US" dirty="0" smtClean="0">
                <a:solidFill>
                  <a:srgbClr val="FF0000"/>
                </a:solidFill>
              </a:rPr>
              <a:t>免于</a:t>
            </a:r>
            <a:r>
              <a:rPr lang="zh-TW" altLang="en-US" dirty="0" smtClean="0"/>
              <a:t>不好意思的优点。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/>
              <a:t>在日本坐电车请把手举起来，</a:t>
            </a:r>
            <a:r>
              <a:rPr lang="zh-TW" altLang="en-US" dirty="0" smtClean="0">
                <a:solidFill>
                  <a:srgbClr val="FF0000"/>
                </a:solidFill>
              </a:rPr>
              <a:t>免于</a:t>
            </a:r>
            <a:r>
              <a:rPr lang="zh-TW" altLang="en-US" dirty="0" smtClean="0"/>
              <a:t>被其它女生误会是变态。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/>
              <a:t>在手机上看见</a:t>
            </a:r>
            <a:r>
              <a:rPr lang="zh-TW" altLang="en-US" dirty="0" smtClean="0"/>
              <a:t>不认识的电话号码不要接，</a:t>
            </a:r>
            <a:r>
              <a:rPr lang="zh-TW" altLang="en-US" dirty="0" smtClean="0">
                <a:solidFill>
                  <a:srgbClr val="FF0000"/>
                </a:solidFill>
              </a:rPr>
              <a:t>免于</a:t>
            </a:r>
            <a:r>
              <a:rPr lang="zh-TW" altLang="en-US" dirty="0" smtClean="0"/>
              <a:t>被骗。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/>
              <a:t>骑摩托车时要戴安全帽，</a:t>
            </a:r>
            <a:r>
              <a:rPr lang="zh-TW" altLang="en-US" dirty="0" smtClean="0">
                <a:solidFill>
                  <a:srgbClr val="FF0000"/>
                </a:solidFill>
              </a:rPr>
              <a:t>免于</a:t>
            </a:r>
            <a:r>
              <a:rPr lang="zh-TW" altLang="en-US" dirty="0" smtClean="0"/>
              <a:t>被罚钱。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285187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TW" dirty="0" smtClean="0"/>
              <a:t>(</a:t>
            </a:r>
            <a:r>
              <a:rPr lang="zh-TW" altLang="en-US" dirty="0" smtClean="0"/>
              <a:t>自从</a:t>
            </a:r>
            <a:r>
              <a:rPr lang="en-US" altLang="zh-TW" dirty="0" smtClean="0"/>
              <a:t>)…</a:t>
            </a:r>
            <a:r>
              <a:rPr lang="zh-TW" altLang="en-US" dirty="0" smtClean="0"/>
              <a:t>以来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 smtClean="0"/>
              <a:t>自动售货机设置</a:t>
            </a:r>
            <a:r>
              <a:rPr lang="zh-TW" altLang="en-US" dirty="0" smtClean="0">
                <a:solidFill>
                  <a:srgbClr val="FF0000"/>
                </a:solidFill>
              </a:rPr>
              <a:t>以来</a:t>
            </a:r>
            <a:r>
              <a:rPr lang="zh-TW" altLang="en-US" dirty="0" smtClean="0"/>
              <a:t>，平均每天吐套五百个。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>
                <a:solidFill>
                  <a:srgbClr val="FF0000"/>
                </a:solidFill>
              </a:rPr>
              <a:t>自从</a:t>
            </a:r>
            <a:r>
              <a:rPr lang="zh-TW" altLang="en-US" dirty="0" smtClean="0"/>
              <a:t>他开始工作</a:t>
            </a:r>
            <a:r>
              <a:rPr lang="zh-TW" altLang="en-US" dirty="0" smtClean="0">
                <a:solidFill>
                  <a:srgbClr val="FF0000"/>
                </a:solidFill>
              </a:rPr>
              <a:t>以来</a:t>
            </a:r>
            <a:r>
              <a:rPr lang="zh-TW" altLang="en-US" dirty="0" smtClean="0"/>
              <a:t>，每天都只睡五个小时。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>
                <a:solidFill>
                  <a:srgbClr val="FF0000"/>
                </a:solidFill>
              </a:rPr>
              <a:t>自从</a:t>
            </a:r>
            <a:r>
              <a:rPr lang="zh-TW" altLang="en-US" dirty="0" smtClean="0"/>
              <a:t>那位老师上课</a:t>
            </a:r>
            <a:r>
              <a:rPr lang="zh-TW" altLang="en-US" dirty="0" smtClean="0">
                <a:solidFill>
                  <a:srgbClr val="FF0000"/>
                </a:solidFill>
              </a:rPr>
              <a:t>以来</a:t>
            </a:r>
            <a:r>
              <a:rPr lang="zh-TW" altLang="en-US" dirty="0" smtClean="0"/>
              <a:t>，都没有学生请假，可能是那位老师的课太有趣了。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/>
              <a:t>我上大学</a:t>
            </a:r>
            <a:r>
              <a:rPr lang="zh-TW" altLang="en-US" dirty="0" smtClean="0">
                <a:solidFill>
                  <a:srgbClr val="FF0000"/>
                </a:solidFill>
              </a:rPr>
              <a:t>以来</a:t>
            </a:r>
            <a:r>
              <a:rPr lang="zh-TW" altLang="en-US" dirty="0" smtClean="0"/>
              <a:t>，从来没有迟到过，因为我都提早到教室。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/>
              <a:t>我和我女朋友交往</a:t>
            </a:r>
            <a:r>
              <a:rPr lang="zh-TW" altLang="en-US" dirty="0" smtClean="0">
                <a:solidFill>
                  <a:srgbClr val="FF0000"/>
                </a:solidFill>
              </a:rPr>
              <a:t>以来</a:t>
            </a:r>
            <a:r>
              <a:rPr lang="zh-TW" altLang="en-US" dirty="0" smtClean="0"/>
              <a:t>，没有看过她生气。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43735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把</a:t>
            </a:r>
            <a:r>
              <a:rPr lang="en-US" altLang="zh-TW" dirty="0" smtClean="0"/>
              <a:t>…</a:t>
            </a:r>
            <a:r>
              <a:rPr lang="zh-TW" altLang="en-US" dirty="0" smtClean="0"/>
              <a:t>列为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 smtClean="0"/>
              <a:t>杭州市</a:t>
            </a:r>
            <a:r>
              <a:rPr lang="zh-TW" altLang="en-US" dirty="0" smtClean="0">
                <a:solidFill>
                  <a:srgbClr val="FF0000"/>
                </a:solidFill>
              </a:rPr>
              <a:t>把</a:t>
            </a:r>
            <a:r>
              <a:rPr lang="zh-TW" altLang="en-US" u="sng" dirty="0" smtClean="0"/>
              <a:t>它</a:t>
            </a:r>
            <a:r>
              <a:rPr lang="zh-TW" altLang="en-US" dirty="0" smtClean="0">
                <a:solidFill>
                  <a:srgbClr val="FF0000"/>
                </a:solidFill>
              </a:rPr>
              <a:t>列为</a:t>
            </a:r>
            <a:r>
              <a:rPr lang="zh-TW" altLang="en-US" dirty="0" smtClean="0"/>
              <a:t>计划生育优质服务的一项重要内容。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/>
              <a:t>我</a:t>
            </a:r>
            <a:r>
              <a:rPr lang="zh-TW" altLang="en-US" dirty="0" smtClean="0">
                <a:solidFill>
                  <a:srgbClr val="FF0000"/>
                </a:solidFill>
              </a:rPr>
              <a:t>把</a:t>
            </a:r>
            <a:r>
              <a:rPr lang="zh-TW" altLang="en-US" u="sng" dirty="0" smtClean="0"/>
              <a:t>第一名</a:t>
            </a:r>
            <a:r>
              <a:rPr lang="zh-TW" altLang="en-US" dirty="0" smtClean="0">
                <a:solidFill>
                  <a:srgbClr val="FF0000"/>
                </a:solidFill>
              </a:rPr>
              <a:t>列为</a:t>
            </a:r>
            <a:r>
              <a:rPr lang="zh-TW" altLang="en-US" dirty="0" smtClean="0"/>
              <a:t>我这次考试的目标，希望我能做到。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/>
              <a:t>老师</a:t>
            </a:r>
            <a:r>
              <a:rPr lang="zh-TW" altLang="en-US" dirty="0" smtClean="0">
                <a:solidFill>
                  <a:srgbClr val="FF0000"/>
                </a:solidFill>
              </a:rPr>
              <a:t>把</a:t>
            </a:r>
            <a:r>
              <a:rPr lang="zh-TW" altLang="en-US" u="sng" dirty="0" smtClean="0"/>
              <a:t>写字</a:t>
            </a:r>
            <a:r>
              <a:rPr lang="zh-TW" altLang="en-US" dirty="0" smtClean="0">
                <a:solidFill>
                  <a:srgbClr val="FF0000"/>
                </a:solidFill>
              </a:rPr>
              <a:t>列为</a:t>
            </a:r>
            <a:r>
              <a:rPr lang="zh-TW" altLang="en-US" dirty="0" smtClean="0"/>
              <a:t>期末考试的重点，如果不会写字就不能通过考试。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/>
              <a:t>有许多人</a:t>
            </a:r>
            <a:r>
              <a:rPr lang="zh-TW" altLang="en-US" dirty="0" smtClean="0">
                <a:solidFill>
                  <a:srgbClr val="FF0000"/>
                </a:solidFill>
              </a:rPr>
              <a:t>把</a:t>
            </a:r>
            <a:r>
              <a:rPr lang="zh-TW" altLang="en-US" u="sng" dirty="0" smtClean="0"/>
              <a:t>台湾的臭豆腐</a:t>
            </a:r>
            <a:r>
              <a:rPr lang="zh-TW" altLang="en-US" dirty="0" smtClean="0">
                <a:solidFill>
                  <a:srgbClr val="FF0000"/>
                </a:solidFill>
              </a:rPr>
              <a:t>列为</a:t>
            </a:r>
            <a:r>
              <a:rPr lang="zh-TW" altLang="en-US" dirty="0" smtClean="0"/>
              <a:t>世界上最恶心的食物之一。</a:t>
            </a:r>
            <a:endParaRPr lang="en-US" altLang="zh-TW" dirty="0"/>
          </a:p>
          <a:p>
            <a:endParaRPr lang="en-US" altLang="zh-TW" dirty="0" smtClean="0"/>
          </a:p>
          <a:p>
            <a:endParaRPr lang="en-US" altLang="zh-TW" dirty="0" smtClean="0"/>
          </a:p>
          <a:p>
            <a:endParaRPr lang="en-US" altLang="zh-TW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36252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大力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 smtClean="0"/>
              <a:t>杭州市把它列为计划生育优质服务的一项重要内容，</a:t>
            </a:r>
            <a:r>
              <a:rPr lang="zh-TW" altLang="en-US" dirty="0" smtClean="0">
                <a:solidFill>
                  <a:srgbClr val="FF0000"/>
                </a:solidFill>
              </a:rPr>
              <a:t>大力</a:t>
            </a:r>
            <a:r>
              <a:rPr lang="zh-TW" altLang="en-US" dirty="0" smtClean="0"/>
              <a:t>推行。</a:t>
            </a:r>
            <a:endParaRPr lang="zh-TW" altLang="en-US" dirty="0"/>
          </a:p>
          <a:p>
            <a:endParaRPr lang="en-US" altLang="zh-TW" dirty="0" smtClean="0"/>
          </a:p>
          <a:p>
            <a:r>
              <a:rPr lang="zh-TW" altLang="en-US" dirty="0" smtClean="0"/>
              <a:t>中国政府正</a:t>
            </a:r>
            <a:r>
              <a:rPr lang="zh-TW" altLang="en-US" dirty="0" smtClean="0">
                <a:solidFill>
                  <a:srgbClr val="FF0000"/>
                </a:solidFill>
              </a:rPr>
              <a:t>大力</a:t>
            </a:r>
            <a:r>
              <a:rPr lang="zh-TW" altLang="en-US" dirty="0" smtClean="0"/>
              <a:t>推广人民不使用一次性餐具。</a:t>
            </a:r>
            <a:endParaRPr lang="en-US" altLang="zh-TW" dirty="0" smtClean="0"/>
          </a:p>
          <a:p>
            <a:endParaRPr lang="en-US" altLang="zh-TW" dirty="0" smtClean="0"/>
          </a:p>
          <a:p>
            <a:r>
              <a:rPr lang="zh-TW" altLang="en-US" dirty="0"/>
              <a:t>那</a:t>
            </a:r>
            <a:r>
              <a:rPr lang="zh-TW" altLang="en-US" dirty="0" smtClean="0"/>
              <a:t>位店员</a:t>
            </a:r>
            <a:r>
              <a:rPr lang="zh-TW" altLang="en-US" dirty="0" smtClean="0">
                <a:solidFill>
                  <a:srgbClr val="FF0000"/>
                </a:solidFill>
              </a:rPr>
              <a:t>大力</a:t>
            </a:r>
            <a:r>
              <a:rPr lang="zh-TW" altLang="en-US" dirty="0" smtClean="0"/>
              <a:t>推荐自己的商品给客人，希望客人能够买一两包回家。</a:t>
            </a:r>
            <a:endParaRPr lang="en-US" altLang="zh-TW" dirty="0"/>
          </a:p>
          <a:p>
            <a:endParaRPr lang="en-US" altLang="zh-TW" dirty="0" smtClean="0"/>
          </a:p>
          <a:p>
            <a:r>
              <a:rPr lang="zh-TW" altLang="en-US" dirty="0" smtClean="0"/>
              <a:t>上星期是圣帕特里克节，路上的行人都</a:t>
            </a:r>
            <a:r>
              <a:rPr lang="zh-TW" altLang="en-US" dirty="0" smtClean="0">
                <a:solidFill>
                  <a:srgbClr val="FF0000"/>
                </a:solidFill>
              </a:rPr>
              <a:t>大力</a:t>
            </a:r>
            <a:r>
              <a:rPr lang="zh-TW" altLang="en-US" dirty="0" smtClean="0"/>
              <a:t>庆祝这个节日。</a:t>
            </a:r>
            <a:endParaRPr lang="zh-CN" altLang="en-US" dirty="0"/>
          </a:p>
          <a:p>
            <a:endParaRPr lang="en-US" altLang="zh-TW" dirty="0" smtClean="0"/>
          </a:p>
        </p:txBody>
      </p:sp>
    </p:spTree>
    <p:extLst>
      <p:ext uri="{BB962C8B-B14F-4D97-AF65-F5344CB8AC3E}">
        <p14:creationId xmlns:p14="http://schemas.microsoft.com/office/powerpoint/2010/main" val="3290552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壁窗">
  <a:themeElements>
    <a:clrScheme name="壁窗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壁窗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壁窗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657</TotalTime>
  <Words>1193</Words>
  <Application>Microsoft Office PowerPoint</Application>
  <PresentationFormat>如螢幕大小 (4:3)</PresentationFormat>
  <Paragraphs>150</Paragraphs>
  <Slides>16</Slides>
  <Notes>4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16</vt:i4>
      </vt:variant>
    </vt:vector>
  </HeadingPairs>
  <TitlesOfParts>
    <vt:vector size="17" baseType="lpstr">
      <vt:lpstr>壁窗</vt:lpstr>
      <vt:lpstr>Chinese II</vt:lpstr>
      <vt:lpstr>重新</vt:lpstr>
      <vt:lpstr>见不得人</vt:lpstr>
      <vt:lpstr>除此之外</vt:lpstr>
      <vt:lpstr>在…的同时</vt:lpstr>
      <vt:lpstr>免于</vt:lpstr>
      <vt:lpstr>(自从)…以来</vt:lpstr>
      <vt:lpstr>把…列为</vt:lpstr>
      <vt:lpstr>大力</vt:lpstr>
      <vt:lpstr>终究</vt:lpstr>
      <vt:lpstr>终究VS终于</vt:lpstr>
      <vt:lpstr>A关系着B</vt:lpstr>
      <vt:lpstr>覆盖</vt:lpstr>
      <vt:lpstr>覆盖</vt:lpstr>
      <vt:lpstr>合适VS适合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Chinese VI</dc:title>
  <dc:creator>user</dc:creator>
  <cp:lastModifiedBy>user</cp:lastModifiedBy>
  <cp:revision>122</cp:revision>
  <dcterms:created xsi:type="dcterms:W3CDTF">2018-02-18T20:52:25Z</dcterms:created>
  <dcterms:modified xsi:type="dcterms:W3CDTF">2018-03-21T06:43:41Z</dcterms:modified>
</cp:coreProperties>
</file>