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4" r:id="rId4"/>
    <p:sldId id="258" r:id="rId5"/>
    <p:sldId id="259" r:id="rId6"/>
    <p:sldId id="267" r:id="rId7"/>
    <p:sldId id="265" r:id="rId8"/>
    <p:sldId id="260" r:id="rId9"/>
    <p:sldId id="266" r:id="rId10"/>
    <p:sldId id="261" r:id="rId11"/>
    <p:sldId id="268" r:id="rId12"/>
    <p:sldId id="262" r:id="rId13"/>
    <p:sldId id="263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91" autoAdjust="0"/>
  </p:normalViewPr>
  <p:slideViewPr>
    <p:cSldViewPr>
      <p:cViewPr varScale="1">
        <p:scale>
          <a:sx n="88" d="100"/>
          <a:sy n="88" d="100"/>
        </p:scale>
        <p:origin x="-128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BC554-84EE-403B-81AF-4548C7642A5A}" type="datetimeFigureOut">
              <a:rPr lang="zh-TW" altLang="en-US" smtClean="0"/>
              <a:t>2018/4/25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83844-BA27-4D7F-B1EF-3ABBD737166B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279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实际进行的方向和想要到达的目的完全相反。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90872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“坚决不”和“绝对不”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个人</a:t>
            </a:r>
            <a:r>
              <a:rPr lang="zh-CN" altLang="en-US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主观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态度、愿望有关的情形，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，，，，，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本来的情形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客观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，不存在有其他可能的情况出现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对将要进行的事情 ，，，，，，，，，，，，，，，，已经发生过的事物</a:t>
            </a: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2395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“坚决不”和“绝对不”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个人</a:t>
            </a:r>
            <a:r>
              <a:rPr lang="zh-CN" altLang="en-US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主观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态度、愿望有关的情形，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，，，，，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本来的情形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客观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，不存在有其他可能的情况出现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对将要进行的事情 ，，，，，，，，，，，，，，，，已经发生过的事物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6149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不觉得可惜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3539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2018/4/25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2018/4/25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2018/4/25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2018/4/25</a:t>
            </a:fld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2018/4/25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2018/4/25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2018/4/25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2018/4/25</a:t>
            </a:fld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2018/4/25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2018/4/25</a:t>
            </a:fld>
            <a:endParaRPr lang="zh-TW" alt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dirty="0" smtClean="0"/>
              <a:t>单击图标以新增图片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2018/4/25</a:t>
            </a:fld>
            <a:endParaRPr lang="zh-TW" altLang="en-US" dirty="0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2018/4/25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II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10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我们将</a:t>
            </a:r>
            <a:r>
              <a:rPr lang="zh-TW" altLang="en-US" dirty="0" smtClean="0">
                <a:solidFill>
                  <a:srgbClr val="FF0000"/>
                </a:solidFill>
              </a:rPr>
              <a:t>不惜</a:t>
            </a:r>
            <a:r>
              <a:rPr lang="zh-TW" altLang="en-US" dirty="0" smtClean="0"/>
              <a:t>任何代价来捍卫祖国的主权和领土完整。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为了让那个女孩喜欢自己，他</a:t>
            </a:r>
            <a:r>
              <a:rPr lang="zh-TW" altLang="en-US" dirty="0" smtClean="0">
                <a:solidFill>
                  <a:srgbClr val="FF0000"/>
                </a:solidFill>
              </a:rPr>
              <a:t>不惜</a:t>
            </a:r>
            <a:r>
              <a:rPr lang="zh-TW" altLang="en-US" u="sng" dirty="0" smtClean="0"/>
              <a:t>花上万元</a:t>
            </a:r>
            <a:r>
              <a:rPr lang="zh-TW" altLang="en-US" dirty="0" smtClean="0"/>
              <a:t>买礼物送她。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她很爱她的男朋友，只要能帮助她的男朋友，她</a:t>
            </a:r>
            <a:r>
              <a:rPr lang="zh-TW" altLang="en-US" dirty="0" smtClean="0">
                <a:solidFill>
                  <a:srgbClr val="FF0000"/>
                </a:solidFill>
              </a:rPr>
              <a:t>不惜</a:t>
            </a:r>
            <a:r>
              <a:rPr lang="zh-TW" altLang="en-US" u="sng" dirty="0" smtClean="0"/>
              <a:t>一切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那个公司的老板</a:t>
            </a:r>
            <a:r>
              <a:rPr lang="zh-TW" altLang="en-US" dirty="0" smtClean="0">
                <a:solidFill>
                  <a:srgbClr val="FF0000"/>
                </a:solidFill>
              </a:rPr>
              <a:t>不惜</a:t>
            </a:r>
            <a:r>
              <a:rPr lang="zh-TW" altLang="en-US" u="sng" dirty="0" smtClean="0"/>
              <a:t>成本</a:t>
            </a:r>
            <a:r>
              <a:rPr lang="zh-TW" altLang="en-US" dirty="0" smtClean="0"/>
              <a:t>盖了一栋非常漂亮的大楼。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003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在所不惜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为了让那个女孩喜欢自己，</a:t>
            </a:r>
            <a:r>
              <a:rPr lang="zh-TW" altLang="en-US" u="sng" dirty="0" smtClean="0"/>
              <a:t>花上万元买礼物</a:t>
            </a:r>
            <a:r>
              <a:rPr lang="zh-TW" altLang="en-US" dirty="0" smtClean="0"/>
              <a:t>也</a:t>
            </a:r>
            <a:r>
              <a:rPr lang="zh-TW" altLang="en-US" dirty="0" smtClean="0">
                <a:solidFill>
                  <a:srgbClr val="FF0000"/>
                </a:solidFill>
              </a:rPr>
              <a:t>在所不惜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医生为了救人，即使</a:t>
            </a:r>
            <a:r>
              <a:rPr lang="zh-TW" altLang="en-US" u="sng" dirty="0" smtClean="0"/>
              <a:t>一整晚没睡觉</a:t>
            </a:r>
            <a:r>
              <a:rPr lang="zh-TW" altLang="en-US" dirty="0" smtClean="0"/>
              <a:t>也</a:t>
            </a:r>
            <a:r>
              <a:rPr lang="zh-TW" altLang="en-US" dirty="0" smtClean="0">
                <a:solidFill>
                  <a:srgbClr val="FF0000"/>
                </a:solidFill>
              </a:rPr>
              <a:t>在所不惜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为了使你开心，我</a:t>
            </a:r>
            <a:r>
              <a:rPr lang="zh-TW" altLang="en-US" dirty="0" smtClean="0">
                <a:solidFill>
                  <a:srgbClr val="FF0000"/>
                </a:solidFill>
              </a:rPr>
              <a:t>在所不惜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只要能帮助她的男朋友，她</a:t>
            </a:r>
            <a:r>
              <a:rPr lang="zh-TW" altLang="en-US" dirty="0" smtClean="0">
                <a:solidFill>
                  <a:srgbClr val="FF0000"/>
                </a:solidFill>
              </a:rPr>
              <a:t>在所不惜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0004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注定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分裂中国的企图是</a:t>
            </a:r>
            <a:r>
              <a:rPr lang="zh-TW" altLang="en-US" dirty="0" smtClean="0">
                <a:solidFill>
                  <a:srgbClr val="FF0000"/>
                </a:solidFill>
              </a:rPr>
              <a:t>注定</a:t>
            </a:r>
            <a:r>
              <a:rPr lang="zh-TW" altLang="en-US" dirty="0" smtClean="0"/>
              <a:t>要失败的。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妳平常上课都不认真，期末考试</a:t>
            </a:r>
            <a:r>
              <a:rPr lang="zh-TW" altLang="en-US" dirty="0" smtClean="0">
                <a:solidFill>
                  <a:srgbClr val="FF0000"/>
                </a:solidFill>
              </a:rPr>
              <a:t>注定</a:t>
            </a:r>
            <a:r>
              <a:rPr lang="zh-TW" altLang="en-US" dirty="0" smtClean="0"/>
              <a:t>不能通过。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她的老板一直打电话给她，看来她今天晚上</a:t>
            </a:r>
            <a:r>
              <a:rPr lang="zh-TW" altLang="en-US" dirty="0" smtClean="0">
                <a:solidFill>
                  <a:srgbClr val="FF0000"/>
                </a:solidFill>
              </a:rPr>
              <a:t>注定</a:t>
            </a:r>
            <a:r>
              <a:rPr lang="zh-TW" altLang="en-US" dirty="0" smtClean="0"/>
              <a:t>要加班。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如果你什么都不做，</a:t>
            </a:r>
            <a:r>
              <a:rPr lang="zh-TW" altLang="en-US" u="sng" dirty="0" smtClean="0"/>
              <a:t>不会成功</a:t>
            </a:r>
            <a:r>
              <a:rPr lang="zh-TW" altLang="en-US" dirty="0" smtClean="0"/>
              <a:t>是</a:t>
            </a:r>
            <a:r>
              <a:rPr lang="zh-TW" altLang="en-US" dirty="0" smtClean="0">
                <a:solidFill>
                  <a:srgbClr val="FF0000"/>
                </a:solidFill>
              </a:rPr>
              <a:t>注定的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u="sng" dirty="0" smtClean="0"/>
              <a:t>每个人的未来</a:t>
            </a:r>
            <a:r>
              <a:rPr lang="zh-TW" altLang="en-US" dirty="0" smtClean="0"/>
              <a:t>不是</a:t>
            </a:r>
            <a:r>
              <a:rPr lang="zh-TW" altLang="en-US" dirty="0" smtClean="0">
                <a:solidFill>
                  <a:srgbClr val="FF0000"/>
                </a:solidFill>
              </a:rPr>
              <a:t>注定的</a:t>
            </a:r>
            <a:r>
              <a:rPr lang="zh-TW" altLang="en-US" dirty="0" smtClean="0"/>
              <a:t>，而是自己决定的。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003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003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明目张胆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美国国会众议院少数议员</a:t>
            </a:r>
            <a:r>
              <a:rPr lang="zh-TW" altLang="en-US" dirty="0" smtClean="0">
                <a:solidFill>
                  <a:srgbClr val="FF0000"/>
                </a:solidFill>
              </a:rPr>
              <a:t>明目张胆</a:t>
            </a:r>
            <a:r>
              <a:rPr lang="zh-TW" altLang="en-US" dirty="0" smtClean="0"/>
              <a:t>地主张「一中一台」、「台湾独立」。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那个小偷居然</a:t>
            </a:r>
            <a:r>
              <a:rPr lang="zh-TW" altLang="en-US" dirty="0" smtClean="0">
                <a:solidFill>
                  <a:srgbClr val="FF0000"/>
                </a:solidFill>
              </a:rPr>
              <a:t>明目张胆</a:t>
            </a:r>
            <a:r>
              <a:rPr lang="zh-TW" altLang="en-US" u="sng" dirty="0" smtClean="0"/>
              <a:t>地偷</a:t>
            </a:r>
            <a:r>
              <a:rPr lang="zh-TW" altLang="en-US" dirty="0" smtClean="0"/>
              <a:t>东西，他不怕警察吗？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那只小猫</a:t>
            </a:r>
            <a:r>
              <a:rPr lang="zh-TW" altLang="en-US" dirty="0" smtClean="0">
                <a:solidFill>
                  <a:srgbClr val="FF0000"/>
                </a:solidFill>
              </a:rPr>
              <a:t>明目张胆</a:t>
            </a:r>
            <a:r>
              <a:rPr lang="zh-TW" altLang="en-US" u="sng" dirty="0" smtClean="0"/>
              <a:t>地</a:t>
            </a:r>
            <a:r>
              <a:rPr lang="zh-TW" altLang="en-US" dirty="0" smtClean="0"/>
              <a:t>在那只大狗面前跑来跑去，不怕被咬吗？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因为上一次老师没有骂他，所以他之后作弊更</a:t>
            </a:r>
            <a:r>
              <a:rPr lang="zh-TW" altLang="en-US" dirty="0" smtClean="0">
                <a:solidFill>
                  <a:srgbClr val="FF0000"/>
                </a:solidFill>
              </a:rPr>
              <a:t>明目张胆</a:t>
            </a:r>
            <a:r>
              <a:rPr lang="zh-TW" altLang="en-US" dirty="0" smtClean="0"/>
              <a:t>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这么做太</a:t>
            </a:r>
            <a:r>
              <a:rPr lang="zh-TW" altLang="en-US" dirty="0" smtClean="0">
                <a:solidFill>
                  <a:srgbClr val="FF0000"/>
                </a:solidFill>
              </a:rPr>
              <a:t>明目张胆</a:t>
            </a:r>
            <a:r>
              <a:rPr lang="zh-TW" altLang="en-US" dirty="0" smtClean="0"/>
              <a:t>了，我们想其他的方法吧。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10033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肆无忌惮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因为他的父母今天不会回家，所以他</a:t>
            </a:r>
            <a:r>
              <a:rPr lang="zh-TW" altLang="en-US" dirty="0" smtClean="0">
                <a:solidFill>
                  <a:srgbClr val="FF0000"/>
                </a:solidFill>
              </a:rPr>
              <a:t>肆无忌惮</a:t>
            </a:r>
            <a:r>
              <a:rPr lang="zh-TW" altLang="en-US" u="sng" dirty="0" smtClean="0"/>
              <a:t>地</a:t>
            </a:r>
            <a:r>
              <a:rPr lang="zh-TW" altLang="en-US" dirty="0" smtClean="0"/>
              <a:t>玩玩手机。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老师一离开教室，学生就</a:t>
            </a:r>
            <a:r>
              <a:rPr lang="zh-TW" altLang="en-US" dirty="0" smtClean="0">
                <a:solidFill>
                  <a:srgbClr val="FF0000"/>
                </a:solidFill>
              </a:rPr>
              <a:t>肆无忌惮</a:t>
            </a:r>
            <a:r>
              <a:rPr lang="zh-TW" altLang="en-US" u="sng" dirty="0" smtClean="0"/>
              <a:t>地</a:t>
            </a:r>
            <a:r>
              <a:rPr lang="zh-TW" altLang="en-US" dirty="0" smtClean="0"/>
              <a:t>大声聊天。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因为他是老板的儿子，所以他每次做坏事都</a:t>
            </a:r>
            <a:r>
              <a:rPr lang="zh-TW" altLang="en-US" dirty="0" smtClean="0">
                <a:solidFill>
                  <a:srgbClr val="FF0000"/>
                </a:solidFill>
              </a:rPr>
              <a:t>肆无忌惮</a:t>
            </a:r>
            <a:r>
              <a:rPr lang="zh-TW" altLang="en-US" dirty="0" smtClean="0"/>
              <a:t>，我很讨厌他。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因为他的主任支持他当掉学生，所以他更</a:t>
            </a:r>
            <a:r>
              <a:rPr lang="zh-TW" altLang="en-US" dirty="0" smtClean="0">
                <a:solidFill>
                  <a:srgbClr val="FF0000"/>
                </a:solidFill>
              </a:rPr>
              <a:t>肆无忌惮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0239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A</a:t>
            </a:r>
            <a:r>
              <a:rPr lang="zh-TW" altLang="en-US" dirty="0" smtClean="0"/>
              <a:t>与</a:t>
            </a:r>
            <a:r>
              <a:rPr lang="en-US" altLang="zh-TW" dirty="0" smtClean="0"/>
              <a:t>B</a:t>
            </a:r>
            <a:r>
              <a:rPr lang="zh-TW" altLang="en-US" dirty="0" smtClean="0"/>
              <a:t>背道而驰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这与美国历届政府奉行的一个中国的政策</a:t>
            </a:r>
            <a:r>
              <a:rPr lang="zh-TW" altLang="en-US" dirty="0" smtClean="0">
                <a:solidFill>
                  <a:srgbClr val="FF0000"/>
                </a:solidFill>
              </a:rPr>
              <a:t>背道而驰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u="sng" dirty="0" smtClean="0"/>
              <a:t>父亲</a:t>
            </a:r>
            <a:r>
              <a:rPr lang="zh-TW" altLang="en-US" dirty="0" smtClean="0">
                <a:solidFill>
                  <a:srgbClr val="FF0000"/>
                </a:solidFill>
              </a:rPr>
              <a:t>与</a:t>
            </a:r>
            <a:r>
              <a:rPr lang="zh-TW" altLang="en-US" u="sng" dirty="0" smtClean="0"/>
              <a:t>母亲</a:t>
            </a:r>
            <a:r>
              <a:rPr lang="zh-TW" altLang="en-US" dirty="0" smtClean="0"/>
              <a:t>教孩子的方法</a:t>
            </a:r>
            <a:r>
              <a:rPr lang="zh-TW" altLang="en-US" dirty="0" smtClean="0">
                <a:solidFill>
                  <a:srgbClr val="FF0000"/>
                </a:solidFill>
              </a:rPr>
              <a:t>背道而驰</a:t>
            </a:r>
            <a:r>
              <a:rPr lang="zh-TW" altLang="en-US" dirty="0" smtClean="0"/>
              <a:t>，所以他们常常吵架。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开始工作以后，</a:t>
            </a:r>
            <a:r>
              <a:rPr lang="zh-TW" altLang="en-US" u="sng" dirty="0" smtClean="0"/>
              <a:t>想法</a:t>
            </a:r>
            <a:r>
              <a:rPr lang="zh-TW" altLang="en-US" dirty="0" smtClean="0">
                <a:solidFill>
                  <a:srgbClr val="FF0000"/>
                </a:solidFill>
              </a:rPr>
              <a:t>与</a:t>
            </a:r>
            <a:r>
              <a:rPr lang="zh-TW" altLang="en-US" u="sng" dirty="0" smtClean="0"/>
              <a:t>做法</a:t>
            </a:r>
            <a:r>
              <a:rPr lang="zh-TW" altLang="en-US" dirty="0" smtClean="0"/>
              <a:t>常常</a:t>
            </a:r>
            <a:r>
              <a:rPr lang="zh-TW" altLang="en-US" dirty="0" smtClean="0">
                <a:solidFill>
                  <a:srgbClr val="FF0000"/>
                </a:solidFill>
              </a:rPr>
              <a:t>背道而驰</a:t>
            </a:r>
            <a:r>
              <a:rPr lang="zh-TW" altLang="en-US" dirty="0" smtClean="0"/>
              <a:t>，让我很不开心。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你说你想要考上好大学，但是你每天都不读书，这不是</a:t>
            </a:r>
            <a:r>
              <a:rPr lang="zh-TW" altLang="en-US" dirty="0" smtClean="0">
                <a:solidFill>
                  <a:srgbClr val="FF0000"/>
                </a:solidFill>
              </a:rPr>
              <a:t>背道而驰</a:t>
            </a:r>
            <a:r>
              <a:rPr lang="zh-TW" altLang="en-US" dirty="0" smtClean="0"/>
              <a:t>吗？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003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包括</a:t>
            </a:r>
            <a:r>
              <a:rPr lang="en-US" altLang="zh-TW" dirty="0" smtClean="0"/>
              <a:t>…</a:t>
            </a:r>
            <a:r>
              <a:rPr lang="zh-TW" altLang="en-US" dirty="0" smtClean="0"/>
              <a:t>在内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这是</a:t>
            </a:r>
            <a:r>
              <a:rPr lang="zh-TW" altLang="en-US" dirty="0" smtClean="0">
                <a:solidFill>
                  <a:srgbClr val="FF0000"/>
                </a:solidFill>
              </a:rPr>
              <a:t>包括</a:t>
            </a:r>
            <a:r>
              <a:rPr lang="zh-TW" altLang="en-US" dirty="0" smtClean="0"/>
              <a:t>美国政府</a:t>
            </a:r>
            <a:r>
              <a:rPr lang="zh-TW" altLang="en-US" dirty="0" smtClean="0">
                <a:solidFill>
                  <a:srgbClr val="FF0000"/>
                </a:solidFill>
              </a:rPr>
              <a:t>在内</a:t>
            </a:r>
            <a:r>
              <a:rPr lang="zh-TW" altLang="en-US" dirty="0" smtClean="0"/>
              <a:t>的国际社会普遍公认的事实。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包括</a:t>
            </a:r>
            <a:r>
              <a:rPr lang="zh-TW" altLang="en-US" dirty="0" smtClean="0"/>
              <a:t>老师</a:t>
            </a:r>
            <a:r>
              <a:rPr lang="zh-TW" altLang="en-US" dirty="0" smtClean="0">
                <a:solidFill>
                  <a:srgbClr val="FF0000"/>
                </a:solidFill>
              </a:rPr>
              <a:t>在内</a:t>
            </a:r>
            <a:r>
              <a:rPr lang="zh-TW" altLang="en-US" dirty="0" smtClean="0"/>
              <a:t>，全部的人都要参加这个会议。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台湾菜我都很喜欢吃，</a:t>
            </a:r>
            <a:r>
              <a:rPr lang="zh-TW" altLang="en-US" dirty="0" smtClean="0">
                <a:solidFill>
                  <a:srgbClr val="FF0000"/>
                </a:solidFill>
              </a:rPr>
              <a:t>包括</a:t>
            </a:r>
            <a:r>
              <a:rPr lang="zh-TW" altLang="en-US" dirty="0" smtClean="0"/>
              <a:t>臭豆腐</a:t>
            </a:r>
            <a:r>
              <a:rPr lang="zh-TW" altLang="en-US" dirty="0" smtClean="0">
                <a:solidFill>
                  <a:srgbClr val="FF0000"/>
                </a:solidFill>
              </a:rPr>
              <a:t>在内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这个考试的范围</a:t>
            </a:r>
            <a:r>
              <a:rPr lang="zh-TW" altLang="en-US" dirty="0" smtClean="0">
                <a:solidFill>
                  <a:srgbClr val="FF0000"/>
                </a:solidFill>
              </a:rPr>
              <a:t>不包括</a:t>
            </a:r>
            <a:r>
              <a:rPr lang="zh-TW" altLang="en-US" dirty="0" smtClean="0"/>
              <a:t>上个学期的课文</a:t>
            </a:r>
            <a:r>
              <a:rPr lang="zh-TW" altLang="en-US" dirty="0" smtClean="0">
                <a:solidFill>
                  <a:srgbClr val="FF0000"/>
                </a:solidFill>
              </a:rPr>
              <a:t>在内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(?)</a:t>
            </a:r>
          </a:p>
          <a:p>
            <a:r>
              <a:rPr lang="zh-TW" altLang="en-US" dirty="0" smtClean="0"/>
              <a:t>这个考试的范围</a:t>
            </a:r>
            <a:r>
              <a:rPr lang="zh-TW" altLang="en-US" dirty="0" smtClean="0">
                <a:solidFill>
                  <a:srgbClr val="FF0000"/>
                </a:solidFill>
              </a:rPr>
              <a:t>不包括</a:t>
            </a:r>
            <a:r>
              <a:rPr lang="zh-TW" altLang="en-US" dirty="0" smtClean="0"/>
              <a:t>上个学期的课文。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这些钱是学费，宿舍的钱</a:t>
            </a:r>
            <a:r>
              <a:rPr lang="zh-TW" altLang="en-US" dirty="0" smtClean="0">
                <a:solidFill>
                  <a:srgbClr val="FF0000"/>
                </a:solidFill>
              </a:rPr>
              <a:t>不包括在内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*这些钱是学费，宿舍的钱</a:t>
            </a:r>
            <a:r>
              <a:rPr lang="zh-TW" altLang="en-US" dirty="0" smtClean="0">
                <a:solidFill>
                  <a:srgbClr val="FF0000"/>
                </a:solidFill>
              </a:rPr>
              <a:t>不包括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41003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dirty="0" smtClean="0"/>
              <a:t>包括</a:t>
            </a:r>
            <a:r>
              <a:rPr lang="en-US" altLang="zh-TW" dirty="0" smtClean="0"/>
              <a:t>vs</a:t>
            </a:r>
            <a:r>
              <a:rPr lang="zh-TW" altLang="en-US" dirty="0" smtClean="0"/>
              <a:t>包含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If A and B circles are inside the C circle, we can say that C “</a:t>
            </a:r>
            <a:r>
              <a:rPr lang="zh-TW" altLang="en-US" dirty="0"/>
              <a:t>包含</a:t>
            </a:r>
            <a:r>
              <a:rPr lang="zh-TW" altLang="en-US" dirty="0" smtClean="0"/>
              <a:t>” </a:t>
            </a:r>
            <a:r>
              <a:rPr lang="en-US" altLang="zh-TW" dirty="0" smtClean="0"/>
              <a:t>A </a:t>
            </a:r>
            <a:r>
              <a:rPr lang="en-US" altLang="zh-TW" dirty="0"/>
              <a:t>and B. If A and B circles are </a:t>
            </a:r>
            <a:r>
              <a:rPr lang="en-US" altLang="zh-TW" u="sng" dirty="0"/>
              <a:t>not inside </a:t>
            </a:r>
            <a:r>
              <a:rPr lang="en-US" altLang="zh-TW" dirty="0"/>
              <a:t>the C circle but </a:t>
            </a:r>
            <a:r>
              <a:rPr lang="en-US" altLang="zh-TW" u="sng" dirty="0"/>
              <a:t>belong</a:t>
            </a:r>
            <a:r>
              <a:rPr lang="en-US" altLang="zh-TW" dirty="0"/>
              <a:t> to C, we can say that C “</a:t>
            </a:r>
            <a:r>
              <a:rPr lang="zh-TW" altLang="en-US" dirty="0"/>
              <a:t>包括</a:t>
            </a:r>
            <a:r>
              <a:rPr lang="zh-TW" altLang="en-US" dirty="0" smtClean="0"/>
              <a:t>” </a:t>
            </a:r>
            <a:r>
              <a:rPr lang="en-US" altLang="zh-TW" dirty="0" smtClean="0"/>
              <a:t>A </a:t>
            </a:r>
            <a:r>
              <a:rPr lang="en-US" altLang="zh-TW" dirty="0"/>
              <a:t>and B.</a:t>
            </a:r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 smtClean="0"/>
              <a:t>期末考试</a:t>
            </a:r>
            <a:r>
              <a:rPr lang="zh-TW" altLang="en-US" dirty="0" smtClean="0">
                <a:solidFill>
                  <a:srgbClr val="FF0000"/>
                </a:solidFill>
              </a:rPr>
              <a:t>包括</a:t>
            </a:r>
            <a:r>
              <a:rPr lang="zh-TW" altLang="en-US" dirty="0" smtClean="0"/>
              <a:t>口试和笔试两个部分。</a:t>
            </a:r>
            <a:endParaRPr lang="en-US" altLang="zh-TW" dirty="0" smtClean="0"/>
          </a:p>
          <a:p>
            <a:r>
              <a:rPr lang="zh-TW" altLang="en-US" dirty="0" smtClean="0"/>
              <a:t>这次圣诞节活动</a:t>
            </a:r>
            <a:r>
              <a:rPr lang="zh-TW" altLang="en-US" dirty="0" smtClean="0">
                <a:solidFill>
                  <a:srgbClr val="FF0000"/>
                </a:solidFill>
              </a:rPr>
              <a:t>包括</a:t>
            </a:r>
            <a:r>
              <a:rPr lang="zh-TW" altLang="en-US" dirty="0" smtClean="0"/>
              <a:t>音乐会、园游会。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包括</a:t>
            </a:r>
            <a:r>
              <a:rPr lang="en-US" altLang="zh-TW" dirty="0" smtClean="0">
                <a:solidFill>
                  <a:srgbClr val="FF0000"/>
                </a:solidFill>
              </a:rPr>
              <a:t>sb.</a:t>
            </a:r>
            <a:r>
              <a:rPr lang="zh-TW" altLang="en-US" dirty="0" smtClean="0">
                <a:solidFill>
                  <a:srgbClr val="FF0000"/>
                </a:solidFill>
              </a:rPr>
              <a:t>在内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所有人都很讨厌他，</a:t>
            </a:r>
            <a:r>
              <a:rPr lang="zh-TW" altLang="en-US" dirty="0" smtClean="0">
                <a:solidFill>
                  <a:srgbClr val="FF0000"/>
                </a:solidFill>
              </a:rPr>
              <a:t>包括</a:t>
            </a:r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在内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116903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包括</a:t>
            </a:r>
            <a:r>
              <a:rPr lang="en-US" altLang="zh-TW" dirty="0"/>
              <a:t>vs</a:t>
            </a:r>
            <a:r>
              <a:rPr lang="zh-TW" altLang="en-US" dirty="0"/>
              <a:t>包含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许多人认为拉丁语</a:t>
            </a:r>
            <a:r>
              <a:rPr lang="zh-TW" altLang="en-US" dirty="0" smtClean="0">
                <a:solidFill>
                  <a:srgbClr val="FF0000"/>
                </a:solidFill>
              </a:rPr>
              <a:t>包含</a:t>
            </a:r>
            <a:r>
              <a:rPr lang="zh-TW" altLang="en-US" dirty="0" smtClean="0"/>
              <a:t>了神秘的魔法。</a:t>
            </a:r>
            <a:endParaRPr lang="en-US" altLang="zh-TW" dirty="0" smtClean="0"/>
          </a:p>
          <a:p>
            <a:r>
              <a:rPr lang="zh-TW" altLang="en-US" dirty="0" smtClean="0"/>
              <a:t>*许多人认为拉丁语</a:t>
            </a:r>
            <a:r>
              <a:rPr lang="zh-TW" altLang="en-US" dirty="0" smtClean="0">
                <a:solidFill>
                  <a:srgbClr val="FF0000"/>
                </a:solidFill>
              </a:rPr>
              <a:t>包括</a:t>
            </a:r>
            <a:r>
              <a:rPr lang="zh-TW" altLang="en-US" dirty="0" smtClean="0"/>
              <a:t>了</a:t>
            </a:r>
            <a:r>
              <a:rPr lang="zh-TW" altLang="en-US" dirty="0"/>
              <a:t>神秘的魔法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这</a:t>
            </a:r>
            <a:r>
              <a:rPr lang="zh-TW" altLang="en-US" dirty="0" smtClean="0"/>
              <a:t>本书</a:t>
            </a:r>
            <a:r>
              <a:rPr lang="zh-TW" altLang="en-US" dirty="0" smtClean="0">
                <a:solidFill>
                  <a:srgbClr val="FF0000"/>
                </a:solidFill>
              </a:rPr>
              <a:t>包含</a:t>
            </a:r>
            <a:r>
              <a:rPr lang="zh-TW" altLang="en-US" dirty="0" smtClean="0"/>
              <a:t>了你需要的全部数据。</a:t>
            </a:r>
            <a:endParaRPr lang="en-US" altLang="zh-TW" dirty="0" smtClean="0"/>
          </a:p>
          <a:p>
            <a:r>
              <a:rPr lang="zh-TW" altLang="en-US" dirty="0" smtClean="0"/>
              <a:t>*这本书</a:t>
            </a:r>
            <a:r>
              <a:rPr lang="zh-TW" altLang="en-US" dirty="0" smtClean="0">
                <a:solidFill>
                  <a:srgbClr val="FF0000"/>
                </a:solidFill>
              </a:rPr>
              <a:t>包括</a:t>
            </a:r>
            <a:r>
              <a:rPr lang="zh-TW" altLang="en-US" dirty="0" smtClean="0"/>
              <a:t>了你需要的全部数据。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这封信</a:t>
            </a:r>
            <a:r>
              <a:rPr lang="zh-TW" altLang="en-US" dirty="0" smtClean="0">
                <a:solidFill>
                  <a:srgbClr val="FF0000"/>
                </a:solidFill>
              </a:rPr>
              <a:t>包含</a:t>
            </a:r>
            <a:r>
              <a:rPr lang="zh-TW" altLang="en-US" dirty="0" smtClean="0"/>
              <a:t>着他对母亲的爱。</a:t>
            </a:r>
            <a:endParaRPr lang="en-US" altLang="zh-TW" dirty="0" smtClean="0"/>
          </a:p>
          <a:p>
            <a:r>
              <a:rPr lang="zh-TW" altLang="en-US" dirty="0" smtClean="0"/>
              <a:t>*这封</a:t>
            </a:r>
            <a:r>
              <a:rPr lang="zh-TW" altLang="en-US" dirty="0"/>
              <a:t>信</a:t>
            </a:r>
            <a:r>
              <a:rPr lang="zh-TW" altLang="en-US" dirty="0" smtClean="0">
                <a:solidFill>
                  <a:srgbClr val="FF0000"/>
                </a:solidFill>
              </a:rPr>
              <a:t>包括</a:t>
            </a:r>
            <a:r>
              <a:rPr lang="zh-TW" altLang="en-US" dirty="0" smtClean="0"/>
              <a:t>着他对母亲的爱。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301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决</a:t>
            </a:r>
            <a:r>
              <a:rPr lang="zh-TW" altLang="en-US" dirty="0" smtClean="0"/>
              <a:t>不</a:t>
            </a:r>
            <a:r>
              <a:rPr lang="en-US" altLang="zh-TW" dirty="0" smtClean="0"/>
              <a:t>v.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中国的主权、领土</a:t>
            </a:r>
            <a:r>
              <a:rPr lang="zh-TW" altLang="en-US" dirty="0" smtClean="0"/>
              <a:t>完整</a:t>
            </a:r>
            <a:r>
              <a:rPr lang="zh-TW" altLang="en-US" dirty="0" smtClean="0">
                <a:solidFill>
                  <a:srgbClr val="FF0000"/>
                </a:solidFill>
              </a:rPr>
              <a:t>决不</a:t>
            </a:r>
            <a:r>
              <a:rPr lang="zh-TW" altLang="en-US" dirty="0" smtClean="0"/>
              <a:t>容</a:t>
            </a:r>
            <a:r>
              <a:rPr lang="zh-TW" altLang="en-US" dirty="0" smtClean="0"/>
              <a:t>许侵犯。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她每天都很努力，在成功之前</a:t>
            </a:r>
            <a:r>
              <a:rPr lang="zh-TW" altLang="en-US" dirty="0" smtClean="0">
                <a:solidFill>
                  <a:srgbClr val="FF0000"/>
                </a:solidFill>
              </a:rPr>
              <a:t>决不</a:t>
            </a:r>
            <a:r>
              <a:rPr lang="zh-TW" altLang="en-US" dirty="0" smtClean="0"/>
              <a:t>放弃。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期末考试以前，老师</a:t>
            </a:r>
            <a:r>
              <a:rPr lang="zh-TW" altLang="en-US" dirty="0" smtClean="0">
                <a:solidFill>
                  <a:srgbClr val="FF0000"/>
                </a:solidFill>
              </a:rPr>
              <a:t>决不</a:t>
            </a:r>
            <a:r>
              <a:rPr lang="zh-TW" altLang="en-US" dirty="0" smtClean="0"/>
              <a:t>告诉学生</a:t>
            </a:r>
            <a:r>
              <a:rPr lang="zh-TW" altLang="en-US" dirty="0" smtClean="0"/>
              <a:t>考试题目。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为了减肥，他晚上</a:t>
            </a:r>
            <a:r>
              <a:rPr lang="zh-TW" altLang="en-US" dirty="0" smtClean="0">
                <a:solidFill>
                  <a:srgbClr val="FF0000"/>
                </a:solidFill>
              </a:rPr>
              <a:t>决不</a:t>
            </a:r>
            <a:r>
              <a:rPr lang="zh-TW" altLang="en-US" dirty="0" smtClean="0"/>
              <a:t>吃会变胖的食物。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003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决不</a:t>
            </a:r>
            <a:r>
              <a:rPr lang="en-US" altLang="zh-TW" dirty="0" smtClean="0"/>
              <a:t>vs</a:t>
            </a:r>
            <a:r>
              <a:rPr lang="zh-TW" altLang="en-US" dirty="0" smtClean="0"/>
              <a:t>绝不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恐龙已经全死了，</a:t>
            </a:r>
            <a:r>
              <a:rPr lang="en-US" altLang="zh-TW" dirty="0" smtClean="0"/>
              <a:t>__</a:t>
            </a:r>
            <a:r>
              <a:rPr lang="zh-TW" altLang="en-US" dirty="0" smtClean="0"/>
              <a:t>不会再有。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他是一个很温柔的人，</a:t>
            </a:r>
            <a:r>
              <a:rPr lang="en-US" altLang="zh-TW" dirty="0" smtClean="0"/>
              <a:t>__</a:t>
            </a:r>
            <a:r>
              <a:rPr lang="zh-TW" altLang="en-US" dirty="0" smtClean="0"/>
              <a:t>不会生气。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他对老师说：「我考试</a:t>
            </a:r>
            <a:r>
              <a:rPr lang="en-US" altLang="zh-TW" dirty="0" smtClean="0"/>
              <a:t>__</a:t>
            </a:r>
            <a:r>
              <a:rPr lang="zh-TW" altLang="en-US" dirty="0" smtClean="0"/>
              <a:t>不会作弊。」</a:t>
            </a: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母亲</a:t>
            </a:r>
            <a:r>
              <a:rPr lang="en-US" altLang="zh-TW" dirty="0" smtClean="0"/>
              <a:t>__</a:t>
            </a:r>
            <a:r>
              <a:rPr lang="zh-TW" altLang="en-US" dirty="0" smtClean="0"/>
              <a:t>不会不爱自己的孩子。</a:t>
            </a:r>
            <a:endParaRPr lang="en-US" altLang="zh-TW" dirty="0" smtClean="0"/>
          </a:p>
          <a:p>
            <a:r>
              <a:rPr lang="en-US" altLang="zh-TW" dirty="0" smtClean="0"/>
              <a:t>5.</a:t>
            </a:r>
            <a:r>
              <a:rPr lang="zh-TW" altLang="en-US" dirty="0" smtClean="0"/>
              <a:t>这句话</a:t>
            </a:r>
            <a:r>
              <a:rPr lang="en-US" altLang="zh-TW" dirty="0" smtClean="0"/>
              <a:t>__</a:t>
            </a:r>
            <a:r>
              <a:rPr lang="zh-TW" altLang="en-US" dirty="0" smtClean="0"/>
              <a:t>不是他说的。</a:t>
            </a:r>
            <a:endParaRPr lang="en-US" altLang="zh-TW" dirty="0" smtClean="0"/>
          </a:p>
          <a:p>
            <a:r>
              <a:rPr lang="en-US" altLang="zh-TW" dirty="0" smtClean="0"/>
              <a:t>6.</a:t>
            </a:r>
            <a:r>
              <a:rPr lang="zh-TW" altLang="en-US" dirty="0" smtClean="0"/>
              <a:t>我</a:t>
            </a:r>
            <a:r>
              <a:rPr lang="en-US" altLang="zh-TW" dirty="0" smtClean="0"/>
              <a:t>__</a:t>
            </a:r>
            <a:r>
              <a:rPr lang="zh-TW" altLang="en-US" dirty="0" smtClean="0"/>
              <a:t>不同意让自己的孩子一个人出去玩。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绝、绝、决、绝、绝、决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900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1185</TotalTime>
  <Words>1046</Words>
  <Application>Microsoft Office PowerPoint</Application>
  <PresentationFormat>如螢幕大小 (4:3)</PresentationFormat>
  <Paragraphs>121</Paragraphs>
  <Slides>13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壁窗</vt:lpstr>
      <vt:lpstr>Chinese II</vt:lpstr>
      <vt:lpstr>明目张胆</vt:lpstr>
      <vt:lpstr>肆无忌惮</vt:lpstr>
      <vt:lpstr>A与B背道而驰</vt:lpstr>
      <vt:lpstr>包括…在内</vt:lpstr>
      <vt:lpstr>包括vs包含</vt:lpstr>
      <vt:lpstr>包括vs包含</vt:lpstr>
      <vt:lpstr>决不v.</vt:lpstr>
      <vt:lpstr>决不vs绝不</vt:lpstr>
      <vt:lpstr>不惜</vt:lpstr>
      <vt:lpstr>在所不惜</vt:lpstr>
      <vt:lpstr>注定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user</cp:lastModifiedBy>
  <cp:revision>277</cp:revision>
  <dcterms:created xsi:type="dcterms:W3CDTF">2018-02-18T20:52:25Z</dcterms:created>
  <dcterms:modified xsi:type="dcterms:W3CDTF">2018-04-24T23:46:17Z</dcterms:modified>
</cp:coreProperties>
</file>