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sldIdLst>
    <p:sldId id="256" r:id="rId2"/>
    <p:sldId id="259" r:id="rId3"/>
    <p:sldId id="260" r:id="rId4"/>
    <p:sldId id="353" r:id="rId5"/>
    <p:sldId id="267" r:id="rId6"/>
    <p:sldId id="273" r:id="rId7"/>
    <p:sldId id="268" r:id="rId8"/>
    <p:sldId id="362" r:id="rId9"/>
    <p:sldId id="358" r:id="rId10"/>
    <p:sldId id="320" r:id="rId11"/>
    <p:sldId id="321" r:id="rId12"/>
    <p:sldId id="322" r:id="rId13"/>
    <p:sldId id="324" r:id="rId14"/>
    <p:sldId id="323" r:id="rId15"/>
    <p:sldId id="325" r:id="rId16"/>
    <p:sldId id="341" r:id="rId17"/>
    <p:sldId id="326" r:id="rId18"/>
    <p:sldId id="342" r:id="rId19"/>
    <p:sldId id="297" r:id="rId20"/>
    <p:sldId id="343" r:id="rId21"/>
    <p:sldId id="359" r:id="rId22"/>
    <p:sldId id="344" r:id="rId23"/>
    <p:sldId id="327" r:id="rId24"/>
    <p:sldId id="311" r:id="rId25"/>
    <p:sldId id="269" r:id="rId26"/>
    <p:sldId id="298" r:id="rId27"/>
    <p:sldId id="271" r:id="rId28"/>
    <p:sldId id="360" r:id="rId29"/>
    <p:sldId id="270" r:id="rId30"/>
    <p:sldId id="272" r:id="rId31"/>
    <p:sldId id="350" r:id="rId32"/>
    <p:sldId id="274" r:id="rId33"/>
    <p:sldId id="346" r:id="rId34"/>
    <p:sldId id="300" r:id="rId35"/>
    <p:sldId id="299" r:id="rId36"/>
    <p:sldId id="301" r:id="rId37"/>
    <p:sldId id="357" r:id="rId38"/>
    <p:sldId id="314" r:id="rId39"/>
    <p:sldId id="361" r:id="rId40"/>
    <p:sldId id="316" r:id="rId41"/>
    <p:sldId id="315" r:id="rId42"/>
    <p:sldId id="354" r:id="rId43"/>
    <p:sldId id="275" r:id="rId44"/>
    <p:sldId id="310" r:id="rId45"/>
    <p:sldId id="318" r:id="rId46"/>
    <p:sldId id="319" r:id="rId47"/>
    <p:sldId id="313" r:id="rId48"/>
    <p:sldId id="312" r:id="rId49"/>
    <p:sldId id="276" r:id="rId50"/>
    <p:sldId id="371" r:id="rId51"/>
    <p:sldId id="277" r:id="rId52"/>
    <p:sldId id="367" r:id="rId53"/>
    <p:sldId id="368" r:id="rId54"/>
    <p:sldId id="365" r:id="rId55"/>
    <p:sldId id="369" r:id="rId56"/>
    <p:sldId id="364" r:id="rId57"/>
    <p:sldId id="370" r:id="rId58"/>
    <p:sldId id="363" r:id="rId59"/>
    <p:sldId id="355" r:id="rId60"/>
    <p:sldId id="282" r:id="rId61"/>
    <p:sldId id="345" r:id="rId62"/>
    <p:sldId id="302" r:id="rId63"/>
    <p:sldId id="304" r:id="rId64"/>
    <p:sldId id="303" r:id="rId65"/>
    <p:sldId id="374" r:id="rId66"/>
    <p:sldId id="305" r:id="rId67"/>
    <p:sldId id="328" r:id="rId68"/>
    <p:sldId id="329" r:id="rId69"/>
    <p:sldId id="331" r:id="rId70"/>
    <p:sldId id="373" r:id="rId71"/>
    <p:sldId id="366" r:id="rId72"/>
    <p:sldId id="306" r:id="rId73"/>
    <p:sldId id="347" r:id="rId74"/>
    <p:sldId id="348" r:id="rId75"/>
    <p:sldId id="375" r:id="rId76"/>
    <p:sldId id="349" r:id="rId77"/>
    <p:sldId id="332" r:id="rId78"/>
    <p:sldId id="333" r:id="rId79"/>
    <p:sldId id="334" r:id="rId80"/>
    <p:sldId id="335" r:id="rId81"/>
    <p:sldId id="372" r:id="rId82"/>
    <p:sldId id="336" r:id="rId83"/>
    <p:sldId id="337" r:id="rId84"/>
    <p:sldId id="338" r:id="rId85"/>
    <p:sldId id="352" r:id="rId86"/>
    <p:sldId id="339" r:id="rId87"/>
    <p:sldId id="376" r:id="rId88"/>
    <p:sldId id="261" r:id="rId89"/>
    <p:sldId id="263" r:id="rId90"/>
    <p:sldId id="296" r:id="rId91"/>
    <p:sldId id="356" r:id="rId92"/>
    <p:sldId id="265" r:id="rId93"/>
    <p:sldId id="266" r:id="rId94"/>
    <p:sldId id="351" r:id="rId95"/>
    <p:sldId id="340" r:id="rId9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9" autoAdjust="0"/>
    <p:restoredTop sz="88690" autoAdjust="0"/>
  </p:normalViewPr>
  <p:slideViewPr>
    <p:cSldViewPr snapToGrid="0">
      <p:cViewPr varScale="1">
        <p:scale>
          <a:sx n="69" d="100"/>
          <a:sy n="69" d="100"/>
        </p:scale>
        <p:origin x="5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42DAF-31D3-4182-BC61-02DBA434AD82}" type="datetimeFigureOut">
              <a:rPr lang="zh-TW" altLang="en-US" smtClean="0"/>
              <a:t>2018/3/2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DA391-EFE7-4768-A14C-9AEE015BAA8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6169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9397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3432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57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90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0353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2018/3/2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349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2018/3/2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4050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2018/3/2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0024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2018/3/2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8004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2018/3/2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137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2018/3/2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1631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2018/3/2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8354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2018/3/2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9336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2018/3/2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9227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2018/3/2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7557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2018/3/2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3441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BFE81-C0D2-41C2-AE46-4C5CDBCCB9CF}" type="datetimeFigureOut">
              <a:rPr lang="zh-TW" altLang="en-US" smtClean="0"/>
              <a:t>2018/3/2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1308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youtube.com/watch?v=mUf8B3H3pDA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UBBO2TEWZQ" TargetMode="Externa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DGpUXHeVtg" TargetMode="External"/><Relationship Id="rId2" Type="http://schemas.openxmlformats.org/officeDocument/2006/relationships/hyperlink" Target="https://www.youtube.com/watch?v=Pvb_DX5hEJ0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Drill4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4800" dirty="0" smtClean="0"/>
              <a:t>KSCB113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24594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5311169" y="1896992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服装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4" descr="中世纪, 节日, 洛夫, 捷克共和国, 传统服饰, 旅游, 引力, 人, 女子, 男子, 肖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157" y="3026626"/>
            <a:ext cx="6516681" cy="365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67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你喜欢什么服装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7" name="Picture 4" descr="中世纪, 节日, 洛夫, 捷克共和国, 传统服饰, 旅游, 引力, 人, 女子, 男子, 肖像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713" y="525294"/>
            <a:ext cx="5242087" cy="293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美女, 亚洲, 诱人, 漂亮, 新娘, 庆祝, 仪式, 美丽, 中国, 连衣裙, 文化。, 事件。, 异国情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344" y="3539741"/>
            <a:ext cx="4852629" cy="30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牛仔裤, 裤子, 服装, 蓝色牛仔裤, 蓝色, 时尚, 金属, 特写, 纺织品, 煤层, 被冲垮了, 关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26" y="3307495"/>
            <a:ext cx="4950784" cy="330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1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964920" y="1687513"/>
            <a:ext cx="2262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自行车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146" name="Picture 2" descr="卡通, 自行车, 剪贴画, 骑, 活动, 运动, 运输, 健康, 循环, 设计, 交通, 单位, 男子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94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pPr algn="ctr"/>
            <a:r>
              <a:rPr lang="en-US" altLang="zh-TW" dirty="0" smtClean="0"/>
              <a:t>To ride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657418" y="1668058"/>
            <a:ext cx="87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骑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077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你会骑自行车</a:t>
            </a:r>
            <a:r>
              <a:rPr lang="zh-CN" altLang="en-US" dirty="0" smtClean="0"/>
              <a:t>吗</a:t>
            </a:r>
            <a:r>
              <a:rPr lang="zh-TW" altLang="en-US" dirty="0" smtClean="0"/>
              <a:t>？</a:t>
            </a:r>
            <a:endParaRPr lang="zh-CN" altLang="en-US" dirty="0"/>
          </a:p>
          <a:p>
            <a:endParaRPr lang="zh-TW" altLang="en-US" dirty="0"/>
          </a:p>
        </p:txBody>
      </p:sp>
      <p:pic>
        <p:nvPicPr>
          <p:cNvPr id="7170" name="Picture 2" descr="自行车运动员, 骑自行车, 循环, 山地自行车, Transalp, 运动型, 体育, 自行车, 结核分枝杆菌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629" y="2062264"/>
            <a:ext cx="5892012" cy="400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24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03464" y="8098012"/>
            <a:ext cx="7450336" cy="1783375"/>
          </a:xfrm>
        </p:spPr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pPr algn="ctr"/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311170" y="1690688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快</a:t>
            </a:r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餐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194" name="Picture 2" descr="小吃, 汉堡, B, 三明治, 快餐, 酥, 切达, 面包, 熏肉, 番茄, 餐厅, 食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021" y="2614018"/>
            <a:ext cx="6478553" cy="410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70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你喜</a:t>
            </a:r>
            <a:r>
              <a:rPr lang="zh-CN" altLang="en-US" dirty="0" smtClean="0"/>
              <a:t>欢</a:t>
            </a:r>
            <a:r>
              <a:rPr lang="zh-TW" altLang="en-US" dirty="0" smtClean="0"/>
              <a:t>快餐</a:t>
            </a:r>
            <a:r>
              <a:rPr lang="zh-CN" altLang="en-US" dirty="0"/>
              <a:t>吗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9" name="Picture 2" descr="小吃, 汉堡, B, 三明治, 快餐, 酥, 切达, 面包, 熏肉, 番茄, 餐厅, 食品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151" y="1825625"/>
            <a:ext cx="5228976" cy="331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66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pPr algn="ctr"/>
            <a:r>
              <a:rPr lang="en-US" altLang="zh-TW" dirty="0" smtClean="0"/>
              <a:t>Sad; hard to bear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311169" y="1603139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难过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464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什么会让你感到难</a:t>
            </a:r>
            <a:r>
              <a:rPr lang="zh-CN" altLang="en-US" dirty="0" smtClean="0"/>
              <a:t>过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9218" name="Picture 2" descr="年轻女子, 女孩, 关注, 休息, 枕头, 粉红色, 杯, 心脏, 生病, 疼痛, 打破, 人的, 头发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451" y="1825625"/>
            <a:ext cx="5097349" cy="376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2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algn="ctr"/>
            <a:r>
              <a:rPr lang="en-US" altLang="zh-TW" dirty="0" smtClean="0"/>
              <a:t>To know something or someone well; to be familiar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311170" y="1893719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熟</a:t>
            </a:r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悉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480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第十</a:t>
            </a:r>
            <a:r>
              <a:rPr lang="zh-TW" altLang="en-US" dirty="0" smtClean="0"/>
              <a:t>二</a:t>
            </a:r>
            <a:r>
              <a:rPr lang="zh-CN" altLang="en-US" dirty="0" smtClean="0"/>
              <a:t>课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TW" altLang="en-US" dirty="0"/>
              <a:t>中国的变</a:t>
            </a:r>
            <a:r>
              <a:rPr lang="zh-TW" altLang="en-US" dirty="0" smtClean="0"/>
              <a:t>化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8440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你对布尔</a:t>
            </a:r>
            <a:r>
              <a:rPr lang="zh-CN" altLang="en-US" dirty="0" smtClean="0"/>
              <a:t>诺</a:t>
            </a:r>
            <a:r>
              <a:rPr lang="en-US" altLang="zh-CN" dirty="0" smtClean="0"/>
              <a:t>[Brno]</a:t>
            </a:r>
            <a:r>
              <a:rPr lang="zh-CN" altLang="en-US" dirty="0" smtClean="0"/>
              <a:t>很</a:t>
            </a:r>
            <a:r>
              <a:rPr lang="zh-CN" altLang="en-US" dirty="0"/>
              <a:t>熟</a:t>
            </a:r>
            <a:r>
              <a:rPr lang="en-US" altLang="zh-CN" dirty="0"/>
              <a:t>[</a:t>
            </a:r>
            <a:r>
              <a:rPr lang="zh-CN" altLang="en-US" dirty="0"/>
              <a:t>悉</a:t>
            </a:r>
            <a:r>
              <a:rPr lang="en-US" altLang="zh-CN" dirty="0"/>
              <a:t>]</a:t>
            </a:r>
            <a:r>
              <a:rPr lang="zh-CN" altLang="en-US" dirty="0"/>
              <a:t>吗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337" y="2052535"/>
            <a:ext cx="5387628" cy="3589507"/>
          </a:xfrm>
        </p:spPr>
      </p:pic>
    </p:spTree>
    <p:extLst>
      <p:ext uri="{BB962C8B-B14F-4D97-AF65-F5344CB8AC3E}">
        <p14:creationId xmlns:p14="http://schemas.microsoft.com/office/powerpoint/2010/main" val="307346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algn="ctr"/>
            <a:r>
              <a:rPr lang="en-US" altLang="zh-TW" dirty="0" smtClean="0"/>
              <a:t>Unfamiliar; strange; unknown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311170" y="1825625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陌生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17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你会害怕去陌生的地方</a:t>
            </a:r>
            <a:r>
              <a:rPr lang="zh-CN" altLang="en-US" dirty="0" smtClean="0"/>
              <a:t>吗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11266" name="Picture 2" descr="黄色的出租车停在夜场, 出租车, 黄色的出租车, 台湾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259" y="1984443"/>
            <a:ext cx="5617837" cy="371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82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algn="ctr"/>
            <a:r>
              <a:rPr lang="en-US" altLang="zh-TW" dirty="0" smtClean="0"/>
              <a:t>No matter; regardless of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311171" y="1825625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不</a:t>
            </a:r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管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707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algn="ctr"/>
            <a:r>
              <a:rPr lang="en-US" altLang="zh-TW" dirty="0" smtClean="0"/>
              <a:t>If it were not for; but for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964921" y="1825625"/>
            <a:ext cx="2262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要不是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679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algn="ctr"/>
            <a:r>
              <a:rPr lang="en-US" altLang="zh-TW" dirty="0" smtClean="0"/>
              <a:t>Distinguishing feature or quality; characteristic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311170" y="1825625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特</a:t>
            </a:r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色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831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你的国家有什么特色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13314" name="Picture 2" descr="普通话, 迹象, 写作, 中国, 符号, 黄金, 脚本, 台湾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4945639" cy="258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內容版面配置區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842" y="3167768"/>
            <a:ext cx="5181600" cy="349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5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pPr algn="ctr"/>
            <a:r>
              <a:rPr lang="en-US" altLang="zh-TW" dirty="0" smtClean="0"/>
              <a:t>foreigner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311171" y="1690688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老</a:t>
            </a:r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外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932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pPr algn="ctr"/>
            <a:r>
              <a:rPr lang="en-US" altLang="zh-TW" dirty="0" smtClean="0"/>
              <a:t>Small and inexpensive dishes; snacks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311170" y="1690688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小</a:t>
            </a:r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吃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854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你的国家有什么</a:t>
            </a:r>
            <a:r>
              <a:rPr lang="zh-TW" altLang="en-US" dirty="0" smtClean="0"/>
              <a:t>小吃</a:t>
            </a:r>
            <a:endParaRPr lang="zh-TW" altLang="en-US" dirty="0"/>
          </a:p>
        </p:txBody>
      </p:sp>
      <p:pic>
        <p:nvPicPr>
          <p:cNvPr id="14338" name="Picture 2" descr="台湾, 大肠包小肠, 香肠, 猪肉, 糯米, 中国, 水稻, 亚洲食品, 煮熟的, 烤架, 大蒜, 肉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049" y="3518205"/>
            <a:ext cx="3545011" cy="265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98" y="3464532"/>
            <a:ext cx="4265720" cy="284736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402" y="269132"/>
            <a:ext cx="5754658" cy="287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4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5657419" y="1690688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站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火车站, 走廊, 地铁, 过境, 火车, 站, 大厅, 运输, 室内, 交通, 地下, 空, 铁路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129" y="2517825"/>
            <a:ext cx="4878849" cy="365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83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pPr algn="ctr"/>
            <a:r>
              <a:rPr lang="en-US" altLang="zh-TW" dirty="0" smtClean="0"/>
              <a:t>To build; to construct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657419" y="1544773"/>
            <a:ext cx="87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盖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541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pPr algn="ctr"/>
            <a:r>
              <a:rPr lang="en-US" altLang="zh-TW" dirty="0" smtClean="0"/>
              <a:t>To take pictures; to shoot film; to clap; to pat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657419" y="1544773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拍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185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你喜欢拍照吗</a:t>
            </a:r>
          </a:p>
        </p:txBody>
      </p:sp>
      <p:pic>
        <p:nvPicPr>
          <p:cNvPr id="15362" name="Picture 2" descr="摄影, 数码单反相机, 相机, 设备, 技术, 数字, 模糊的背景, 拍照, 摄影师, 图片, 镜头, 现代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87" y="1825625"/>
            <a:ext cx="6903745" cy="394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89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pPr algn="ctr"/>
            <a:r>
              <a:rPr lang="en-US" altLang="zh-TW" dirty="0" smtClean="0"/>
              <a:t>To imagine; to visualize; imagination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311172" y="1544773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想</a:t>
            </a:r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像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908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algn="ctr"/>
            <a:r>
              <a:rPr lang="en-US" altLang="zh-TW" dirty="0" smtClean="0"/>
              <a:t>Mansion; tall building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657418" y="1825625"/>
            <a:ext cx="87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厦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876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你住在大厦里吗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16386" name="Picture 2" descr="曼哈顿, 帝国大厦, 纽约城, 纽约, 城市, 摩天大楼, 高楼林立, 建筑物, 镇, 京华酒店, 结构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43969"/>
            <a:ext cx="5181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66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生词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pPr algn="ctr"/>
            <a:r>
              <a:rPr lang="en-US" altLang="zh-TW" dirty="0" smtClean="0"/>
              <a:t>Measure word for buildings and mountains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4294967295"/>
          </p:nvPr>
        </p:nvSpPr>
        <p:spPr>
          <a:xfrm>
            <a:off x="7010400" y="1825625"/>
            <a:ext cx="5181600" cy="4351338"/>
          </a:xfrm>
        </p:spPr>
        <p:txBody>
          <a:bodyPr/>
          <a:lstStyle/>
          <a:p>
            <a:endParaRPr lang="en-US" altLang="zh-TW" smtClean="0"/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657420" y="1690688"/>
            <a:ext cx="87716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座</a:t>
            </a:r>
            <a:endParaRPr lang="en-US" altLang="zh-TW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TW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802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生词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pPr algn="ctr"/>
            <a:r>
              <a:rPr lang="en-US" altLang="zh-TW" dirty="0" smtClean="0"/>
              <a:t>street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4294967295"/>
          </p:nvPr>
        </p:nvSpPr>
        <p:spPr>
          <a:xfrm>
            <a:off x="7010400" y="1825625"/>
            <a:ext cx="5181600" cy="4351338"/>
          </a:xfrm>
        </p:spPr>
        <p:txBody>
          <a:bodyPr/>
          <a:lstStyle/>
          <a:p>
            <a:endParaRPr lang="en-US" altLang="zh-TW" smtClean="0"/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657419" y="1690688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街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942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你喜欢</a:t>
            </a:r>
            <a:r>
              <a:rPr lang="zh-CN" altLang="en-US" dirty="0" smtClean="0"/>
              <a:t>逛</a:t>
            </a:r>
            <a:r>
              <a:rPr lang="en-US" altLang="zh-CN" dirty="0" smtClean="0"/>
              <a:t>[</a:t>
            </a:r>
            <a:r>
              <a:rPr lang="en-US" altLang="zh-TW" dirty="0" err="1" smtClean="0"/>
              <a:t>guàng</a:t>
            </a:r>
            <a:r>
              <a:rPr lang="en-US" altLang="zh-TW" dirty="0" smtClean="0"/>
              <a:t>]</a:t>
            </a:r>
            <a:r>
              <a:rPr lang="zh-CN" altLang="en-US" dirty="0" smtClean="0"/>
              <a:t>街吗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7908587" y="1819072"/>
            <a:ext cx="1099226" cy="476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410" name="Picture 2" descr="香港, 逛街, 購物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63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pPr algn="ctr"/>
            <a:r>
              <a:rPr lang="en-US" altLang="zh-TW" dirty="0" smtClean="0"/>
              <a:t>Common folk; [ordinary</a:t>
            </a:r>
            <a:r>
              <a:rPr lang="en-US" altLang="zh-TW" smtClean="0"/>
              <a:t>] people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964923" y="1690688"/>
            <a:ext cx="226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老百姓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565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你住的地方附近的公车站</a:t>
            </a:r>
            <a:r>
              <a:rPr lang="en-US" altLang="zh-CN" dirty="0"/>
              <a:t>/</a:t>
            </a:r>
            <a:r>
              <a:rPr lang="zh-CN" altLang="en-US" dirty="0"/>
              <a:t>地铁站</a:t>
            </a:r>
            <a:r>
              <a:rPr lang="en-US" altLang="zh-CN" dirty="0"/>
              <a:t>/</a:t>
            </a:r>
            <a:r>
              <a:rPr lang="zh-CN" altLang="en-US" dirty="0"/>
              <a:t>电车站是哪一站？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1612865"/>
            <a:ext cx="598170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pPr algn="ctr"/>
            <a:r>
              <a:rPr lang="en-US" altLang="zh-TW" dirty="0" smtClean="0"/>
              <a:t>always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657418" y="1825625"/>
            <a:ext cx="87716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总</a:t>
            </a:r>
          </a:p>
          <a:p>
            <a:pPr algn="ctr"/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571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pPr algn="ctr"/>
            <a:r>
              <a:rPr lang="en-US" altLang="zh-TW" dirty="0" smtClean="0"/>
              <a:t>Opposite side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311169" y="1690688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对面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089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你住的地方对面有什么东西呢？</a:t>
            </a:r>
            <a:endParaRPr lang="zh-TW" altLang="en-US" dirty="0"/>
          </a:p>
        </p:txBody>
      </p:sp>
      <p:pic>
        <p:nvPicPr>
          <p:cNvPr id="15362" name="Picture 2" descr="字段, 草甸, 林间空地, 鲜花, 夏季, 性质, 草, 天空, 景观, 绿党, 云, 开放空间, 山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787" y="2159539"/>
            <a:ext cx="4742133" cy="34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92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74852"/>
            <a:ext cx="10515600" cy="1325563"/>
          </a:xfrm>
        </p:spPr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algn="ctr"/>
            <a:r>
              <a:rPr lang="en-US" altLang="zh-TW" dirty="0" smtClean="0"/>
              <a:t>indeed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416553" y="1700415"/>
            <a:ext cx="156966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的确</a:t>
            </a:r>
          </a:p>
          <a:p>
            <a:pPr algn="ctr"/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507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algn="ctr"/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311169" y="1825625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游客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434" name="Picture 2" descr="远足, 旅行, 行程, 漫步, 手提箱, 游客, 去, 路, 路径, 发现之旅, 纹身, 日出, 日落, 早晨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226" y="2883892"/>
            <a:ext cx="5787957" cy="363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81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algn="ctr"/>
            <a:r>
              <a:rPr lang="en-US" altLang="zh-TW" dirty="0" smtClean="0"/>
              <a:t>To taste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657418" y="1825625"/>
            <a:ext cx="87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尝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146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algn="ctr"/>
            <a:r>
              <a:rPr lang="en-US" altLang="zh-TW" dirty="0" smtClean="0"/>
              <a:t>To go to work; to start work; to be on duty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311170" y="1825625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上</a:t>
            </a:r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班</a:t>
            </a:r>
          </a:p>
        </p:txBody>
      </p:sp>
    </p:spTree>
    <p:extLst>
      <p:ext uri="{BB962C8B-B14F-4D97-AF65-F5344CB8AC3E}">
        <p14:creationId xmlns:p14="http://schemas.microsoft.com/office/powerpoint/2010/main" val="195602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你上过班吗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19458" name="Picture 2" descr="家庭办公室, 工作人员, 想想, 笔记本电脑, 在考虑, 多媒体, 程序员, 年轻, 休闲, 商务男人, 样机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74094"/>
            <a:ext cx="51816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04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algn="ctr"/>
            <a:r>
              <a:rPr lang="en-US" altLang="zh-TW" dirty="0" smtClean="0"/>
              <a:t>To emerge into; to meld into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311170" y="1690688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融入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116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pPr algn="ctr"/>
            <a:r>
              <a:rPr lang="en-US" altLang="zh-TW" dirty="0" smtClean="0"/>
              <a:t>To change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657418" y="1690688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变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723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311169" y="1896646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建筑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街, 体系结构, 旧, 城市, 房子, 门面, 建筑物, 窗口, 胡同, 户外, 历史, 石头造的房子, 如画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985" y="2964973"/>
            <a:ext cx="5298547" cy="375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3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课文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539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中国有什么变</a:t>
            </a:r>
            <a:r>
              <a:rPr lang="zh-CN" altLang="en-US" dirty="0" smtClean="0"/>
              <a:t>化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98660" y="365125"/>
            <a:ext cx="5181600" cy="344864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47189"/>
            <a:ext cx="4573621" cy="343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0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张天明找到爸爸的中学了</a:t>
            </a:r>
            <a:r>
              <a:rPr lang="zh-CN" altLang="en-US" dirty="0" smtClean="0"/>
              <a:t>吗</a:t>
            </a:r>
            <a:r>
              <a:rPr lang="zh-TW" altLang="en-US" dirty="0" smtClean="0"/>
              <a:t>？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zh-CN" altLang="en-US" dirty="0"/>
              <a:t>张天明的爸爸觉得南京怎么</a:t>
            </a:r>
            <a:r>
              <a:rPr lang="zh-CN" altLang="en-US" dirty="0" smtClean="0"/>
              <a:t>样</a:t>
            </a:r>
            <a:r>
              <a:rPr lang="zh-TW" altLang="en-US" dirty="0" smtClean="0"/>
              <a:t>？</a:t>
            </a:r>
            <a:endParaRPr lang="zh-CN" altLang="en-US" dirty="0"/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335491"/>
            <a:ext cx="5181600" cy="333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9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南京最有中国特色的地方是哪</a:t>
            </a:r>
            <a:r>
              <a:rPr lang="zh-CN" altLang="en-US" dirty="0" smtClean="0"/>
              <a:t>里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7" name="Picture 2" descr="「南京 夫子廟」的圖片搜尋結果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647" y="2058194"/>
            <a:ext cx="4573621" cy="343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50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你国</a:t>
            </a:r>
            <a:r>
              <a:rPr lang="zh-CN" altLang="en-US" dirty="0"/>
              <a:t>家最有特色的地方是哪里？</a:t>
            </a:r>
          </a:p>
        </p:txBody>
      </p:sp>
      <p:pic>
        <p:nvPicPr>
          <p:cNvPr id="6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935" y="2013625"/>
            <a:ext cx="5504431" cy="3667327"/>
          </a:xfrm>
        </p:spPr>
      </p:pic>
    </p:spTree>
    <p:extLst>
      <p:ext uri="{BB962C8B-B14F-4D97-AF65-F5344CB8AC3E}">
        <p14:creationId xmlns:p14="http://schemas.microsoft.com/office/powerpoint/2010/main" val="75793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南京的夫子庙有什么东西呢？</a:t>
            </a:r>
            <a:endParaRPr lang="zh-TW" altLang="en-US" dirty="0"/>
          </a:p>
        </p:txBody>
      </p:sp>
      <p:pic>
        <p:nvPicPr>
          <p:cNvPr id="1028" name="Picture 4" descr="「南京 夫子廟 小吃」的圖片搜尋結果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15183"/>
            <a:ext cx="5826718" cy="303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4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你的国家有保留传统的东西吗？你会不会害怕你国家的传统越来越少呢</a:t>
            </a:r>
            <a:r>
              <a:rPr lang="zh-CN" altLang="en-US" dirty="0" smtClean="0"/>
              <a:t>？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17923" y="1368314"/>
            <a:ext cx="3774332" cy="445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1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民以食为天是什么意思呢？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806" t="9505" r="6699" b="19035"/>
          <a:stretch/>
        </p:blipFill>
        <p:spPr>
          <a:xfrm>
            <a:off x="5689061" y="1913174"/>
            <a:ext cx="6328410" cy="284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1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中国人说民以食为天，你觉得食物有那么重要吗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1026" name="Picture 2" descr="晚餐, 图, 食品, 筷子, 中国食物, 绘图, 图标, 禅, Bo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54137"/>
            <a:ext cx="5181600" cy="389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89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孔庙、夫子庙、文庙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孔子</a:t>
            </a:r>
            <a:r>
              <a:rPr lang="en-US" altLang="zh-TW" dirty="0" smtClean="0"/>
              <a:t>[551BC-479BC]</a:t>
            </a:r>
            <a:endParaRPr lang="zh-TW" altLang="en-US" dirty="0"/>
          </a:p>
          <a:p>
            <a:endParaRPr lang="en-US" altLang="zh-TW" dirty="0"/>
          </a:p>
          <a:p>
            <a:r>
              <a:rPr lang="zh-CN" altLang="en-US" dirty="0"/>
              <a:t>中国有名的老</a:t>
            </a:r>
            <a:r>
              <a:rPr lang="zh-CN" altLang="en-US" dirty="0" smtClean="0"/>
              <a:t>师</a:t>
            </a:r>
            <a:endParaRPr lang="en-US" altLang="zh-CN" dirty="0"/>
          </a:p>
          <a:p>
            <a:endParaRPr lang="en-US" altLang="zh-TW" dirty="0" smtClean="0"/>
          </a:p>
          <a:p>
            <a:r>
              <a:rPr lang="en-US" altLang="zh-TW" dirty="0"/>
              <a:t>Jan Amos </a:t>
            </a:r>
            <a:r>
              <a:rPr lang="en-US" altLang="zh-TW" dirty="0" err="1"/>
              <a:t>Komenský</a:t>
            </a:r>
            <a:endParaRPr lang="en-US" altLang="zh-TW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19267" y="470605"/>
            <a:ext cx="3524350" cy="570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9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你喜欢什么建</a:t>
            </a:r>
            <a:r>
              <a:rPr lang="zh-CN" altLang="en-US" dirty="0" smtClean="0"/>
              <a:t>筑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3074" name="Picture 2" descr="首脑会议的城堡, 城堡, Pottenstein, 中世纪, 高度堡, 历史文物保护, 征收, 具有里程碑意义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607" y="155642"/>
            <a:ext cx="4359914" cy="268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古镇, 灯笼, 民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607" y="3463922"/>
            <a:ext cx="4464928" cy="298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架构, 媒体海港, 杜塞尔多夫, 建设, 端口, 现代, 城市, 莱茵, 海港区, 具有里程碑意义, 城市景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918" y="2621919"/>
            <a:ext cx="5534971" cy="368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51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孔庙、夫子庙、文庙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学</a:t>
            </a:r>
            <a:r>
              <a:rPr lang="zh-TW" altLang="en-US" dirty="0"/>
              <a:t>校</a:t>
            </a:r>
            <a:r>
              <a:rPr lang="en-US" altLang="zh-TW" dirty="0"/>
              <a:t>+</a:t>
            </a:r>
            <a:r>
              <a:rPr lang="zh-TW" altLang="en-US" dirty="0" smtClean="0"/>
              <a:t>庙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zh-CN" altLang="en-US" dirty="0"/>
              <a:t>北京、南京、台湾、日本</a:t>
            </a:r>
            <a:endParaRPr lang="en-US" altLang="zh-TW" dirty="0" smtClean="0"/>
          </a:p>
          <a:p>
            <a:endParaRPr lang="en-US" altLang="zh-TW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62107" y="1906621"/>
            <a:ext cx="5693789" cy="427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0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孔庙、夫子庙、文庙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hlinkClick r:id="rId2"/>
              </a:rPr>
              <a:t>https://</a:t>
            </a:r>
            <a:r>
              <a:rPr lang="en-US" altLang="zh-TW" dirty="0" smtClean="0">
                <a:hlinkClick r:id="rId2"/>
              </a:rPr>
              <a:t>www.youtube.com/watch?v=mUf8B3H3pDA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950" y="2864694"/>
            <a:ext cx="47625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5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Adverb </a:t>
            </a:r>
            <a:r>
              <a:rPr lang="zh-TW" altLang="en-US" dirty="0" smtClean="0"/>
              <a:t>竟</a:t>
            </a:r>
            <a:r>
              <a:rPr lang="en-US" altLang="zh-TW" dirty="0" smtClean="0"/>
              <a:t>[</a:t>
            </a:r>
            <a:r>
              <a:rPr lang="zh-TW" altLang="en-US" dirty="0" smtClean="0"/>
              <a:t>然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unexpected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本以为时间会来不及，没想到学校竟很快就同意</a:t>
            </a:r>
            <a:r>
              <a:rPr lang="zh-CN" altLang="en-US" dirty="0" smtClean="0"/>
              <a:t>了</a:t>
            </a:r>
            <a:endParaRPr lang="en-US" altLang="zh-CN" dirty="0" smtClean="0"/>
          </a:p>
          <a:p>
            <a:r>
              <a:rPr lang="en-US" altLang="zh-CN" dirty="0" smtClean="0"/>
              <a:t>[speaker unexpected school can agree so soon]</a:t>
            </a:r>
          </a:p>
          <a:p>
            <a:endParaRPr lang="en-US" altLang="zh-CN" dirty="0"/>
          </a:p>
          <a:p>
            <a:r>
              <a:rPr lang="zh-CN" altLang="en-US" dirty="0"/>
              <a:t>本以为时间会来不及，没想到学</a:t>
            </a:r>
            <a:r>
              <a:rPr lang="zh-CN" altLang="en-US" dirty="0" smtClean="0"/>
              <a:t>校   很</a:t>
            </a:r>
            <a:r>
              <a:rPr lang="zh-CN" altLang="en-US" dirty="0"/>
              <a:t>快就同意了</a:t>
            </a:r>
          </a:p>
        </p:txBody>
      </p:sp>
    </p:spTree>
    <p:extLst>
      <p:ext uri="{BB962C8B-B14F-4D97-AF65-F5344CB8AC3E}">
        <p14:creationId xmlns:p14="http://schemas.microsoft.com/office/powerpoint/2010/main" val="75542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Adverb </a:t>
            </a:r>
            <a:r>
              <a:rPr lang="zh-TW" altLang="en-US" dirty="0"/>
              <a:t>竟</a:t>
            </a:r>
            <a:r>
              <a:rPr lang="en-US" altLang="zh-TW" dirty="0"/>
              <a:t>[</a:t>
            </a:r>
            <a:r>
              <a:rPr lang="zh-TW" altLang="en-US" dirty="0"/>
              <a:t>然</a:t>
            </a:r>
            <a:r>
              <a:rPr lang="en-US" altLang="zh-TW" dirty="0"/>
              <a:t>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早上天气还很好，没想到下午竟下起雨来</a:t>
            </a:r>
            <a:endParaRPr lang="zh-TW" altLang="en-US" dirty="0"/>
          </a:p>
        </p:txBody>
      </p:sp>
      <p:pic>
        <p:nvPicPr>
          <p:cNvPr id="2050" name="Picture 2" descr="阿沙芬堡, 城堡, 下弗兰肯, 巴伐利亚, 德国, 旧镇, 感兴趣的地方, 闭Johannisburg, 建设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853" y="3715966"/>
            <a:ext cx="4402395" cy="296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招牌, 老, 金属, 电子邮件, 正面, 房子, 广告, 天空, 蓝色, 窗口, 旅游, 德国, 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539" y="56524"/>
            <a:ext cx="4492709" cy="299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向下箭號 5"/>
          <p:cNvSpPr/>
          <p:nvPr/>
        </p:nvSpPr>
        <p:spPr>
          <a:xfrm>
            <a:off x="8800429" y="2387362"/>
            <a:ext cx="1199616" cy="195681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561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Adverb </a:t>
            </a:r>
            <a:r>
              <a:rPr lang="zh-TW" altLang="en-US" dirty="0"/>
              <a:t>竟</a:t>
            </a:r>
            <a:r>
              <a:rPr lang="en-US" altLang="zh-TW" dirty="0"/>
              <a:t>[</a:t>
            </a:r>
            <a:r>
              <a:rPr lang="zh-TW" altLang="en-US" dirty="0"/>
              <a:t>然</a:t>
            </a:r>
            <a:r>
              <a:rPr lang="en-US" altLang="zh-TW" dirty="0"/>
              <a:t>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我晚上要做功课</a:t>
            </a:r>
            <a:r>
              <a:rPr lang="zh-CN" altLang="en-US" dirty="0" smtClean="0"/>
              <a:t>，电</a:t>
            </a:r>
            <a:r>
              <a:rPr lang="zh-CN" altLang="en-US" dirty="0"/>
              <a:t>脑竟不见</a:t>
            </a:r>
            <a:r>
              <a:rPr lang="zh-CN" altLang="en-US" dirty="0" smtClean="0"/>
              <a:t>了</a:t>
            </a:r>
            <a:r>
              <a:rPr lang="zh-TW" altLang="en-US" dirty="0"/>
              <a:t>。</a:t>
            </a:r>
          </a:p>
        </p:txBody>
      </p:sp>
      <p:pic>
        <p:nvPicPr>
          <p:cNvPr id="1026" name="Picture 2" descr="空, 当代, 木材, 空白, 清洁, 设备, 数字设备, 花的, 在室内, 笔记本电脑, 最小, 小样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070" y="2120630"/>
            <a:ext cx="5515387" cy="34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2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Adverb </a:t>
            </a:r>
            <a:r>
              <a:rPr lang="zh-TW" altLang="en-US" dirty="0"/>
              <a:t>竟</a:t>
            </a:r>
            <a:r>
              <a:rPr lang="en-US" altLang="zh-TW" dirty="0"/>
              <a:t>[</a:t>
            </a:r>
            <a:r>
              <a:rPr lang="zh-TW" altLang="en-US" dirty="0"/>
              <a:t>然</a:t>
            </a:r>
            <a:r>
              <a:rPr lang="en-US" altLang="zh-TW" dirty="0"/>
              <a:t>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我晚上要做功课</a:t>
            </a:r>
            <a:r>
              <a:rPr lang="zh-CN" altLang="en-US" dirty="0" smtClean="0"/>
              <a:t>，</a:t>
            </a:r>
            <a:r>
              <a:rPr lang="en-US" altLang="zh-CN" dirty="0" smtClean="0"/>
              <a:t>…</a:t>
            </a:r>
            <a:r>
              <a:rPr lang="zh-CN" altLang="en-US" dirty="0" smtClean="0"/>
              <a:t>竟</a:t>
            </a:r>
            <a:r>
              <a:rPr lang="en-US" altLang="zh-CN" dirty="0" smtClean="0"/>
              <a:t>…</a:t>
            </a:r>
            <a:endParaRPr lang="zh-TW" altLang="en-US" dirty="0"/>
          </a:p>
        </p:txBody>
      </p:sp>
      <p:pic>
        <p:nvPicPr>
          <p:cNvPr id="1026" name="Picture 2" descr="空, 当代, 木材, 空白, 清洁, 设备, 数字设备, 花的, 在室内, 笔记本电脑, 最小, 小样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070" y="2120630"/>
            <a:ext cx="5515387" cy="34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60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Adverb </a:t>
            </a:r>
            <a:r>
              <a:rPr lang="zh-TW" altLang="en-US" dirty="0"/>
              <a:t>竟</a:t>
            </a:r>
            <a:r>
              <a:rPr lang="en-US" altLang="zh-TW" dirty="0"/>
              <a:t>[</a:t>
            </a:r>
            <a:r>
              <a:rPr lang="zh-TW" altLang="en-US" dirty="0"/>
              <a:t>然</a:t>
            </a:r>
            <a:r>
              <a:rPr lang="en-US" altLang="zh-TW" dirty="0"/>
              <a:t>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用一件你没想到的</a:t>
            </a:r>
            <a:r>
              <a:rPr lang="zh-CN" altLang="en-US" dirty="0" smtClean="0"/>
              <a:t>事</a:t>
            </a:r>
            <a:r>
              <a:rPr lang="zh-TW" altLang="en-US" dirty="0" smtClean="0"/>
              <a:t>，用竟</a:t>
            </a:r>
            <a:r>
              <a:rPr lang="en-US" altLang="zh-TW" dirty="0"/>
              <a:t>[</a:t>
            </a:r>
            <a:r>
              <a:rPr lang="zh-TW" altLang="en-US" dirty="0"/>
              <a:t>然</a:t>
            </a:r>
            <a:r>
              <a:rPr lang="en-US" altLang="zh-TW" dirty="0" smtClean="0"/>
              <a:t>]</a:t>
            </a:r>
            <a:r>
              <a:rPr lang="zh-TW" altLang="en-US" dirty="0" smtClean="0"/>
              <a:t>造句</a:t>
            </a:r>
            <a:endParaRPr lang="zh-TW" altLang="en-US" dirty="0"/>
          </a:p>
        </p:txBody>
      </p:sp>
      <p:pic>
        <p:nvPicPr>
          <p:cNvPr id="7" name="Picture 2" descr="年轻女子, 女孩, 关注, 休息, 枕头, 粉红色, 杯, 心脏, 生病, 疼痛, 打破, 人的, 头发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960" y="2130357"/>
            <a:ext cx="3996326" cy="295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42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以</a:t>
            </a:r>
            <a:r>
              <a:rPr lang="en-US" altLang="zh-TW" dirty="0" smtClean="0"/>
              <a:t>A</a:t>
            </a:r>
            <a:r>
              <a:rPr lang="zh-TW" altLang="en-US" dirty="0" smtClean="0"/>
              <a:t>为</a:t>
            </a:r>
            <a:r>
              <a:rPr lang="en-US" altLang="zh-TW" dirty="0" smtClean="0"/>
              <a:t>B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Regard or treat A as B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民以食为</a:t>
            </a:r>
            <a:r>
              <a:rPr lang="zh-TW" altLang="en-US" dirty="0" smtClean="0"/>
              <a:t>天</a:t>
            </a:r>
            <a:r>
              <a:rPr lang="en-US" altLang="zh-TW" dirty="0" smtClean="0"/>
              <a:t>[</a:t>
            </a:r>
            <a:r>
              <a:rPr lang="zh-CN" altLang="en-US" dirty="0"/>
              <a:t>老百姓把吃饭当作是天大的</a:t>
            </a:r>
            <a:r>
              <a:rPr lang="zh-CN" altLang="en-US" dirty="0" smtClean="0"/>
              <a:t>事</a:t>
            </a:r>
            <a:r>
              <a:rPr lang="en-US" altLang="zh-CN" dirty="0" smtClean="0"/>
              <a:t>]</a:t>
            </a:r>
            <a:endParaRPr lang="en-US" altLang="zh-TW" dirty="0" smtClean="0"/>
          </a:p>
          <a:p>
            <a:r>
              <a:rPr lang="en-US" altLang="zh-TW" dirty="0" smtClean="0"/>
              <a:t>[The people think of food as importance as heaven]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3979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以</a:t>
            </a:r>
            <a:r>
              <a:rPr lang="en-US" altLang="zh-TW" dirty="0"/>
              <a:t>A</a:t>
            </a:r>
            <a:r>
              <a:rPr lang="zh-TW" altLang="en-US" dirty="0"/>
              <a:t>为</a:t>
            </a:r>
            <a:r>
              <a:rPr lang="en-US" altLang="zh-TW" dirty="0"/>
              <a:t>B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我姐姐以帮助别人为自己最大的快</a:t>
            </a:r>
            <a:r>
              <a:rPr lang="zh-CN" altLang="en-US" dirty="0" smtClean="0"/>
              <a:t>乐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TW" dirty="0" smtClean="0"/>
              <a:t>[</a:t>
            </a:r>
            <a:r>
              <a:rPr lang="zh-CN" altLang="en-US" dirty="0"/>
              <a:t>姐姐把帮助别人当作自己最大的快</a:t>
            </a:r>
            <a:r>
              <a:rPr lang="zh-CN" altLang="en-US" dirty="0" smtClean="0"/>
              <a:t>乐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pic>
        <p:nvPicPr>
          <p:cNvPr id="4098" name="Picture 2" descr="帮助, 手, 报价, 绝望, 抑郁症, 慈善机构, 信托, 职业倦怠, 治疗, 朋友, 一臂之力, 手牵着手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838" y="1825624"/>
            <a:ext cx="4783962" cy="33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91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以</a:t>
            </a:r>
            <a:r>
              <a:rPr lang="en-US" altLang="zh-TW" dirty="0"/>
              <a:t>A</a:t>
            </a:r>
            <a:r>
              <a:rPr lang="zh-TW" altLang="en-US" dirty="0"/>
              <a:t>为</a:t>
            </a:r>
            <a:r>
              <a:rPr lang="en-US" altLang="zh-TW" dirty="0"/>
              <a:t>B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以布尔诺为例，欧洲的</a:t>
            </a:r>
            <a:r>
              <a:rPr lang="zh-CN" altLang="en-US" dirty="0" smtClean="0"/>
              <a:t>城市有很多美丽的建筑</a:t>
            </a:r>
            <a:endParaRPr lang="en-US" altLang="zh-CN" dirty="0" smtClean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79204" y="365125"/>
            <a:ext cx="5181600" cy="38862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325" y="4107099"/>
            <a:ext cx="39433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7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311168" y="1172964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声音</a:t>
            </a:r>
            <a:endParaRPr lang="en-US" altLang="zh-TW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22" name="Picture 2" descr="用户界面, 声音, 符号, 设计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24" b="35990"/>
          <a:stretch/>
        </p:blipFill>
        <p:spPr bwMode="auto">
          <a:xfrm>
            <a:off x="3268578" y="3264056"/>
            <a:ext cx="5828006" cy="170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56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以</a:t>
            </a:r>
            <a:r>
              <a:rPr lang="en-US" altLang="zh-TW" dirty="0"/>
              <a:t>A</a:t>
            </a:r>
            <a:r>
              <a:rPr lang="zh-TW" altLang="en-US" dirty="0"/>
              <a:t>为</a:t>
            </a:r>
            <a:r>
              <a:rPr lang="en-US" altLang="zh-TW" dirty="0"/>
              <a:t>B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以布尔</a:t>
            </a:r>
            <a:r>
              <a:rPr lang="zh-CN" altLang="en-US" dirty="0" smtClean="0"/>
              <a:t>诺</a:t>
            </a:r>
            <a:r>
              <a:rPr lang="en-US" altLang="zh-TW" dirty="0" smtClean="0"/>
              <a:t>[</a:t>
            </a:r>
            <a:r>
              <a:rPr lang="zh-TW" altLang="en-US" dirty="0"/>
              <a:t>布拉格、你住的</a:t>
            </a:r>
            <a:r>
              <a:rPr lang="zh-TW" altLang="en-US" dirty="0" smtClean="0"/>
              <a:t>地方</a:t>
            </a:r>
            <a:r>
              <a:rPr lang="en-US" altLang="zh-TW" dirty="0" smtClean="0"/>
              <a:t>]</a:t>
            </a:r>
            <a:r>
              <a:rPr lang="zh-CN" altLang="en-US" dirty="0" smtClean="0"/>
              <a:t>为例</a:t>
            </a:r>
            <a:r>
              <a:rPr lang="en-US" altLang="zh-CN" dirty="0" smtClean="0"/>
              <a:t>…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79204" y="365125"/>
            <a:ext cx="5181600" cy="38862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325" y="4107099"/>
            <a:ext cx="39433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0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以</a:t>
            </a:r>
            <a:r>
              <a:rPr lang="en-US" altLang="zh-TW" dirty="0"/>
              <a:t>A</a:t>
            </a:r>
            <a:r>
              <a:rPr lang="zh-TW" altLang="en-US" dirty="0"/>
              <a:t>为</a:t>
            </a:r>
            <a:r>
              <a:rPr lang="en-US" altLang="zh-TW" dirty="0"/>
              <a:t>B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以</a:t>
            </a:r>
            <a:r>
              <a:rPr lang="en-US" altLang="zh-TW" dirty="0"/>
              <a:t>...</a:t>
            </a:r>
            <a:r>
              <a:rPr lang="zh-TW" altLang="en-US" dirty="0" smtClean="0"/>
              <a:t>为</a:t>
            </a:r>
            <a:r>
              <a:rPr lang="en-US" altLang="zh-TW" dirty="0" smtClean="0"/>
              <a:t>…</a:t>
            </a:r>
            <a:r>
              <a:rPr lang="zh-TW" altLang="en-US" dirty="0" smtClean="0"/>
              <a:t>，</a:t>
            </a:r>
            <a:r>
              <a:rPr lang="en-US" altLang="zh-TW" dirty="0"/>
              <a:t>...</a:t>
            </a:r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38047" y="1825625"/>
            <a:ext cx="324990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要不是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要不是</a:t>
            </a:r>
            <a:r>
              <a:rPr lang="en-US" altLang="zh-TW" dirty="0" smtClean="0"/>
              <a:t>+condition</a:t>
            </a:r>
          </a:p>
          <a:p>
            <a:endParaRPr lang="en-US" altLang="zh-TW" dirty="0"/>
          </a:p>
          <a:p>
            <a:r>
              <a:rPr lang="en-US" altLang="zh-TW" dirty="0" smtClean="0"/>
              <a:t>If it weren’t for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在上海的时候，要不是到处都是中文，我还以为是在美国呢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3979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要不是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18013" y="2723745"/>
            <a:ext cx="6141893" cy="2957208"/>
          </a:xfrm>
          <a:prstGeom prst="rect">
            <a:avLst/>
          </a:prstGeom>
        </p:spPr>
      </p:pic>
      <p:pic>
        <p:nvPicPr>
          <p:cNvPr id="5" name="Picture 2" descr="阿沙芬堡, 城堡, 下弗兰肯, 巴伐利亚, 德国, 旧镇, 感兴趣的地方, 闭Johannisburg, 建设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29" y="2451370"/>
            <a:ext cx="5001764" cy="336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向右箭號 6"/>
          <p:cNvSpPr/>
          <p:nvPr/>
        </p:nvSpPr>
        <p:spPr>
          <a:xfrm>
            <a:off x="5350213" y="3754877"/>
            <a:ext cx="1313234" cy="6128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891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要不是</a:t>
            </a:r>
          </a:p>
        </p:txBody>
      </p:sp>
      <p:sp>
        <p:nvSpPr>
          <p:cNvPr id="7" name="向右箭號 6"/>
          <p:cNvSpPr/>
          <p:nvPr/>
        </p:nvSpPr>
        <p:spPr>
          <a:xfrm>
            <a:off x="5728123" y="3754877"/>
            <a:ext cx="1313234" cy="6128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2" descr="年轻女子, 女孩, 关注, 休息, 枕头, 粉红色, 杯, 心脏, 生病, 疼痛, 打破, 人的, 头发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67" y="2689698"/>
            <a:ext cx="4544148" cy="335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內容版面配置區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41357" y="1885629"/>
            <a:ext cx="344328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8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要不是</a:t>
            </a:r>
          </a:p>
        </p:txBody>
      </p:sp>
      <p:sp>
        <p:nvSpPr>
          <p:cNvPr id="7" name="向右箭號 6"/>
          <p:cNvSpPr/>
          <p:nvPr/>
        </p:nvSpPr>
        <p:spPr>
          <a:xfrm>
            <a:off x="5728123" y="3754877"/>
            <a:ext cx="1313234" cy="6128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2" descr="年轻女子, 女孩, 关注, 休息, 枕头, 粉红色, 杯, 心脏, 生病, 疼痛, 打破, 人的, 头发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67" y="2689698"/>
            <a:ext cx="4544148" cy="335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002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要不是</a:t>
            </a:r>
          </a:p>
        </p:txBody>
      </p:sp>
      <p:pic>
        <p:nvPicPr>
          <p:cNvPr id="8" name="Picture 2" descr="年轻女子, 女孩, 关注, 休息, 枕头, 粉红色, 杯, 心脏, 生病, 疼痛, 打破, 人的, 头发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67" y="2699426"/>
            <a:ext cx="4544148" cy="335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你有什么失败的经验吗？</a:t>
            </a:r>
            <a:r>
              <a:rPr lang="zh-CN" altLang="en-US" dirty="0" smtClean="0"/>
              <a:t>用</a:t>
            </a:r>
            <a:r>
              <a:rPr lang="zh-TW" altLang="en-US" dirty="0" smtClean="0"/>
              <a:t>「</a:t>
            </a:r>
            <a:r>
              <a:rPr lang="zh-CN" altLang="en-US" dirty="0" smtClean="0"/>
              <a:t>要不是</a:t>
            </a:r>
            <a:r>
              <a:rPr lang="zh-TW" altLang="en-US" dirty="0" smtClean="0"/>
              <a:t>」</a:t>
            </a:r>
            <a:r>
              <a:rPr lang="zh-CN" altLang="en-US" dirty="0" smtClean="0"/>
              <a:t>造句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7054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从来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Adverb</a:t>
            </a:r>
          </a:p>
          <a:p>
            <a:endParaRPr lang="en-US" altLang="zh-TW" dirty="0"/>
          </a:p>
          <a:p>
            <a:r>
              <a:rPr lang="en-US" altLang="zh-TW" dirty="0" smtClean="0"/>
              <a:t>Often followed by a word of negation[</a:t>
            </a:r>
            <a:r>
              <a:rPr lang="zh-TW" altLang="en-US" dirty="0" smtClean="0"/>
              <a:t>不、沒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从来没</a:t>
            </a:r>
            <a:r>
              <a:rPr lang="zh-TW" altLang="en-US" dirty="0" smtClean="0"/>
              <a:t>看</a:t>
            </a:r>
            <a:endParaRPr lang="zh-TW" altLang="en-US" dirty="0"/>
          </a:p>
          <a:p>
            <a:r>
              <a:rPr lang="en-US" altLang="zh-TW" dirty="0" smtClean="0"/>
              <a:t>[never see]</a:t>
            </a:r>
            <a:endParaRPr lang="zh-TW" altLang="en-US" dirty="0"/>
          </a:p>
          <a:p>
            <a:r>
              <a:rPr lang="zh-TW" altLang="en-US" dirty="0"/>
              <a:t>从来不迟到</a:t>
            </a:r>
            <a:endParaRPr lang="en-US" altLang="zh-TW" dirty="0" smtClean="0"/>
          </a:p>
          <a:p>
            <a:r>
              <a:rPr lang="en-US" altLang="zh-TW" dirty="0" smtClean="0"/>
              <a:t>[never late]</a:t>
            </a:r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9611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从来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我的外国朋友</a:t>
            </a:r>
            <a:r>
              <a:rPr lang="zh-CN" altLang="en-US" dirty="0">
                <a:solidFill>
                  <a:srgbClr val="FF0000"/>
                </a:solidFill>
              </a:rPr>
              <a:t>从来没过过</a:t>
            </a:r>
            <a:r>
              <a:rPr lang="zh-CN" altLang="en-US" dirty="0"/>
              <a:t>端午节，</a:t>
            </a:r>
            <a:r>
              <a:rPr lang="zh-CN" altLang="en-US" dirty="0" smtClean="0"/>
              <a:t>也</a:t>
            </a:r>
            <a:r>
              <a:rPr lang="en-US" altLang="zh-CN" dirty="0" smtClean="0"/>
              <a:t>[</a:t>
            </a:r>
            <a:r>
              <a:rPr lang="zh-CN" altLang="en-US" dirty="0" smtClean="0"/>
              <a:t>从</a:t>
            </a:r>
            <a:r>
              <a:rPr lang="zh-CN" altLang="en-US" dirty="0"/>
              <a:t>来没吃</a:t>
            </a:r>
            <a:r>
              <a:rPr lang="zh-CN" altLang="en-US" dirty="0" smtClean="0"/>
              <a:t>过</a:t>
            </a:r>
            <a:r>
              <a:rPr lang="en-US" altLang="zh-CN" dirty="0" smtClean="0"/>
              <a:t>]</a:t>
            </a:r>
            <a:r>
              <a:rPr lang="zh-CN" altLang="en-US" dirty="0" smtClean="0"/>
              <a:t>粽子</a:t>
            </a:r>
            <a:endParaRPr lang="en-US" altLang="zh-CN" dirty="0" smtClean="0"/>
          </a:p>
          <a:p>
            <a:endParaRPr lang="en-US" altLang="zh-TW" dirty="0"/>
          </a:p>
          <a:p>
            <a:r>
              <a:rPr lang="en-US" altLang="zh-TW" dirty="0" smtClean="0">
                <a:solidFill>
                  <a:srgbClr val="FF0000"/>
                </a:solidFill>
              </a:rPr>
              <a:t>never celebrated</a:t>
            </a:r>
          </a:p>
          <a:p>
            <a:r>
              <a:rPr lang="en-US" altLang="zh-TW" dirty="0" smtClean="0"/>
              <a:t>[never eaten]</a:t>
            </a:r>
            <a:endParaRPr lang="zh-TW" altLang="en-US" dirty="0"/>
          </a:p>
        </p:txBody>
      </p:sp>
      <p:pic>
        <p:nvPicPr>
          <p:cNvPr id="6" name="Picture 2" descr="粽子, 传统, 亚洲, 龙舟, 节日, 糯米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282" y="910229"/>
            <a:ext cx="3511156" cy="526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56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从来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我的房间从来就很干</a:t>
            </a:r>
            <a:r>
              <a:rPr lang="zh-CN" altLang="en-US" dirty="0" smtClean="0"/>
              <a:t>净</a:t>
            </a:r>
            <a:endParaRPr lang="en-US" altLang="zh-CN" dirty="0" smtClean="0"/>
          </a:p>
          <a:p>
            <a:endParaRPr lang="en-US" altLang="zh-TW" dirty="0"/>
          </a:p>
          <a:p>
            <a:r>
              <a:rPr lang="zh-CN" altLang="en-US" dirty="0"/>
              <a:t>我的房间从以前就很干净</a:t>
            </a:r>
            <a:endParaRPr lang="zh-TW" altLang="en-US" dirty="0"/>
          </a:p>
        </p:txBody>
      </p:sp>
      <p:pic>
        <p:nvPicPr>
          <p:cNvPr id="6146" name="Picture 2" descr="窗口, 家具, 房间, 房子, 公寓, 大提琴, 春, 室内设计, 心情, 假日, 浪漫主义, 绿色, 信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43969"/>
            <a:ext cx="5181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12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这是什么声</a:t>
            </a:r>
            <a:r>
              <a:rPr lang="zh-CN" altLang="en-US" dirty="0" smtClean="0"/>
              <a:t>音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3242482"/>
            <a:ext cx="5181600" cy="151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9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从来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有什么事情是你从来没做过的</a:t>
            </a:r>
            <a:endParaRPr lang="zh-TW" altLang="en-US" dirty="0"/>
          </a:p>
        </p:txBody>
      </p:sp>
      <p:pic>
        <p:nvPicPr>
          <p:cNvPr id="7170" name="Picture 2" descr="国旗, 天空, 旗杆, 风, 云, 德国国旗, 德国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302" y="1323755"/>
            <a:ext cx="3122577" cy="468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64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从来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有什么事情是你从</a:t>
            </a:r>
            <a:r>
              <a:rPr lang="zh-CN" altLang="en-US" dirty="0" smtClean="0"/>
              <a:t>来</a:t>
            </a:r>
            <a:r>
              <a:rPr lang="en-US" altLang="zh-CN" dirty="0" smtClean="0"/>
              <a:t>/</a:t>
            </a:r>
            <a:r>
              <a:rPr lang="zh-TW" altLang="en-US" dirty="0" smtClean="0"/>
              <a:t>以前就</a:t>
            </a:r>
            <a:r>
              <a:rPr lang="en-US" altLang="zh-TW" dirty="0" smtClean="0"/>
              <a:t>…</a:t>
            </a:r>
          </a:p>
          <a:p>
            <a:endParaRPr lang="zh-TW" altLang="en-US" dirty="0"/>
          </a:p>
          <a:p>
            <a:endParaRPr lang="zh-TW" altLang="en-US" dirty="0"/>
          </a:p>
        </p:txBody>
      </p:sp>
      <p:pic>
        <p:nvPicPr>
          <p:cNvPr id="5" name="Picture 2" descr="台湾, 大肠包小肠, 香肠, 猪肉, 糯米, 中国, 水稻, 亚洲食品, 煮熟的, 烤架, 大蒜, 肉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54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尽</a:t>
            </a:r>
            <a:r>
              <a:rPr lang="zh-TW" altLang="en-US" dirty="0" smtClean="0"/>
              <a:t>可能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/>
              <a:t>as much as </a:t>
            </a:r>
            <a:r>
              <a:rPr lang="en-US" altLang="zh-TW" dirty="0" smtClean="0"/>
              <a:t>possible</a:t>
            </a:r>
          </a:p>
          <a:p>
            <a:endParaRPr lang="en-US" altLang="zh-TW" dirty="0"/>
          </a:p>
          <a:p>
            <a:r>
              <a:rPr lang="en-US" altLang="zh-TW" dirty="0" smtClean="0"/>
              <a:t>Do one’s utmost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尽可能保留老南京的</a:t>
            </a:r>
            <a:r>
              <a:rPr lang="zh-CN" altLang="en-US" dirty="0" smtClean="0"/>
              <a:t>特色</a:t>
            </a:r>
            <a:endParaRPr lang="en-US" altLang="zh-CN" dirty="0" smtClean="0"/>
          </a:p>
          <a:p>
            <a:endParaRPr lang="en-US" altLang="zh-TW" dirty="0"/>
          </a:p>
          <a:p>
            <a:r>
              <a:rPr lang="en-US" altLang="zh-TW" dirty="0" smtClean="0"/>
              <a:t>[as possible as preserve Nanjing old characteristic]</a:t>
            </a:r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9236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尽可能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别着急，我们会尽可能帮你找到钥</a:t>
            </a:r>
            <a:r>
              <a:rPr lang="zh-CN" altLang="en-US" dirty="0" smtClean="0"/>
              <a:t>匙</a:t>
            </a:r>
            <a:endParaRPr lang="en-US" altLang="zh-CN" dirty="0" smtClean="0"/>
          </a:p>
          <a:p>
            <a:endParaRPr lang="en-US" altLang="zh-TW" dirty="0"/>
          </a:p>
          <a:p>
            <a:r>
              <a:rPr lang="zh-CN" altLang="en-US" dirty="0"/>
              <a:t>别着急，我们会尽快帮你找到钥匙</a:t>
            </a:r>
            <a:endParaRPr lang="zh-TW" altLang="en-US" dirty="0"/>
          </a:p>
        </p:txBody>
      </p:sp>
      <p:pic>
        <p:nvPicPr>
          <p:cNvPr id="8194" name="Picture 2" descr="关键, 钥匙扣, 关闭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248" y="1825625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23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尽可能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81175" y="2658269"/>
            <a:ext cx="3295650" cy="2686050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尽可能早点来学</a:t>
            </a:r>
            <a:r>
              <a:rPr lang="zh-CN" altLang="en-US" dirty="0" smtClean="0"/>
              <a:t>校</a:t>
            </a:r>
            <a:endParaRPr lang="en-US" altLang="zh-CN" dirty="0" smtClean="0"/>
          </a:p>
          <a:p>
            <a:endParaRPr lang="en-US" altLang="zh-TW" dirty="0"/>
          </a:p>
          <a:p>
            <a:r>
              <a:rPr lang="zh-TW" altLang="en-US" dirty="0"/>
              <a:t>尽早来学校</a:t>
            </a:r>
          </a:p>
        </p:txBody>
      </p:sp>
    </p:spTree>
    <p:extLst>
      <p:ext uri="{BB962C8B-B14F-4D97-AF65-F5344CB8AC3E}">
        <p14:creationId xmlns:p14="http://schemas.microsoft.com/office/powerpoint/2010/main" val="324420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尽可能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CN" dirty="0"/>
              <a:t>1.</a:t>
            </a:r>
            <a:r>
              <a:rPr lang="zh-CN" altLang="en-US" dirty="0"/>
              <a:t>请问，我明天什么时候来上班？</a:t>
            </a:r>
          </a:p>
          <a:p>
            <a:r>
              <a:rPr lang="en-US" altLang="zh-CN" dirty="0"/>
              <a:t>2.</a:t>
            </a:r>
            <a:r>
              <a:rPr lang="zh-CN" altLang="en-US" dirty="0"/>
              <a:t>糟糕，我的电脑丢了。</a:t>
            </a:r>
          </a:p>
          <a:p>
            <a:r>
              <a:rPr lang="en-US" altLang="zh-CN" dirty="0"/>
              <a:t>3.</a:t>
            </a:r>
            <a:r>
              <a:rPr lang="zh-CN" altLang="en-US" dirty="0"/>
              <a:t>等等我，我行李还没有整理好。</a:t>
            </a:r>
          </a:p>
          <a:p>
            <a:r>
              <a:rPr lang="en-US" altLang="zh-CN" dirty="0"/>
              <a:t>4.</a:t>
            </a:r>
            <a:r>
              <a:rPr lang="zh-CN" altLang="en-US" dirty="0"/>
              <a:t>我们怎么让更多的游客来我们这儿旅游呢？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别着急，我们尽可能帮你找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endParaRPr lang="zh-CN" altLang="en-US" dirty="0"/>
          </a:p>
          <a:p>
            <a:r>
              <a:rPr lang="zh-CN" altLang="en-US" dirty="0"/>
              <a:t>出去旅行应该尽可能少带东西。</a:t>
            </a:r>
          </a:p>
          <a:p>
            <a:endParaRPr lang="en-US" altLang="zh-CN" dirty="0" smtClean="0"/>
          </a:p>
          <a:p>
            <a:r>
              <a:rPr lang="zh-CN" altLang="en-US" dirty="0" smtClean="0"/>
              <a:t>请</a:t>
            </a:r>
            <a:r>
              <a:rPr lang="zh-CN" altLang="en-US" dirty="0"/>
              <a:t>尽可能早点来。</a:t>
            </a:r>
          </a:p>
          <a:p>
            <a:endParaRPr lang="en-US" altLang="zh-CN" dirty="0" smtClean="0"/>
          </a:p>
          <a:p>
            <a:r>
              <a:rPr lang="zh-CN" altLang="en-US" dirty="0" smtClean="0"/>
              <a:t>尽</a:t>
            </a:r>
            <a:r>
              <a:rPr lang="zh-CN" altLang="en-US" dirty="0"/>
              <a:t>可能保</a:t>
            </a:r>
            <a:r>
              <a:rPr lang="zh-CN" altLang="en-US" dirty="0"/>
              <a:t>留有特色的传统建筑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5565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尽可能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为了毕</a:t>
            </a:r>
            <a:r>
              <a:rPr lang="zh-TW" altLang="en-US" dirty="0" smtClean="0"/>
              <a:t>业，你</a:t>
            </a:r>
            <a:r>
              <a:rPr lang="zh-TW" altLang="en-US" dirty="0"/>
              <a:t>会尽</a:t>
            </a:r>
            <a:r>
              <a:rPr lang="zh-TW" altLang="en-US" dirty="0" smtClean="0"/>
              <a:t>可能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sp>
        <p:nvSpPr>
          <p:cNvPr id="5" name="向下箭號 4"/>
          <p:cNvSpPr/>
          <p:nvPr/>
        </p:nvSpPr>
        <p:spPr>
          <a:xfrm>
            <a:off x="8863721" y="2726192"/>
            <a:ext cx="898059" cy="12751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218" name="Picture 2" descr="草稿, 插图, 滑稽, 虚构人物, 可爱, 樂樂果, 铅笔, 橡皮擦, 用功, 努力, 铅笔画, Penci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89" y="1825625"/>
            <a:ext cx="394642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38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尽可能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为了毕</a:t>
            </a:r>
            <a:r>
              <a:rPr lang="zh-TW" altLang="en-US" dirty="0" smtClean="0"/>
              <a:t>业，你</a:t>
            </a:r>
            <a:r>
              <a:rPr lang="zh-TW" altLang="en-US" dirty="0"/>
              <a:t>会尽快、早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sp>
        <p:nvSpPr>
          <p:cNvPr id="5" name="向下箭號 4"/>
          <p:cNvSpPr/>
          <p:nvPr/>
        </p:nvSpPr>
        <p:spPr>
          <a:xfrm>
            <a:off x="8863721" y="2726192"/>
            <a:ext cx="898059" cy="12751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218" name="Picture 2" descr="草稿, 插图, 滑稽, 虚构人物, 可爱, 樂樂果, 铅笔, 橡皮擦, 用功, 努力, 铅笔画, Penci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89" y="1825625"/>
            <a:ext cx="394642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15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Speaking Exercise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你去过什么让你印象深刻的庙或教堂吗？</a:t>
            </a:r>
            <a:endParaRPr lang="zh-TW" altLang="en-US" dirty="0"/>
          </a:p>
        </p:txBody>
      </p:sp>
      <p:pic>
        <p:nvPicPr>
          <p:cNvPr id="6" name="內容版面配置區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54822" y="1027906"/>
            <a:ext cx="4572000" cy="3429000"/>
          </a:xfrm>
          <a:prstGeom prst="rect">
            <a:avLst/>
          </a:prstGeom>
        </p:spPr>
      </p:pic>
      <p:pic>
        <p:nvPicPr>
          <p:cNvPr id="10242" name="Picture 2" descr="教会, 大教堂, 礼拜场所, 祭坛, 宗教, 教会光能, 基督教, 毂, 架构, 信仰, 耶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97" y="2923847"/>
            <a:ext cx="5476605" cy="365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99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Speaking Exercise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你喜欢住在安静的城市还是热闹的城市？为什么？</a:t>
            </a:r>
            <a:endParaRPr lang="zh-TW" altLang="en-US" dirty="0"/>
          </a:p>
        </p:txBody>
      </p:sp>
      <p:pic>
        <p:nvPicPr>
          <p:cNvPr id="3074" name="Picture 2" descr="城市, 旅行, 旅游, 镇, 结构, 翁弗勒尔, 法国, 海边, 海, 英吉利海峡, 咖啡厅, 人行道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43" y="2309247"/>
            <a:ext cx="5009828" cy="333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5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311169" y="1172964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脚</a:t>
            </a:r>
            <a:r>
              <a:rPr lang="zh-TW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步</a:t>
            </a:r>
            <a:endParaRPr lang="en-US" altLang="zh-TW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098" name="Picture 2" descr="足迹, 海滩, 水, 脚步, 沙海滩, 打印, 脚, 海, 沙, 海洋, 夏天, 旅行, 假期, 走, 海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954" y="2237362"/>
            <a:ext cx="5688704" cy="426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79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Speaking Exercise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 smtClean="0"/>
              <a:t>你</a:t>
            </a:r>
            <a:r>
              <a:rPr lang="zh-CN" altLang="en-US" dirty="0"/>
              <a:t>的城市新盖的高楼多还是传统的建筑多</a:t>
            </a:r>
            <a:r>
              <a:rPr lang="zh-CN" altLang="en-US" dirty="0" smtClean="0"/>
              <a:t>？</a:t>
            </a:r>
            <a:endParaRPr lang="en-US" altLang="zh-CN" dirty="0" smtClean="0"/>
          </a:p>
          <a:p>
            <a:endParaRPr lang="en-US" altLang="zh-CN" dirty="0" smtClean="0"/>
          </a:p>
        </p:txBody>
      </p:sp>
      <p:pic>
        <p:nvPicPr>
          <p:cNvPr id="6" name="Picture 2" descr="曼哈顿, 帝国大厦, 纽约城, 纽约, 城市, 摩天大楼, 高楼林立, 建筑物, 镇, 京华酒店, 结构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43969"/>
            <a:ext cx="5181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65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Speaking Exercise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你喜欢住在新盖的高楼里还是传统的建筑里？为什么？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2050" name="Picture 2" descr="Bechyňe, 捷克共和国, 方T, 克, 马萨里克, 教会的 Sv。, 马特, 历史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523" y="1926077"/>
            <a:ext cx="5311303" cy="354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8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Speaking Exercise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你游览过哪些城市？对哪个城市的印象最好？为什么</a:t>
            </a:r>
            <a:r>
              <a:rPr lang="zh-CN" altLang="en-US" dirty="0" smtClean="0"/>
              <a:t>？</a:t>
            </a:r>
            <a:endParaRPr lang="zh-TW" altLang="en-US" dirty="0"/>
          </a:p>
        </p:txBody>
      </p:sp>
      <p:pic>
        <p:nvPicPr>
          <p:cNvPr id="14338" name="Picture 2" descr="伦敦, 议会, 英格兰, 笨笨, 威斯敏斯特, 塔, 城市, 英国, 旅行, 泰晤士, 时钟, 里程碑, 建设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220" y="265465"/>
            <a:ext cx="4019145" cy="268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自由女神像, 纽约, 纽约州, 纽约市, 纽约城, 城市, 自由女神, 大苹果, 美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55" y="3949481"/>
            <a:ext cx="4241192" cy="238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北京, 被禁止, 旅游, 中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276" y="3460052"/>
            <a:ext cx="4620571" cy="306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29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Speaking Exercise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请谈谈你的老家最近有些什么变化？</a:t>
            </a:r>
            <a:endParaRPr lang="zh-TW" altLang="en-US" dirty="0"/>
          </a:p>
        </p:txBody>
      </p:sp>
      <p:pic>
        <p:nvPicPr>
          <p:cNvPr id="4098" name="Picture 2" descr="超市, 空, 货架, 丰度, 希腊, 金融危机, 党, 长, 瓦, 产品, 便利, 制成品, 罐, 罐头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788" y="1825625"/>
            <a:ext cx="3465416" cy="462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43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现代</a:t>
            </a:r>
            <a:r>
              <a:rPr lang="zh-TW" altLang="en-US" dirty="0" smtClean="0"/>
              <a:t>南京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hlinkClick r:id="rId2"/>
              </a:rPr>
              <a:t>https://www.youtube.com/watch?v=fUBBO2TEWZQ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3382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传统中国</a:t>
            </a:r>
            <a:r>
              <a:rPr lang="en-US" altLang="zh-CN" dirty="0"/>
              <a:t>/</a:t>
            </a:r>
            <a:r>
              <a:rPr lang="zh-CN" altLang="en-US" dirty="0"/>
              <a:t>台湾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hlinkClick r:id="rId2"/>
              </a:rPr>
              <a:t>https://</a:t>
            </a:r>
            <a:r>
              <a:rPr lang="en-US" altLang="zh-TW" dirty="0" smtClean="0">
                <a:hlinkClick r:id="rId2"/>
              </a:rPr>
              <a:t>www.youtube.com/watch?v=Pvb_DX5hEJ0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r>
              <a:rPr lang="en-US" altLang="zh-TW" dirty="0">
                <a:hlinkClick r:id="rId3"/>
              </a:rPr>
              <a:t>https://</a:t>
            </a:r>
            <a:r>
              <a:rPr lang="en-US" altLang="zh-TW" dirty="0" smtClean="0">
                <a:hlinkClick r:id="rId3"/>
              </a:rPr>
              <a:t>www.youtube.com/watch?v=hDGpUXHeVtg</a:t>
            </a:r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301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1541</Words>
  <Application>Microsoft Office PowerPoint</Application>
  <PresentationFormat>Širokoúhlá obrazovka</PresentationFormat>
  <Paragraphs>370</Paragraphs>
  <Slides>95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95</vt:i4>
      </vt:variant>
    </vt:vector>
  </HeadingPairs>
  <TitlesOfParts>
    <vt:vector size="101" baseType="lpstr">
      <vt:lpstr>宋体</vt:lpstr>
      <vt:lpstr>Arial</vt:lpstr>
      <vt:lpstr>Calibri</vt:lpstr>
      <vt:lpstr>Calibri Light</vt:lpstr>
      <vt:lpstr>新細明體</vt:lpstr>
      <vt:lpstr>Office 佈景主題</vt:lpstr>
      <vt:lpstr>Drill4</vt:lpstr>
      <vt:lpstr>第十二课 中国的变化</vt:lpstr>
      <vt:lpstr>生词</vt:lpstr>
      <vt:lpstr>讨论/discussion</vt:lpstr>
      <vt:lpstr>生词</vt:lpstr>
      <vt:lpstr>讨论/discussion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讨论/discussion</vt:lpstr>
      <vt:lpstr>生词</vt:lpstr>
      <vt:lpstr>讨论/discussion</vt:lpstr>
      <vt:lpstr>生词</vt:lpstr>
      <vt:lpstr>讨论/discussion</vt:lpstr>
      <vt:lpstr>生词</vt:lpstr>
      <vt:lpstr>讨论/discussion</vt:lpstr>
      <vt:lpstr>生词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生词</vt:lpstr>
      <vt:lpstr>讨论/discussion</vt:lpstr>
      <vt:lpstr>生词</vt:lpstr>
      <vt:lpstr>生词</vt:lpstr>
      <vt:lpstr>生词</vt:lpstr>
      <vt:lpstr>生词</vt:lpstr>
      <vt:lpstr>生词</vt:lpstr>
      <vt:lpstr>生词</vt:lpstr>
      <vt:lpstr>生词</vt:lpstr>
      <vt:lpstr>课文</vt:lpstr>
      <vt:lpstr>讨论/discussion</vt:lpstr>
      <vt:lpstr>课文</vt:lpstr>
      <vt:lpstr>课文</vt:lpstr>
      <vt:lpstr>讨论/discussion</vt:lpstr>
      <vt:lpstr>课文</vt:lpstr>
      <vt:lpstr>讨论/discussion</vt:lpstr>
      <vt:lpstr>课文</vt:lpstr>
      <vt:lpstr>讨论/discussion</vt:lpstr>
      <vt:lpstr>孔庙、夫子庙、文庙</vt:lpstr>
      <vt:lpstr>孔庙、夫子庙、文庙</vt:lpstr>
      <vt:lpstr>孔庙、夫子庙、文庙</vt:lpstr>
      <vt:lpstr>Adverb 竟[然]</vt:lpstr>
      <vt:lpstr>Adverb 竟[然]</vt:lpstr>
      <vt:lpstr>Adverb 竟[然]</vt:lpstr>
      <vt:lpstr>Adverb 竟[然]</vt:lpstr>
      <vt:lpstr>Adverb 竟[然]</vt:lpstr>
      <vt:lpstr>以A为B</vt:lpstr>
      <vt:lpstr>以A为B</vt:lpstr>
      <vt:lpstr>以A为B</vt:lpstr>
      <vt:lpstr>以A为B</vt:lpstr>
      <vt:lpstr>以A为B</vt:lpstr>
      <vt:lpstr>要不是</vt:lpstr>
      <vt:lpstr>要不是</vt:lpstr>
      <vt:lpstr>要不是</vt:lpstr>
      <vt:lpstr>要不是</vt:lpstr>
      <vt:lpstr>要不是</vt:lpstr>
      <vt:lpstr>从来</vt:lpstr>
      <vt:lpstr>从来</vt:lpstr>
      <vt:lpstr>从来</vt:lpstr>
      <vt:lpstr>从来</vt:lpstr>
      <vt:lpstr>从来</vt:lpstr>
      <vt:lpstr>尽可能</vt:lpstr>
      <vt:lpstr>尽可能</vt:lpstr>
      <vt:lpstr>尽可能</vt:lpstr>
      <vt:lpstr>尽可能</vt:lpstr>
      <vt:lpstr>尽可能</vt:lpstr>
      <vt:lpstr>尽可能</vt:lpstr>
      <vt:lpstr>Speaking Exercise</vt:lpstr>
      <vt:lpstr>Speaking Exercise</vt:lpstr>
      <vt:lpstr>Speaking Exercise</vt:lpstr>
      <vt:lpstr>Speaking Exercise</vt:lpstr>
      <vt:lpstr>Speaking Exercise</vt:lpstr>
      <vt:lpstr>Speaking Exercise</vt:lpstr>
      <vt:lpstr>现代南京</vt:lpstr>
      <vt:lpstr>传统中国/台湾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Drill4</dc:title>
  <dc:creator>蘇瑞慧</dc:creator>
  <cp:lastModifiedBy>Su Heng</cp:lastModifiedBy>
  <cp:revision>107</cp:revision>
  <dcterms:created xsi:type="dcterms:W3CDTF">2018-02-18T16:11:19Z</dcterms:created>
  <dcterms:modified xsi:type="dcterms:W3CDTF">2018-03-02T12:54:19Z</dcterms:modified>
</cp:coreProperties>
</file>