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4"/>
  </p:notesMasterIdLst>
  <p:sldIdLst>
    <p:sldId id="256" r:id="rId2"/>
    <p:sldId id="259" r:id="rId3"/>
    <p:sldId id="260" r:id="rId4"/>
    <p:sldId id="353" r:id="rId5"/>
    <p:sldId id="318" r:id="rId6"/>
    <p:sldId id="267" r:id="rId7"/>
    <p:sldId id="273" r:id="rId8"/>
    <p:sldId id="268" r:id="rId9"/>
    <p:sldId id="362" r:id="rId10"/>
    <p:sldId id="358" r:id="rId11"/>
    <p:sldId id="320" r:id="rId12"/>
    <p:sldId id="321" r:id="rId13"/>
    <p:sldId id="322" r:id="rId14"/>
    <p:sldId id="324" r:id="rId15"/>
    <p:sldId id="323" r:id="rId16"/>
    <p:sldId id="325" r:id="rId17"/>
    <p:sldId id="341" r:id="rId18"/>
    <p:sldId id="312" r:id="rId19"/>
    <p:sldId id="326" r:id="rId20"/>
    <p:sldId id="342" r:id="rId21"/>
    <p:sldId id="297" r:id="rId22"/>
    <p:sldId id="327" r:id="rId23"/>
    <p:sldId id="343" r:id="rId24"/>
    <p:sldId id="359" r:id="rId25"/>
    <p:sldId id="311" r:id="rId26"/>
    <p:sldId id="344" r:id="rId27"/>
    <p:sldId id="276" r:id="rId28"/>
    <p:sldId id="269" r:id="rId29"/>
    <p:sldId id="298" r:id="rId30"/>
    <p:sldId id="271" r:id="rId31"/>
    <p:sldId id="360" r:id="rId32"/>
    <p:sldId id="270" r:id="rId33"/>
    <p:sldId id="272" r:id="rId34"/>
    <p:sldId id="350" r:id="rId35"/>
    <p:sldId id="274" r:id="rId36"/>
    <p:sldId id="346" r:id="rId37"/>
    <p:sldId id="300" r:id="rId38"/>
    <p:sldId id="299" r:id="rId39"/>
    <p:sldId id="301" r:id="rId40"/>
    <p:sldId id="310" r:id="rId41"/>
    <p:sldId id="406" r:id="rId42"/>
    <p:sldId id="357" r:id="rId43"/>
    <p:sldId id="314" r:id="rId44"/>
    <p:sldId id="316" r:id="rId45"/>
    <p:sldId id="361" r:id="rId46"/>
    <p:sldId id="407" r:id="rId47"/>
    <p:sldId id="275" r:id="rId48"/>
    <p:sldId id="313" r:id="rId49"/>
    <p:sldId id="319" r:id="rId50"/>
    <p:sldId id="315" r:id="rId51"/>
    <p:sldId id="354" r:id="rId52"/>
    <p:sldId id="412" r:id="rId53"/>
    <p:sldId id="371" r:id="rId54"/>
    <p:sldId id="277" r:id="rId55"/>
    <p:sldId id="378" r:id="rId56"/>
    <p:sldId id="369" r:id="rId57"/>
    <p:sldId id="377" r:id="rId58"/>
    <p:sldId id="379" r:id="rId59"/>
    <p:sldId id="363" r:id="rId60"/>
    <p:sldId id="381" r:id="rId61"/>
    <p:sldId id="383" r:id="rId62"/>
    <p:sldId id="364" r:id="rId63"/>
    <p:sldId id="370" r:id="rId64"/>
    <p:sldId id="382" r:id="rId65"/>
    <p:sldId id="380" r:id="rId66"/>
    <p:sldId id="302" r:id="rId67"/>
    <p:sldId id="385" r:id="rId68"/>
    <p:sldId id="374" r:id="rId69"/>
    <p:sldId id="386" r:id="rId70"/>
    <p:sldId id="387" r:id="rId71"/>
    <p:sldId id="388" r:id="rId72"/>
    <p:sldId id="389" r:id="rId73"/>
    <p:sldId id="390" r:id="rId74"/>
    <p:sldId id="405" r:id="rId75"/>
    <p:sldId id="366" r:id="rId76"/>
    <p:sldId id="391" r:id="rId77"/>
    <p:sldId id="348" r:id="rId78"/>
    <p:sldId id="408" r:id="rId79"/>
    <p:sldId id="409" r:id="rId80"/>
    <p:sldId id="392" r:id="rId81"/>
    <p:sldId id="413" r:id="rId82"/>
    <p:sldId id="393" r:id="rId83"/>
    <p:sldId id="410" r:id="rId84"/>
    <p:sldId id="394" r:id="rId85"/>
    <p:sldId id="395" r:id="rId86"/>
    <p:sldId id="396" r:id="rId87"/>
    <p:sldId id="414" r:id="rId88"/>
    <p:sldId id="334" r:id="rId89"/>
    <p:sldId id="397" r:id="rId90"/>
    <p:sldId id="398" r:id="rId91"/>
    <p:sldId id="336" r:id="rId92"/>
    <p:sldId id="399" r:id="rId93"/>
    <p:sldId id="411" r:id="rId94"/>
    <p:sldId id="400" r:id="rId95"/>
    <p:sldId id="352" r:id="rId96"/>
    <p:sldId id="401" r:id="rId97"/>
    <p:sldId id="402" r:id="rId98"/>
    <p:sldId id="403" r:id="rId99"/>
    <p:sldId id="404" r:id="rId100"/>
    <p:sldId id="261" r:id="rId101"/>
    <p:sldId id="263" r:id="rId102"/>
    <p:sldId id="356" r:id="rId10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88690" autoAdjust="0"/>
  </p:normalViewPr>
  <p:slideViewPr>
    <p:cSldViewPr snapToGrid="0">
      <p:cViewPr varScale="1">
        <p:scale>
          <a:sx n="79" d="100"/>
          <a:sy n="79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42DAF-31D3-4182-BC61-02DBA434AD82}" type="datetimeFigureOut">
              <a:rPr lang="zh-TW" altLang="en-US" smtClean="0"/>
              <a:t>2018/3/9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DA391-EFE7-4768-A14C-9AEE015BAA8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6169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9397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87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111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91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57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92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348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93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9383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94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002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3432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6923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962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9782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3099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83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892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85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7597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86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9261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2018/3/9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349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2018/3/9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4050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2018/3/9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0024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2018/3/9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8004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2018/3/9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137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2018/3/9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1631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2018/3/9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8354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2018/3/9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9336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2018/3/9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9227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2018/3/9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7557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2018/3/9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3441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BFE81-C0D2-41C2-AE46-4C5CDBCCB9CF}" type="datetimeFigureOut">
              <a:rPr lang="zh-TW" altLang="en-US" smtClean="0"/>
              <a:t>2018/3/9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1308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baike.baidu.com/item/%E6%A0%91%E6%9E%97%E5%8F%AC%E9%95%87" TargetMode="Externa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Drill4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4800" dirty="0" smtClean="0"/>
              <a:t>KSCB113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24594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906" y="2933671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参加</a:t>
            </a:r>
            <a:endParaRPr lang="en-US" altLang="zh-TW" sz="115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179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Speaking Exercise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你喜欢参加旅行团还是自助游</a:t>
            </a:r>
            <a:r>
              <a:rPr lang="zh-CN" altLang="en-US" dirty="0" smtClean="0"/>
              <a:t>？</a:t>
            </a:r>
            <a:endParaRPr lang="zh-TW" altLang="en-US" dirty="0"/>
          </a:p>
        </p:txBody>
      </p:sp>
      <p:pic>
        <p:nvPicPr>
          <p:cNvPr id="12290" name="Picture 2" descr="越南旅游, 西瓜, 背包客, 周年纪念之旅, 市场, Bying水果, 好奇, 失去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746" y="1984443"/>
            <a:ext cx="5054060" cy="356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99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Speaking Exercise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对你来说，参加旅行团时，什么最重要</a:t>
            </a:r>
            <a:r>
              <a:rPr lang="zh-CN" altLang="en-US" dirty="0" smtClean="0"/>
              <a:t>？</a:t>
            </a:r>
            <a:endParaRPr lang="en-US" altLang="zh-CN" dirty="0" smtClean="0"/>
          </a:p>
          <a:p>
            <a:endParaRPr lang="en-US" altLang="zh-TW" dirty="0"/>
          </a:p>
          <a:p>
            <a:r>
              <a:rPr lang="zh-CN" altLang="en-US" dirty="0"/>
              <a:t>对你来说，自助游时，什么最重要？</a:t>
            </a:r>
            <a:endParaRPr lang="zh-TW" altLang="en-US" dirty="0"/>
          </a:p>
        </p:txBody>
      </p:sp>
      <p:pic>
        <p:nvPicPr>
          <p:cNvPr id="6" name="Picture 2" descr="财富, 货币, 财经, 储蓄, 美元, 财务状况, 钱, 贷款, 债务, 现金, 金融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25" y="2247089"/>
            <a:ext cx="5004883" cy="33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5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Speaking Exercise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你下次旅行会想去哪里？</a:t>
            </a:r>
            <a:endParaRPr lang="zh-TW" altLang="en-US" dirty="0"/>
          </a:p>
        </p:txBody>
      </p:sp>
      <p:pic>
        <p:nvPicPr>
          <p:cNvPr id="6" name="Picture 6" descr="国旗, 打击, 风, 扑, 字符, 美国, 横幅, 明星, 条纹, 红色, 白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15" y="2278004"/>
            <a:ext cx="4609289" cy="242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边框, 国家, 国旗, 地理, 地图, 亚洲, 大纲, 中国, 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250" y="2910110"/>
            <a:ext cx="5181600" cy="382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8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4" y="2597383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习惯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867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你有什么习惯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9" name="Picture 2" descr="音乐, 笔记, 声音, 音符, 注意到和弦, 韵律, 绘图, 幸福, 听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546" y="3325543"/>
            <a:ext cx="4216940" cy="316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婴儿, 女婴, 宝宝睡觉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476" y="293141"/>
            <a:ext cx="3745081" cy="248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向上箭號 4"/>
          <p:cNvSpPr/>
          <p:nvPr/>
        </p:nvSpPr>
        <p:spPr>
          <a:xfrm flipH="1">
            <a:off x="9035728" y="2506713"/>
            <a:ext cx="498576" cy="109027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61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5266287" y="3117479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软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894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5266287" y="3243939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硬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077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你喜欢比较软的床还是比较硬的床？</a:t>
            </a:r>
            <a:endParaRPr lang="zh-TW" altLang="en-US" dirty="0"/>
          </a:p>
        </p:txBody>
      </p:sp>
      <p:pic>
        <p:nvPicPr>
          <p:cNvPr id="5122" name="Picture 2" descr="家具, 房间, 床, 卧室, 公寓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317" y="3550595"/>
            <a:ext cx="4090242" cy="273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865" y="453450"/>
            <a:ext cx="3097145" cy="309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4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03464" y="8098012"/>
            <a:ext cx="7450336" cy="1783375"/>
          </a:xfrm>
        </p:spPr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pPr algn="ctr"/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3791523" y="2663454"/>
            <a:ext cx="460895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纪念品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970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你去过什么地方？买过纪念品吗？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37839" y="2237362"/>
            <a:ext cx="4885517" cy="323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6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5266288" y="2585634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关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116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4" y="3003921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交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通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464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第十</a:t>
            </a:r>
            <a:r>
              <a:rPr lang="zh-TW" altLang="en-US" dirty="0"/>
              <a:t>三</a:t>
            </a:r>
            <a:r>
              <a:rPr lang="zh-CN" altLang="en-US" dirty="0" smtClean="0"/>
              <a:t>课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TW" altLang="en-US" dirty="0" smtClean="0"/>
              <a:t>旅游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8440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你觉得你们国家的交通怎么样？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343182"/>
            <a:ext cx="5181600" cy="33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4" y="2331464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古老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480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5266284" y="2720569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河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707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你住的地方有河吗？</a:t>
            </a:r>
            <a:endParaRPr lang="zh-TW" altLang="en-US" dirty="0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612" y="1825625"/>
            <a:ext cx="5086775" cy="4351338"/>
          </a:xfr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17" y="2983959"/>
            <a:ext cx="3972128" cy="297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6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6" y="2837301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包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括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17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4" y="2380101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游览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679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你游览过哪些地方？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25382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904" y="3013650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千万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723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3791523" y="2827574"/>
            <a:ext cx="460895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打呼噜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831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你会打</a:t>
            </a:r>
            <a:r>
              <a:rPr lang="zh-CN" altLang="en-US" dirty="0" smtClean="0"/>
              <a:t>呼</a:t>
            </a:r>
            <a:r>
              <a:rPr lang="en-US" altLang="zh-TW" dirty="0" smtClean="0"/>
              <a:t>[</a:t>
            </a:r>
            <a:r>
              <a:rPr lang="zh-CN" altLang="en-US" dirty="0" smtClean="0"/>
              <a:t>噜</a:t>
            </a:r>
            <a:r>
              <a:rPr lang="en-US" altLang="zh-TW" dirty="0" smtClean="0"/>
              <a:t>]</a:t>
            </a:r>
            <a:r>
              <a:rPr lang="zh-CN" altLang="en-US" dirty="0" smtClean="0"/>
              <a:t>吗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446814"/>
            <a:ext cx="5181600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5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4528903" y="2653726"/>
            <a:ext cx="31341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美丽</a:t>
            </a:r>
          </a:p>
        </p:txBody>
      </p:sp>
    </p:spTree>
    <p:extLst>
      <p:ext uri="{BB962C8B-B14F-4D97-AF65-F5344CB8AC3E}">
        <p14:creationId xmlns:p14="http://schemas.microsoft.com/office/powerpoint/2010/main" val="245383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498572" y="2762656"/>
            <a:ext cx="3194855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亲眼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932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266285" y="2575905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面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854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你喜欢吃面吗？喜欢什么面？</a:t>
            </a:r>
            <a:endParaRPr lang="zh-TW" altLang="en-US" dirty="0"/>
          </a:p>
        </p:txBody>
      </p:sp>
      <p:pic>
        <p:nvPicPr>
          <p:cNvPr id="7170" name="Picture 2" descr="面条, 螺旋形意面, 食品, 吃, 碳水化合物, 面食, 意大利通心粉, 厨师, 水下, 开水, 气泡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415" y="778213"/>
            <a:ext cx="4269446" cy="284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没有糖粉, 面条, 如果, 淡水鱼, 面条鱼, 年轻的鱼面条, 菊花环, 多少代币, 如何革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683" y="3988391"/>
            <a:ext cx="4036910" cy="269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14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904" y="2848280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出发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541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904" y="2361897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门票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185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你们国家的门票贵吗？</a:t>
            </a:r>
          </a:p>
          <a:p>
            <a:endParaRPr lang="zh-TW" altLang="en-US" dirty="0"/>
          </a:p>
        </p:txBody>
      </p:sp>
      <p:pic>
        <p:nvPicPr>
          <p:cNvPr id="8194" name="Picture 2" descr="传真, 白人男性, 3D模型, 孤立, 3D, 模型, 全身, 白, 3D人, 三维模型, 门票, 优惠券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515" y="2003897"/>
            <a:ext cx="3861881" cy="386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89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266285" y="2935828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逗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908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1" y="394308"/>
            <a:ext cx="10515600" cy="1325563"/>
          </a:xfrm>
        </p:spPr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5" y="2506561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拥抱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876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你喜欢拥抱吗？</a:t>
            </a:r>
            <a:endParaRPr lang="zh-TW" altLang="en-US" dirty="0"/>
          </a:p>
        </p:txBody>
      </p:sp>
      <p:pic>
        <p:nvPicPr>
          <p:cNvPr id="9218" name="Picture 2" descr="人, 男子, 女子, 冷, 天气, 夫妇, 吻, 爱, 拥抱, 雪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31" y="2412460"/>
            <a:ext cx="5107020" cy="340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66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生词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4294967295"/>
          </p:nvPr>
        </p:nvSpPr>
        <p:spPr>
          <a:xfrm>
            <a:off x="7010400" y="1825625"/>
            <a:ext cx="5181600" cy="4351338"/>
          </a:xfrm>
        </p:spPr>
        <p:txBody>
          <a:bodyPr/>
          <a:lstStyle/>
          <a:p>
            <a:endParaRPr lang="en-US" altLang="zh-TW" smtClean="0"/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266285" y="2050611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团</a:t>
            </a:r>
            <a:endParaRPr lang="en-US" altLang="zh-TW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802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你觉得什么东西美丽？</a:t>
            </a:r>
            <a:endParaRPr lang="zh-TW" altLang="en-US" dirty="0"/>
          </a:p>
        </p:txBody>
      </p:sp>
      <p:pic>
        <p:nvPicPr>
          <p:cNvPr id="1026" name="Picture 2" descr="玫瑰, 花, 花瓣, 爱, 花的, 特写, 粉红色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769" y="1825625"/>
            <a:ext cx="5805839" cy="399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0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algn="ctr"/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906" y="2467648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分享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581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你喜欢分享吗？会和人分享什么呢？</a:t>
            </a:r>
            <a:endParaRPr lang="zh-TW" altLang="en-US" dirty="0"/>
          </a:p>
        </p:txBody>
      </p:sp>
      <p:pic>
        <p:nvPicPr>
          <p:cNvPr id="6" name="Picture 6" descr="印第安男人, 男, 人, 张开双手, 拥抱, 欢迎, 手势, 光头, 眼镜, 白色背景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72" y="2128719"/>
            <a:ext cx="5617724" cy="374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9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生词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4294967295"/>
          </p:nvPr>
        </p:nvSpPr>
        <p:spPr>
          <a:xfrm>
            <a:off x="7010400" y="1825625"/>
            <a:ext cx="5181600" cy="4351338"/>
          </a:xfrm>
        </p:spPr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266285" y="2488356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深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942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你对什么有很深的印象？</a:t>
            </a:r>
            <a:endParaRPr lang="zh-TW" altLang="en-US" dirty="0"/>
          </a:p>
        </p:txBody>
      </p:sp>
      <p:pic>
        <p:nvPicPr>
          <p:cNvPr id="10242" name="Picture 2" descr="城市, 老, 建筑, 老镇, 捷克共和国, 老建筑, 塔, 颜色, 酒窖, 历史, 尖顶, 城堡, 纪念碑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65" y="2538919"/>
            <a:ext cx="5821434" cy="326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63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5266288" y="2898843"/>
            <a:ext cx="1630624" cy="26930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顿</a:t>
            </a:r>
          </a:p>
          <a:p>
            <a:pPr algn="ctr"/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571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4" y="2906637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石头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565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89111" y="1825625"/>
            <a:ext cx="3679778" cy="4351338"/>
          </a:xfrm>
          <a:prstGeom prst="rect">
            <a:avLst/>
          </a:prstGeom>
        </p:spPr>
      </p:pic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你喜欢奇怪的石头吗？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8586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74852"/>
            <a:ext cx="10515600" cy="1325563"/>
          </a:xfrm>
        </p:spPr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311170" y="2916373"/>
            <a:ext cx="1569660" cy="26930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之</a:t>
            </a:r>
          </a:p>
          <a:p>
            <a:pPr algn="ctr"/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507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中国之美</a:t>
            </a:r>
          </a:p>
          <a:p>
            <a:r>
              <a:rPr lang="zh-CN" altLang="en-US" dirty="0"/>
              <a:t>自然之美</a:t>
            </a:r>
            <a:endParaRPr lang="zh-TW" altLang="en-US" dirty="0"/>
          </a:p>
        </p:txBody>
      </p:sp>
      <p:pic>
        <p:nvPicPr>
          <p:cNvPr id="12290" name="Picture 2" descr="塞浦路斯, 卡沃 Greko, 国家公园, 日落, 旅行, 海, 天空, 悬崖, 石, 侵蚀, 景观, 自然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304" y="3803515"/>
            <a:ext cx="4700400" cy="3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哺乳动物, 动物世界, 可爱, 动物, 性质, 熊猫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676" y="163755"/>
            <a:ext cx="5301506" cy="35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04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4" y="2808120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来往</a:t>
            </a:r>
          </a:p>
        </p:txBody>
      </p:sp>
    </p:spTree>
    <p:extLst>
      <p:ext uri="{BB962C8B-B14F-4D97-AF65-F5344CB8AC3E}">
        <p14:creationId xmlns:p14="http://schemas.microsoft.com/office/powerpoint/2010/main" val="195602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7" y="2895669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留下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146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4" y="2585633"/>
            <a:ext cx="31341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树林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089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你喜欢树林吗？</a:t>
            </a:r>
            <a:endParaRPr lang="zh-TW" altLang="en-US" dirty="0"/>
          </a:p>
        </p:txBody>
      </p:sp>
      <p:pic>
        <p:nvPicPr>
          <p:cNvPr id="11266" name="Picture 2" descr="树, 丛林, 绿色, 分支机构, 科, 叶子, 背光, 枫杨 Fraxinifolia, 落叶树, 翼形螺母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74094"/>
            <a:ext cx="51816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92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CN" dirty="0">
                <a:hlinkClick r:id="rId2"/>
              </a:rPr>
              <a:t>https://baike.baidu.com/item/%</a:t>
            </a:r>
            <a:r>
              <a:rPr lang="en-US" altLang="zh-CN" dirty="0" smtClean="0">
                <a:hlinkClick r:id="rId2"/>
              </a:rPr>
              <a:t>E6%A0%91%E6%9E%97%E5%8F%AC%E9%95%87</a:t>
            </a:r>
            <a:endParaRPr lang="en-US" altLang="zh-CN" dirty="0" smtClean="0"/>
          </a:p>
          <a:p>
            <a:endParaRPr lang="zh-TW" altLang="en-US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274094"/>
            <a:ext cx="51816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0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课文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539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你有坐火车旅游过吗？</a:t>
            </a:r>
            <a:endParaRPr lang="zh-TW" altLang="en-US" dirty="0"/>
          </a:p>
        </p:txBody>
      </p:sp>
      <p:pic>
        <p:nvPicPr>
          <p:cNvPr id="13314" name="Picture 2" descr="铁路列车, 火车, 铁路, 运输系统, 旅游, 交通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353" y="1924150"/>
            <a:ext cx="5999990" cy="399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60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你们国家的火车上有什么</a:t>
            </a:r>
            <a:r>
              <a:rPr lang="zh-CN" altLang="en-US" dirty="0" smtClean="0"/>
              <a:t>？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533509" cy="4711346"/>
          </a:xfrm>
        </p:spPr>
      </p:pic>
    </p:spTree>
    <p:extLst>
      <p:ext uri="{BB962C8B-B14F-4D97-AF65-F5344CB8AC3E}">
        <p14:creationId xmlns:p14="http://schemas.microsoft.com/office/powerpoint/2010/main" val="226258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张天明觉得餐车上的食物怎么样？</a:t>
            </a:r>
            <a:endParaRPr lang="zh-TW" altLang="en-US" dirty="0"/>
          </a:p>
        </p:txBody>
      </p:sp>
      <p:pic>
        <p:nvPicPr>
          <p:cNvPr id="15362" name="Picture 2" descr="财富, 货币, 财经, 储蓄, 美元, 财务状况, 钱, 贷款, 债务, 现金, 金融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125" y="3433864"/>
            <a:ext cx="4546683" cy="303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375" y="327599"/>
            <a:ext cx="3634902" cy="272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你会写博客吗？</a:t>
            </a:r>
            <a:endParaRPr lang="zh-TW" altLang="en-US" dirty="0"/>
          </a:p>
        </p:txBody>
      </p:sp>
      <p:pic>
        <p:nvPicPr>
          <p:cNvPr id="14338" name="Picture 2" descr="笔记本电脑, 业务, 技术, 计算机, 办公室, 模拟, 背景, 博客, 博主, 浏览, 咖啡厅, 相机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98451"/>
            <a:ext cx="5223769" cy="347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80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张天明为什么写博客？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17412" name="Picture 4" descr="老, 复古, 古董, 酿酒, 经典, 照片, 地图, 旅程, 请注意, 旅行, 笔, 业务, 假期, 查看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504" y="1478604"/>
            <a:ext cx="3750099" cy="281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印第安男人, 男, 人, 张开双手, 拥抱, 欢迎, 手势, 光头, 眼镜, 白色背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080" y="3650205"/>
            <a:ext cx="4548893" cy="303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30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你会分享自己旅游的事情吗？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1589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904" y="2372383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幽默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73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你住在哪个省呢？省会是哪个城市呢？</a:t>
            </a:r>
            <a:endParaRPr lang="zh-TW" altLang="en-US" dirty="0"/>
          </a:p>
        </p:txBody>
      </p:sp>
      <p:pic>
        <p:nvPicPr>
          <p:cNvPr id="19458" name="Picture 2" descr="边框, 国家, 国旗, 地理, 地图, 亚洲, 大纲, 台湾, Sv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687" y="1543523"/>
            <a:ext cx="304593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87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55059" y="1690688"/>
            <a:ext cx="5181600" cy="4351338"/>
          </a:xfrm>
        </p:spPr>
        <p:txBody>
          <a:bodyPr/>
          <a:lstStyle/>
          <a:p>
            <a:r>
              <a:rPr lang="zh-CN" altLang="en-US" dirty="0"/>
              <a:t>云南的省会是哪里？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455" y="68096"/>
            <a:ext cx="8154856" cy="6585625"/>
          </a:xfrm>
        </p:spPr>
      </p:pic>
    </p:spTree>
    <p:extLst>
      <p:ext uri="{BB962C8B-B14F-4D97-AF65-F5344CB8AC3E}">
        <p14:creationId xmlns:p14="http://schemas.microsoft.com/office/powerpoint/2010/main" val="309221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你旅游喜欢住旅馆还是家庭旅馆呢？</a:t>
            </a:r>
            <a:endParaRPr lang="zh-TW" altLang="en-US" dirty="0"/>
          </a:p>
        </p:txBody>
      </p:sp>
      <p:pic>
        <p:nvPicPr>
          <p:cNvPr id="18434" name="Picture 2" descr="旅馆, 冰屋, 冰, 雪, 山, 冬天, 冻结的, 性质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862" y="365125"/>
            <a:ext cx="4363932" cy="327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田园, 民宿, 乡村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706" y="3828520"/>
            <a:ext cx="4367651" cy="291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11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75962" y="1893719"/>
            <a:ext cx="5181600" cy="4351338"/>
          </a:xfrm>
        </p:spPr>
        <p:txBody>
          <a:bodyPr/>
          <a:lstStyle/>
          <a:p>
            <a:r>
              <a:rPr lang="zh-CN" altLang="en-US" dirty="0"/>
              <a:t>张天明和丽莎他们住的是旅馆吗？</a:t>
            </a:r>
            <a:endParaRPr lang="zh-TW" altLang="en-US" dirty="0"/>
          </a:p>
        </p:txBody>
      </p:sp>
      <p:pic>
        <p:nvPicPr>
          <p:cNvPr id="6" name="Picture 4" descr="田园, 民宿, 乡村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37" y="2021429"/>
            <a:ext cx="5678976" cy="378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41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石林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5768501"/>
            <a:ext cx="5181600" cy="408462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dirty="0"/>
              <a:t>Moravian Karst</a:t>
            </a:r>
            <a:endParaRPr lang="zh-TW" altLang="en-US" dirty="0"/>
          </a:p>
        </p:txBody>
      </p:sp>
      <p:pic>
        <p:nvPicPr>
          <p:cNvPr id="22530" name="Picture 2" descr="中国, 昆明, 石林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97" y="2543968"/>
            <a:ext cx="5732503" cy="322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岩, 悬崖, 中国, 昆明, 石林, 石头, 景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612" y="1449422"/>
            <a:ext cx="5654712" cy="318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61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语法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445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Comparative sentence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zh-TW" altLang="en-US" dirty="0" smtClean="0"/>
              <a:t>                                     </a:t>
            </a:r>
            <a:r>
              <a:rPr lang="en-US" altLang="zh-TW" dirty="0" smtClean="0"/>
              <a:t>A</a:t>
            </a:r>
            <a:r>
              <a:rPr lang="zh-TW" altLang="en-US" dirty="0" smtClean="0"/>
              <a:t>跟</a:t>
            </a:r>
            <a:r>
              <a:rPr lang="en-US" altLang="zh-TW" dirty="0"/>
              <a:t>/</a:t>
            </a:r>
            <a:r>
              <a:rPr lang="zh-TW" altLang="en-US" dirty="0" smtClean="0"/>
              <a:t>和</a:t>
            </a:r>
            <a:r>
              <a:rPr lang="en-US" altLang="zh-TW" dirty="0"/>
              <a:t>B</a:t>
            </a:r>
            <a:r>
              <a:rPr lang="en-US" altLang="zh-TW" dirty="0" smtClean="0"/>
              <a:t>[</a:t>
            </a:r>
            <a:r>
              <a:rPr lang="zh-TW" altLang="en-US" dirty="0"/>
              <a:t>不</a:t>
            </a:r>
            <a:r>
              <a:rPr lang="en-US" altLang="zh-TW" dirty="0"/>
              <a:t>]</a:t>
            </a:r>
            <a:r>
              <a:rPr lang="zh-TW" altLang="en-US" dirty="0"/>
              <a:t>一</a:t>
            </a:r>
            <a:r>
              <a:rPr lang="zh-TW" altLang="en-US" dirty="0" smtClean="0"/>
              <a:t>样</a:t>
            </a:r>
            <a:r>
              <a:rPr lang="en-US" altLang="zh-TW" dirty="0" smtClean="0"/>
              <a:t>[A≠B]</a:t>
            </a:r>
          </a:p>
          <a:p>
            <a:endParaRPr lang="en-US" altLang="zh-TW" dirty="0"/>
          </a:p>
          <a:p>
            <a:r>
              <a:rPr lang="en-US" altLang="zh-TW" dirty="0" smtClean="0"/>
              <a:t>A</a:t>
            </a:r>
            <a:r>
              <a:rPr lang="zh-TW" altLang="en-US" dirty="0" smtClean="0"/>
              <a:t>比</a:t>
            </a:r>
            <a:r>
              <a:rPr lang="en-US" altLang="zh-TW" dirty="0" smtClean="0"/>
              <a:t>B[A&gt;B]</a:t>
            </a:r>
          </a:p>
          <a:p>
            <a:endParaRPr lang="en-US" altLang="zh-TW" dirty="0"/>
          </a:p>
          <a:p>
            <a:r>
              <a:rPr lang="en-US" altLang="zh-CN" dirty="0" smtClean="0"/>
              <a:t>A</a:t>
            </a:r>
            <a:r>
              <a:rPr lang="zh-CN" altLang="en-US" dirty="0" smtClean="0"/>
              <a:t>比</a:t>
            </a:r>
            <a:r>
              <a:rPr lang="en-US" altLang="zh-CN" dirty="0"/>
              <a:t>B</a:t>
            </a:r>
            <a:r>
              <a:rPr lang="zh-CN" altLang="en-US" dirty="0" smtClean="0"/>
              <a:t>一</a:t>
            </a:r>
            <a:r>
              <a:rPr lang="zh-CN" altLang="en-US" dirty="0"/>
              <a:t>点儿</a:t>
            </a:r>
            <a:r>
              <a:rPr lang="en-US" altLang="zh-CN" dirty="0"/>
              <a:t>/</a:t>
            </a:r>
            <a:r>
              <a:rPr lang="zh-CN" altLang="en-US" dirty="0"/>
              <a:t>得多</a:t>
            </a:r>
            <a:r>
              <a:rPr lang="en-US" altLang="zh-CN" dirty="0"/>
              <a:t>/</a:t>
            </a:r>
            <a:r>
              <a:rPr lang="zh-CN" altLang="en-US" dirty="0"/>
              <a:t>多</a:t>
            </a:r>
            <a:r>
              <a:rPr lang="zh-CN" altLang="en-US" dirty="0" smtClean="0"/>
              <a:t>了</a:t>
            </a:r>
            <a:r>
              <a:rPr lang="en-US" altLang="zh-CN" dirty="0" smtClean="0"/>
              <a:t>[A&gt;B]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 smtClean="0"/>
              <a:t>A</a:t>
            </a:r>
            <a:r>
              <a:rPr lang="zh-TW" altLang="en-US" dirty="0" smtClean="0"/>
              <a:t>沒有</a:t>
            </a:r>
            <a:r>
              <a:rPr lang="en-US" altLang="zh-TW" dirty="0" smtClean="0"/>
              <a:t>B[A&lt;B]</a:t>
            </a:r>
            <a:endParaRPr lang="en-US" altLang="zh-CN" dirty="0"/>
          </a:p>
          <a:p>
            <a:endParaRPr lang="en-US" altLang="zh-CN" dirty="0" smtClean="0"/>
          </a:p>
          <a:p>
            <a:r>
              <a:rPr lang="en-US" altLang="zh-TW" dirty="0" smtClean="0"/>
              <a:t>A</a:t>
            </a:r>
            <a:r>
              <a:rPr lang="zh-TW" altLang="en-US" dirty="0" smtClean="0"/>
              <a:t>不如</a:t>
            </a:r>
            <a:r>
              <a:rPr lang="en-US" altLang="zh-TW" dirty="0" smtClean="0"/>
              <a:t>B[A&lt;B]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542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Comparative sentence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/>
              <a:t>A</a:t>
            </a:r>
            <a:r>
              <a:rPr lang="zh-TW" altLang="en-US" dirty="0"/>
              <a:t>跟</a:t>
            </a:r>
            <a:r>
              <a:rPr lang="en-US" altLang="zh-TW" dirty="0"/>
              <a:t>/</a:t>
            </a:r>
            <a:r>
              <a:rPr lang="zh-TW" altLang="en-US" dirty="0"/>
              <a:t>和</a:t>
            </a:r>
            <a:r>
              <a:rPr lang="en-US" altLang="zh-TW" dirty="0"/>
              <a:t>B[</a:t>
            </a:r>
            <a:r>
              <a:rPr lang="zh-TW" altLang="en-US" dirty="0"/>
              <a:t>不</a:t>
            </a:r>
            <a:r>
              <a:rPr lang="en-US" altLang="zh-TW" dirty="0"/>
              <a:t>]</a:t>
            </a:r>
            <a:r>
              <a:rPr lang="zh-TW" altLang="en-US" dirty="0"/>
              <a:t>一样</a:t>
            </a:r>
            <a:r>
              <a:rPr lang="en-US" altLang="zh-TW" dirty="0"/>
              <a:t>[A≠B</a:t>
            </a:r>
            <a:r>
              <a:rPr lang="en-US" altLang="zh-TW" dirty="0" smtClean="0"/>
              <a:t>]</a:t>
            </a:r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云南和上海的天气不一样</a:t>
            </a:r>
          </a:p>
        </p:txBody>
      </p:sp>
      <p:pic>
        <p:nvPicPr>
          <p:cNvPr id="5" name="Picture 4" descr="招牌, 老, 金属, 电子邮件, 正面, 房子, 广告, 天空, 蓝色, 窗口, 旅游, 德国, 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22" y="3568209"/>
            <a:ext cx="4492709" cy="299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阿沙芬堡, 城堡, 下弗兰肯, 巴伐利亚, 德国, 旧镇, 感兴趣的地方, 闭Johannisburg, 建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802" y="3568209"/>
            <a:ext cx="4402395" cy="296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23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Comparative sentence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/>
              <a:t>A</a:t>
            </a:r>
            <a:r>
              <a:rPr lang="zh-TW" altLang="en-US" dirty="0"/>
              <a:t>跟</a:t>
            </a:r>
            <a:r>
              <a:rPr lang="en-US" altLang="zh-TW" dirty="0"/>
              <a:t>/</a:t>
            </a:r>
            <a:r>
              <a:rPr lang="zh-TW" altLang="en-US" dirty="0"/>
              <a:t>和</a:t>
            </a:r>
            <a:r>
              <a:rPr lang="en-US" altLang="zh-TW" dirty="0"/>
              <a:t>B</a:t>
            </a:r>
            <a:r>
              <a:rPr lang="zh-TW" altLang="en-US" dirty="0"/>
              <a:t>一样</a:t>
            </a:r>
            <a:r>
              <a:rPr lang="en-US" altLang="zh-TW" dirty="0"/>
              <a:t>[A=B]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云南和上海的天</a:t>
            </a:r>
            <a:r>
              <a:rPr lang="zh-CN" altLang="en-US" dirty="0" smtClean="0"/>
              <a:t>气一样</a:t>
            </a:r>
            <a:r>
              <a:rPr lang="en-US" altLang="zh-TW" dirty="0" smtClean="0"/>
              <a:t>[</a:t>
            </a:r>
            <a:r>
              <a:rPr lang="zh-TW" altLang="en-US" dirty="0" smtClean="0"/>
              <a:t>好</a:t>
            </a:r>
            <a:r>
              <a:rPr lang="en-US" altLang="zh-TW" dirty="0" smtClean="0"/>
              <a:t>]</a:t>
            </a:r>
            <a:endParaRPr lang="zh-CN" altLang="en-US" dirty="0"/>
          </a:p>
          <a:p>
            <a:endParaRPr lang="zh-TW" altLang="en-US" dirty="0"/>
          </a:p>
        </p:txBody>
      </p:sp>
      <p:pic>
        <p:nvPicPr>
          <p:cNvPr id="6" name="Picture 4" descr="招牌, 老, 金属, 电子邮件, 正面, 房子, 广告, 天空, 蓝色, 窗口, 旅游, 德国, 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22" y="3568209"/>
            <a:ext cx="4492709" cy="299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招牌, 老, 金属, 电子邮件, 正面, 房子, 广告, 天空, 蓝色, 窗口, 旅游, 德国, 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560" y="3568209"/>
            <a:ext cx="4492709" cy="299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60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Comparative sentence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捷克和斯洛伐克</a:t>
            </a:r>
            <a:r>
              <a:rPr lang="zh-TW" altLang="en-US" dirty="0" smtClean="0"/>
              <a:t>的</a:t>
            </a:r>
            <a:r>
              <a:rPr lang="en-US" altLang="zh-TW" dirty="0" smtClean="0"/>
              <a:t>…[</a:t>
            </a:r>
            <a:r>
              <a:rPr lang="zh-TW" altLang="en-US" dirty="0"/>
              <a:t>食物、建筑</a:t>
            </a:r>
            <a:r>
              <a:rPr lang="en-US" altLang="zh-TW" dirty="0"/>
              <a:t>...]</a:t>
            </a:r>
          </a:p>
        </p:txBody>
      </p:sp>
      <p:pic>
        <p:nvPicPr>
          <p:cNvPr id="1026" name="Picture 2" descr="国际, 国旗, 捷克共和国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707" y="279780"/>
            <a:ext cx="3762420" cy="282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斯洛伐克, 标志, 圆, 斯洛伐克国旗, 蓝色, 国家, 欧洲, 背景图像, 红色, 符号, 白, 壁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569" y="3101595"/>
            <a:ext cx="4510695" cy="451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12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你是个幽默的人吗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2050" name="Picture 2" descr="拟人化, 演员, 查尔斯 ·, 卓别林, 喜剧演员, 漫画, 脸, 著名, 电影, 乐趣, 搞笑, 帽子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004" y="451434"/>
            <a:ext cx="3949429" cy="597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51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Comparative sentence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A</a:t>
            </a:r>
            <a:r>
              <a:rPr lang="zh-TW" altLang="en-US" dirty="0" smtClean="0"/>
              <a:t>比</a:t>
            </a:r>
            <a:r>
              <a:rPr lang="en-US" altLang="zh-TW" dirty="0" smtClean="0"/>
              <a:t>B[A&gt;B]</a:t>
            </a:r>
          </a:p>
          <a:p>
            <a:endParaRPr lang="en-US" altLang="zh-TW" dirty="0"/>
          </a:p>
          <a:p>
            <a:r>
              <a:rPr lang="en-US" altLang="zh-CN" dirty="0" smtClean="0"/>
              <a:t>A</a:t>
            </a:r>
            <a:r>
              <a:rPr lang="zh-CN" altLang="en-US" dirty="0" smtClean="0"/>
              <a:t>比</a:t>
            </a:r>
            <a:r>
              <a:rPr lang="en-US" altLang="zh-CN" dirty="0"/>
              <a:t>B</a:t>
            </a:r>
            <a:r>
              <a:rPr lang="zh-CN" altLang="en-US" dirty="0" smtClean="0"/>
              <a:t>一</a:t>
            </a:r>
            <a:r>
              <a:rPr lang="zh-CN" altLang="en-US" dirty="0"/>
              <a:t>点儿</a:t>
            </a:r>
            <a:r>
              <a:rPr lang="en-US" altLang="zh-CN" dirty="0"/>
              <a:t>/</a:t>
            </a:r>
            <a:r>
              <a:rPr lang="zh-CN" altLang="en-US" dirty="0"/>
              <a:t>得多</a:t>
            </a:r>
            <a:r>
              <a:rPr lang="en-US" altLang="zh-CN" dirty="0"/>
              <a:t>/</a:t>
            </a:r>
            <a:r>
              <a:rPr lang="zh-CN" altLang="en-US" dirty="0"/>
              <a:t>多</a:t>
            </a:r>
            <a:r>
              <a:rPr lang="zh-CN" altLang="en-US" dirty="0" smtClean="0"/>
              <a:t>了</a:t>
            </a:r>
            <a:r>
              <a:rPr lang="en-US" altLang="zh-CN" dirty="0" smtClean="0"/>
              <a:t>[A&gt;B]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我比弟弟</a:t>
            </a:r>
            <a:r>
              <a:rPr lang="zh-CN" altLang="en-US" dirty="0" smtClean="0"/>
              <a:t>高</a:t>
            </a:r>
            <a:r>
              <a:rPr lang="en-US" altLang="zh-TW" dirty="0"/>
              <a:t>[A&gt;B]</a:t>
            </a:r>
          </a:p>
          <a:p>
            <a:endParaRPr lang="en-US" altLang="zh-CN" dirty="0" smtClean="0"/>
          </a:p>
          <a:p>
            <a:r>
              <a:rPr lang="zh-CN" altLang="en-US" dirty="0"/>
              <a:t>我比弟弟</a:t>
            </a:r>
            <a:r>
              <a:rPr lang="zh-CN" altLang="en-US" dirty="0" smtClean="0"/>
              <a:t>高</a:t>
            </a:r>
            <a:r>
              <a:rPr lang="zh-CN" altLang="en-US" dirty="0"/>
              <a:t>一点儿</a:t>
            </a:r>
            <a:r>
              <a:rPr lang="en-US" altLang="zh-TW" dirty="0" smtClean="0"/>
              <a:t>[</a:t>
            </a:r>
            <a:r>
              <a:rPr lang="en-US" altLang="zh-TW" dirty="0"/>
              <a:t>A&gt;B]</a:t>
            </a:r>
          </a:p>
          <a:p>
            <a:endParaRPr lang="en-US" altLang="zh-CN" dirty="0" smtClean="0"/>
          </a:p>
          <a:p>
            <a:r>
              <a:rPr lang="zh-CN" altLang="en-US" dirty="0"/>
              <a:t>我比</a:t>
            </a:r>
            <a:r>
              <a:rPr lang="zh-CN" altLang="en-US" dirty="0" smtClean="0"/>
              <a:t>弟弟</a:t>
            </a:r>
            <a:r>
              <a:rPr lang="zh-CN" altLang="en-US" dirty="0"/>
              <a:t>高</a:t>
            </a:r>
            <a:r>
              <a:rPr lang="zh-CN" altLang="en-US" dirty="0" smtClean="0"/>
              <a:t>得</a:t>
            </a:r>
            <a:r>
              <a:rPr lang="zh-CN" altLang="en-US" dirty="0"/>
              <a:t>多</a:t>
            </a:r>
            <a:r>
              <a:rPr lang="en-US" altLang="zh-CN" dirty="0"/>
              <a:t>/</a:t>
            </a:r>
            <a:r>
              <a:rPr lang="zh-CN" altLang="en-US" dirty="0"/>
              <a:t>多了</a:t>
            </a:r>
            <a:r>
              <a:rPr lang="en-US" altLang="zh-TW" dirty="0" smtClean="0"/>
              <a:t>[A&gt;&gt;&gt;B</a:t>
            </a:r>
            <a:r>
              <a:rPr lang="en-US" altLang="zh-TW" dirty="0"/>
              <a:t>]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170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Comparative sentence</a:t>
            </a:r>
            <a:endParaRPr lang="zh-TW" altLang="en-US" dirty="0"/>
          </a:p>
        </p:txBody>
      </p:sp>
      <p:pic>
        <p:nvPicPr>
          <p:cNvPr id="2052" name="Picture 4" descr="边框, 国家, 国旗, 地理, 地图, 亚洲, 大纲, 中国, Sv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90579"/>
            <a:ext cx="5181600" cy="382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国旗, 打击, 风, 扑, 字符, 美国, 横幅, 明星, 条纹, 红色, 白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638425"/>
            <a:ext cx="5181600" cy="272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59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Comparative sentence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/>
              <a:t>A</a:t>
            </a:r>
            <a:r>
              <a:rPr lang="zh-TW" altLang="en-US" dirty="0"/>
              <a:t>沒有</a:t>
            </a:r>
            <a:r>
              <a:rPr lang="en-US" altLang="zh-TW" dirty="0"/>
              <a:t>B[A&lt;B]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TW" dirty="0"/>
              <a:t>A</a:t>
            </a:r>
            <a:r>
              <a:rPr lang="zh-TW" altLang="en-US" dirty="0"/>
              <a:t>不如</a:t>
            </a:r>
            <a:r>
              <a:rPr lang="en-US" altLang="zh-TW" dirty="0"/>
              <a:t>B[A&lt;B]</a:t>
            </a:r>
            <a:endParaRPr lang="zh-CN" altLang="en-US" dirty="0"/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 smtClean="0"/>
              <a:t>弟弟沒有我高</a:t>
            </a:r>
            <a:endParaRPr lang="en-US" altLang="zh-TW" dirty="0" smtClean="0"/>
          </a:p>
          <a:p>
            <a:endParaRPr lang="en-US" altLang="zh-CN" dirty="0"/>
          </a:p>
          <a:p>
            <a:r>
              <a:rPr lang="zh-TW" altLang="en-US" dirty="0" smtClean="0"/>
              <a:t>弟弟不如我高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018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Comparative sentence</a:t>
            </a:r>
            <a:endParaRPr lang="zh-TW" altLang="en-US" dirty="0"/>
          </a:p>
        </p:txBody>
      </p:sp>
      <p:pic>
        <p:nvPicPr>
          <p:cNvPr id="2052" name="Picture 4" descr="边框, 国家, 国旗, 地理, 地图, 亚洲, 大纲, 中国, Sv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068" y="1798749"/>
            <a:ext cx="5181600" cy="382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国旗, 打击, 风, 扑, 字符, 美国, 横幅, 明星, 条纹, 红色, 白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92510"/>
            <a:ext cx="5181600" cy="272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09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Numerals in idiom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少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一干二净</a:t>
            </a:r>
          </a:p>
          <a:p>
            <a:r>
              <a:rPr lang="zh-CN" altLang="en-US" dirty="0"/>
              <a:t>一清二楚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TW" altLang="en-US" dirty="0" smtClean="0"/>
              <a:t>多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1940668" cy="3684588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三番两次</a:t>
            </a:r>
          </a:p>
          <a:p>
            <a:r>
              <a:rPr lang="zh-CN" altLang="en-US" dirty="0" smtClean="0"/>
              <a:t>三心二意</a:t>
            </a:r>
            <a:endParaRPr lang="zh-CN" altLang="en-US" dirty="0"/>
          </a:p>
          <a:p>
            <a:r>
              <a:rPr lang="zh-CN" altLang="en-US" dirty="0"/>
              <a:t>五颜六色</a:t>
            </a:r>
          </a:p>
          <a:p>
            <a:r>
              <a:rPr lang="zh-CN" altLang="en-US" dirty="0"/>
              <a:t>五花八门</a:t>
            </a:r>
          </a:p>
          <a:p>
            <a:r>
              <a:rPr lang="zh-CN" altLang="en-US" dirty="0" smtClean="0"/>
              <a:t>五光十色</a:t>
            </a:r>
            <a:endParaRPr lang="zh-CN" altLang="en-US" dirty="0"/>
          </a:p>
        </p:txBody>
      </p:sp>
      <p:sp>
        <p:nvSpPr>
          <p:cNvPr id="9" name="內容版面配置區 7"/>
          <p:cNvSpPr txBox="1">
            <a:spLocks/>
          </p:cNvSpPr>
          <p:nvPr/>
        </p:nvSpPr>
        <p:spPr>
          <a:xfrm>
            <a:off x="8630055" y="2505075"/>
            <a:ext cx="1940668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七手八脚</a:t>
            </a:r>
          </a:p>
          <a:p>
            <a:r>
              <a:rPr lang="zh-CN" altLang="en-US" dirty="0"/>
              <a:t>乱七八糟</a:t>
            </a:r>
          </a:p>
          <a:p>
            <a:r>
              <a:rPr lang="zh-CN" altLang="en-US" dirty="0"/>
              <a:t>千奇百怪</a:t>
            </a:r>
          </a:p>
          <a:p>
            <a:r>
              <a:rPr lang="zh-CN" altLang="en-US" dirty="0"/>
              <a:t>千娇百媚</a:t>
            </a:r>
          </a:p>
          <a:p>
            <a:r>
              <a:rPr lang="zh-CN" altLang="en-US" dirty="0"/>
              <a:t>千家万户</a:t>
            </a:r>
          </a:p>
          <a:p>
            <a:r>
              <a:rPr lang="zh-CN" altLang="en-US" dirty="0"/>
              <a:t>千变万化</a:t>
            </a:r>
          </a:p>
        </p:txBody>
      </p:sp>
    </p:spTree>
    <p:extLst>
      <p:ext uri="{BB962C8B-B14F-4D97-AF65-F5344CB8AC3E}">
        <p14:creationId xmlns:p14="http://schemas.microsoft.com/office/powerpoint/2010/main" val="367315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9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分</a:t>
            </a:r>
            <a:r>
              <a:rPr lang="zh-TW" altLang="en-US" dirty="0"/>
              <a:t>別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Adverb</a:t>
            </a:r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 smtClean="0"/>
              <a:t>Verb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他们星期五分别从南京和北京出</a:t>
            </a:r>
            <a:r>
              <a:rPr lang="zh-CN" altLang="en-US" dirty="0" smtClean="0"/>
              <a:t>发</a:t>
            </a:r>
            <a:endParaRPr lang="en-US" altLang="zh-CN" dirty="0" smtClean="0"/>
          </a:p>
          <a:p>
            <a:endParaRPr lang="en-US" altLang="zh-TW" dirty="0" smtClean="0"/>
          </a:p>
          <a:p>
            <a:endParaRPr lang="en-US" altLang="zh-TW" dirty="0"/>
          </a:p>
          <a:p>
            <a:r>
              <a:rPr lang="zh-CN" altLang="en-US" dirty="0"/>
              <a:t>我和他分别已经十年了，一直没有见面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0024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分</a:t>
            </a:r>
            <a:r>
              <a:rPr lang="zh-TW" altLang="en-US" dirty="0"/>
              <a:t>別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小李和小张昨天分别从布拉格和布尔诺出</a:t>
            </a:r>
            <a:r>
              <a:rPr lang="zh-CN" altLang="en-US" dirty="0" smtClean="0"/>
              <a:t>发</a:t>
            </a:r>
            <a:endParaRPr lang="en-US" altLang="zh-CN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r>
              <a:rPr lang="zh-CN" altLang="en-US" dirty="0"/>
              <a:t>张天明和柯林分别搭着火车去云南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十年前和他分别后，就没再看过</a:t>
            </a:r>
            <a:r>
              <a:rPr lang="zh-CN" altLang="en-US" dirty="0" smtClean="0"/>
              <a:t>他</a:t>
            </a:r>
            <a:endParaRPr lang="en-US" altLang="zh-CN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r>
              <a:rPr lang="zh-CN" altLang="en-US" dirty="0"/>
              <a:t>我的弟弟和妹妹分别在捷克和美国学习</a:t>
            </a:r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1963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印象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CN" dirty="0" smtClean="0"/>
              <a:t>A</a:t>
            </a:r>
            <a:r>
              <a:rPr lang="zh-CN" altLang="en-US" dirty="0" smtClean="0"/>
              <a:t>对</a:t>
            </a:r>
            <a:r>
              <a:rPr lang="en-US" altLang="zh-CN" dirty="0" smtClean="0"/>
              <a:t>B</a:t>
            </a:r>
            <a:r>
              <a:rPr lang="zh-CN" altLang="en-US" dirty="0" smtClean="0"/>
              <a:t>印象很好</a:t>
            </a:r>
            <a:r>
              <a:rPr lang="en-US" altLang="zh-CN" dirty="0" smtClean="0"/>
              <a:t>/</a:t>
            </a:r>
            <a:r>
              <a:rPr lang="zh-CN" altLang="en-US" dirty="0" smtClean="0"/>
              <a:t>不好</a:t>
            </a:r>
            <a:r>
              <a:rPr lang="en-US" altLang="zh-CN" dirty="0" smtClean="0"/>
              <a:t>/</a:t>
            </a:r>
            <a:r>
              <a:rPr lang="zh-CN" altLang="en-US" dirty="0" smtClean="0"/>
              <a:t>很深</a:t>
            </a:r>
            <a:r>
              <a:rPr lang="en-US" altLang="zh-CN" dirty="0" smtClean="0"/>
              <a:t>[A only for human]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我对云南的印象</a:t>
            </a:r>
            <a:r>
              <a:rPr lang="zh-CN" altLang="en-US" dirty="0" smtClean="0"/>
              <a:t>很好</a:t>
            </a:r>
            <a:r>
              <a:rPr lang="en-US" altLang="zh-CN" dirty="0" smtClean="0"/>
              <a:t>/</a:t>
            </a:r>
            <a:r>
              <a:rPr lang="zh-CN" altLang="en-US" dirty="0" smtClean="0"/>
              <a:t>不好</a:t>
            </a:r>
            <a:r>
              <a:rPr lang="en-US" altLang="zh-CN" dirty="0" smtClean="0"/>
              <a:t>/</a:t>
            </a:r>
            <a:r>
              <a:rPr lang="zh-CN" altLang="en-US" dirty="0" smtClean="0"/>
              <a:t>很深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6588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印象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你</a:t>
            </a:r>
            <a:r>
              <a:rPr lang="zh-CN" altLang="en-US" dirty="0" smtClean="0"/>
              <a:t>对</a:t>
            </a:r>
            <a:r>
              <a:rPr lang="zh-TW" altLang="en-US" dirty="0"/>
              <a:t>什么</a:t>
            </a:r>
            <a:r>
              <a:rPr lang="zh-CN" altLang="en-US" dirty="0" smtClean="0"/>
              <a:t>印象很好</a:t>
            </a:r>
            <a:r>
              <a:rPr lang="zh-TW" altLang="en-US" dirty="0"/>
              <a:t>？</a:t>
            </a:r>
          </a:p>
        </p:txBody>
      </p:sp>
      <p:pic>
        <p:nvPicPr>
          <p:cNvPr id="5" name="Picture 2" descr="国际, 国旗, 捷克共和国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33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印象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你</a:t>
            </a:r>
            <a:r>
              <a:rPr lang="zh-CN" altLang="en-US" dirty="0"/>
              <a:t>对什么</a:t>
            </a:r>
            <a:r>
              <a:rPr lang="zh-CN" altLang="en-US" dirty="0" smtClean="0"/>
              <a:t>印象很深</a:t>
            </a:r>
            <a:endParaRPr lang="zh-TW" altLang="en-US" dirty="0"/>
          </a:p>
        </p:txBody>
      </p:sp>
      <p:pic>
        <p:nvPicPr>
          <p:cNvPr id="1026" name="Picture 2" descr="「捷克 食物」的圖片搜尋結果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248" y="1184596"/>
            <a:ext cx="3744275" cy="499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87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904" y="2564020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房东</a:t>
            </a:r>
            <a:endParaRPr lang="en-US" altLang="zh-TW" sz="115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556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印象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你</a:t>
            </a:r>
            <a:r>
              <a:rPr lang="zh-CN" altLang="en-US" dirty="0"/>
              <a:t>对中</a:t>
            </a:r>
            <a:r>
              <a:rPr lang="zh-CN" altLang="en-US" dirty="0" smtClean="0"/>
              <a:t>国</a:t>
            </a:r>
            <a:r>
              <a:rPr lang="zh-TW" altLang="en-US" dirty="0" smtClean="0"/>
              <a:t>的</a:t>
            </a:r>
            <a:r>
              <a:rPr lang="zh-CN" altLang="en-US" dirty="0" smtClean="0"/>
              <a:t>印象</a:t>
            </a:r>
            <a:r>
              <a:rPr lang="en-US" altLang="zh-CN" dirty="0" smtClean="0"/>
              <a:t>…</a:t>
            </a:r>
            <a:endParaRPr lang="zh-TW" altLang="en-US" dirty="0"/>
          </a:p>
        </p:txBody>
      </p:sp>
      <p:pic>
        <p:nvPicPr>
          <p:cNvPr id="5" name="Picture 4" descr="边框, 国家, 国旗, 地理, 地图, 亚洲, 大纲, 中国, Sv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90579"/>
            <a:ext cx="5181600" cy="382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20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印象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CN" dirty="0" smtClean="0"/>
              <a:t>B</a:t>
            </a:r>
            <a:r>
              <a:rPr lang="zh-CN" altLang="en-US" dirty="0" smtClean="0"/>
              <a:t>给</a:t>
            </a:r>
            <a:r>
              <a:rPr lang="en-US" altLang="zh-CN" dirty="0" smtClean="0"/>
              <a:t>A</a:t>
            </a:r>
            <a:r>
              <a:rPr lang="zh-CN" altLang="en-US" dirty="0" smtClean="0"/>
              <a:t>留下</a:t>
            </a:r>
            <a:r>
              <a:rPr lang="zh-CN" altLang="en-US" dirty="0"/>
              <a:t>了很好</a:t>
            </a:r>
            <a:r>
              <a:rPr lang="en-US" altLang="zh-CN" dirty="0"/>
              <a:t>/</a:t>
            </a:r>
            <a:r>
              <a:rPr lang="zh-CN" altLang="en-US" dirty="0"/>
              <a:t>不好</a:t>
            </a:r>
            <a:r>
              <a:rPr lang="en-US" altLang="zh-CN" dirty="0"/>
              <a:t>/</a:t>
            </a:r>
            <a:r>
              <a:rPr lang="zh-CN" altLang="en-US" dirty="0"/>
              <a:t>很深</a:t>
            </a:r>
            <a:r>
              <a:rPr lang="en-US" altLang="zh-CN" dirty="0"/>
              <a:t>...</a:t>
            </a:r>
            <a:r>
              <a:rPr lang="zh-CN" altLang="en-US" dirty="0"/>
              <a:t>的印象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云南给我留下了很好</a:t>
            </a:r>
            <a:r>
              <a:rPr lang="en-US" altLang="zh-CN" dirty="0"/>
              <a:t>/</a:t>
            </a:r>
            <a:r>
              <a:rPr lang="zh-CN" altLang="en-US" dirty="0"/>
              <a:t>不好</a:t>
            </a:r>
            <a:r>
              <a:rPr lang="en-US" altLang="zh-CN" dirty="0"/>
              <a:t>/</a:t>
            </a:r>
            <a:r>
              <a:rPr lang="zh-CN" altLang="en-US" dirty="0"/>
              <a:t>很深的印象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432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印象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什么</a:t>
            </a:r>
            <a:r>
              <a:rPr lang="zh-TW" altLang="en-US" dirty="0" smtClean="0"/>
              <a:t>给</a:t>
            </a:r>
            <a:r>
              <a:rPr lang="zh-TW" altLang="en-US" dirty="0"/>
              <a:t>你</a:t>
            </a:r>
            <a:r>
              <a:rPr lang="zh-TW" altLang="en-US" dirty="0" smtClean="0"/>
              <a:t>留下了不好的印象？</a:t>
            </a:r>
            <a:endParaRPr lang="zh-TW" altLang="en-US" dirty="0"/>
          </a:p>
        </p:txBody>
      </p:sp>
      <p:pic>
        <p:nvPicPr>
          <p:cNvPr id="5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343182"/>
            <a:ext cx="5181600" cy="33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印象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什么</a:t>
            </a:r>
            <a:r>
              <a:rPr lang="zh-TW" altLang="en-US" dirty="0" smtClean="0"/>
              <a:t>给</a:t>
            </a:r>
            <a:r>
              <a:rPr lang="zh-TW" altLang="en-US" dirty="0"/>
              <a:t>你</a:t>
            </a:r>
            <a:r>
              <a:rPr lang="zh-TW" altLang="en-US" dirty="0" smtClean="0"/>
              <a:t>留下了很深的印象？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343182"/>
            <a:ext cx="5181600" cy="33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1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印象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美</a:t>
            </a:r>
            <a:r>
              <a:rPr lang="zh-CN" altLang="en-US" dirty="0" smtClean="0"/>
              <a:t>国</a:t>
            </a:r>
            <a:r>
              <a:rPr lang="zh-TW" altLang="en-US" dirty="0" smtClean="0"/>
              <a:t>给你留下了</a:t>
            </a:r>
            <a:r>
              <a:rPr lang="en-US" altLang="zh-CN" dirty="0" smtClean="0"/>
              <a:t>…</a:t>
            </a:r>
            <a:r>
              <a:rPr lang="zh-TW" altLang="en-US" dirty="0" smtClean="0"/>
              <a:t>印象</a:t>
            </a:r>
            <a:endParaRPr lang="zh-TW" altLang="en-US" dirty="0"/>
          </a:p>
        </p:txBody>
      </p:sp>
      <p:pic>
        <p:nvPicPr>
          <p:cNvPr id="8" name="Picture 6" descr="国旗, 打击, 风, 扑, 字符, 美国, 横幅, 明星, 条纹, 红色, 白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638425"/>
            <a:ext cx="5181600" cy="272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51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印象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有</a:t>
            </a:r>
            <a:r>
              <a:rPr lang="en-US" altLang="zh-TW" dirty="0" smtClean="0"/>
              <a:t>/</a:t>
            </a:r>
            <a:r>
              <a:rPr lang="zh-TW" altLang="en-US" dirty="0" smtClean="0"/>
              <a:t>沒有印象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云</a:t>
            </a:r>
            <a:r>
              <a:rPr lang="zh-CN" altLang="en-US" dirty="0" smtClean="0"/>
              <a:t>南</a:t>
            </a:r>
            <a:r>
              <a:rPr lang="zh-TW" altLang="en-US" dirty="0" smtClean="0"/>
              <a:t>？我沒</a:t>
            </a:r>
            <a:r>
              <a:rPr lang="zh-TW" altLang="en-US" dirty="0"/>
              <a:t>有</a:t>
            </a:r>
            <a:r>
              <a:rPr lang="zh-TW" altLang="en-US" dirty="0" smtClean="0"/>
              <a:t>印象了。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1155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印象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你对小时候的事</a:t>
            </a:r>
            <a:r>
              <a:rPr lang="en-US" altLang="zh-CN" dirty="0"/>
              <a:t>...</a:t>
            </a:r>
            <a:endParaRPr lang="zh-TW" altLang="en-US" dirty="0"/>
          </a:p>
        </p:txBody>
      </p:sp>
      <p:pic>
        <p:nvPicPr>
          <p:cNvPr id="3074" name="Picture 2" descr="小女孩, 野花, 草甸, 儿童, 幸福, 童年, 孩子, 可爱, 花, 夏天, 开花, 快乐, 自然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089" y="1964987"/>
            <a:ext cx="5880371" cy="392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90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印象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你对前一课的</a:t>
            </a:r>
            <a:r>
              <a:rPr lang="en-US" altLang="zh-CN" dirty="0"/>
              <a:t>...</a:t>
            </a:r>
            <a:endParaRPr lang="zh-TW" altLang="en-US" dirty="0"/>
          </a:p>
        </p:txBody>
      </p:sp>
      <p:pic>
        <p:nvPicPr>
          <p:cNvPr id="6" name="Picture 2" descr="曼哈顿, 帝国大厦, 纽约城, 纽约, 城市, 摩天大楼, 高楼林立, 建筑物, 镇, 京华酒店, 结构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43969"/>
            <a:ext cx="5181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98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之</a:t>
            </a:r>
            <a:r>
              <a:rPr lang="zh-TW" altLang="en-US" dirty="0"/>
              <a:t>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before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来捷克之前，我一句捷克话都不会讲</a:t>
            </a:r>
            <a:endParaRPr lang="zh-TW" altLang="en-US" dirty="0"/>
          </a:p>
        </p:txBody>
      </p:sp>
      <p:pic>
        <p:nvPicPr>
          <p:cNvPr id="6" name="Picture 2" descr="国际, 国旗, 捷克共和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860" y="3343496"/>
            <a:ext cx="3762420" cy="282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12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之</a:t>
            </a:r>
            <a:r>
              <a:rPr lang="zh-TW" altLang="en-US" dirty="0"/>
              <a:t>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来大</a:t>
            </a:r>
            <a:r>
              <a:rPr lang="zh-CN" altLang="en-US" dirty="0" smtClean="0"/>
              <a:t>学之前</a:t>
            </a:r>
            <a:r>
              <a:rPr lang="zh-CN" altLang="en-US" dirty="0"/>
              <a:t>，你会讲中文吗？</a:t>
            </a:r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26094" y="2101174"/>
            <a:ext cx="3737025" cy="373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6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你租过房子吗？你见过你的房东吗？</a:t>
            </a:r>
            <a:endParaRPr lang="zh-TW" altLang="en-US" dirty="0"/>
          </a:p>
        </p:txBody>
      </p:sp>
      <p:pic>
        <p:nvPicPr>
          <p:cNvPr id="3074" name="Picture 2" descr="手, 笔, 填料, 钢笔, 签名, 租赁, 租客, 房东, 合同, 注销, 协议, 任命, 理解, 公约 》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248" y="1274323"/>
            <a:ext cx="3676979" cy="490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69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之</a:t>
            </a:r>
            <a:r>
              <a:rPr lang="zh-TW" altLang="en-US" dirty="0"/>
              <a:t>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毕业之前，</a:t>
            </a:r>
            <a:r>
              <a:rPr lang="zh-CN" altLang="en-US" dirty="0" smtClean="0"/>
              <a:t>你</a:t>
            </a:r>
            <a:r>
              <a:rPr lang="en-US" altLang="zh-CN" dirty="0" smtClean="0"/>
              <a:t>…</a:t>
            </a:r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26094" y="2101174"/>
            <a:ext cx="3737025" cy="373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14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亲眼、亲耳、亲手、亲自、亲</a:t>
            </a:r>
            <a:r>
              <a:rPr lang="zh-CN" altLang="en-US" dirty="0" smtClean="0"/>
              <a:t>身</a:t>
            </a:r>
            <a:r>
              <a:rPr lang="en-US" altLang="zh-CN" dirty="0" smtClean="0"/>
              <a:t>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Real experience</a:t>
            </a:r>
          </a:p>
          <a:p>
            <a:endParaRPr lang="en-US" altLang="zh-TW" dirty="0"/>
          </a:p>
          <a:p>
            <a:r>
              <a:rPr lang="en-US" altLang="zh-TW" dirty="0" smtClean="0"/>
              <a:t>convince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来云南旅游，可以亲眼看看不同民族的建筑、服装、饮食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9236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亲眼、亲耳、亲手、亲自、亲</a:t>
            </a:r>
            <a:r>
              <a:rPr lang="zh-CN" altLang="en-US" dirty="0" smtClean="0"/>
              <a:t>身</a:t>
            </a:r>
            <a:r>
              <a:rPr lang="en-US" altLang="zh-CN" dirty="0" smtClean="0"/>
              <a:t>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她和男朋友分手了，这是我亲耳听她说</a:t>
            </a:r>
            <a:r>
              <a:rPr lang="zh-CN" altLang="en-US" dirty="0" smtClean="0"/>
              <a:t>的</a:t>
            </a:r>
            <a:r>
              <a:rPr lang="en-US" altLang="zh-CN" dirty="0" smtClean="0"/>
              <a:t>[</a:t>
            </a:r>
            <a:r>
              <a:rPr lang="en-US" altLang="zh-TW" dirty="0" smtClean="0"/>
              <a:t>convince]</a:t>
            </a:r>
            <a:endParaRPr lang="zh-TW" altLang="en-US" dirty="0"/>
          </a:p>
        </p:txBody>
      </p:sp>
      <p:pic>
        <p:nvPicPr>
          <p:cNvPr id="7170" name="Picture 2" descr="离婚, 分离, 参数, 解决争端, 冲突, 关系, 夫妇, 丈夫, 妻子, 分手, 不快乐, 拆分, 侧影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821" y="1831431"/>
            <a:ext cx="3599233" cy="440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78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亲眼、亲耳、亲手、亲自、亲</a:t>
            </a:r>
            <a:r>
              <a:rPr lang="zh-CN" altLang="en-US" dirty="0" smtClean="0"/>
              <a:t>身</a:t>
            </a:r>
            <a:r>
              <a:rPr lang="en-US" altLang="zh-CN" dirty="0" smtClean="0"/>
              <a:t>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你有亲手做过什么</a:t>
            </a:r>
            <a:r>
              <a:rPr lang="zh-CN" altLang="en-US" dirty="0" smtClean="0"/>
              <a:t>吗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2050" name="Picture 2" descr="面条, 速食面, 拉面, 亚洲, 食品, 餐, 板, 美食, 厨师, 厨房, 吃, 美味, 演示文稿, 主菜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751" y="2033081"/>
            <a:ext cx="7194145" cy="404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7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亲眼、亲耳、亲手、亲自、亲</a:t>
            </a:r>
            <a:r>
              <a:rPr lang="zh-CN" altLang="en-US" dirty="0" smtClean="0"/>
              <a:t>身</a:t>
            </a:r>
            <a:r>
              <a:rPr lang="en-US" altLang="zh-CN" dirty="0" smtClean="0"/>
              <a:t>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没有去过中国就</a:t>
            </a:r>
            <a:r>
              <a:rPr lang="zh-CN" altLang="en-US" dirty="0" smtClean="0"/>
              <a:t>不能</a:t>
            </a:r>
            <a:r>
              <a:rPr lang="zh-TW" altLang="en-US" dirty="0" smtClean="0"/>
              <a:t>  </a:t>
            </a:r>
            <a:r>
              <a:rPr lang="zh-CN" altLang="en-US" dirty="0" smtClean="0"/>
              <a:t>亲身</a:t>
            </a:r>
            <a:r>
              <a:rPr lang="zh-TW" altLang="en-US" dirty="0" smtClean="0"/>
              <a:t>  </a:t>
            </a:r>
            <a:r>
              <a:rPr lang="zh-CN" altLang="en-US" dirty="0" smtClean="0"/>
              <a:t>感</a:t>
            </a:r>
            <a:r>
              <a:rPr lang="zh-CN" altLang="en-US" dirty="0"/>
              <a:t>觉到中国节日的气氛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endParaRPr lang="zh-CN" altLang="en-US" dirty="0"/>
          </a:p>
          <a:p>
            <a:r>
              <a:rPr lang="zh-CN" altLang="en-US" dirty="0"/>
              <a:t>这次天明和丽</a:t>
            </a:r>
            <a:r>
              <a:rPr lang="zh-CN" altLang="en-US" dirty="0" smtClean="0"/>
              <a:t>莎</a:t>
            </a:r>
            <a:r>
              <a:rPr lang="zh-TW" altLang="en-US" dirty="0" smtClean="0"/>
              <a:t>  </a:t>
            </a:r>
            <a:r>
              <a:rPr lang="zh-CN" altLang="en-US" dirty="0" smtClean="0"/>
              <a:t>亲眼</a:t>
            </a:r>
            <a:r>
              <a:rPr lang="zh-TW" altLang="en-US" dirty="0" smtClean="0"/>
              <a:t>  </a:t>
            </a:r>
            <a:r>
              <a:rPr lang="zh-CN" altLang="en-US" dirty="0" smtClean="0"/>
              <a:t>看到</a:t>
            </a:r>
            <a:r>
              <a:rPr lang="zh-CN" altLang="en-US" dirty="0"/>
              <a:t>了云南美丽的风景。</a:t>
            </a:r>
          </a:p>
          <a:p>
            <a:endParaRPr lang="en-US" altLang="zh-CN" dirty="0" smtClean="0"/>
          </a:p>
          <a:p>
            <a:r>
              <a:rPr lang="zh-CN" altLang="en-US" dirty="0" smtClean="0"/>
              <a:t>你是</a:t>
            </a:r>
            <a:r>
              <a:rPr lang="zh-TW" altLang="en-US" dirty="0" smtClean="0"/>
              <a:t>  </a:t>
            </a:r>
            <a:r>
              <a:rPr lang="zh-CN" altLang="en-US" dirty="0" smtClean="0"/>
              <a:t>亲耳</a:t>
            </a:r>
            <a:r>
              <a:rPr lang="zh-TW" altLang="en-US" dirty="0" smtClean="0"/>
              <a:t>  </a:t>
            </a:r>
            <a:r>
              <a:rPr lang="zh-CN" altLang="en-US" dirty="0" smtClean="0"/>
              <a:t>听</a:t>
            </a:r>
            <a:r>
              <a:rPr lang="zh-CN" altLang="en-US" dirty="0"/>
              <a:t>见她说她和她的男朋友分手的吗？</a:t>
            </a:r>
          </a:p>
          <a:p>
            <a:endParaRPr lang="en-US" altLang="zh-CN" dirty="0" smtClean="0"/>
          </a:p>
          <a:p>
            <a:r>
              <a:rPr lang="zh-CN" altLang="en-US" dirty="0" smtClean="0"/>
              <a:t>丽</a:t>
            </a:r>
            <a:r>
              <a:rPr lang="zh-CN" altLang="en-US" dirty="0"/>
              <a:t>莎很喜欢这件衬衫，因为是</a:t>
            </a:r>
            <a:r>
              <a:rPr lang="zh-CN" altLang="en-US" dirty="0" smtClean="0"/>
              <a:t>她</a:t>
            </a:r>
            <a:r>
              <a:rPr lang="zh-TW" altLang="en-US" dirty="0" smtClean="0"/>
              <a:t>  </a:t>
            </a:r>
            <a:r>
              <a:rPr lang="zh-CN" altLang="en-US" dirty="0" smtClean="0"/>
              <a:t>亲手</a:t>
            </a:r>
            <a:r>
              <a:rPr lang="zh-TW" altLang="en-US" dirty="0" smtClean="0"/>
              <a:t>  </a:t>
            </a:r>
            <a:r>
              <a:rPr lang="zh-CN" altLang="en-US" dirty="0" smtClean="0"/>
              <a:t>做</a:t>
            </a:r>
            <a:r>
              <a:rPr lang="zh-CN" altLang="en-US" dirty="0"/>
              <a:t>的。</a:t>
            </a:r>
          </a:p>
          <a:p>
            <a:endParaRPr lang="en-US" altLang="zh-CN" dirty="0" smtClean="0"/>
          </a:p>
          <a:p>
            <a:r>
              <a:rPr lang="zh-CN" altLang="en-US" dirty="0" smtClean="0"/>
              <a:t>对</a:t>
            </a:r>
            <a:r>
              <a:rPr lang="zh-CN" altLang="en-US" dirty="0"/>
              <a:t>不起，别人不能帮你申请去中国留学，你</a:t>
            </a:r>
            <a:r>
              <a:rPr lang="zh-CN" altLang="en-US" dirty="0" smtClean="0"/>
              <a:t>得</a:t>
            </a:r>
            <a:r>
              <a:rPr lang="zh-TW" altLang="en-US" dirty="0" smtClean="0"/>
              <a:t>  </a:t>
            </a:r>
            <a:r>
              <a:rPr lang="zh-CN" altLang="en-US" dirty="0" smtClean="0"/>
              <a:t>亲自</a:t>
            </a:r>
            <a:r>
              <a:rPr lang="zh-TW" altLang="en-US" dirty="0" smtClean="0"/>
              <a:t>  </a:t>
            </a:r>
            <a:r>
              <a:rPr lang="zh-CN" altLang="en-US" dirty="0" smtClean="0"/>
              <a:t>去</a:t>
            </a:r>
            <a:r>
              <a:rPr lang="zh-CN" altLang="en-US" dirty="0"/>
              <a:t>办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484451" y="1809345"/>
            <a:ext cx="758758" cy="3501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774332" y="2762655"/>
            <a:ext cx="807396" cy="3793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994170" y="3657600"/>
            <a:ext cx="778213" cy="408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6284068" y="4591455"/>
            <a:ext cx="719847" cy="418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8414426" y="5583677"/>
            <a:ext cx="758757" cy="3696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81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不过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CN" dirty="0" smtClean="0"/>
              <a:t>However</a:t>
            </a:r>
          </a:p>
          <a:p>
            <a:endParaRPr lang="en-US" altLang="zh-TW" dirty="0"/>
          </a:p>
          <a:p>
            <a:r>
              <a:rPr lang="en-US" altLang="zh-TW" dirty="0" smtClean="0"/>
              <a:t>No more than</a:t>
            </a:r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捷克前几天很冷，不过室内都有空调</a:t>
            </a:r>
            <a:r>
              <a:rPr lang="zh-CN" altLang="en-US" dirty="0" smtClean="0"/>
              <a:t>。</a:t>
            </a:r>
            <a:r>
              <a:rPr lang="en-US" altLang="zh-CN" dirty="0" smtClean="0"/>
              <a:t>[however]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5565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不过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CN" dirty="0" smtClean="0"/>
              <a:t>However</a:t>
            </a:r>
          </a:p>
          <a:p>
            <a:endParaRPr lang="en-US" altLang="zh-TW" dirty="0"/>
          </a:p>
          <a:p>
            <a:r>
              <a:rPr lang="en-US" altLang="zh-TW" dirty="0" smtClean="0"/>
              <a:t>No more than</a:t>
            </a:r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这个古城不大，从东边走到西</a:t>
            </a:r>
            <a:r>
              <a:rPr lang="zh-CN" altLang="en-US" dirty="0" smtClean="0"/>
              <a:t>边</a:t>
            </a:r>
            <a:r>
              <a:rPr lang="en-US" altLang="zh-TW" dirty="0" smtClean="0"/>
              <a:t>[</a:t>
            </a:r>
            <a:r>
              <a:rPr lang="zh-TW" altLang="en-US" dirty="0" smtClean="0"/>
              <a:t>只</a:t>
            </a:r>
            <a:r>
              <a:rPr lang="en-US" altLang="zh-TW" dirty="0" smtClean="0"/>
              <a:t>]</a:t>
            </a:r>
            <a:r>
              <a:rPr lang="zh-CN" altLang="en-US" dirty="0" smtClean="0"/>
              <a:t>不</a:t>
            </a:r>
            <a:r>
              <a:rPr lang="zh-CN" altLang="en-US" dirty="0"/>
              <a:t>过一两个小时。</a:t>
            </a:r>
            <a:r>
              <a:rPr lang="en-US" altLang="zh-CN" dirty="0" smtClean="0"/>
              <a:t>[no more than]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3678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不过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现在还</a:t>
            </a:r>
            <a:r>
              <a:rPr lang="zh-TW" altLang="en-US" dirty="0" smtClean="0"/>
              <a:t>早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73174" y="2091447"/>
            <a:ext cx="4433113" cy="361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4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不过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这间庙不</a:t>
            </a:r>
            <a:r>
              <a:rPr lang="zh-TW" altLang="en-US" dirty="0" smtClean="0"/>
              <a:t>高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pic>
        <p:nvPicPr>
          <p:cNvPr id="14338" name="Picture 2" descr="轉經樓, 佛寺, 佛教, 台灣, 靈嚴禪寺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431" y="2091447"/>
            <a:ext cx="5074032" cy="380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26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不过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他家人不多</a:t>
            </a:r>
            <a:r>
              <a:rPr lang="en-US" altLang="zh-TW" dirty="0"/>
              <a:t>...</a:t>
            </a:r>
            <a:endParaRPr lang="zh-TW" altLang="en-US" dirty="0"/>
          </a:p>
        </p:txBody>
      </p:sp>
      <p:pic>
        <p:nvPicPr>
          <p:cNvPr id="16386" name="Picture 2" descr="家庭, 快乐, 费利斯家族, 父亲, 幸福的家庭, 男孩, 一起, 父母, 幸福的家庭在户外, 全家福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90688"/>
            <a:ext cx="5754996" cy="380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89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1377</Words>
  <Application>Microsoft Office PowerPoint</Application>
  <PresentationFormat>寬螢幕</PresentationFormat>
  <Paragraphs>296</Paragraphs>
  <Slides>102</Slides>
  <Notes>14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102</vt:i4>
      </vt:variant>
    </vt:vector>
  </HeadingPairs>
  <TitlesOfParts>
    <vt:vector size="108" baseType="lpstr">
      <vt:lpstr>宋体</vt:lpstr>
      <vt:lpstr>新細明體</vt:lpstr>
      <vt:lpstr>Arial</vt:lpstr>
      <vt:lpstr>Calibri</vt:lpstr>
      <vt:lpstr>Calibri Light</vt:lpstr>
      <vt:lpstr>Office 佈景主題</vt:lpstr>
      <vt:lpstr>Drill4</vt:lpstr>
      <vt:lpstr>第十三课 旅游</vt:lpstr>
      <vt:lpstr>生词</vt:lpstr>
      <vt:lpstr>讨论/discussion</vt:lpstr>
      <vt:lpstr>生词</vt:lpstr>
      <vt:lpstr>生词</vt:lpstr>
      <vt:lpstr>讨论/discussion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生词</vt:lpstr>
      <vt:lpstr>生词</vt:lpstr>
      <vt:lpstr>讨论/discussion</vt:lpstr>
      <vt:lpstr>讨论/discussion</vt:lpstr>
      <vt:lpstr>课文</vt:lpstr>
      <vt:lpstr>讨论/discussion</vt:lpstr>
      <vt:lpstr>讨论/discussion</vt:lpstr>
      <vt:lpstr>课文</vt:lpstr>
      <vt:lpstr>讨论/discussion</vt:lpstr>
      <vt:lpstr>课文</vt:lpstr>
      <vt:lpstr>讨论/discussion</vt:lpstr>
      <vt:lpstr>讨论/discussion</vt:lpstr>
      <vt:lpstr>课文</vt:lpstr>
      <vt:lpstr>讨论/discussion</vt:lpstr>
      <vt:lpstr>课文</vt:lpstr>
      <vt:lpstr>石林</vt:lpstr>
      <vt:lpstr>语法</vt:lpstr>
      <vt:lpstr>Comparative sentence</vt:lpstr>
      <vt:lpstr>Comparative sentence</vt:lpstr>
      <vt:lpstr>Comparative sentence</vt:lpstr>
      <vt:lpstr>Comparative sentence</vt:lpstr>
      <vt:lpstr>Comparative sentence</vt:lpstr>
      <vt:lpstr>Comparative sentence</vt:lpstr>
      <vt:lpstr>Comparative sentence</vt:lpstr>
      <vt:lpstr>Comparative sentence</vt:lpstr>
      <vt:lpstr>Numerals in idiom</vt:lpstr>
      <vt:lpstr>分別</vt:lpstr>
      <vt:lpstr>分別</vt:lpstr>
      <vt:lpstr>印象</vt:lpstr>
      <vt:lpstr>印象</vt:lpstr>
      <vt:lpstr>印象</vt:lpstr>
      <vt:lpstr>印象</vt:lpstr>
      <vt:lpstr>印象</vt:lpstr>
      <vt:lpstr>印象</vt:lpstr>
      <vt:lpstr>印象</vt:lpstr>
      <vt:lpstr>印象</vt:lpstr>
      <vt:lpstr>印象</vt:lpstr>
      <vt:lpstr>印象</vt:lpstr>
      <vt:lpstr>印象</vt:lpstr>
      <vt:lpstr>之前</vt:lpstr>
      <vt:lpstr>之前</vt:lpstr>
      <vt:lpstr>之前</vt:lpstr>
      <vt:lpstr>亲眼、亲耳、亲手、亲自、亲身…</vt:lpstr>
      <vt:lpstr>亲眼、亲耳、亲手、亲自、亲身…</vt:lpstr>
      <vt:lpstr>亲眼、亲耳、亲手、亲自、亲身…</vt:lpstr>
      <vt:lpstr>亲眼、亲耳、亲手、亲自、亲身…</vt:lpstr>
      <vt:lpstr>不过</vt:lpstr>
      <vt:lpstr>不过</vt:lpstr>
      <vt:lpstr>不过</vt:lpstr>
      <vt:lpstr>不过</vt:lpstr>
      <vt:lpstr>不过</vt:lpstr>
      <vt:lpstr>Speaking Exercise</vt:lpstr>
      <vt:lpstr>Speaking Exercise</vt:lpstr>
      <vt:lpstr>Speaking Exercise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Drill4</dc:title>
  <dc:creator>蘇瑞慧</dc:creator>
  <cp:lastModifiedBy>蘇瑞慧</cp:lastModifiedBy>
  <cp:revision>157</cp:revision>
  <dcterms:created xsi:type="dcterms:W3CDTF">2018-02-18T16:11:19Z</dcterms:created>
  <dcterms:modified xsi:type="dcterms:W3CDTF">2018-03-08T20:34:29Z</dcterms:modified>
</cp:coreProperties>
</file>