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318" r:id="rId10"/>
    <p:sldId id="266" r:id="rId11"/>
    <p:sldId id="319" r:id="rId12"/>
    <p:sldId id="320" r:id="rId13"/>
    <p:sldId id="321" r:id="rId14"/>
    <p:sldId id="267" r:id="rId15"/>
    <p:sldId id="268" r:id="rId16"/>
    <p:sldId id="263" r:id="rId17"/>
    <p:sldId id="323" r:id="rId18"/>
    <p:sldId id="269" r:id="rId19"/>
    <p:sldId id="270" r:id="rId20"/>
    <p:sldId id="295" r:id="rId21"/>
    <p:sldId id="271" r:id="rId22"/>
    <p:sldId id="272" r:id="rId23"/>
    <p:sldId id="273" r:id="rId24"/>
    <p:sldId id="274" r:id="rId25"/>
    <p:sldId id="276" r:id="rId26"/>
    <p:sldId id="322" r:id="rId27"/>
    <p:sldId id="277" r:id="rId28"/>
    <p:sldId id="278" r:id="rId29"/>
    <p:sldId id="280" r:id="rId30"/>
    <p:sldId id="279" r:id="rId31"/>
    <p:sldId id="281" r:id="rId32"/>
    <p:sldId id="284" r:id="rId33"/>
    <p:sldId id="296" r:id="rId34"/>
    <p:sldId id="285" r:id="rId35"/>
    <p:sldId id="286" r:id="rId36"/>
    <p:sldId id="287" r:id="rId37"/>
    <p:sldId id="288" r:id="rId38"/>
    <p:sldId id="289" r:id="rId39"/>
    <p:sldId id="290" r:id="rId40"/>
    <p:sldId id="292" r:id="rId41"/>
    <p:sldId id="293" r:id="rId42"/>
    <p:sldId id="297" r:id="rId43"/>
    <p:sldId id="298" r:id="rId44"/>
    <p:sldId id="299" r:id="rId45"/>
    <p:sldId id="300" r:id="rId46"/>
    <p:sldId id="301" r:id="rId47"/>
    <p:sldId id="302" r:id="rId48"/>
    <p:sldId id="308" r:id="rId49"/>
    <p:sldId id="309" r:id="rId50"/>
    <p:sldId id="303" r:id="rId51"/>
    <p:sldId id="304" r:id="rId52"/>
    <p:sldId id="306" r:id="rId53"/>
    <p:sldId id="305" r:id="rId54"/>
    <p:sldId id="307" r:id="rId55"/>
    <p:sldId id="314" r:id="rId56"/>
    <p:sldId id="317" r:id="rId57"/>
    <p:sldId id="312" r:id="rId58"/>
    <p:sldId id="315" r:id="rId59"/>
    <p:sldId id="316" r:id="rId60"/>
    <p:sldId id="311" r:id="rId61"/>
    <p:sldId id="313" r:id="rId6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1" autoAdjust="0"/>
    <p:restoredTop sz="94660"/>
  </p:normalViewPr>
  <p:slideViewPr>
    <p:cSldViewPr snapToGrid="0">
      <p:cViewPr varScale="1">
        <p:scale>
          <a:sx n="89" d="100"/>
          <a:sy n="89" d="100"/>
        </p:scale>
        <p:origin x="4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814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6887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1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9274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1247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2018/2/20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0109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2018/2/20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2360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2018/2/20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2730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2018/2/20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1964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2018/2/20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1980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9F67-7E3F-4D3E-9729-126242B2EB98}" type="datetimeFigureOut">
              <a:rPr lang="zh-TW" altLang="en-US" smtClean="0"/>
              <a:t>2018/2/20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7917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89F67-7E3F-4D3E-9729-126242B2EB98}" type="datetimeFigureOut">
              <a:rPr lang="zh-TW" altLang="en-US" smtClean="0"/>
              <a:t>2018/2/20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78EBF-EE73-4F31-B589-E11B8430EDF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556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Modern Chinese IV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sz="6000" dirty="0" smtClean="0"/>
              <a:t> KSCX04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08872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复习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fù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xí</a:t>
            </a:r>
            <a:r>
              <a:rPr lang="en-US" altLang="zh-TW" dirty="0" smtClean="0"/>
              <a:t> ]/to review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90579"/>
            <a:ext cx="5181600" cy="3821430"/>
          </a:xfrm>
          <a:prstGeom prst="rect">
            <a:avLst/>
          </a:prstGeo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45060" y="2889266"/>
            <a:ext cx="5181600" cy="2724388"/>
          </a:xfrm>
          <a:prstGeom prst="rect">
            <a:avLst/>
          </a:prstGeom>
        </p:spPr>
      </p:pic>
      <p:sp>
        <p:nvSpPr>
          <p:cNvPr id="7" name="向右箭號 6"/>
          <p:cNvSpPr/>
          <p:nvPr/>
        </p:nvSpPr>
        <p:spPr>
          <a:xfrm>
            <a:off x="6096000" y="3916392"/>
            <a:ext cx="692989" cy="414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702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预习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yù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xí</a:t>
            </a:r>
            <a:r>
              <a:rPr lang="en-US" altLang="zh-TW" dirty="0" smtClean="0"/>
              <a:t>]/to preview                </a:t>
            </a:r>
            <a:r>
              <a:rPr lang="zh-TW" altLang="en-US" dirty="0" smtClean="0"/>
              <a:t>复习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fù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xí</a:t>
            </a:r>
            <a:r>
              <a:rPr lang="en-US" altLang="zh-TW" dirty="0" smtClean="0"/>
              <a:t> ]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638838"/>
            <a:ext cx="5181600" cy="2724911"/>
          </a:xfrm>
          <a:prstGeom prst="rect">
            <a:avLst/>
          </a:prstGeom>
        </p:spPr>
      </p:pic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90198"/>
            <a:ext cx="5181600" cy="382219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353" y="3550150"/>
            <a:ext cx="713294" cy="451143"/>
          </a:xfrm>
          <a:prstGeom prst="rect">
            <a:avLst/>
          </a:prstGeom>
        </p:spPr>
      </p:pic>
      <p:sp>
        <p:nvSpPr>
          <p:cNvPr id="8" name="左-右雙向箭號 7"/>
          <p:cNvSpPr/>
          <p:nvPr/>
        </p:nvSpPr>
        <p:spPr>
          <a:xfrm>
            <a:off x="6172200" y="727742"/>
            <a:ext cx="1531189" cy="48307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506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你预习吗？你复习吗？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390" y="1690688"/>
            <a:ext cx="4679831" cy="246104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332" y="593314"/>
            <a:ext cx="4710247" cy="34745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544" y="2541733"/>
            <a:ext cx="1440611" cy="45114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390" y="4296667"/>
            <a:ext cx="4249440" cy="256133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7258" y="4345834"/>
            <a:ext cx="4682134" cy="2462997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9826" y="5515307"/>
            <a:ext cx="1444877" cy="4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6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学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xué</a:t>
            </a:r>
            <a:r>
              <a:rPr lang="en-US" altLang="zh-TW" dirty="0" smtClean="0"/>
              <a:t>]/to learn; to study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74769"/>
            <a:ext cx="5181600" cy="3453050"/>
          </a:xfrm>
          <a:prstGeom prst="rect">
            <a:avLst/>
          </a:prstGeom>
        </p:spPr>
      </p:pic>
      <p:pic>
        <p:nvPicPr>
          <p:cNvPr id="6" name="內容版面配置區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090198"/>
            <a:ext cx="5181600" cy="382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4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写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xiě</a:t>
            </a:r>
            <a:r>
              <a:rPr lang="en-US" altLang="zh-TW" dirty="0" smtClean="0"/>
              <a:t>]/to write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471103"/>
            <a:ext cx="5181600" cy="3060382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 smtClean="0"/>
              <a:t>写   中国          字  </a:t>
            </a:r>
            <a:endParaRPr lang="en-US" altLang="zh-TW" dirty="0" smtClean="0"/>
          </a:p>
          <a:p>
            <a:r>
              <a:rPr lang="en-US" altLang="zh-TW" dirty="0" err="1" smtClean="0"/>
              <a:t>Xiě</a:t>
            </a:r>
            <a:r>
              <a:rPr lang="en-US" altLang="zh-TW" dirty="0" smtClean="0"/>
              <a:t>  </a:t>
            </a:r>
            <a:r>
              <a:rPr lang="en-US" altLang="zh-TW" dirty="0" err="1" smtClean="0"/>
              <a:t>zhōngguó</a:t>
            </a:r>
            <a:r>
              <a:rPr lang="en-US" altLang="zh-TW" dirty="0" smtClean="0"/>
              <a:t>  </a:t>
            </a:r>
            <a:r>
              <a:rPr lang="en-US" altLang="zh-TW" dirty="0" err="1" smtClean="0"/>
              <a:t>zì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4352" y="3398808"/>
            <a:ext cx="5510149" cy="309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6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字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zì</a:t>
            </a:r>
            <a:r>
              <a:rPr lang="en-US" altLang="zh-TW" dirty="0" smtClean="0"/>
              <a:t>]/character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117457" y="298749"/>
            <a:ext cx="3036872" cy="303687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0900" y="3631721"/>
            <a:ext cx="3003429" cy="300342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620" y="1825625"/>
            <a:ext cx="3151366" cy="3151366"/>
          </a:xfrm>
          <a:prstGeom prst="rect">
            <a:avLst/>
          </a:prstGeom>
        </p:spPr>
      </p:pic>
      <p:pic>
        <p:nvPicPr>
          <p:cNvPr id="11" name="內容版面配置區 10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898919" y="1825626"/>
            <a:ext cx="3151366" cy="315136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2232" y="3785559"/>
            <a:ext cx="3072441" cy="30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94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得</a:t>
            </a:r>
            <a:r>
              <a:rPr lang="en-US" altLang="zh-TW" dirty="0" smtClean="0"/>
              <a:t>[de]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9935" y="2324407"/>
            <a:ext cx="5962265" cy="3353774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 smtClean="0"/>
              <a:t>他  写字 写   得  很好</a:t>
            </a:r>
            <a:endParaRPr lang="en-US" altLang="zh-CN" dirty="0" smtClean="0"/>
          </a:p>
          <a:p>
            <a:r>
              <a:rPr lang="en-US" altLang="zh-TW" dirty="0" err="1" smtClean="0"/>
              <a:t>Tā</a:t>
            </a:r>
            <a:r>
              <a:rPr lang="en-US" altLang="zh-TW" dirty="0" smtClean="0"/>
              <a:t>   </a:t>
            </a:r>
            <a:r>
              <a:rPr lang="en-US" altLang="zh-TW" dirty="0" err="1" smtClean="0"/>
              <a:t>xiězì</a:t>
            </a:r>
            <a:r>
              <a:rPr lang="en-US" altLang="zh-TW" dirty="0" smtClean="0"/>
              <a:t>  </a:t>
            </a:r>
            <a:r>
              <a:rPr lang="en-US" altLang="zh-TW" dirty="0" err="1" smtClean="0"/>
              <a:t>xiě</a:t>
            </a:r>
            <a:r>
              <a:rPr lang="en-US" altLang="zh-TW" dirty="0" smtClean="0"/>
              <a:t>  </a:t>
            </a:r>
            <a:r>
              <a:rPr lang="en-US" altLang="zh-TW" dirty="0" err="1" smtClean="0"/>
              <a:t>dé</a:t>
            </a:r>
            <a:r>
              <a:rPr lang="en-US" altLang="zh-TW" dirty="0" smtClean="0"/>
              <a:t>  </a:t>
            </a:r>
            <a:r>
              <a:rPr lang="en-US" altLang="zh-TW" dirty="0" err="1" smtClean="0"/>
              <a:t>hěn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hǎo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8289" y="3333136"/>
            <a:ext cx="3092169" cy="3097008"/>
          </a:xfrm>
          <a:prstGeom prst="rect">
            <a:avLst/>
          </a:prstGeom>
        </p:spPr>
      </p:pic>
      <p:sp>
        <p:nvSpPr>
          <p:cNvPr id="7" name="向右箭號 6"/>
          <p:cNvSpPr/>
          <p:nvPr/>
        </p:nvSpPr>
        <p:spPr>
          <a:xfrm flipV="1">
            <a:off x="6172200" y="4374234"/>
            <a:ext cx="978408" cy="5074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148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得</a:t>
            </a:r>
            <a:r>
              <a:rPr lang="en-US" altLang="zh-TW" dirty="0"/>
              <a:t>[de]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学中文学得很好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893" y="3079927"/>
            <a:ext cx="3097036" cy="309703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288" y="4693206"/>
            <a:ext cx="993734" cy="542591"/>
          </a:xfrm>
          <a:prstGeom prst="rect">
            <a:avLst/>
          </a:prstGeom>
        </p:spPr>
      </p:pic>
      <p:pic>
        <p:nvPicPr>
          <p:cNvPr id="7" name="內容版面配置區 6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838200" y="2278412"/>
            <a:ext cx="5181600" cy="344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1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慢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màn</a:t>
            </a:r>
            <a:r>
              <a:rPr lang="en-US" altLang="zh-TW" dirty="0" smtClean="0"/>
              <a:t>]/slow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1600" y="3160083"/>
            <a:ext cx="3734519" cy="2800889"/>
          </a:xfrm>
          <a:prstGeom prst="rect">
            <a:avLst/>
          </a:prstGeom>
        </p:spPr>
      </p:pic>
      <p:pic>
        <p:nvPicPr>
          <p:cNvPr id="10" name="內容版面配置區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186468" y="3818095"/>
            <a:ext cx="3822940" cy="2870200"/>
          </a:xfrm>
          <a:prstGeom prst="rect">
            <a:avLst/>
          </a:prstGeom>
        </p:spPr>
      </p:pic>
      <p:pic>
        <p:nvPicPr>
          <p:cNvPr id="6" name="內容版面配置區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6468" y="171158"/>
            <a:ext cx="3742957" cy="327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8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写中国字写得慢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Xiě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zhōngguó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zì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xiě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dé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màn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471198"/>
            <a:ext cx="5181600" cy="3060191"/>
          </a:xfrm>
          <a:prstGeom prst="rect">
            <a:avLst/>
          </a:prstGeom>
        </p:spPr>
      </p:pic>
      <p:pic>
        <p:nvPicPr>
          <p:cNvPr id="9" name="內容版面配置區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70607" y="1961274"/>
            <a:ext cx="5181600" cy="389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8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老师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Lǎoshī</a:t>
            </a:r>
            <a:r>
              <a:rPr lang="en-US" altLang="zh-TW" dirty="0" smtClean="0"/>
              <a:t>]/teacher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苏   珩</a:t>
            </a:r>
            <a:endParaRPr lang="en-US" altLang="zh-TW" dirty="0" smtClean="0"/>
          </a:p>
          <a:p>
            <a:r>
              <a:rPr lang="en-US" altLang="zh-TW" dirty="0" err="1" smtClean="0"/>
              <a:t>Sū</a:t>
            </a:r>
            <a:r>
              <a:rPr lang="zh-TW" altLang="en-US" dirty="0" smtClean="0"/>
              <a:t>   </a:t>
            </a:r>
            <a:r>
              <a:rPr lang="en-US" altLang="zh-TW" dirty="0" err="1" smtClean="0"/>
              <a:t>héng</a:t>
            </a:r>
            <a:r>
              <a:rPr lang="en-US" altLang="zh-TW" dirty="0" smtClean="0"/>
              <a:t> </a:t>
            </a:r>
          </a:p>
          <a:p>
            <a:endParaRPr lang="en-US" altLang="zh-TW" dirty="0"/>
          </a:p>
          <a:p>
            <a:r>
              <a:rPr lang="en-US" altLang="zh-TW" dirty="0" smtClean="0"/>
              <a:t>William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22868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说话说得慢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6378" y="1825625"/>
            <a:ext cx="4345244" cy="4351338"/>
          </a:xfrm>
          <a:prstGeom prst="rect">
            <a:avLst/>
          </a:prstGeo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56670"/>
            <a:ext cx="5181600" cy="388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0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笔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bǐ</a:t>
            </a:r>
            <a:r>
              <a:rPr lang="en-US" altLang="zh-TW" dirty="0" smtClean="0"/>
              <a:t>]/pen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13121" y="1825625"/>
            <a:ext cx="289975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4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枝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Zhī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57045" y="265423"/>
            <a:ext cx="5181600" cy="3883152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 smtClean="0"/>
              <a:t>一枝笔</a:t>
            </a:r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r>
              <a:rPr lang="zh-TW" altLang="en-US" dirty="0" smtClean="0"/>
              <a:t>兩      枝 笔</a:t>
            </a:r>
            <a:endParaRPr lang="en-US" altLang="zh-TW" dirty="0" smtClean="0"/>
          </a:p>
          <a:p>
            <a:r>
              <a:rPr lang="en-US" altLang="zh-TW" dirty="0" err="1" smtClean="0"/>
              <a:t>Liǎng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zhī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bǐ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951" y="3842266"/>
            <a:ext cx="5182049" cy="388348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149" y="2850228"/>
            <a:ext cx="5182049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4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纸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zhǐ</a:t>
            </a:r>
            <a:r>
              <a:rPr lang="en-US" altLang="zh-TW" dirty="0" smtClean="0"/>
              <a:t> ]/paper</a:t>
            </a:r>
            <a:endParaRPr lang="zh-TW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543969"/>
            <a:ext cx="5181600" cy="2914650"/>
          </a:xfrm>
          <a:prstGeom prst="rect">
            <a:avLst/>
          </a:prstGeom>
        </p:spPr>
      </p:pic>
      <p:pic>
        <p:nvPicPr>
          <p:cNvPr id="7" name="內容版面配置區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00665" y="2182483"/>
            <a:ext cx="4247146" cy="424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4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张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zhāng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/>
              <a:t>一</a:t>
            </a:r>
            <a:r>
              <a:rPr lang="zh-TW" altLang="en-US" dirty="0" smtClean="0"/>
              <a:t>张纸</a:t>
            </a:r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r>
              <a:rPr lang="zh-TW" altLang="en-US" dirty="0" smtClean="0"/>
              <a:t>两张纸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979" y="1545900"/>
            <a:ext cx="2085822" cy="208582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574" y="4451229"/>
            <a:ext cx="2068569" cy="206856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461" y="4451229"/>
            <a:ext cx="2068569" cy="206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4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怎么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zěn</a:t>
            </a:r>
            <a:r>
              <a:rPr lang="en-US" altLang="zh-TW" dirty="0" smtClean="0"/>
              <a:t> me]/</a:t>
            </a:r>
            <a:r>
              <a:rPr lang="en-US" altLang="zh-TW" dirty="0" err="1" smtClean="0"/>
              <a:t>how;how</a:t>
            </a:r>
            <a:r>
              <a:rPr lang="en-US" altLang="zh-TW" dirty="0" smtClean="0"/>
              <a:t> come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怎么写中国字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548268"/>
            <a:ext cx="5181600" cy="290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2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32148"/>
            <a:ext cx="10515600" cy="1325563"/>
          </a:xfrm>
        </p:spPr>
        <p:txBody>
          <a:bodyPr/>
          <a:lstStyle/>
          <a:p>
            <a:r>
              <a:rPr lang="zh-TW" altLang="en-US" dirty="0"/>
              <a:t>怎么</a:t>
            </a:r>
            <a:r>
              <a:rPr lang="en-US" altLang="zh-TW" dirty="0"/>
              <a:t>[</a:t>
            </a:r>
            <a:r>
              <a:rPr lang="en-US" altLang="zh-TW" dirty="0" err="1"/>
              <a:t>zěn</a:t>
            </a:r>
            <a:r>
              <a:rPr lang="en-US" altLang="zh-TW" dirty="0"/>
              <a:t> me]/</a:t>
            </a:r>
            <a:r>
              <a:rPr lang="en-US" altLang="zh-TW" dirty="0" err="1"/>
              <a:t>how;how</a:t>
            </a:r>
            <a:r>
              <a:rPr lang="en-US" altLang="zh-TW" dirty="0"/>
              <a:t> come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/>
              <a:t>怎么学中文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1859340" y="2208211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中文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56559" y="3038906"/>
            <a:ext cx="1975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altLang="zh-TW" sz="5400" dirty="0"/>
              <a:t>Čínsky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78518"/>
            <a:ext cx="5181600" cy="344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2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懂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dǒng</a:t>
            </a:r>
            <a:r>
              <a:rPr lang="en-US" altLang="zh-TW" dirty="0" smtClean="0"/>
              <a:t>]/to understand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3331" y="1825625"/>
            <a:ext cx="4351338" cy="4351338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 smtClean="0"/>
              <a:t>我懂了</a:t>
            </a:r>
            <a:r>
              <a:rPr lang="en-US" altLang="zh-TW" dirty="0" smtClean="0"/>
              <a:t>/ I understand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5502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真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zhēn</a:t>
            </a:r>
            <a:r>
              <a:rPr lang="en-US" altLang="zh-TW" dirty="0" smtClean="0"/>
              <a:t>]/really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CN" altLang="en-US" dirty="0" smtClean="0"/>
              <a:t>你字写</a:t>
            </a:r>
            <a:r>
              <a:rPr lang="zh-TW" altLang="en-US" dirty="0" smtClean="0"/>
              <a:t> </a:t>
            </a:r>
            <a:r>
              <a:rPr lang="zh-CN" altLang="en-US" dirty="0" smtClean="0"/>
              <a:t>得</a:t>
            </a:r>
            <a:r>
              <a:rPr lang="zh-TW" altLang="en-US" dirty="0"/>
              <a:t> </a:t>
            </a:r>
            <a:r>
              <a:rPr lang="zh-TW" altLang="en-US" dirty="0" smtClean="0"/>
              <a:t> </a:t>
            </a:r>
            <a:r>
              <a:rPr lang="zh-CN" altLang="en-US" dirty="0" smtClean="0"/>
              <a:t>真</a:t>
            </a:r>
            <a:r>
              <a:rPr lang="zh-TW" altLang="en-US" dirty="0" smtClean="0"/>
              <a:t>     </a:t>
            </a:r>
            <a:r>
              <a:rPr lang="zh-CN" altLang="en-US" dirty="0" smtClean="0"/>
              <a:t>好</a:t>
            </a:r>
            <a:endParaRPr lang="en-US" altLang="zh-CN" dirty="0" smtClean="0"/>
          </a:p>
          <a:p>
            <a:r>
              <a:rPr lang="en-US" altLang="zh-TW" dirty="0" err="1" smtClean="0"/>
              <a:t>Nǐ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zì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xiě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dé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zhēn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hǎo</a:t>
            </a:r>
            <a:endParaRPr lang="en-US" altLang="zh-TW" dirty="0" smtClean="0"/>
          </a:p>
          <a:p>
            <a:r>
              <a:rPr lang="en-US" altLang="zh-TW" dirty="0" smtClean="0"/>
              <a:t>You write character really well!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548268"/>
            <a:ext cx="5181600" cy="290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84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很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hěn</a:t>
            </a:r>
            <a:r>
              <a:rPr lang="en-US" altLang="zh-TW" dirty="0" smtClean="0"/>
              <a:t>]</a:t>
            </a:r>
            <a:r>
              <a:rPr lang="zh-TW" altLang="en-US" dirty="0" smtClean="0"/>
              <a:t> </a:t>
            </a:r>
            <a:r>
              <a:rPr lang="en-US" altLang="zh-TW" dirty="0" smtClean="0"/>
              <a:t>vs</a:t>
            </a:r>
            <a:r>
              <a:rPr lang="zh-TW" altLang="en-US" dirty="0" smtClean="0"/>
              <a:t> 真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zhēn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3166" y="1825625"/>
            <a:ext cx="5962265" cy="3353774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 smtClean="0"/>
              <a:t>写字 写   得  很好</a:t>
            </a:r>
            <a:endParaRPr lang="en-US" altLang="zh-CN" dirty="0" smtClean="0"/>
          </a:p>
          <a:p>
            <a:r>
              <a:rPr lang="en-US" altLang="zh-TW" dirty="0" err="1" smtClean="0"/>
              <a:t>xiězì</a:t>
            </a:r>
            <a:r>
              <a:rPr lang="en-US" altLang="zh-TW" dirty="0" smtClean="0"/>
              <a:t>  </a:t>
            </a:r>
            <a:r>
              <a:rPr lang="en-US" altLang="zh-TW" dirty="0" err="1" smtClean="0"/>
              <a:t>xiě</a:t>
            </a:r>
            <a:r>
              <a:rPr lang="en-US" altLang="zh-TW" dirty="0" smtClean="0"/>
              <a:t>  </a:t>
            </a:r>
            <a:r>
              <a:rPr lang="en-US" altLang="zh-TW" dirty="0" err="1" smtClean="0"/>
              <a:t>dé</a:t>
            </a:r>
            <a:r>
              <a:rPr lang="en-US" altLang="zh-TW" dirty="0" smtClean="0"/>
              <a:t>  </a:t>
            </a:r>
            <a:r>
              <a:rPr lang="en-US" altLang="zh-TW" dirty="0" err="1" smtClean="0"/>
              <a:t>hěn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hǎo</a:t>
            </a:r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8289" y="2832951"/>
            <a:ext cx="3092169" cy="3097008"/>
          </a:xfrm>
          <a:prstGeom prst="rect">
            <a:avLst/>
          </a:prstGeom>
        </p:spPr>
      </p:pic>
      <p:sp>
        <p:nvSpPr>
          <p:cNvPr id="7" name="向右箭號 6"/>
          <p:cNvSpPr/>
          <p:nvPr/>
        </p:nvSpPr>
        <p:spPr>
          <a:xfrm flipV="1">
            <a:off x="6093112" y="3079433"/>
            <a:ext cx="978408" cy="5074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37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rule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Fulfilling homework and activities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Max 2 unexcused absences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Final test: minimum 70%</a:t>
            </a:r>
            <a:endParaRPr lang="en-US" altLang="zh-TW" dirty="0"/>
          </a:p>
        </p:txBody>
      </p:sp>
      <p:pic>
        <p:nvPicPr>
          <p:cNvPr id="11" name="內容版面配置區 10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3331" y="18256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很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hěn</a:t>
            </a:r>
            <a:r>
              <a:rPr lang="en-US" altLang="zh-TW" dirty="0" smtClean="0"/>
              <a:t>] vs </a:t>
            </a:r>
            <a:r>
              <a:rPr lang="zh-TW" altLang="en-US" dirty="0" smtClean="0"/>
              <a:t>真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zhēn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541651"/>
            <a:ext cx="5181600" cy="2919285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 smtClean="0"/>
              <a:t>你字写 得  真     好</a:t>
            </a:r>
          </a:p>
          <a:p>
            <a:r>
              <a:rPr lang="en-US" altLang="zh-TW" dirty="0" err="1" smtClean="0"/>
              <a:t>Nǐ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zì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xiě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dé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zhēn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hǎo</a:t>
            </a: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492" y="4001293"/>
            <a:ext cx="993734" cy="54259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4226" y="2764692"/>
            <a:ext cx="2259718" cy="225971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1851" y="2764692"/>
            <a:ext cx="2205010" cy="220501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4226" y="4111052"/>
            <a:ext cx="2200847" cy="2200847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69" y="4111053"/>
            <a:ext cx="2200847" cy="2200847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1340" y="3260089"/>
            <a:ext cx="2200847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70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哪里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nǎ</a:t>
            </a:r>
            <a:r>
              <a:rPr lang="zh-TW" altLang="en-US" dirty="0" smtClean="0"/>
              <a:t> </a:t>
            </a:r>
            <a:r>
              <a:rPr lang="en-US" altLang="zh-TW" dirty="0" err="1" smtClean="0"/>
              <a:t>lǐ</a:t>
            </a:r>
            <a:r>
              <a:rPr lang="en-US" altLang="zh-TW" dirty="0" smtClean="0"/>
              <a:t>]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A:</a:t>
            </a:r>
            <a:r>
              <a:rPr lang="zh-TW" altLang="en-US" dirty="0" smtClean="0"/>
              <a:t>他在哪里</a:t>
            </a:r>
            <a:endParaRPr lang="en-US" altLang="zh-TW" dirty="0" smtClean="0"/>
          </a:p>
          <a:p>
            <a:r>
              <a:rPr lang="en-US" altLang="zh-TW" dirty="0" smtClean="0"/>
              <a:t>B:</a:t>
            </a:r>
            <a:r>
              <a:rPr lang="zh-TW" altLang="en-US" dirty="0" smtClean="0"/>
              <a:t>他在办公室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bàn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gōng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shì</a:t>
            </a:r>
            <a:r>
              <a:rPr lang="en-US" altLang="zh-TW" dirty="0" smtClean="0"/>
              <a:t>]/office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97033"/>
            <a:ext cx="5181600" cy="340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4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第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dì</a:t>
            </a:r>
            <a:r>
              <a:rPr lang="en-US" altLang="zh-TW" dirty="0" smtClean="0"/>
              <a:t>]+number</a:t>
            </a:r>
            <a:r>
              <a:rPr lang="zh-TW" altLang="en-US" dirty="0" smtClean="0"/>
              <a:t> 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 smtClean="0"/>
              <a:t>第七课 </a:t>
            </a:r>
            <a:endParaRPr lang="en-US" altLang="zh-TW" dirty="0" smtClean="0"/>
          </a:p>
          <a:p>
            <a:r>
              <a:rPr lang="en-US" altLang="zh-TW" dirty="0" smtClean="0"/>
              <a:t>The seventh class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0709" t="17996" r="6767" b="9165"/>
          <a:stretch/>
        </p:blipFill>
        <p:spPr>
          <a:xfrm>
            <a:off x="258795" y="2509570"/>
            <a:ext cx="5589915" cy="315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36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第几个是中国人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349" r="124" b="48978"/>
          <a:stretch/>
        </p:blipFill>
        <p:spPr>
          <a:xfrm>
            <a:off x="1911027" y="2287936"/>
            <a:ext cx="4392007" cy="314864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/>
          <a:srcRect l="51027" t="50102"/>
          <a:stretch/>
        </p:blipFill>
        <p:spPr>
          <a:xfrm>
            <a:off x="4854074" y="2496907"/>
            <a:ext cx="2897919" cy="296748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/>
          <a:srcRect l="74201" t="49917"/>
          <a:stretch/>
        </p:blipFill>
        <p:spPr>
          <a:xfrm>
            <a:off x="7717489" y="2496907"/>
            <a:ext cx="1645294" cy="291185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785095" y="365125"/>
            <a:ext cx="2262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第</a:t>
            </a:r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三</a:t>
            </a:r>
            <a:r>
              <a:rPr lang="zh-TW" alt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个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向下箭號 2"/>
          <p:cNvSpPr/>
          <p:nvPr/>
        </p:nvSpPr>
        <p:spPr>
          <a:xfrm>
            <a:off x="5184475" y="1544128"/>
            <a:ext cx="621102" cy="8281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004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语法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yǔ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fǎ</a:t>
            </a:r>
            <a:r>
              <a:rPr lang="en-US" altLang="zh-TW" dirty="0" smtClean="0"/>
              <a:t>]/grammar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543969"/>
            <a:ext cx="5181600" cy="2914650"/>
          </a:xfrm>
          <a:prstGeom prst="rect">
            <a:avLst/>
          </a:prstGeo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543969"/>
            <a:ext cx="518160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2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容易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róng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yì</a:t>
            </a:r>
            <a:r>
              <a:rPr lang="en-US" altLang="zh-TW" dirty="0" smtClean="0"/>
              <a:t>]/easy</a:t>
            </a:r>
            <a:endParaRPr lang="zh-TW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544350"/>
            <a:ext cx="5181600" cy="2913888"/>
          </a:xfrm>
          <a:prstGeom prst="rect">
            <a:avLst/>
          </a:prstGeom>
        </p:spPr>
      </p:pic>
      <p:sp>
        <p:nvSpPr>
          <p:cNvPr id="9" name="內容版面配置區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语法很容易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4855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TW" dirty="0" smtClean="0"/>
              <a:t>生词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shēng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cí</a:t>
            </a:r>
            <a:r>
              <a:rPr lang="en-US" altLang="zh-TW" dirty="0" smtClean="0"/>
              <a:t>]/vocabulary; new words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56272" y="2228566"/>
            <a:ext cx="2629978" cy="2629978"/>
          </a:xfrm>
          <a:prstGeom prst="rect">
            <a:avLst/>
          </a:prstGeom>
        </p:spPr>
      </p:pic>
      <p:pic>
        <p:nvPicPr>
          <p:cNvPr id="9" name="內容版面配置區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46017" y="2228566"/>
            <a:ext cx="3742957" cy="327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9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多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duō</a:t>
            </a:r>
            <a:r>
              <a:rPr lang="en-US" altLang="zh-TW" dirty="0" smtClean="0"/>
              <a:t>]/many; much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 smtClean="0"/>
              <a:t>笔</a:t>
            </a:r>
            <a:endParaRPr lang="en-US" altLang="zh-TW" dirty="0"/>
          </a:p>
          <a:p>
            <a:r>
              <a:rPr lang="en-US" altLang="zh-TW" dirty="0" err="1" smtClean="0"/>
              <a:t>Bǐ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很多笔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9264" y="3051146"/>
            <a:ext cx="5712513" cy="380685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518" y="626764"/>
            <a:ext cx="5182049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多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duō</a:t>
            </a:r>
            <a:r>
              <a:rPr lang="en-US" altLang="zh-TW" dirty="0" smtClean="0"/>
              <a:t>]/many; much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86098" y="4255773"/>
            <a:ext cx="1551028" cy="1551028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 smtClean="0"/>
              <a:t>很多生词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1184448" y="1825625"/>
            <a:ext cx="877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字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086" y="1916103"/>
            <a:ext cx="2675153" cy="233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0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汉字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hàn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zì</a:t>
            </a:r>
            <a:r>
              <a:rPr lang="en-US" altLang="zh-TW" dirty="0" smtClean="0"/>
              <a:t>]/Chinese characters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84320" y="2455354"/>
            <a:ext cx="2746375" cy="2746375"/>
          </a:xfrm>
          <a:prstGeom prst="rect">
            <a:avLst/>
          </a:prstGeo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63706" y="2455354"/>
            <a:ext cx="2829838" cy="282983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5374" y="2455355"/>
            <a:ext cx="2850040" cy="285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5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第七课 学中文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974" y="500907"/>
            <a:ext cx="5952226" cy="395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0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难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nán</a:t>
            </a:r>
            <a:r>
              <a:rPr lang="en-US" altLang="zh-TW" dirty="0" smtClean="0"/>
              <a:t>]/difficult               </a:t>
            </a:r>
            <a:r>
              <a:rPr lang="zh-TW" altLang="en-US" dirty="0" smtClean="0"/>
              <a:t>容易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róng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yì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写字很难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541651"/>
            <a:ext cx="5181600" cy="291928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500" y="765755"/>
            <a:ext cx="1554615" cy="5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1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学中文很容易？很难？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73078"/>
            <a:ext cx="5181600" cy="3456432"/>
          </a:xfrm>
          <a:prstGeom prst="rect">
            <a:avLst/>
          </a:prstGeom>
        </p:spPr>
      </p:pic>
      <p:pic>
        <p:nvPicPr>
          <p:cNvPr id="7" name="內容版面配置區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31248" y="1825625"/>
            <a:ext cx="32635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07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Activity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Separate groups and see pictures or vocabulary and chose correct answer.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14047"/>
            <a:ext cx="5181600" cy="35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7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04360" y="1876654"/>
            <a:ext cx="4249280" cy="4249280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A  </a:t>
            </a:r>
            <a:r>
              <a:rPr lang="zh-TW" altLang="en-US" dirty="0" smtClean="0"/>
              <a:t>纸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zhǐ</a:t>
            </a:r>
            <a:r>
              <a:rPr lang="en-US" altLang="zh-TW" dirty="0" smtClean="0"/>
              <a:t>]</a:t>
            </a:r>
          </a:p>
          <a:p>
            <a:endParaRPr lang="en-US" altLang="zh-TW" dirty="0"/>
          </a:p>
          <a:p>
            <a:r>
              <a:rPr lang="en-US" altLang="zh-TW" dirty="0" smtClean="0"/>
              <a:t>B  </a:t>
            </a:r>
            <a:r>
              <a:rPr lang="zh-TW" altLang="en-US" dirty="0" smtClean="0"/>
              <a:t>怎么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zěn</a:t>
            </a:r>
            <a:r>
              <a:rPr lang="en-US" altLang="zh-TW" dirty="0" smtClean="0"/>
              <a:t> me]</a:t>
            </a:r>
          </a:p>
          <a:p>
            <a:endParaRPr lang="en-US" altLang="zh-TW" dirty="0"/>
          </a:p>
          <a:p>
            <a:r>
              <a:rPr lang="en-US" altLang="zh-TW" dirty="0" smtClean="0"/>
              <a:t>C  </a:t>
            </a:r>
            <a:r>
              <a:rPr lang="zh-TW" altLang="en-US" dirty="0" smtClean="0"/>
              <a:t>笔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bǐ</a:t>
            </a:r>
            <a:r>
              <a:rPr lang="en-US" altLang="zh-TW" dirty="0" smtClean="0"/>
              <a:t>]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2786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471198"/>
            <a:ext cx="5181600" cy="3060191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A  </a:t>
            </a:r>
            <a:r>
              <a:rPr lang="zh-TW" altLang="en-US" dirty="0" smtClean="0"/>
              <a:t>真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zhēn</a:t>
            </a:r>
            <a:r>
              <a:rPr lang="en-US" altLang="zh-TW" dirty="0" smtClean="0"/>
              <a:t>]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B</a:t>
            </a:r>
            <a:r>
              <a:rPr lang="zh-TW" altLang="en-US" dirty="0" smtClean="0"/>
              <a:t>  写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xiě</a:t>
            </a:r>
            <a:r>
              <a:rPr lang="en-US" altLang="zh-TW" dirty="0" smtClean="0"/>
              <a:t>]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C</a:t>
            </a:r>
            <a:r>
              <a:rPr lang="zh-TW" altLang="en-US" dirty="0" smtClean="0"/>
              <a:t> </a:t>
            </a:r>
            <a:r>
              <a:rPr lang="zh-CN" altLang="zh-TW" dirty="0" smtClean="0"/>
              <a:t>上个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shàng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gè</a:t>
            </a:r>
            <a:r>
              <a:rPr lang="en-US" altLang="zh-TW" dirty="0" smtClean="0"/>
              <a:t> ]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5927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3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6378" y="1825625"/>
            <a:ext cx="4345244" cy="4351338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A</a:t>
            </a:r>
            <a:r>
              <a:rPr lang="zh-TW" altLang="en-US" dirty="0" smtClean="0"/>
              <a:t>  说话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shuō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huà</a:t>
            </a:r>
            <a:r>
              <a:rPr lang="en-US" altLang="zh-TW" dirty="0" smtClean="0"/>
              <a:t>]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B</a:t>
            </a:r>
            <a:r>
              <a:rPr lang="zh-TW" altLang="en-US" dirty="0" smtClean="0"/>
              <a:t>  </a:t>
            </a:r>
            <a:r>
              <a:rPr lang="zh-CN" altLang="zh-TW" dirty="0" smtClean="0"/>
              <a:t>懂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dǒng</a:t>
            </a:r>
            <a:r>
              <a:rPr lang="en-US" altLang="zh-TW" dirty="0" smtClean="0"/>
              <a:t>]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C</a:t>
            </a:r>
            <a:r>
              <a:rPr lang="zh-TW" altLang="en-US" dirty="0"/>
              <a:t> </a:t>
            </a:r>
            <a:r>
              <a:rPr lang="zh-TW" altLang="en-US" dirty="0" smtClean="0"/>
              <a:t> </a:t>
            </a:r>
            <a:r>
              <a:rPr lang="zh-CN" altLang="zh-TW" dirty="0" smtClean="0"/>
              <a:t>语法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yǔ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fǎ</a:t>
            </a:r>
            <a:r>
              <a:rPr lang="en-US" altLang="zh-TW" dirty="0" smtClean="0"/>
              <a:t>]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8281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4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59718"/>
            <a:ext cx="5181600" cy="3883152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A</a:t>
            </a:r>
            <a:r>
              <a:rPr lang="zh-TW" altLang="en-US" dirty="0" smtClean="0"/>
              <a:t>  笔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bǐ</a:t>
            </a:r>
            <a:r>
              <a:rPr lang="en-US" altLang="zh-TW" dirty="0" smtClean="0"/>
              <a:t>]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B  </a:t>
            </a:r>
            <a:r>
              <a:rPr lang="zh-TW" altLang="en-US" dirty="0" smtClean="0"/>
              <a:t>怎么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zěn</a:t>
            </a:r>
            <a:r>
              <a:rPr lang="en-US" altLang="zh-TW" dirty="0" smtClean="0"/>
              <a:t> me]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C</a:t>
            </a:r>
            <a:r>
              <a:rPr lang="zh-TW" altLang="en-US" dirty="0" smtClean="0"/>
              <a:t>  </a:t>
            </a:r>
            <a:r>
              <a:rPr lang="zh-CN" altLang="zh-TW" dirty="0" smtClean="0"/>
              <a:t>生词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shēng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cí</a:t>
            </a:r>
            <a:r>
              <a:rPr lang="en-US" altLang="zh-TW" dirty="0" smtClean="0"/>
              <a:t> ]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6765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5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14605" y="2586899"/>
            <a:ext cx="2828789" cy="2828789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A</a:t>
            </a:r>
            <a:r>
              <a:rPr lang="zh-TW" altLang="en-US" dirty="0" smtClean="0"/>
              <a:t>  真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zhēn</a:t>
            </a:r>
            <a:r>
              <a:rPr lang="en-US" altLang="zh-TW" dirty="0" smtClean="0"/>
              <a:t>]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B</a:t>
            </a:r>
            <a:r>
              <a:rPr lang="zh-TW" altLang="en-US" dirty="0" smtClean="0"/>
              <a:t>  字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zì</a:t>
            </a:r>
            <a:r>
              <a:rPr lang="en-US" altLang="zh-TW" dirty="0" smtClean="0"/>
              <a:t>]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C</a:t>
            </a:r>
            <a:r>
              <a:rPr lang="zh-CN" altLang="zh-TW" dirty="0" smtClean="0"/>
              <a:t>上个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shàng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gè</a:t>
            </a:r>
            <a:r>
              <a:rPr lang="en-US" altLang="zh-TW" dirty="0" smtClean="0"/>
              <a:t> ]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0586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6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A   </a:t>
            </a:r>
            <a:r>
              <a:rPr lang="en-US" altLang="zh-TW" dirty="0" err="1" smtClean="0"/>
              <a:t>shēng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cí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B   </a:t>
            </a:r>
            <a:r>
              <a:rPr lang="en-US" altLang="zh-TW" dirty="0" err="1" smtClean="0"/>
              <a:t>duō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C  </a:t>
            </a:r>
            <a:r>
              <a:rPr lang="en-US" altLang="zh-TW" dirty="0" err="1" smtClean="0"/>
              <a:t>shuō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huà</a:t>
            </a:r>
            <a:r>
              <a:rPr lang="en-US" altLang="zh-TW" dirty="0" smtClean="0"/>
              <a:t> </a:t>
            </a:r>
          </a:p>
          <a:p>
            <a:endParaRPr lang="zh-TW" altLang="en-US" dirty="0"/>
          </a:p>
        </p:txBody>
      </p:sp>
      <p:pic>
        <p:nvPicPr>
          <p:cNvPr id="5" name="內容版面配置區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74769"/>
            <a:ext cx="5181600" cy="34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1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7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73511" y="4035227"/>
            <a:ext cx="2903471" cy="2141736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A </a:t>
            </a:r>
            <a:r>
              <a:rPr lang="zh-TW" altLang="en-US" dirty="0" smtClean="0"/>
              <a:t>  </a:t>
            </a:r>
            <a:r>
              <a:rPr lang="en-US" altLang="zh-TW" dirty="0" err="1" smtClean="0"/>
              <a:t>màn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B   </a:t>
            </a:r>
            <a:r>
              <a:rPr lang="en-US" altLang="zh-TW" dirty="0" err="1" smtClean="0"/>
              <a:t>nǎ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lǐ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C  </a:t>
            </a:r>
            <a:r>
              <a:rPr lang="en-US" altLang="zh-TW" dirty="0" err="1" smtClean="0"/>
              <a:t>yù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xí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 smtClean="0"/>
          </a:p>
          <a:p>
            <a:endParaRPr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15" y="1841461"/>
            <a:ext cx="3583443" cy="1884469"/>
          </a:xfrm>
          <a:prstGeom prst="rect">
            <a:avLst/>
          </a:prstGeom>
        </p:spPr>
      </p:pic>
      <p:sp>
        <p:nvSpPr>
          <p:cNvPr id="9" name="向右箭號 8"/>
          <p:cNvSpPr/>
          <p:nvPr/>
        </p:nvSpPr>
        <p:spPr>
          <a:xfrm rot="2809954">
            <a:off x="2870220" y="3611552"/>
            <a:ext cx="985294" cy="7794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012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说话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shuō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huà</a:t>
            </a:r>
            <a:r>
              <a:rPr lang="en-US" altLang="zh-TW" dirty="0" smtClean="0"/>
              <a:t> ]/to talk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 smtClean="0"/>
              <a:t>王      朋     和  李 友   说话</a:t>
            </a:r>
            <a:endParaRPr lang="en-US" altLang="zh-CN" dirty="0" smtClean="0"/>
          </a:p>
          <a:p>
            <a:r>
              <a:rPr lang="en-US" altLang="zh-TW" dirty="0" err="1" smtClean="0"/>
              <a:t>wáng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péng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hé</a:t>
            </a:r>
            <a:r>
              <a:rPr lang="en-US" altLang="zh-TW" dirty="0"/>
              <a:t> 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lǐ</a:t>
            </a:r>
            <a:r>
              <a:rPr lang="en-US" altLang="zh-TW" dirty="0" smtClean="0"/>
              <a:t>   </a:t>
            </a:r>
            <a:r>
              <a:rPr lang="en-US" altLang="zh-TW" dirty="0" err="1" smtClean="0"/>
              <a:t>yǒu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shuō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huà</a:t>
            </a:r>
            <a:r>
              <a:rPr lang="en-US" altLang="zh-TW" dirty="0" smtClean="0"/>
              <a:t> </a:t>
            </a:r>
            <a:endParaRPr lang="zh-TW" altLang="en-US" dirty="0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3331" y="18256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3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8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A   </a:t>
            </a:r>
            <a:r>
              <a:rPr lang="en-US" altLang="zh-TW" dirty="0" err="1" smtClean="0"/>
              <a:t>hàn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zì</a:t>
            </a:r>
            <a:r>
              <a:rPr lang="en-US" altLang="zh-TW" dirty="0" smtClean="0"/>
              <a:t> 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B</a:t>
            </a:r>
            <a:r>
              <a:rPr lang="zh-TW" altLang="en-US" dirty="0" smtClean="0"/>
              <a:t>  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dǒng</a:t>
            </a:r>
            <a:r>
              <a:rPr lang="en-US" altLang="zh-TW" dirty="0" smtClean="0"/>
              <a:t> 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C</a:t>
            </a:r>
            <a:r>
              <a:rPr lang="zh-TW" altLang="en-US" dirty="0" smtClean="0"/>
              <a:t>   </a:t>
            </a:r>
            <a:r>
              <a:rPr lang="en-US" altLang="zh-TW" dirty="0" err="1" smtClean="0"/>
              <a:t>shēng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cí</a:t>
            </a:r>
            <a:r>
              <a:rPr lang="zh-TW" altLang="en-US" dirty="0" smtClean="0"/>
              <a:t> 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510358" y="2895600"/>
            <a:ext cx="158158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懂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221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9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A </a:t>
            </a:r>
            <a:r>
              <a:rPr lang="zh-TW" altLang="en-US" dirty="0" smtClean="0"/>
              <a:t>  </a:t>
            </a:r>
            <a:r>
              <a:rPr lang="en-US" altLang="zh-TW" dirty="0" err="1" smtClean="0"/>
              <a:t>màn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B</a:t>
            </a:r>
            <a:r>
              <a:rPr lang="zh-TW" altLang="en-US" dirty="0" smtClean="0"/>
              <a:t>  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jiāo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C</a:t>
            </a:r>
            <a:r>
              <a:rPr lang="zh-TW" altLang="en-US" dirty="0" smtClean="0"/>
              <a:t>  </a:t>
            </a:r>
            <a:r>
              <a:rPr lang="en-US" altLang="zh-TW" dirty="0" err="1" smtClean="0"/>
              <a:t>róng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yì</a:t>
            </a:r>
            <a:endParaRPr lang="en-US" altLang="zh-TW" dirty="0" smtClean="0"/>
          </a:p>
        </p:txBody>
      </p:sp>
      <p:sp>
        <p:nvSpPr>
          <p:cNvPr id="6" name="矩形 5"/>
          <p:cNvSpPr/>
          <p:nvPr/>
        </p:nvSpPr>
        <p:spPr>
          <a:xfrm>
            <a:off x="1778086" y="3409295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容易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158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10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A </a:t>
            </a:r>
            <a:r>
              <a:rPr lang="zh-TW" altLang="en-US" dirty="0" smtClean="0"/>
              <a:t> </a:t>
            </a:r>
            <a:r>
              <a:rPr lang="en-US" altLang="zh-TW" dirty="0" err="1" smtClean="0"/>
              <a:t>xué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B</a:t>
            </a:r>
            <a:r>
              <a:rPr lang="zh-TW" altLang="en-US" dirty="0" smtClean="0"/>
              <a:t>  </a:t>
            </a:r>
            <a:r>
              <a:rPr lang="en-US" altLang="zh-TW" dirty="0" err="1" smtClean="0"/>
              <a:t>huà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C</a:t>
            </a:r>
            <a:r>
              <a:rPr lang="zh-TW" altLang="en-US" dirty="0" smtClean="0"/>
              <a:t>   </a:t>
            </a:r>
            <a:r>
              <a:rPr lang="en-US" altLang="zh-TW" dirty="0" err="1" smtClean="0"/>
              <a:t>dì</a:t>
            </a:r>
            <a:r>
              <a:rPr lang="en-US" altLang="zh-TW" dirty="0" smtClean="0"/>
              <a:t> </a:t>
            </a:r>
          </a:p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2599285" y="2921992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第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51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11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A </a:t>
            </a:r>
            <a:r>
              <a:rPr lang="zh-TW" altLang="en-US" dirty="0" smtClean="0"/>
              <a:t> </a:t>
            </a:r>
            <a:r>
              <a:rPr lang="en-US" altLang="zh-TW" dirty="0" err="1" smtClean="0"/>
              <a:t>yù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xí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B</a:t>
            </a:r>
            <a:r>
              <a:rPr lang="zh-TW" altLang="en-US" dirty="0" smtClean="0"/>
              <a:t>  </a:t>
            </a:r>
            <a:r>
              <a:rPr lang="en-US" altLang="zh-TW" dirty="0" err="1"/>
              <a:t>fù</a:t>
            </a:r>
            <a:r>
              <a:rPr lang="en-US" altLang="zh-TW" dirty="0"/>
              <a:t> </a:t>
            </a:r>
            <a:r>
              <a:rPr lang="en-US" altLang="zh-TW" dirty="0" err="1" smtClean="0"/>
              <a:t>xí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C</a:t>
            </a:r>
            <a:r>
              <a:rPr lang="zh-TW" altLang="en-US" dirty="0" smtClean="0"/>
              <a:t>   </a:t>
            </a:r>
            <a:r>
              <a:rPr lang="en-US" altLang="zh-TW" dirty="0" err="1" smtClean="0"/>
              <a:t>zhī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1861904" y="2838865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复习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81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12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TW" dirty="0" smtClean="0"/>
              <a:t>A   </a:t>
            </a:r>
            <a:r>
              <a:rPr lang="en-US" altLang="zh-TW" dirty="0" err="1" smtClean="0"/>
              <a:t>zhī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B</a:t>
            </a:r>
            <a:r>
              <a:rPr lang="zh-TW" altLang="en-US" dirty="0" smtClean="0"/>
              <a:t>  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zhǐ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C</a:t>
            </a:r>
            <a:r>
              <a:rPr lang="zh-TW" altLang="en-US" dirty="0" smtClean="0"/>
              <a:t>   </a:t>
            </a:r>
            <a:r>
              <a:rPr lang="en-US" altLang="zh-TW" dirty="0" err="1" smtClean="0"/>
              <a:t>zì</a:t>
            </a:r>
            <a:endParaRPr lang="en-US" altLang="zh-TW" dirty="0" smtClean="0"/>
          </a:p>
        </p:txBody>
      </p:sp>
      <p:sp>
        <p:nvSpPr>
          <p:cNvPr id="5" name="矩形 4"/>
          <p:cNvSpPr/>
          <p:nvPr/>
        </p:nvSpPr>
        <p:spPr>
          <a:xfrm>
            <a:off x="2599285" y="2808637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枝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355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Activity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TW" dirty="0" smtClean="0"/>
              <a:t>Separate groups and see pictures or vocabulary and say it in </a:t>
            </a:r>
            <a:r>
              <a:rPr lang="en-US" altLang="zh-TW" dirty="0" err="1" smtClean="0"/>
              <a:t>chinese</a:t>
            </a:r>
            <a:r>
              <a:rPr lang="en-US" altLang="zh-TW" dirty="0" smtClean="0"/>
              <a:t>.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14047"/>
            <a:ext cx="5181600" cy="35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0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13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4975" y="2059549"/>
            <a:ext cx="5182049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4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14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5178583" y="3070270"/>
            <a:ext cx="165942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zh-TW" sz="11500" dirty="0" smtClean="0"/>
              <a:t>张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323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15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629575"/>
            <a:ext cx="2749534" cy="2743438"/>
          </a:xfrm>
          <a:prstGeom prst="rect">
            <a:avLst/>
          </a:prstGeom>
        </p:spPr>
      </p:pic>
      <p:pic>
        <p:nvPicPr>
          <p:cNvPr id="6" name="內容版面配置區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599435" y="2586899"/>
            <a:ext cx="2828789" cy="282878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425" y="2586899"/>
            <a:ext cx="2847079" cy="28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0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16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4528905" y="2967335"/>
            <a:ext cx="313419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哪里</a:t>
            </a:r>
            <a:endParaRPr lang="zh-TW" altLang="en-US" sz="11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335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话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huà</a:t>
            </a:r>
            <a:r>
              <a:rPr lang="en-US" altLang="zh-TW" dirty="0" smtClean="0"/>
              <a:t> ]/</a:t>
            </a:r>
            <a:r>
              <a:rPr lang="en-US" altLang="zh-TW" dirty="0" err="1" smtClean="0"/>
              <a:t>word;speech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5101" y="1578634"/>
            <a:ext cx="6641797" cy="4977442"/>
          </a:xfrm>
          <a:prstGeom prst="rect">
            <a:avLst/>
          </a:prstGeom>
        </p:spPr>
      </p:pic>
      <p:sp>
        <p:nvSpPr>
          <p:cNvPr id="4" name="向右箭號 3"/>
          <p:cNvSpPr/>
          <p:nvPr/>
        </p:nvSpPr>
        <p:spPr>
          <a:xfrm>
            <a:off x="1913401" y="2734573"/>
            <a:ext cx="1578633" cy="7850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4351902" y="1880407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中文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矩形 6"/>
          <p:cNvSpPr/>
          <p:nvPr/>
        </p:nvSpPr>
        <p:spPr>
          <a:xfrm>
            <a:off x="4149121" y="2803737"/>
            <a:ext cx="1975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altLang="zh-TW" sz="5400" dirty="0"/>
              <a:t>Čínsky</a:t>
            </a:r>
            <a:endParaRPr lang="zh-TW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549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17</a:t>
            </a:r>
            <a:endParaRPr lang="zh-TW" altLang="en-US" dirty="0"/>
          </a:p>
        </p:txBody>
      </p:sp>
      <p:pic>
        <p:nvPicPr>
          <p:cNvPr id="7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8570" y="1825625"/>
            <a:ext cx="661486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40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18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89993" y="2425339"/>
            <a:ext cx="4395597" cy="3151905"/>
          </a:xfrm>
          <a:prstGeom prst="rect">
            <a:avLst/>
          </a:prstGeom>
        </p:spPr>
      </p:pic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dirty="0" smtClean="0"/>
              <a:t>第几个是中国人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9" y="2519834"/>
            <a:ext cx="2901948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7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上个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Shàng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gè</a:t>
            </a:r>
            <a:r>
              <a:rPr lang="en-US" altLang="zh-TW" dirty="0" smtClean="0"/>
              <a:t>]/the previous one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dirty="0" smtClean="0"/>
              <a:t>上       个 星期</a:t>
            </a:r>
            <a:endParaRPr lang="en-US" altLang="zh-TW" dirty="0" smtClean="0"/>
          </a:p>
          <a:p>
            <a:r>
              <a:rPr lang="en-US" altLang="zh-TW" dirty="0" err="1" smtClean="0"/>
              <a:t>Shàng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gè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xīngqí</a:t>
            </a: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67032" y="2104845"/>
            <a:ext cx="6656716" cy="3994030"/>
          </a:xfrm>
          <a:prstGeom prst="rect">
            <a:avLst/>
          </a:prstGeom>
        </p:spPr>
      </p:pic>
      <p:sp>
        <p:nvSpPr>
          <p:cNvPr id="6" name="向右箭號 5"/>
          <p:cNvSpPr/>
          <p:nvPr/>
        </p:nvSpPr>
        <p:spPr>
          <a:xfrm>
            <a:off x="4942936" y="4244196"/>
            <a:ext cx="457200" cy="3105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7125418" y="4839419"/>
            <a:ext cx="319178" cy="3278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72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上个月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Shàng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gè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yuè</a:t>
            </a:r>
            <a:r>
              <a:rPr lang="en-US" altLang="zh-TW" dirty="0" smtClean="0"/>
              <a:t>]/the last month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4639"/>
          <a:stretch/>
        </p:blipFill>
        <p:spPr>
          <a:xfrm>
            <a:off x="1988793" y="2541617"/>
            <a:ext cx="7802759" cy="3376103"/>
          </a:xfrm>
          <a:prstGeom prst="rect">
            <a:avLst/>
          </a:prstGeom>
        </p:spPr>
      </p:pic>
      <p:sp>
        <p:nvSpPr>
          <p:cNvPr id="8" name="向下箭號 7"/>
          <p:cNvSpPr/>
          <p:nvPr/>
        </p:nvSpPr>
        <p:spPr>
          <a:xfrm>
            <a:off x="2777706" y="2855343"/>
            <a:ext cx="517585" cy="7418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284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教</a:t>
            </a:r>
            <a:r>
              <a:rPr lang="en-US" altLang="zh-TW" dirty="0" smtClean="0"/>
              <a:t>[</a:t>
            </a:r>
            <a:r>
              <a:rPr lang="en-US" altLang="zh-TW" dirty="0" err="1" smtClean="0"/>
              <a:t>jiāo</a:t>
            </a:r>
            <a:r>
              <a:rPr lang="en-US" altLang="zh-TW" dirty="0" smtClean="0"/>
              <a:t>]/teach</a:t>
            </a:r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90198"/>
            <a:ext cx="5181600" cy="3822191"/>
          </a:xfrm>
          <a:prstGeom prst="rect">
            <a:avLst/>
          </a:prstGeom>
        </p:spPr>
      </p:pic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TW" altLang="en-US" dirty="0" smtClean="0"/>
              <a:t>教   我</a:t>
            </a:r>
            <a:r>
              <a:rPr lang="en-US" altLang="zh-TW" dirty="0" smtClean="0"/>
              <a:t>/teach me</a:t>
            </a:r>
          </a:p>
          <a:p>
            <a:r>
              <a:rPr lang="en-US" altLang="zh-TW" dirty="0" err="1" smtClean="0"/>
              <a:t>Jiào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wǒ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0012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674</Words>
  <Application>Microsoft Office PowerPoint</Application>
  <PresentationFormat>寬螢幕</PresentationFormat>
  <Paragraphs>194</Paragraphs>
  <Slides>61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61</vt:i4>
      </vt:variant>
    </vt:vector>
  </HeadingPairs>
  <TitlesOfParts>
    <vt:vector size="67" baseType="lpstr">
      <vt:lpstr>宋体</vt:lpstr>
      <vt:lpstr>新細明體</vt:lpstr>
      <vt:lpstr>Arial</vt:lpstr>
      <vt:lpstr>Calibri</vt:lpstr>
      <vt:lpstr>Calibri Light</vt:lpstr>
      <vt:lpstr>Office 佈景主題</vt:lpstr>
      <vt:lpstr>Modern Chinese IV</vt:lpstr>
      <vt:lpstr>老师[Lǎoshī]/teacher</vt:lpstr>
      <vt:lpstr>rule</vt:lpstr>
      <vt:lpstr>第七课 学中文</vt:lpstr>
      <vt:lpstr>说话[shuō huà ]/to talk</vt:lpstr>
      <vt:lpstr>话[huà ]/word;speech</vt:lpstr>
      <vt:lpstr>上个[Shàng gè]/the previous one</vt:lpstr>
      <vt:lpstr>上个月[Shàng gè yuè]/the last month</vt:lpstr>
      <vt:lpstr>教[jiāo]/teach</vt:lpstr>
      <vt:lpstr>复习[fù xí ]/to review</vt:lpstr>
      <vt:lpstr>预习[yù xí]/to preview                复习[fù xí ]</vt:lpstr>
      <vt:lpstr>你预习吗？你复习吗？</vt:lpstr>
      <vt:lpstr>学[xué]/to learn; to study</vt:lpstr>
      <vt:lpstr>写[xiě]/to write</vt:lpstr>
      <vt:lpstr>字[zì]/character</vt:lpstr>
      <vt:lpstr>得[de]</vt:lpstr>
      <vt:lpstr>得[de]</vt:lpstr>
      <vt:lpstr>慢[màn]/slow</vt:lpstr>
      <vt:lpstr>写中国字写得慢[Xiě zhōngguó zì xiě dé màn]</vt:lpstr>
      <vt:lpstr>说话说得慢</vt:lpstr>
      <vt:lpstr>笔[bǐ]/pen</vt:lpstr>
      <vt:lpstr>枝[Zhī]</vt:lpstr>
      <vt:lpstr>纸[zhǐ ]/paper</vt:lpstr>
      <vt:lpstr>张[zhāng]</vt:lpstr>
      <vt:lpstr>怎么[zěn me]/how;how come</vt:lpstr>
      <vt:lpstr>怎么[zěn me]/how;how come</vt:lpstr>
      <vt:lpstr>懂[dǒng]/to understand</vt:lpstr>
      <vt:lpstr>真[zhēn]/really</vt:lpstr>
      <vt:lpstr>很[hěn] vs 真[zhēn]</vt:lpstr>
      <vt:lpstr>很[hěn] vs 真[zhēn]</vt:lpstr>
      <vt:lpstr>哪里[nǎ lǐ] </vt:lpstr>
      <vt:lpstr>第[dì]+number </vt:lpstr>
      <vt:lpstr>第几个是中国人？</vt:lpstr>
      <vt:lpstr>语法[yǔ fǎ]/grammar</vt:lpstr>
      <vt:lpstr>容易[róng yì]/easy</vt:lpstr>
      <vt:lpstr>生词[shēng cí]/vocabulary; new words</vt:lpstr>
      <vt:lpstr>多[duō]/many; much</vt:lpstr>
      <vt:lpstr>多[duō]/many; much</vt:lpstr>
      <vt:lpstr>汉字[hàn zì]/Chinese characters</vt:lpstr>
      <vt:lpstr>难[nán]/difficult               容易[róng yì]</vt:lpstr>
      <vt:lpstr>学中文很容易？很难？</vt:lpstr>
      <vt:lpstr>Activity</vt:lpstr>
      <vt:lpstr>1</vt:lpstr>
      <vt:lpstr>2</vt:lpstr>
      <vt:lpstr>3</vt:lpstr>
      <vt:lpstr>4</vt:lpstr>
      <vt:lpstr>5</vt:lpstr>
      <vt:lpstr>6</vt:lpstr>
      <vt:lpstr>7</vt:lpstr>
      <vt:lpstr>8</vt:lpstr>
      <vt:lpstr>9</vt:lpstr>
      <vt:lpstr>10</vt:lpstr>
      <vt:lpstr>11</vt:lpstr>
      <vt:lpstr>12</vt:lpstr>
      <vt:lpstr>Activity</vt:lpstr>
      <vt:lpstr>13</vt:lpstr>
      <vt:lpstr>14</vt:lpstr>
      <vt:lpstr>15</vt:lpstr>
      <vt:lpstr>16</vt:lpstr>
      <vt:lpstr>17</vt:lpstr>
      <vt:lpstr>18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 Chinese IV</dc:title>
  <dc:creator>蘇瑞慧</dc:creator>
  <cp:lastModifiedBy>蘇瑞慧</cp:lastModifiedBy>
  <cp:revision>53</cp:revision>
  <dcterms:created xsi:type="dcterms:W3CDTF">2018-02-17T13:36:20Z</dcterms:created>
  <dcterms:modified xsi:type="dcterms:W3CDTF">2018-02-20T09:29:28Z</dcterms:modified>
</cp:coreProperties>
</file>