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438" r:id="rId4"/>
    <p:sldId id="453" r:id="rId5"/>
    <p:sldId id="444" r:id="rId6"/>
    <p:sldId id="449" r:id="rId7"/>
    <p:sldId id="447" r:id="rId8"/>
    <p:sldId id="436" r:id="rId9"/>
    <p:sldId id="446" r:id="rId10"/>
    <p:sldId id="439" r:id="rId11"/>
    <p:sldId id="443" r:id="rId12"/>
    <p:sldId id="448" r:id="rId13"/>
    <p:sldId id="440" r:id="rId14"/>
    <p:sldId id="441" r:id="rId15"/>
    <p:sldId id="442" r:id="rId16"/>
    <p:sldId id="450" r:id="rId17"/>
    <p:sldId id="445" r:id="rId18"/>
    <p:sldId id="451" r:id="rId19"/>
    <p:sldId id="452" r:id="rId20"/>
    <p:sldId id="383" r:id="rId21"/>
    <p:sldId id="455" r:id="rId22"/>
    <p:sldId id="456" r:id="rId23"/>
    <p:sldId id="457" r:id="rId24"/>
    <p:sldId id="459" r:id="rId25"/>
    <p:sldId id="458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7" r:id="rId34"/>
    <p:sldId id="468" r:id="rId35"/>
    <p:sldId id="469" r:id="rId36"/>
    <p:sldId id="481" r:id="rId37"/>
    <p:sldId id="482" r:id="rId38"/>
    <p:sldId id="483" r:id="rId39"/>
    <p:sldId id="470" r:id="rId40"/>
    <p:sldId id="471" r:id="rId41"/>
    <p:sldId id="476" r:id="rId42"/>
    <p:sldId id="472" r:id="rId43"/>
    <p:sldId id="474" r:id="rId44"/>
    <p:sldId id="475" r:id="rId45"/>
    <p:sldId id="473" r:id="rId46"/>
    <p:sldId id="477" r:id="rId47"/>
    <p:sldId id="478" r:id="rId48"/>
    <p:sldId id="479" r:id="rId49"/>
    <p:sldId id="480" r:id="rId50"/>
    <p:sldId id="454" r:id="rId51"/>
    <p:sldId id="484" r:id="rId52"/>
    <p:sldId id="485" r:id="rId53"/>
    <p:sldId id="487" r:id="rId54"/>
    <p:sldId id="486" r:id="rId55"/>
    <p:sldId id="488" r:id="rId56"/>
    <p:sldId id="489" r:id="rId57"/>
    <p:sldId id="491" r:id="rId58"/>
    <p:sldId id="490" r:id="rId59"/>
    <p:sldId id="493" r:id="rId60"/>
    <p:sldId id="492" r:id="rId61"/>
    <p:sldId id="495" r:id="rId62"/>
    <p:sldId id="497" r:id="rId63"/>
    <p:sldId id="494" r:id="rId64"/>
    <p:sldId id="496" r:id="rId65"/>
    <p:sldId id="498" r:id="rId66"/>
    <p:sldId id="499" r:id="rId67"/>
    <p:sldId id="500" r:id="rId68"/>
    <p:sldId id="501" r:id="rId69"/>
    <p:sldId id="503" r:id="rId70"/>
    <p:sldId id="502" r:id="rId71"/>
    <p:sldId id="504" r:id="rId72"/>
    <p:sldId id="512" r:id="rId73"/>
    <p:sldId id="505" r:id="rId74"/>
    <p:sldId id="510" r:id="rId75"/>
    <p:sldId id="513" r:id="rId76"/>
    <p:sldId id="508" r:id="rId77"/>
    <p:sldId id="506" r:id="rId78"/>
    <p:sldId id="509" r:id="rId79"/>
    <p:sldId id="507" r:id="rId80"/>
    <p:sldId id="511" r:id="rId81"/>
    <p:sldId id="515" r:id="rId82"/>
    <p:sldId id="518" r:id="rId83"/>
    <p:sldId id="519" r:id="rId84"/>
    <p:sldId id="514" r:id="rId85"/>
    <p:sldId id="517" r:id="rId86"/>
    <p:sldId id="516" r:id="rId8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81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88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27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24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010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236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73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96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98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91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89F67-7E3F-4D3E-9729-126242B2EB98}" type="datetimeFigureOut">
              <a:rPr lang="zh-TW" altLang="en-US" smtClean="0"/>
              <a:t>2018/3/10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56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d4Q_G2kVV4" TargetMode="External"/><Relationship Id="rId2" Type="http://schemas.openxmlformats.org/officeDocument/2006/relationships/hyperlink" Target="https://www.youtube.com/watch?v=0DHuccskoi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MLxgkpdS-U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Modern Chinese IV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 smtClean="0"/>
              <a:t> KSCX04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0887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街, 涂鸦, 艺术, 喷雾, 黑客, 红色斗篷, 街头一幕, 壁画, 画壁, 华美, 超酷, 男性, 匿名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21" y="1975449"/>
            <a:ext cx="5852505" cy="39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97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平常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0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266285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早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19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男孩, 学校, 老师。, 教育, 亚洲, 董事会成员, 柬埔寨, 孩子们, 类, 急救, 脸, 外国的国家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99" y="1932317"/>
            <a:ext cx="6292786" cy="414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613" y="2208361"/>
            <a:ext cx="6625340" cy="37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28905" y="296733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这么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0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大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家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5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牧师, 圣经 》, 基督教, 教会, 弗洛姆, 天主教, 神, 宗教, 克里森, 祈祷, 耶稣, 信仰, 和谐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9051" y="1897811"/>
            <a:ext cx="6392174" cy="426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85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懂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25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266284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晚</a:t>
            </a:r>
            <a:endParaRPr lang="en-US" altLang="zh-TW" sz="115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44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第七课 学中文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974" y="500907"/>
            <a:ext cx="5952226" cy="39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语法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Grammar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58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怎</a:t>
            </a:r>
            <a:r>
              <a:rPr lang="zh-TW" altLang="en-US" dirty="0" smtClean="0"/>
              <a:t>么</a:t>
            </a:r>
            <a:r>
              <a:rPr lang="en-US" altLang="zh-TW" dirty="0" smtClean="0"/>
              <a:t>[how, how come]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Manner of action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请你教我怎么</a:t>
            </a:r>
            <a:r>
              <a:rPr lang="zh-CN" altLang="en-US" dirty="0" smtClean="0"/>
              <a:t>写</a:t>
            </a:r>
            <a:r>
              <a:rPr lang="en-US" altLang="zh-CN" dirty="0" smtClean="0"/>
              <a:t>”</a:t>
            </a:r>
            <a:r>
              <a:rPr lang="zh-CN" altLang="en-US" dirty="0" smtClean="0"/>
              <a:t>懂</a:t>
            </a:r>
            <a:r>
              <a:rPr lang="en-US" altLang="zh-CN" dirty="0" smtClean="0"/>
              <a:t>”</a:t>
            </a:r>
            <a:r>
              <a:rPr lang="zh-CN" altLang="en-US" dirty="0" smtClean="0"/>
              <a:t>这</a:t>
            </a:r>
            <a:r>
              <a:rPr lang="zh-CN" altLang="en-US" dirty="0"/>
              <a:t>个</a:t>
            </a:r>
            <a:r>
              <a:rPr lang="zh-CN" altLang="en-US" dirty="0" smtClean="0"/>
              <a:t>字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409185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怎</a:t>
            </a:r>
            <a:r>
              <a:rPr lang="zh-TW" altLang="en-US" dirty="0" smtClean="0"/>
              <a:t>么</a:t>
            </a:r>
            <a:r>
              <a:rPr lang="en-US" altLang="zh-TW" dirty="0" smtClean="0"/>
              <a:t>[how, how come]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Reason or the cause of an action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你怎么没去看电影？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70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怎</a:t>
            </a:r>
            <a:r>
              <a:rPr lang="zh-TW" altLang="en-US" dirty="0" smtClean="0"/>
              <a:t>么</a:t>
            </a:r>
            <a:r>
              <a:rPr lang="en-US" altLang="zh-TW" dirty="0" smtClean="0"/>
              <a:t>[how, how come]</a:t>
            </a:r>
            <a:endParaRPr lang="zh-TW" altLang="en-US" dirty="0"/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怎么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Cause or reason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/>
              <a:t>为什么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zh-TW" dirty="0" smtClean="0"/>
              <a:t>Cause or reason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Bewilderment or surprise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87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的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Equivalent to a noun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他是一个男的</a:t>
            </a:r>
            <a:r>
              <a:rPr lang="en-US" altLang="zh-CN" dirty="0"/>
              <a:t>[</a:t>
            </a:r>
            <a:r>
              <a:rPr lang="zh-CN" altLang="en-US" dirty="0"/>
              <a:t>朋友</a:t>
            </a:r>
            <a:r>
              <a:rPr lang="en-US" altLang="zh-CN" dirty="0"/>
              <a:t>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0180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的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Equivalent </a:t>
            </a:r>
            <a:r>
              <a:rPr lang="en-US" altLang="zh-TW" dirty="0" smtClean="0"/>
              <a:t>to a noun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我写了十个字，五个难的</a:t>
            </a:r>
            <a:r>
              <a:rPr lang="en-US" altLang="zh-CN" dirty="0"/>
              <a:t>[</a:t>
            </a:r>
            <a:r>
              <a:rPr lang="zh-CN" altLang="en-US" dirty="0"/>
              <a:t>字</a:t>
            </a:r>
            <a:r>
              <a:rPr lang="en-US" altLang="zh-CN" dirty="0"/>
              <a:t>]</a:t>
            </a:r>
            <a:r>
              <a:rPr lang="zh-CN" altLang="en-US" dirty="0"/>
              <a:t>，五个容易的</a:t>
            </a:r>
            <a:r>
              <a:rPr lang="en-US" altLang="zh-CN" dirty="0"/>
              <a:t>[</a:t>
            </a:r>
            <a:r>
              <a:rPr lang="zh-CN" altLang="en-US" dirty="0"/>
              <a:t>字</a:t>
            </a:r>
            <a:r>
              <a:rPr lang="en-US" altLang="zh-CN" dirty="0"/>
              <a:t>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49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use of nouns and pronouns in continuous structure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If a nouns serves as the un changed subject in a continuous discourse, </a:t>
            </a:r>
            <a:r>
              <a:rPr lang="en-US" altLang="zh-TW" dirty="0"/>
              <a:t>t</a:t>
            </a:r>
            <a:r>
              <a:rPr lang="en-US" altLang="zh-TW" dirty="0" smtClean="0"/>
              <a:t>he later one can be omitted.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我很喜欢学习中文，</a:t>
            </a:r>
            <a:r>
              <a:rPr lang="en-US" altLang="zh-CN" dirty="0"/>
              <a:t>[</a:t>
            </a:r>
            <a:r>
              <a:rPr lang="zh-CN" altLang="en-US" dirty="0"/>
              <a:t>我</a:t>
            </a:r>
            <a:r>
              <a:rPr lang="en-US" altLang="zh-CN" dirty="0"/>
              <a:t>]</a:t>
            </a:r>
            <a:r>
              <a:rPr lang="zh-CN" altLang="en-US" dirty="0"/>
              <a:t>常常复习语法和汉字。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68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use of nouns and pronouns in continuous structure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李友</a:t>
            </a:r>
            <a:r>
              <a:rPr lang="zh-CN" altLang="en-US" dirty="0" smtClean="0"/>
              <a:t>很</a:t>
            </a:r>
            <a:r>
              <a:rPr lang="zh-CN" altLang="en-US" dirty="0"/>
              <a:t>喜欢学中文</a:t>
            </a:r>
            <a:r>
              <a:rPr lang="zh-CN" altLang="en-US" dirty="0" smtClean="0"/>
              <a:t>。</a:t>
            </a:r>
            <a:r>
              <a:rPr lang="zh-TW" altLang="en-US" dirty="0" smtClean="0"/>
              <a:t>李友</a:t>
            </a:r>
            <a:r>
              <a:rPr lang="zh-CN" altLang="en-US" dirty="0" smtClean="0"/>
              <a:t>晚上</a:t>
            </a:r>
            <a:r>
              <a:rPr lang="zh-CN" altLang="en-US" dirty="0"/>
              <a:t>预习课文</a:t>
            </a:r>
            <a:r>
              <a:rPr lang="zh-CN" altLang="en-US" dirty="0" smtClean="0"/>
              <a:t>，</a:t>
            </a:r>
            <a:r>
              <a:rPr lang="zh-TW" altLang="en-US" dirty="0"/>
              <a:t>李友</a:t>
            </a:r>
            <a:r>
              <a:rPr lang="zh-CN" altLang="en-US" dirty="0" smtClean="0"/>
              <a:t>复</a:t>
            </a:r>
            <a:r>
              <a:rPr lang="zh-CN" altLang="en-US" dirty="0"/>
              <a:t>习语法</a:t>
            </a:r>
            <a:r>
              <a:rPr lang="zh-CN" altLang="en-US" dirty="0" smtClean="0"/>
              <a:t>、</a:t>
            </a:r>
            <a:r>
              <a:rPr lang="zh-TW" altLang="en-US" dirty="0" smtClean="0"/>
              <a:t>李友</a:t>
            </a:r>
            <a:r>
              <a:rPr lang="zh-CN" altLang="en-US" dirty="0" smtClean="0"/>
              <a:t>练</a:t>
            </a:r>
            <a:r>
              <a:rPr lang="zh-CN" altLang="en-US" dirty="0"/>
              <a:t>习写汉字</a:t>
            </a:r>
            <a:r>
              <a:rPr lang="zh-CN" altLang="en-US" dirty="0" smtClean="0"/>
              <a:t>。</a:t>
            </a:r>
            <a:r>
              <a:rPr lang="zh-TW" altLang="en-US" dirty="0"/>
              <a:t>李友</a:t>
            </a:r>
            <a:r>
              <a:rPr lang="zh-CN" altLang="en-US" dirty="0" smtClean="0"/>
              <a:t>常常</a:t>
            </a:r>
            <a:r>
              <a:rPr lang="zh-CN" altLang="en-US" dirty="0"/>
              <a:t>很晚才睡觉。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李友</a:t>
            </a:r>
            <a:r>
              <a:rPr lang="zh-CN" altLang="en-US" dirty="0" smtClean="0"/>
              <a:t>很</a:t>
            </a:r>
            <a:r>
              <a:rPr lang="zh-CN" altLang="en-US" dirty="0"/>
              <a:t>喜欢学中文</a:t>
            </a:r>
            <a:r>
              <a:rPr lang="zh-CN" altLang="en-US" dirty="0" smtClean="0"/>
              <a:t>。</a:t>
            </a:r>
            <a:r>
              <a:rPr lang="en-US" altLang="zh-CN" dirty="0" smtClean="0"/>
              <a:t>[</a:t>
            </a:r>
            <a:r>
              <a:rPr lang="zh-TW" altLang="en-US" dirty="0"/>
              <a:t>李友</a:t>
            </a:r>
            <a:r>
              <a:rPr lang="en-US" altLang="zh-CN" dirty="0" smtClean="0"/>
              <a:t>]</a:t>
            </a:r>
            <a:r>
              <a:rPr lang="zh-CN" altLang="en-US" dirty="0" smtClean="0"/>
              <a:t>晚上</a:t>
            </a:r>
            <a:r>
              <a:rPr lang="zh-CN" altLang="en-US" dirty="0"/>
              <a:t>预习课文</a:t>
            </a:r>
            <a:r>
              <a:rPr lang="zh-CN" altLang="en-US" dirty="0" smtClean="0"/>
              <a:t>，</a:t>
            </a:r>
            <a:r>
              <a:rPr lang="en-US" altLang="zh-CN" dirty="0" smtClean="0"/>
              <a:t>[</a:t>
            </a:r>
            <a:r>
              <a:rPr lang="zh-TW" altLang="en-US" dirty="0"/>
              <a:t>李友</a:t>
            </a:r>
            <a:r>
              <a:rPr lang="en-US" altLang="zh-CN" dirty="0" smtClean="0"/>
              <a:t>]</a:t>
            </a:r>
            <a:r>
              <a:rPr lang="zh-CN" altLang="en-US" dirty="0" smtClean="0"/>
              <a:t>复</a:t>
            </a:r>
            <a:r>
              <a:rPr lang="zh-CN" altLang="en-US" dirty="0"/>
              <a:t>习语法</a:t>
            </a:r>
            <a:r>
              <a:rPr lang="zh-CN" altLang="en-US" dirty="0" smtClean="0"/>
              <a:t>、</a:t>
            </a:r>
            <a:r>
              <a:rPr lang="en-US" altLang="zh-CN" dirty="0" smtClean="0"/>
              <a:t>[</a:t>
            </a:r>
            <a:r>
              <a:rPr lang="zh-TW" altLang="en-US" dirty="0" smtClean="0"/>
              <a:t>李友</a:t>
            </a:r>
            <a:r>
              <a:rPr lang="en-US" altLang="zh-CN" dirty="0" smtClean="0"/>
              <a:t>]</a:t>
            </a:r>
            <a:r>
              <a:rPr lang="zh-CN" altLang="en-US" dirty="0" smtClean="0"/>
              <a:t>练</a:t>
            </a:r>
            <a:r>
              <a:rPr lang="zh-CN" altLang="en-US" dirty="0"/>
              <a:t>习写汉字</a:t>
            </a:r>
            <a:r>
              <a:rPr lang="zh-CN" altLang="en-US" dirty="0" smtClean="0"/>
              <a:t>。</a:t>
            </a:r>
            <a:r>
              <a:rPr lang="en-US" altLang="zh-CN" dirty="0" smtClean="0"/>
              <a:t>[</a:t>
            </a:r>
            <a:r>
              <a:rPr lang="zh-TW" altLang="en-US" dirty="0" smtClean="0"/>
              <a:t>李友</a:t>
            </a:r>
            <a:r>
              <a:rPr lang="en-US" altLang="zh-CN" dirty="0" smtClean="0"/>
              <a:t>]</a:t>
            </a:r>
            <a:r>
              <a:rPr lang="zh-CN" altLang="en-US" dirty="0" smtClean="0"/>
              <a:t>常常</a:t>
            </a:r>
            <a:r>
              <a:rPr lang="zh-CN" altLang="en-US" dirty="0"/>
              <a:t>很晚才睡觉。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183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use of nouns and pronouns in continuous structure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李友</a:t>
            </a:r>
            <a:r>
              <a:rPr lang="zh-CN" altLang="en-US" dirty="0" smtClean="0"/>
              <a:t>很</a:t>
            </a:r>
            <a:r>
              <a:rPr lang="zh-CN" altLang="en-US" dirty="0"/>
              <a:t>喜欢学中文</a:t>
            </a:r>
            <a:r>
              <a:rPr lang="zh-CN" altLang="en-US" dirty="0" smtClean="0"/>
              <a:t>。</a:t>
            </a:r>
            <a:r>
              <a:rPr lang="zh-TW" altLang="en-US" dirty="0"/>
              <a:t>她</a:t>
            </a:r>
            <a:r>
              <a:rPr lang="zh-CN" altLang="en-US" dirty="0" smtClean="0"/>
              <a:t>晚上</a:t>
            </a:r>
            <a:r>
              <a:rPr lang="zh-CN" altLang="en-US" dirty="0"/>
              <a:t>预习课文</a:t>
            </a:r>
            <a:r>
              <a:rPr lang="zh-CN" altLang="en-US" dirty="0" smtClean="0"/>
              <a:t>，</a:t>
            </a:r>
            <a:r>
              <a:rPr lang="zh-TW" altLang="en-US" dirty="0"/>
              <a:t>她</a:t>
            </a:r>
            <a:r>
              <a:rPr lang="zh-CN" altLang="en-US" dirty="0" smtClean="0"/>
              <a:t>复</a:t>
            </a:r>
            <a:r>
              <a:rPr lang="zh-CN" altLang="en-US" dirty="0"/>
              <a:t>习语法</a:t>
            </a:r>
            <a:r>
              <a:rPr lang="zh-CN" altLang="en-US" dirty="0" smtClean="0"/>
              <a:t>、</a:t>
            </a:r>
            <a:r>
              <a:rPr lang="zh-TW" altLang="en-US" dirty="0" smtClean="0"/>
              <a:t>她</a:t>
            </a:r>
            <a:r>
              <a:rPr lang="zh-CN" altLang="en-US" dirty="0" smtClean="0"/>
              <a:t>练</a:t>
            </a:r>
            <a:r>
              <a:rPr lang="zh-CN" altLang="en-US" dirty="0"/>
              <a:t>习写汉字</a:t>
            </a:r>
            <a:r>
              <a:rPr lang="zh-CN" altLang="en-US" dirty="0" smtClean="0"/>
              <a:t>。</a:t>
            </a:r>
            <a:r>
              <a:rPr lang="zh-TW" altLang="en-US" dirty="0"/>
              <a:t>她</a:t>
            </a:r>
            <a:r>
              <a:rPr lang="zh-CN" altLang="en-US" dirty="0" smtClean="0"/>
              <a:t>常常</a:t>
            </a:r>
            <a:r>
              <a:rPr lang="zh-CN" altLang="en-US" dirty="0"/>
              <a:t>很晚才睡觉。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李友</a:t>
            </a:r>
            <a:r>
              <a:rPr lang="zh-CN" altLang="en-US" dirty="0" smtClean="0"/>
              <a:t>很</a:t>
            </a:r>
            <a:r>
              <a:rPr lang="zh-CN" altLang="en-US" dirty="0"/>
              <a:t>喜欢学中文</a:t>
            </a:r>
            <a:r>
              <a:rPr lang="zh-CN" altLang="en-US" dirty="0" smtClean="0"/>
              <a:t>。</a:t>
            </a:r>
            <a:r>
              <a:rPr lang="zh-TW" altLang="en-US" dirty="0"/>
              <a:t>她</a:t>
            </a:r>
            <a:r>
              <a:rPr lang="zh-CN" altLang="en-US" dirty="0" smtClean="0"/>
              <a:t>晚上</a:t>
            </a:r>
            <a:r>
              <a:rPr lang="zh-CN" altLang="en-US" dirty="0"/>
              <a:t>预习课文</a:t>
            </a:r>
            <a:r>
              <a:rPr lang="zh-CN" altLang="en-US" dirty="0" smtClean="0"/>
              <a:t>，</a:t>
            </a:r>
            <a:r>
              <a:rPr lang="en-US" altLang="zh-CN" dirty="0" smtClean="0"/>
              <a:t>[</a:t>
            </a:r>
            <a:r>
              <a:rPr lang="zh-TW" altLang="en-US" dirty="0"/>
              <a:t>她</a:t>
            </a:r>
            <a:r>
              <a:rPr lang="en-US" altLang="zh-CN" dirty="0" smtClean="0"/>
              <a:t>]</a:t>
            </a:r>
            <a:r>
              <a:rPr lang="zh-CN" altLang="en-US" dirty="0" smtClean="0"/>
              <a:t>复</a:t>
            </a:r>
            <a:r>
              <a:rPr lang="zh-CN" altLang="en-US" dirty="0"/>
              <a:t>习语法</a:t>
            </a:r>
            <a:r>
              <a:rPr lang="zh-CN" altLang="en-US" dirty="0" smtClean="0"/>
              <a:t>、</a:t>
            </a:r>
            <a:r>
              <a:rPr lang="en-US" altLang="zh-CN" dirty="0" smtClean="0"/>
              <a:t>[</a:t>
            </a:r>
            <a:r>
              <a:rPr lang="zh-TW" altLang="en-US" dirty="0" smtClean="0"/>
              <a:t>她</a:t>
            </a:r>
            <a:r>
              <a:rPr lang="en-US" altLang="zh-CN" dirty="0" smtClean="0"/>
              <a:t>]</a:t>
            </a:r>
            <a:r>
              <a:rPr lang="zh-CN" altLang="en-US" dirty="0" smtClean="0"/>
              <a:t>练</a:t>
            </a:r>
            <a:r>
              <a:rPr lang="zh-CN" altLang="en-US" dirty="0"/>
              <a:t>习写汉字</a:t>
            </a:r>
            <a:r>
              <a:rPr lang="zh-CN" altLang="en-US" dirty="0" smtClean="0"/>
              <a:t>。</a:t>
            </a:r>
            <a:r>
              <a:rPr lang="en-US" altLang="zh-CN" dirty="0" smtClean="0"/>
              <a:t>[</a:t>
            </a:r>
            <a:r>
              <a:rPr lang="zh-TW" altLang="en-US" dirty="0"/>
              <a:t>她</a:t>
            </a:r>
            <a:r>
              <a:rPr lang="en-US" altLang="zh-CN" dirty="0" smtClean="0"/>
              <a:t>]</a:t>
            </a:r>
            <a:r>
              <a:rPr lang="zh-CN" altLang="en-US" dirty="0" smtClean="0"/>
              <a:t>常常</a:t>
            </a:r>
            <a:r>
              <a:rPr lang="zh-CN" altLang="en-US" dirty="0"/>
              <a:t>很晚才睡觉。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475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Fulfill sentence by</a:t>
            </a:r>
            <a:r>
              <a:rPr lang="zh-TW" altLang="en-US" dirty="0"/>
              <a:t>语</a:t>
            </a:r>
            <a:r>
              <a:rPr lang="zh-TW" altLang="en-US" dirty="0" smtClean="0"/>
              <a:t>法 </a:t>
            </a:r>
            <a:r>
              <a:rPr lang="en-US" altLang="zh-TW" dirty="0" smtClean="0"/>
              <a:t>and depend the grammar usage [Manner </a:t>
            </a:r>
            <a:r>
              <a:rPr lang="en-US" altLang="zh-TW" dirty="0"/>
              <a:t>of </a:t>
            </a:r>
            <a:r>
              <a:rPr lang="en-US" altLang="zh-TW" dirty="0" smtClean="0"/>
              <a:t>action or </a:t>
            </a:r>
            <a:r>
              <a:rPr lang="en-US" altLang="zh-TW" dirty="0"/>
              <a:t>Reason or the cause of an </a:t>
            </a:r>
            <a:r>
              <a:rPr lang="en-US" altLang="zh-TW" dirty="0" smtClean="0"/>
              <a:t>action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Separate groups and see pictures or vocabulary and chose correct answer.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Manner of action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这个</a:t>
            </a:r>
            <a:r>
              <a:rPr lang="zh-CN" altLang="en-US" dirty="0" smtClean="0"/>
              <a:t>字     怎么     写</a:t>
            </a:r>
            <a:r>
              <a:rPr lang="zh-CN" altLang="en-US" dirty="0"/>
              <a:t>？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441275" y="1837426"/>
            <a:ext cx="974785" cy="465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1366" y="2364376"/>
            <a:ext cx="3743268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9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Reason or the cause of an action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怎么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才</a:t>
            </a:r>
            <a:r>
              <a:rPr lang="zh-CN" altLang="en-US" dirty="0"/>
              <a:t>来？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58717" y="2139351"/>
            <a:ext cx="3666226" cy="36662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42536" y="1825625"/>
            <a:ext cx="914400" cy="41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31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Reason or the cause of an action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</a:t>
            </a:r>
            <a:r>
              <a:rPr lang="zh-CN" altLang="en-US" dirty="0" smtClean="0"/>
              <a:t>友     怎么   预</a:t>
            </a:r>
            <a:r>
              <a:rPr lang="zh-CN" altLang="en-US" dirty="0"/>
              <a:t>习语法？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165230" y="1825625"/>
            <a:ext cx="914400" cy="41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38838"/>
            <a:ext cx="5181600" cy="27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Reason or the cause of an action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王</a:t>
            </a:r>
            <a:r>
              <a:rPr lang="zh-TW" altLang="en-US" dirty="0"/>
              <a:t>朋</a:t>
            </a:r>
            <a:r>
              <a:rPr lang="zh-CN" altLang="en-US" dirty="0" smtClean="0"/>
              <a:t>     </a:t>
            </a:r>
            <a:r>
              <a:rPr lang="zh-CN" altLang="en-US" dirty="0"/>
              <a:t>怎</a:t>
            </a:r>
            <a:r>
              <a:rPr lang="zh-CN" altLang="en-US" dirty="0" smtClean="0"/>
              <a:t>么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复</a:t>
            </a:r>
            <a:r>
              <a:rPr lang="zh-CN" altLang="en-US" dirty="0"/>
              <a:t>习生</a:t>
            </a:r>
            <a:r>
              <a:rPr lang="zh-CN" altLang="en-US" dirty="0" smtClean="0"/>
              <a:t>词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165230" y="1825625"/>
            <a:ext cx="914400" cy="41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38838"/>
            <a:ext cx="5181600" cy="272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2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Manner of action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老师办公</a:t>
            </a:r>
            <a:r>
              <a:rPr lang="zh-CN" altLang="en-US" dirty="0" smtClean="0"/>
              <a:t>室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怎么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去</a:t>
            </a:r>
            <a:r>
              <a:rPr lang="zh-CN" altLang="en-US" dirty="0"/>
              <a:t>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183147" y="1825625"/>
            <a:ext cx="914400" cy="41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欢迎, 门, 办公室, 开放, 手, 入口, 条目, 企业家, 手势, 问候语, 欢迎精心打扮, 工作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956" y="2415396"/>
            <a:ext cx="4411180" cy="321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1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Manner of action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</a:t>
            </a:r>
            <a:r>
              <a:rPr lang="zh-CN" altLang="en-US" dirty="0" smtClean="0"/>
              <a:t>们   怎么</a:t>
            </a:r>
            <a:r>
              <a:rPr lang="zh-TW" altLang="en-US" dirty="0" smtClean="0"/>
              <a:t>   </a:t>
            </a:r>
            <a:r>
              <a:rPr lang="zh-CN" altLang="en-US" dirty="0" smtClean="0"/>
              <a:t>认识的</a:t>
            </a:r>
            <a:r>
              <a:rPr lang="zh-CN" altLang="en-US" dirty="0"/>
              <a:t>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040147" y="1825625"/>
            <a:ext cx="914400" cy="382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 descr="火柴人, 跳, 飞, 秋天, 到达, 跌倒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17075"/>
            <a:ext cx="5181600" cy="41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24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Manner of </a:t>
            </a:r>
            <a:r>
              <a:rPr lang="en-US" altLang="zh-TW" dirty="0" smtClean="0"/>
              <a:t>action</a:t>
            </a:r>
            <a:br>
              <a:rPr lang="en-US" altLang="zh-TW" dirty="0" smtClean="0"/>
            </a:br>
            <a:r>
              <a:rPr lang="en-US" altLang="zh-TW" dirty="0"/>
              <a:t>Reason or the cause of an action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    怎么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来学校？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781354" y="1825625"/>
            <a:ext cx="1004978" cy="382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学校, 字, 文本, 街, 交通, 警报, 交通警报, 警告, 征兆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58" y="2372263"/>
            <a:ext cx="6128553" cy="30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52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Manner of </a:t>
            </a:r>
            <a:r>
              <a:rPr lang="en-US" altLang="zh-TW" dirty="0" smtClean="0"/>
              <a:t>action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TW" altLang="en-US" dirty="0" smtClean="0"/>
              <a:t>是</a:t>
            </a:r>
            <a:r>
              <a:rPr lang="zh-CN" altLang="en-US" dirty="0" smtClean="0"/>
              <a:t>    怎么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来学校</a:t>
            </a:r>
            <a:r>
              <a:rPr lang="zh-TW" altLang="en-US" dirty="0" smtClean="0"/>
              <a:t>的</a:t>
            </a:r>
            <a:r>
              <a:rPr lang="zh-CN" altLang="en-US" dirty="0" smtClean="0"/>
              <a:t>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011010" y="1864398"/>
            <a:ext cx="1004978" cy="382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学校, 字, 文本, 街, 交通, 警报, 交通警报, 警告, 征兆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58" y="2372263"/>
            <a:ext cx="6128553" cy="30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Reason </a:t>
            </a:r>
            <a:r>
              <a:rPr lang="en-US" altLang="zh-TW" dirty="0"/>
              <a:t>or the cause of an action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为</a:t>
            </a:r>
            <a:r>
              <a:rPr lang="zh-CN" altLang="en-US" dirty="0"/>
              <a:t>什</a:t>
            </a:r>
            <a:r>
              <a:rPr lang="zh-CN" altLang="en-US" dirty="0" smtClean="0"/>
              <a:t>么</a:t>
            </a:r>
            <a:r>
              <a:rPr lang="zh-TW" altLang="en-US" dirty="0" smtClean="0"/>
              <a:t>   </a:t>
            </a:r>
            <a:r>
              <a:rPr lang="zh-CN" altLang="en-US" dirty="0" smtClean="0"/>
              <a:t>来学校？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833113" y="1840107"/>
            <a:ext cx="1004978" cy="3827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学校, 字, 文本, 街, 交通, 警报, 交通警报, 警告, 征兆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58" y="2372263"/>
            <a:ext cx="6128553" cy="30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5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Depend what is it by</a:t>
            </a:r>
            <a:r>
              <a:rPr lang="zh-TW" altLang="en-US" dirty="0" smtClean="0"/>
              <a:t>语法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28904" y="296733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学习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79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Example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我写了十</a:t>
            </a:r>
            <a:r>
              <a:rPr lang="zh-CN" altLang="en-US" dirty="0" smtClean="0"/>
              <a:t>个字</a:t>
            </a:r>
            <a:r>
              <a:rPr lang="zh-CN" altLang="en-US" dirty="0"/>
              <a:t>，五个难</a:t>
            </a:r>
            <a:r>
              <a:rPr lang="zh-CN" altLang="en-US" dirty="0" smtClean="0"/>
              <a:t>的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字</a:t>
            </a:r>
            <a:r>
              <a:rPr lang="zh-TW" altLang="en-US" dirty="0" smtClean="0"/>
              <a:t>   </a:t>
            </a:r>
            <a:r>
              <a:rPr lang="zh-CN" altLang="en-US" dirty="0" smtClean="0"/>
              <a:t>，</a:t>
            </a:r>
            <a:r>
              <a:rPr lang="zh-CN" altLang="en-US" dirty="0"/>
              <a:t>五个容易</a:t>
            </a:r>
            <a:r>
              <a:rPr lang="zh-CN" altLang="en-US" dirty="0" smtClean="0"/>
              <a:t>的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字</a:t>
            </a:r>
            <a:r>
              <a:rPr lang="zh-TW" altLang="en-US" dirty="0" smtClean="0"/>
              <a:t>  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175849" y="1825625"/>
            <a:ext cx="534838" cy="391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053751" y="2216989"/>
            <a:ext cx="49170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471198"/>
            <a:ext cx="5181600" cy="30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5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这一课有三个语法，两个容易</a:t>
            </a:r>
            <a:r>
              <a:rPr lang="zh-CN" altLang="en-US" dirty="0" smtClean="0"/>
              <a:t>的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语法</a:t>
            </a:r>
            <a:r>
              <a:rPr lang="zh-TW" altLang="en-US" dirty="0" smtClean="0"/>
              <a:t>   </a:t>
            </a:r>
            <a:r>
              <a:rPr lang="zh-CN" altLang="en-US" dirty="0" smtClean="0"/>
              <a:t>，</a:t>
            </a:r>
            <a:r>
              <a:rPr lang="zh-CN" altLang="en-US" dirty="0"/>
              <a:t>和一个难</a:t>
            </a:r>
            <a:r>
              <a:rPr lang="zh-CN" altLang="en-US" dirty="0" smtClean="0"/>
              <a:t>的</a:t>
            </a:r>
            <a:r>
              <a:rPr lang="zh-TW" altLang="en-US" dirty="0" smtClean="0"/>
              <a:t>   </a:t>
            </a:r>
            <a:r>
              <a:rPr lang="zh-CN" altLang="en-US" dirty="0" smtClean="0"/>
              <a:t>语</a:t>
            </a:r>
            <a:r>
              <a:rPr lang="zh-CN" altLang="en-US" dirty="0"/>
              <a:t>法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089585" y="2268747"/>
            <a:ext cx="854015" cy="353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613140" y="2234242"/>
            <a:ext cx="1086928" cy="388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6126"/>
            <a:ext cx="5181600" cy="34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0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我去</a:t>
            </a:r>
            <a:r>
              <a:rPr lang="zh-CN" altLang="en-US" dirty="0" smtClean="0"/>
              <a:t>看两个电影，一个是</a:t>
            </a:r>
            <a:r>
              <a:rPr lang="zh-CN" altLang="en-US" dirty="0"/>
              <a:t>外国的电影。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500996" y="2208363"/>
            <a:ext cx="733246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 descr="电影院地带, 电影, 视频, 看电影, 条纹, 滑膜, 幻灯片, 图片电影, 相机, Kleinbild 电影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3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有的汉字很难，</a:t>
            </a:r>
            <a:r>
              <a:rPr lang="zh-CN" altLang="en-US" dirty="0" smtClean="0"/>
              <a:t>有的</a:t>
            </a:r>
            <a:r>
              <a:rPr lang="zh-TW" altLang="en-US" dirty="0" smtClean="0"/>
              <a:t>   </a:t>
            </a:r>
            <a:r>
              <a:rPr lang="zh-CN" altLang="en-US" dirty="0" smtClean="0"/>
              <a:t>汉字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很</a:t>
            </a:r>
            <a:r>
              <a:rPr lang="zh-CN" altLang="en-US" dirty="0"/>
              <a:t>容易。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825" y="1825625"/>
            <a:ext cx="846563" cy="451749"/>
          </a:xfrm>
          <a:prstGeom prst="rect">
            <a:avLst/>
          </a:prstGeo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2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这枝笔是我的笔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278038" y="1825625"/>
            <a:ext cx="733246" cy="362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9718"/>
            <a:ext cx="5181600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這杯茶是王朋的茶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648974" y="1825625"/>
            <a:ext cx="457200" cy="477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茶, 热, 杯, 喝, 喝杯茶, 茶杯子, 上午, 棕色, 茶杯, 新鲜, 饮料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60" y="3025934"/>
            <a:ext cx="292608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9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Modify the sentence</a:t>
            </a:r>
            <a:r>
              <a:rPr lang="zh-TW" altLang="en-US" dirty="0" smtClean="0"/>
              <a:t> </a:t>
            </a:r>
            <a:r>
              <a:rPr lang="en-US" altLang="zh-TW" dirty="0" smtClean="0"/>
              <a:t>by </a:t>
            </a:r>
            <a:r>
              <a:rPr lang="zh-TW" altLang="en-US" dirty="0" smtClean="0"/>
              <a:t>语法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王朋很喜欢学中文。王朋常常早上练习课文、王朋晚上复习生词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王朋很喜欢学中文</a:t>
            </a:r>
            <a:r>
              <a:rPr lang="zh-CN" altLang="en-US" dirty="0" smtClean="0"/>
              <a:t>。常常</a:t>
            </a:r>
            <a:r>
              <a:rPr lang="zh-CN" altLang="en-US" dirty="0"/>
              <a:t>早上练习课文</a:t>
            </a:r>
            <a:r>
              <a:rPr lang="zh-CN" altLang="en-US" dirty="0" smtClean="0"/>
              <a:t>、晚上</a:t>
            </a:r>
            <a:r>
              <a:rPr lang="zh-CN" altLang="en-US" dirty="0"/>
              <a:t>复习生词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652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我今天很忙，我早上去看电影，我晚上去和朋友跳舞。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我今天很忙</a:t>
            </a:r>
            <a:r>
              <a:rPr lang="zh-CN" altLang="en-US" dirty="0" smtClean="0"/>
              <a:t>，早上</a:t>
            </a:r>
            <a:r>
              <a:rPr lang="zh-CN" altLang="en-US" dirty="0"/>
              <a:t>去看电影</a:t>
            </a:r>
            <a:r>
              <a:rPr lang="zh-CN" altLang="en-US" dirty="0" smtClean="0"/>
              <a:t>，晚上</a:t>
            </a:r>
            <a:r>
              <a:rPr lang="zh-CN" altLang="en-US" dirty="0"/>
              <a:t>去和朋友跳舞。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40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我今天很忙，我早上去看电影，我晚上去和朋友跳舞。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我今天很忙</a:t>
            </a:r>
            <a:r>
              <a:rPr lang="zh-CN" altLang="en-US" dirty="0" smtClean="0"/>
              <a:t>，早上</a:t>
            </a:r>
            <a:r>
              <a:rPr lang="zh-CN" altLang="en-US" dirty="0"/>
              <a:t>去看电影</a:t>
            </a:r>
            <a:r>
              <a:rPr lang="zh-CN" altLang="en-US" dirty="0" smtClean="0"/>
              <a:t>，晚上</a:t>
            </a:r>
            <a:r>
              <a:rPr lang="zh-CN" altLang="en-US" dirty="0"/>
              <a:t>去和朋友跳舞。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003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4" descr="A, 人类, 成人, 男子, 肖像, 越南, 性质, 天空, 年轻, 夏时制, 生活方式, 休闲, 高兴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67" y="1690688"/>
            <a:ext cx="5613040" cy="420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3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对话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Dialogue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02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李友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[</a:t>
            </a:r>
            <a:r>
              <a:rPr lang="zh-CN" altLang="en-US" dirty="0"/>
              <a:t>李友跟白英爱说</a:t>
            </a:r>
            <a:r>
              <a:rPr lang="zh-CN" altLang="en-US" dirty="0" smtClean="0"/>
              <a:t>话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zh-CN" altLang="en-US" dirty="0"/>
              <a:t>白英爱，你平常来得很早，今天怎么这么晚？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28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白英</a:t>
            </a:r>
            <a:r>
              <a:rPr lang="zh-CN" altLang="en-US" dirty="0" smtClean="0"/>
              <a:t>爱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我昨天预习中文，早上四点才睡觉，你也睡得很晚吗？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3925019" y="1825625"/>
            <a:ext cx="810883" cy="38273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924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早上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上午</a:t>
            </a:r>
            <a:r>
              <a:rPr lang="en-US" altLang="zh-TW" dirty="0"/>
              <a:t>[</a:t>
            </a:r>
            <a:r>
              <a:rPr lang="en-US" altLang="zh-TW" dirty="0" err="1"/>
              <a:t>shàng</a:t>
            </a:r>
            <a:r>
              <a:rPr lang="en-US" altLang="zh-TW" dirty="0"/>
              <a:t> </a:t>
            </a:r>
            <a:r>
              <a:rPr lang="en-US" altLang="zh-TW" dirty="0" err="1" smtClean="0"/>
              <a:t>wǔ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早上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Morning</a:t>
            </a:r>
          </a:p>
          <a:p>
            <a:endParaRPr lang="en-US" altLang="zh-TW" dirty="0"/>
          </a:p>
          <a:p>
            <a:r>
              <a:rPr lang="en-US" altLang="zh-TW" dirty="0" smtClean="0"/>
              <a:t>Early morning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上午</a:t>
            </a:r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zh-TW" dirty="0" smtClean="0"/>
              <a:t>Morning</a:t>
            </a:r>
          </a:p>
          <a:p>
            <a:endParaRPr lang="en-US" altLang="zh-TW" dirty="0"/>
          </a:p>
          <a:p>
            <a:r>
              <a:rPr lang="en-US" altLang="zh-TW" dirty="0" smtClean="0"/>
              <a:t>Later part of morning or first half od a day[before 12:00]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2194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李友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我昨天十点就睡了。因为王朋帮我练习中文，所以我功课做得很快。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32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白英爱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有个中国朋友真好。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051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老师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大家早，现在我们开始上课。第七课你们都预习了吗？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95555" y="1828800"/>
            <a:ext cx="1155939" cy="43994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44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Greeting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大家早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早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你早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早上好</a:t>
            </a:r>
            <a:r>
              <a:rPr lang="en-US" altLang="zh-TW" dirty="0" smtClean="0"/>
              <a:t>[China]</a:t>
            </a:r>
          </a:p>
          <a:p>
            <a:endParaRPr lang="en-US" altLang="zh-TW" dirty="0"/>
          </a:p>
          <a:p>
            <a:r>
              <a:rPr lang="zh-TW" altLang="en-US" dirty="0" smtClean="0"/>
              <a:t>早安</a:t>
            </a:r>
            <a:r>
              <a:rPr lang="en-US" altLang="zh-TW" dirty="0" smtClean="0"/>
              <a:t>[Taiwan]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93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白英</a:t>
            </a:r>
            <a:r>
              <a:rPr lang="zh-CN" altLang="en-US" dirty="0" smtClean="0"/>
              <a:t>爱</a:t>
            </a:r>
            <a:r>
              <a:rPr lang="zh-TW" altLang="en-US" dirty="0" smtClean="0"/>
              <a:t>、李友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预习了。</a:t>
            </a:r>
          </a:p>
        </p:txBody>
      </p:sp>
    </p:spTree>
    <p:extLst>
      <p:ext uri="{BB962C8B-B14F-4D97-AF65-F5344CB8AC3E}">
        <p14:creationId xmlns:p14="http://schemas.microsoft.com/office/powerpoint/2010/main" val="38976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老师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李友，请你念课文。</a:t>
            </a:r>
          </a:p>
          <a:p>
            <a:r>
              <a:rPr lang="en-US" altLang="zh-CN" dirty="0"/>
              <a:t>...</a:t>
            </a:r>
          </a:p>
          <a:p>
            <a:r>
              <a:rPr lang="zh-CN" altLang="en-US" dirty="0"/>
              <a:t>念得很好。你昨天晚上听录音了吧？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17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266285" y="2967335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帅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7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李友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我没听。</a:t>
            </a:r>
          </a:p>
        </p:txBody>
      </p:sp>
    </p:spTree>
    <p:extLst>
      <p:ext uri="{BB962C8B-B14F-4D97-AF65-F5344CB8AC3E}">
        <p14:creationId xmlns:p14="http://schemas.microsoft.com/office/powerpoint/2010/main" val="27616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白英</a:t>
            </a:r>
            <a:r>
              <a:rPr lang="zh-CN" altLang="en-US" dirty="0" smtClean="0"/>
              <a:t>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但是她的朋友昨天晚上帮她学习了。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70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老师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你的朋友是中国人吗？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78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李友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是。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070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白英</a:t>
            </a:r>
            <a:r>
              <a:rPr lang="zh-CN" altLang="en-US" dirty="0" smtClean="0"/>
              <a:t>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他是一个男的，很帅，很酷，叫王朋</a:t>
            </a:r>
            <a:r>
              <a:rPr lang="zh-CN" altLang="en-US" dirty="0" smtClean="0"/>
              <a:t>。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76777" y="1846053"/>
            <a:ext cx="388189" cy="42269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735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帅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Handsome</a:t>
            </a:r>
          </a:p>
          <a:p>
            <a:endParaRPr lang="en-US" altLang="zh-TW" dirty="0"/>
          </a:p>
          <a:p>
            <a:r>
              <a:rPr lang="en-US" altLang="zh-TW" dirty="0" smtClean="0"/>
              <a:t>Usually young man</a:t>
            </a:r>
            <a:endParaRPr lang="zh-TW" altLang="en-US" dirty="0"/>
          </a:p>
        </p:txBody>
      </p:sp>
      <p:pic>
        <p:nvPicPr>
          <p:cNvPr id="7170" name="Picture 2" descr="帅哥, 商人, 家伙, 业务, 英俊, 男, 年轻, 人, 男子, 成人, 工作, 行政, 企业, 专业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54" y="1825625"/>
            <a:ext cx="29008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46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帅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10242" name="Picture 2" descr="跑车, 金属, 红色, 车, 车展, 帅, 财富, 质感, 工业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9491"/>
            <a:ext cx="5181600" cy="34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21" y="2453866"/>
            <a:ext cx="5820049" cy="32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3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帅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For woman</a:t>
            </a:r>
          </a:p>
          <a:p>
            <a:endParaRPr lang="en-US" altLang="zh-TW" dirty="0"/>
          </a:p>
          <a:p>
            <a:r>
              <a:rPr lang="zh-TW" altLang="en-US" dirty="0" smtClean="0"/>
              <a:t>漂亮</a:t>
            </a:r>
            <a:r>
              <a:rPr lang="en-US" altLang="zh-TW" dirty="0"/>
              <a:t>[</a:t>
            </a:r>
            <a:r>
              <a:rPr lang="en-US" altLang="zh-TW" dirty="0" err="1"/>
              <a:t>piāo</a:t>
            </a:r>
            <a:r>
              <a:rPr lang="en-US" altLang="zh-TW" dirty="0"/>
              <a:t> </a:t>
            </a:r>
            <a:r>
              <a:rPr lang="en-US" altLang="zh-TW" dirty="0" err="1"/>
              <a:t>liàng</a:t>
            </a:r>
            <a:r>
              <a:rPr lang="en-US" altLang="zh-TW" dirty="0"/>
              <a:t> </a:t>
            </a:r>
            <a:r>
              <a:rPr lang="en-US" altLang="zh-TW" dirty="0" smtClean="0"/>
              <a:t>/pretty]</a:t>
            </a:r>
          </a:p>
          <a:p>
            <a:endParaRPr lang="en-US" altLang="zh-TW" dirty="0"/>
          </a:p>
          <a:p>
            <a:r>
              <a:rPr lang="zh-TW" altLang="en-US" dirty="0"/>
              <a:t>美</a:t>
            </a:r>
            <a:r>
              <a:rPr lang="zh-TW" altLang="en-US" dirty="0" smtClean="0"/>
              <a:t>丽</a:t>
            </a:r>
            <a:r>
              <a:rPr lang="en-US" altLang="zh-TW" dirty="0"/>
              <a:t>[</a:t>
            </a:r>
            <a:r>
              <a:rPr lang="en-US" altLang="zh-TW" dirty="0" err="1"/>
              <a:t>měi</a:t>
            </a:r>
            <a:r>
              <a:rPr lang="en-US" altLang="zh-TW" dirty="0"/>
              <a:t> </a:t>
            </a:r>
            <a:r>
              <a:rPr lang="en-US" altLang="zh-TW" dirty="0" err="1"/>
              <a:t>lì</a:t>
            </a:r>
            <a:r>
              <a:rPr lang="en-US" altLang="zh-TW" dirty="0"/>
              <a:t> </a:t>
            </a:r>
            <a:r>
              <a:rPr lang="en-US" altLang="zh-TW" dirty="0" smtClean="0"/>
              <a:t>/good-looking]</a:t>
            </a:r>
            <a:endParaRPr lang="zh-TW" altLang="en-US" dirty="0"/>
          </a:p>
        </p:txBody>
      </p:sp>
      <p:pic>
        <p:nvPicPr>
          <p:cNvPr id="11266" name="Picture 2" descr="女人, 纵向, 皮革, 时尚, 魅力, 眼睛, 唇, 人, 漂亮的, 模型, 女孩, 手表, 可爱, 年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57" y="1690688"/>
            <a:ext cx="5197829" cy="40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5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Answer questions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599285" y="307027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对</a:t>
            </a:r>
          </a:p>
        </p:txBody>
      </p:sp>
      <p:sp>
        <p:nvSpPr>
          <p:cNvPr id="8" name="乘號 7"/>
          <p:cNvSpPr/>
          <p:nvPr/>
        </p:nvSpPr>
        <p:spPr>
          <a:xfrm>
            <a:off x="7039155" y="1805825"/>
            <a:ext cx="3743864" cy="4390935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95904" y="3070270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不</a:t>
            </a:r>
            <a:r>
              <a:rPr lang="zh-TW" altLang="en-US" sz="115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对</a:t>
            </a:r>
            <a:endParaRPr lang="zh-TW" altLang="en-US" sz="115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橢圓 6"/>
          <p:cNvSpPr/>
          <p:nvPr/>
        </p:nvSpPr>
        <p:spPr>
          <a:xfrm>
            <a:off x="1926495" y="2500297"/>
            <a:ext cx="3005008" cy="3001993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7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开始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38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白英爱常常来得很晚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413486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白英爱早上四点才睡觉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34599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白英爱因为复习中文，早上四点才睡觉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132674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李友睡的很晚，因为她要练习中文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19683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李友昨天晚上十点睡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14485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李友和白英爱今天学习第七课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13312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白英爱和李友预习了第七课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346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李友念课文念的很好，因为她昨晚听录</a:t>
            </a:r>
            <a:r>
              <a:rPr lang="zh-CN" altLang="en-US" dirty="0" smtClean="0"/>
              <a:t>音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51310"/>
            <a:ext cx="5181600" cy="4099968"/>
          </a:xfrm>
        </p:spPr>
      </p:pic>
    </p:spTree>
    <p:extLst>
      <p:ext uri="{BB962C8B-B14F-4D97-AF65-F5344CB8AC3E}">
        <p14:creationId xmlns:p14="http://schemas.microsoft.com/office/powerpoint/2010/main" val="21509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王朋是中国人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33940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白英爱说王朋很帅、很酷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87" y="1825625"/>
            <a:ext cx="4931026" cy="4351338"/>
          </a:xfrm>
        </p:spPr>
      </p:pic>
    </p:spTree>
    <p:extLst>
      <p:ext uri="{BB962C8B-B14F-4D97-AF65-F5344CB8AC3E}">
        <p14:creationId xmlns:p14="http://schemas.microsoft.com/office/powerpoint/2010/main" val="40674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Picture 2" descr="书绑定的, 纸, 页面, 教育, 文学, 书, 空, 文档, 事实, 写作, 封面, 笔记本, 空白, 知识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57" y="1828800"/>
            <a:ext cx="5497902" cy="41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白英爱喜欢王朋</a:t>
            </a:r>
            <a:endParaRPr lang="zh-TW" altLang="en-US" dirty="0"/>
          </a:p>
        </p:txBody>
      </p:sp>
      <p:pic>
        <p:nvPicPr>
          <p:cNvPr id="1026" name="Picture 2" descr="问号, 鲜花, 设计, 花的, 符号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62101"/>
            <a:ext cx="5181600" cy="42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16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Culture highlight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1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汉字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简体字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Simplified Chinese</a:t>
            </a:r>
          </a:p>
          <a:p>
            <a:endParaRPr lang="en-US" altLang="zh-TW" dirty="0"/>
          </a:p>
          <a:p>
            <a:r>
              <a:rPr lang="en-US" altLang="zh-TW" dirty="0" smtClean="0"/>
              <a:t>Used in Chinese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/>
              <a:t>繁</a:t>
            </a:r>
            <a:r>
              <a:rPr lang="zh-TW" altLang="en-US" dirty="0" smtClean="0"/>
              <a:t>体</a:t>
            </a:r>
            <a:r>
              <a:rPr lang="zh-TW" altLang="en-US" dirty="0"/>
              <a:t>字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zh-TW" dirty="0" smtClean="0"/>
              <a:t>Traditional Chinese</a:t>
            </a:r>
          </a:p>
          <a:p>
            <a:endParaRPr lang="en-US" altLang="zh-TW" dirty="0"/>
          </a:p>
          <a:p>
            <a:r>
              <a:rPr lang="en-US" altLang="zh-TW" dirty="0" smtClean="0"/>
              <a:t>Used in Taiwan, Hong Kong and Singapore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505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汉字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简体字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/>
              <a:t>繁</a:t>
            </a:r>
            <a:r>
              <a:rPr lang="zh-TW" altLang="en-US" dirty="0" smtClean="0"/>
              <a:t>体</a:t>
            </a:r>
            <a:r>
              <a:rPr lang="zh-TW" altLang="en-US" dirty="0"/>
              <a:t>字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2588966" y="3821113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微軟正黑體 Light" panose="020B0304030504040204" pitchFamily="34" charset="-120"/>
              </a:rPr>
              <a:t>难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微軟正黑體 Light" panose="020B03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934081" y="393357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微軟正黑體 Light" panose="020B0304030504040204" pitchFamily="34" charset="-120"/>
              </a:rPr>
              <a:t>難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936883" y="2857797"/>
            <a:ext cx="14157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微軟正黑體 Light" panose="020B0304030504040204" pitchFamily="34" charset="-120"/>
              </a:rPr>
              <a:t>张</a:t>
            </a:r>
            <a:endParaRPr lang="zh-TW" altLang="en-US" sz="9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64278" y="3006726"/>
            <a:ext cx="14157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9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微軟正黑體 Light" panose="020B0304030504040204" pitchFamily="34" charset="-120"/>
              </a:rPr>
              <a:t>張</a:t>
            </a:r>
            <a:endParaRPr lang="zh-TW" altLang="en-US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086218" y="2452624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学习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840038" y="2452624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學</a:t>
            </a:r>
            <a:r>
              <a:rPr lang="zh-TW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習</a:t>
            </a:r>
            <a:endParaRPr lang="zh-TW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9281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毛</a:t>
            </a:r>
            <a:r>
              <a:rPr lang="zh-TW" altLang="en-US" dirty="0" smtClean="0"/>
              <a:t>笔</a:t>
            </a:r>
            <a:r>
              <a:rPr lang="en-US" altLang="zh-TW" dirty="0"/>
              <a:t>[</a:t>
            </a:r>
            <a:r>
              <a:rPr lang="en-US" altLang="zh-TW" dirty="0" err="1"/>
              <a:t>máo</a:t>
            </a:r>
            <a:r>
              <a:rPr lang="en-US" altLang="zh-TW" dirty="0"/>
              <a:t> </a:t>
            </a:r>
            <a:r>
              <a:rPr lang="en-US" altLang="zh-TW" dirty="0" err="1"/>
              <a:t>bǐ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Traditional Chinese writing tool</a:t>
            </a:r>
          </a:p>
          <a:p>
            <a:endParaRPr lang="en-US" altLang="zh-TW" dirty="0"/>
          </a:p>
          <a:p>
            <a:r>
              <a:rPr lang="en-US" altLang="zh-TW" dirty="0" smtClean="0"/>
              <a:t>Also called writing brush</a:t>
            </a:r>
            <a:endParaRPr lang="zh-TW" altLang="en-US" dirty="0"/>
          </a:p>
        </p:txBody>
      </p:sp>
      <p:pic>
        <p:nvPicPr>
          <p:cNvPr id="2050" name="Picture 2" descr="文德阁, 棕竹, 麻竹, 羊兼毫, 毛笔, 套装学生书法练习, 善琏湖笔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4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文房四</a:t>
            </a:r>
            <a:r>
              <a:rPr lang="zh-TW" altLang="en-US" dirty="0" smtClean="0"/>
              <a:t>宝</a:t>
            </a:r>
            <a:r>
              <a:rPr lang="en-US" altLang="zh-TW" dirty="0"/>
              <a:t>[</a:t>
            </a:r>
            <a:r>
              <a:rPr lang="en-US" altLang="zh-TW" dirty="0" err="1"/>
              <a:t>wén</a:t>
            </a:r>
            <a:r>
              <a:rPr lang="en-US" altLang="zh-TW" dirty="0"/>
              <a:t> </a:t>
            </a:r>
            <a:r>
              <a:rPr lang="en-US" altLang="zh-TW" dirty="0" err="1"/>
              <a:t>fáng</a:t>
            </a:r>
            <a:r>
              <a:rPr lang="en-US" altLang="zh-TW" dirty="0"/>
              <a:t> </a:t>
            </a:r>
            <a:r>
              <a:rPr lang="en-US" altLang="zh-TW" dirty="0" err="1"/>
              <a:t>sì</a:t>
            </a:r>
            <a:r>
              <a:rPr lang="en-US" altLang="zh-TW" dirty="0"/>
              <a:t> </a:t>
            </a:r>
            <a:r>
              <a:rPr lang="en-US" altLang="zh-TW" dirty="0" err="1"/>
              <a:t>bǎo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笔</a:t>
            </a:r>
            <a:endParaRPr lang="en-US" altLang="zh-TW" dirty="0" smtClean="0"/>
          </a:p>
          <a:p>
            <a:r>
              <a:rPr lang="zh-TW" altLang="en-US" dirty="0" smtClean="0"/>
              <a:t>紙</a:t>
            </a:r>
            <a:endParaRPr lang="en-US" altLang="zh-TW" dirty="0" smtClean="0"/>
          </a:p>
          <a:p>
            <a:r>
              <a:rPr lang="zh-TW" altLang="en-US" dirty="0" smtClean="0"/>
              <a:t>墨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mò</a:t>
            </a:r>
            <a:r>
              <a:rPr lang="en-US" altLang="zh-TW" dirty="0" smtClean="0"/>
              <a:t>/ink] </a:t>
            </a:r>
            <a:endParaRPr lang="en-US" altLang="zh-TW" dirty="0"/>
          </a:p>
          <a:p>
            <a:r>
              <a:rPr lang="zh-TW" altLang="en-US" dirty="0" smtClean="0"/>
              <a:t>砚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yàn</a:t>
            </a:r>
            <a:r>
              <a:rPr lang="en-US" altLang="zh-TW" dirty="0" smtClean="0"/>
              <a:t>/ink stone]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64631" y="1825625"/>
            <a:ext cx="5723942" cy="39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www.youtube.com/watch?v=0DHuccskoi4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>
                <a:hlinkClick r:id="rId3"/>
              </a:rPr>
              <a:t>https</a:t>
            </a:r>
            <a:r>
              <a:rPr lang="en-US" altLang="zh-TW">
                <a:hlinkClick r:id="rId3"/>
              </a:rPr>
              <a:t>://</a:t>
            </a:r>
            <a:r>
              <a:rPr lang="en-US" altLang="zh-TW" smtClean="0">
                <a:hlinkClick r:id="rId3"/>
              </a:rPr>
              <a:t>www.youtube.com/watch?v=Dd4Q_G2kVV4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>
                <a:hlinkClick r:id="rId4"/>
              </a:rPr>
              <a:t>https://</a:t>
            </a:r>
            <a:r>
              <a:rPr lang="en-US" altLang="zh-TW" dirty="0" smtClean="0">
                <a:hlinkClick r:id="rId4"/>
              </a:rPr>
              <a:t>www.youtube.com/watch?v=mMLxgkpdS-U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786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课文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51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1220</Words>
  <Application>Microsoft Office PowerPoint</Application>
  <PresentationFormat>寬螢幕</PresentationFormat>
  <Paragraphs>190</Paragraphs>
  <Slides>86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86</vt:i4>
      </vt:variant>
    </vt:vector>
  </HeadingPairs>
  <TitlesOfParts>
    <vt:vector size="94" baseType="lpstr">
      <vt:lpstr>宋体</vt:lpstr>
      <vt:lpstr>微軟正黑體 Light</vt:lpstr>
      <vt:lpstr>新細明體</vt:lpstr>
      <vt:lpstr>標楷體</vt:lpstr>
      <vt:lpstr>Arial</vt:lpstr>
      <vt:lpstr>Calibri</vt:lpstr>
      <vt:lpstr>Calibri Light</vt:lpstr>
      <vt:lpstr>Office 佈景主題</vt:lpstr>
      <vt:lpstr>Modern Chinese IV</vt:lpstr>
      <vt:lpstr>第七课 学中文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语法</vt:lpstr>
      <vt:lpstr>怎么[how, how come]</vt:lpstr>
      <vt:lpstr>怎么[how, how come]</vt:lpstr>
      <vt:lpstr>怎么[how, how come]</vt:lpstr>
      <vt:lpstr>的</vt:lpstr>
      <vt:lpstr>的</vt:lpstr>
      <vt:lpstr>The use of nouns and pronouns in continuous structure</vt:lpstr>
      <vt:lpstr>The use of nouns and pronouns in continuous structure</vt:lpstr>
      <vt:lpstr>The use of nouns and pronouns in continuous structure</vt:lpstr>
      <vt:lpstr>Activity</vt:lpstr>
      <vt:lpstr>Manner of action</vt:lpstr>
      <vt:lpstr>Reason or the cause of an action </vt:lpstr>
      <vt:lpstr>Reason or the cause of an action </vt:lpstr>
      <vt:lpstr>Reason or the cause of an action </vt:lpstr>
      <vt:lpstr>Manner of action</vt:lpstr>
      <vt:lpstr>Manner of action</vt:lpstr>
      <vt:lpstr>Manner of action Reason or the cause of an action </vt:lpstr>
      <vt:lpstr>Manner of action</vt:lpstr>
      <vt:lpstr>Reason or the cause of an action </vt:lpstr>
      <vt:lpstr>Activity</vt:lpstr>
      <vt:lpstr>Example</vt:lpstr>
      <vt:lpstr>PowerPoint 簡報</vt:lpstr>
      <vt:lpstr>PowerPoint 簡報</vt:lpstr>
      <vt:lpstr>PowerPoint 簡報</vt:lpstr>
      <vt:lpstr>PowerPoint 簡報</vt:lpstr>
      <vt:lpstr> </vt:lpstr>
      <vt:lpstr>Activity</vt:lpstr>
      <vt:lpstr>PowerPoint 簡報</vt:lpstr>
      <vt:lpstr>PowerPoint 簡報</vt:lpstr>
      <vt:lpstr>PowerPoint 簡報</vt:lpstr>
      <vt:lpstr>对话</vt:lpstr>
      <vt:lpstr>李友</vt:lpstr>
      <vt:lpstr>白英爱</vt:lpstr>
      <vt:lpstr>早上 VS 上午[shàng wǔ]</vt:lpstr>
      <vt:lpstr>李友</vt:lpstr>
      <vt:lpstr>白英爱</vt:lpstr>
      <vt:lpstr>老师</vt:lpstr>
      <vt:lpstr>Greeting</vt:lpstr>
      <vt:lpstr>白英爱、李友</vt:lpstr>
      <vt:lpstr>老师</vt:lpstr>
      <vt:lpstr>李友</vt:lpstr>
      <vt:lpstr>白英爱</vt:lpstr>
      <vt:lpstr>老师</vt:lpstr>
      <vt:lpstr>李友</vt:lpstr>
      <vt:lpstr>白英爱</vt:lpstr>
      <vt:lpstr>帅</vt:lpstr>
      <vt:lpstr>帅</vt:lpstr>
      <vt:lpstr>帅</vt:lpstr>
      <vt:lpstr>Activity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Culture highlight</vt:lpstr>
      <vt:lpstr>汉字</vt:lpstr>
      <vt:lpstr>汉字</vt:lpstr>
      <vt:lpstr>毛笔[máo bǐ ]</vt:lpstr>
      <vt:lpstr>文房四宝[wén fáng sì bǎo ]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Chinese IV</dc:title>
  <dc:creator>蘇瑞慧</dc:creator>
  <cp:lastModifiedBy>蘇瑞慧</cp:lastModifiedBy>
  <cp:revision>139</cp:revision>
  <dcterms:created xsi:type="dcterms:W3CDTF">2018-02-17T13:36:20Z</dcterms:created>
  <dcterms:modified xsi:type="dcterms:W3CDTF">2018-03-10T10:12:25Z</dcterms:modified>
</cp:coreProperties>
</file>