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463" r:id="rId4"/>
    <p:sldId id="466" r:id="rId5"/>
    <p:sldId id="465" r:id="rId6"/>
    <p:sldId id="467" r:id="rId7"/>
    <p:sldId id="468" r:id="rId8"/>
    <p:sldId id="469" r:id="rId9"/>
    <p:sldId id="481" r:id="rId10"/>
    <p:sldId id="483" r:id="rId11"/>
    <p:sldId id="482" r:id="rId12"/>
    <p:sldId id="464" r:id="rId13"/>
    <p:sldId id="470" r:id="rId14"/>
    <p:sldId id="474" r:id="rId15"/>
    <p:sldId id="473" r:id="rId16"/>
    <p:sldId id="472" r:id="rId17"/>
    <p:sldId id="476" r:id="rId18"/>
    <p:sldId id="475" r:id="rId19"/>
    <p:sldId id="471" r:id="rId20"/>
    <p:sldId id="477" r:id="rId21"/>
    <p:sldId id="478" r:id="rId22"/>
    <p:sldId id="479" r:id="rId23"/>
    <p:sldId id="484" r:id="rId24"/>
    <p:sldId id="485" r:id="rId25"/>
    <p:sldId id="486" r:id="rId26"/>
    <p:sldId id="487" r:id="rId27"/>
    <p:sldId id="488" r:id="rId28"/>
    <p:sldId id="489" r:id="rId29"/>
    <p:sldId id="490" r:id="rId30"/>
    <p:sldId id="491" r:id="rId31"/>
    <p:sldId id="492" r:id="rId32"/>
    <p:sldId id="494" r:id="rId33"/>
    <p:sldId id="519" r:id="rId34"/>
    <p:sldId id="493" r:id="rId35"/>
    <p:sldId id="496" r:id="rId36"/>
    <p:sldId id="495" r:id="rId37"/>
    <p:sldId id="497" r:id="rId38"/>
    <p:sldId id="498" r:id="rId39"/>
    <p:sldId id="499" r:id="rId40"/>
    <p:sldId id="500" r:id="rId41"/>
    <p:sldId id="501" r:id="rId42"/>
    <p:sldId id="502" r:id="rId43"/>
    <p:sldId id="503" r:id="rId44"/>
    <p:sldId id="504" r:id="rId45"/>
    <p:sldId id="506" r:id="rId46"/>
    <p:sldId id="505" r:id="rId47"/>
    <p:sldId id="508" r:id="rId48"/>
    <p:sldId id="557" r:id="rId49"/>
    <p:sldId id="509" r:id="rId50"/>
    <p:sldId id="510" r:id="rId51"/>
    <p:sldId id="511" r:id="rId52"/>
    <p:sldId id="512" r:id="rId53"/>
    <p:sldId id="513" r:id="rId54"/>
    <p:sldId id="515" r:id="rId55"/>
    <p:sldId id="514" r:id="rId56"/>
    <p:sldId id="516" r:id="rId57"/>
    <p:sldId id="517" r:id="rId58"/>
    <p:sldId id="518" r:id="rId59"/>
    <p:sldId id="521" r:id="rId60"/>
    <p:sldId id="520" r:id="rId61"/>
    <p:sldId id="522" r:id="rId62"/>
    <p:sldId id="523" r:id="rId63"/>
    <p:sldId id="524" r:id="rId64"/>
    <p:sldId id="525" r:id="rId65"/>
    <p:sldId id="526" r:id="rId66"/>
    <p:sldId id="527" r:id="rId67"/>
    <p:sldId id="528" r:id="rId68"/>
    <p:sldId id="529" r:id="rId69"/>
    <p:sldId id="530" r:id="rId70"/>
    <p:sldId id="531" r:id="rId71"/>
    <p:sldId id="532" r:id="rId72"/>
    <p:sldId id="533" r:id="rId73"/>
    <p:sldId id="534" r:id="rId74"/>
    <p:sldId id="535" r:id="rId75"/>
    <p:sldId id="536" r:id="rId76"/>
    <p:sldId id="555" r:id="rId77"/>
    <p:sldId id="537" r:id="rId78"/>
    <p:sldId id="556" r:id="rId79"/>
    <p:sldId id="539" r:id="rId80"/>
    <p:sldId id="538" r:id="rId81"/>
    <p:sldId id="540" r:id="rId82"/>
    <p:sldId id="541" r:id="rId83"/>
    <p:sldId id="542" r:id="rId84"/>
    <p:sldId id="543" r:id="rId85"/>
    <p:sldId id="544" r:id="rId86"/>
    <p:sldId id="545" r:id="rId87"/>
    <p:sldId id="546" r:id="rId88"/>
    <p:sldId id="547" r:id="rId89"/>
    <p:sldId id="548" r:id="rId90"/>
    <p:sldId id="549" r:id="rId91"/>
    <p:sldId id="550" r:id="rId92"/>
    <p:sldId id="551" r:id="rId93"/>
    <p:sldId id="552" r:id="rId94"/>
    <p:sldId id="553" r:id="rId95"/>
    <p:sldId id="554" r:id="rId9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690" autoAdjust="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81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88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27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24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010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236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73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96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98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91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89F67-7E3F-4D3E-9729-126242B2EB98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56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Modern Chinese IV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 smtClean="0"/>
              <a:t> KSCX04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0887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Reason </a:t>
            </a:r>
            <a:r>
              <a:rPr lang="en-US" altLang="zh-TW" dirty="0"/>
              <a:t>or the cause of an action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为</a:t>
            </a:r>
            <a:r>
              <a:rPr lang="zh-CN" altLang="en-US" dirty="0"/>
              <a:t>什</a:t>
            </a:r>
            <a:r>
              <a:rPr lang="zh-CN" altLang="en-US" dirty="0" smtClean="0"/>
              <a:t>么</a:t>
            </a:r>
            <a:r>
              <a:rPr lang="zh-TW" altLang="en-US" dirty="0" smtClean="0"/>
              <a:t>   </a:t>
            </a:r>
            <a:r>
              <a:rPr lang="zh-CN" altLang="en-US" dirty="0" smtClean="0"/>
              <a:t>来学校？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833113" y="1840107"/>
            <a:ext cx="1004978" cy="382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学校, 字, 文本, 街, 交通, 警报, 交通警报, 警告, 征兆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58" y="2372263"/>
            <a:ext cx="6128553" cy="30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5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Manner of </a:t>
            </a:r>
            <a:r>
              <a:rPr lang="en-US" altLang="zh-TW" dirty="0" smtClean="0"/>
              <a:t>action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TW" altLang="en-US" dirty="0" smtClean="0"/>
              <a:t>是</a:t>
            </a:r>
            <a:r>
              <a:rPr lang="zh-CN" altLang="en-US" dirty="0" smtClean="0"/>
              <a:t>    怎么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来学校</a:t>
            </a:r>
            <a:r>
              <a:rPr lang="zh-TW" altLang="en-US" dirty="0" smtClean="0"/>
              <a:t>的</a:t>
            </a:r>
            <a:r>
              <a:rPr lang="zh-CN" altLang="en-US" dirty="0" smtClean="0"/>
              <a:t>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011010" y="1864398"/>
            <a:ext cx="1004978" cy="382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学校, 字, 文本, 街, 交通, 警报, 交通警报, 警告, 征兆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58" y="2372263"/>
            <a:ext cx="6128553" cy="30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Manner of action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这个</a:t>
            </a:r>
            <a:r>
              <a:rPr lang="zh-CN" altLang="en-US" dirty="0" smtClean="0"/>
              <a:t>字     怎么     写</a:t>
            </a:r>
            <a:r>
              <a:rPr lang="zh-CN" altLang="en-US" dirty="0"/>
              <a:t>？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441275" y="1837426"/>
            <a:ext cx="974785" cy="465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1366" y="2364376"/>
            <a:ext cx="3743268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Depend what is it by</a:t>
            </a:r>
            <a:r>
              <a:rPr lang="zh-TW" altLang="en-US" dirty="0" smtClean="0"/>
              <a:t>语法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有的汉字很难，</a:t>
            </a:r>
            <a:r>
              <a:rPr lang="zh-CN" altLang="en-US" dirty="0" smtClean="0"/>
              <a:t>有的</a:t>
            </a:r>
            <a:r>
              <a:rPr lang="zh-TW" altLang="en-US" dirty="0" smtClean="0"/>
              <a:t>   </a:t>
            </a:r>
            <a:r>
              <a:rPr lang="zh-CN" altLang="en-US" dirty="0" smtClean="0"/>
              <a:t>汉字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很</a:t>
            </a:r>
            <a:r>
              <a:rPr lang="zh-CN" altLang="en-US" dirty="0"/>
              <a:t>容易。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825" y="1825625"/>
            <a:ext cx="846563" cy="451749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2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這杯茶是王朋的茶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648974" y="1825625"/>
            <a:ext cx="457200" cy="477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茶, 热, 杯, 喝, 喝杯茶, 茶杯子, 上午, 棕色, 茶杯, 新鲜, 饮料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60" y="3025934"/>
            <a:ext cx="292608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9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我去</a:t>
            </a:r>
            <a:r>
              <a:rPr lang="zh-CN" altLang="en-US" dirty="0" smtClean="0"/>
              <a:t>看两个电影，一个是</a:t>
            </a:r>
            <a:r>
              <a:rPr lang="zh-CN" altLang="en-US" dirty="0"/>
              <a:t>外国的电影。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500996" y="2208363"/>
            <a:ext cx="733246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 descr="电影院地带, 电影, 视频, 看电影, 条纹, 滑膜, 幻灯片, 图片电影, 相机, Kleinbild 电影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这一课有三个语法，两个容易</a:t>
            </a:r>
            <a:r>
              <a:rPr lang="zh-CN" altLang="en-US" dirty="0" smtClean="0"/>
              <a:t>的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语法</a:t>
            </a:r>
            <a:r>
              <a:rPr lang="zh-TW" altLang="en-US" dirty="0" smtClean="0"/>
              <a:t>   </a:t>
            </a:r>
            <a:r>
              <a:rPr lang="zh-CN" altLang="en-US" dirty="0" smtClean="0"/>
              <a:t>，</a:t>
            </a:r>
            <a:r>
              <a:rPr lang="zh-CN" altLang="en-US" dirty="0"/>
              <a:t>和一个难</a:t>
            </a:r>
            <a:r>
              <a:rPr lang="zh-CN" altLang="en-US" dirty="0" smtClean="0"/>
              <a:t>的</a:t>
            </a:r>
            <a:r>
              <a:rPr lang="zh-TW" altLang="en-US" dirty="0" smtClean="0"/>
              <a:t>   </a:t>
            </a:r>
            <a:r>
              <a:rPr lang="zh-CN" altLang="en-US" dirty="0" smtClean="0"/>
              <a:t>语</a:t>
            </a:r>
            <a:r>
              <a:rPr lang="zh-CN" altLang="en-US" dirty="0"/>
              <a:t>法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089585" y="2268747"/>
            <a:ext cx="854015" cy="353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613140" y="2234242"/>
            <a:ext cx="1086928" cy="38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6126"/>
            <a:ext cx="5181600" cy="34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0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这枝笔是我的笔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278038" y="1825625"/>
            <a:ext cx="733246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9718"/>
            <a:ext cx="5181600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我写了十</a:t>
            </a:r>
            <a:r>
              <a:rPr lang="zh-CN" altLang="en-US" dirty="0" smtClean="0"/>
              <a:t>个字</a:t>
            </a:r>
            <a:r>
              <a:rPr lang="zh-CN" altLang="en-US" dirty="0"/>
              <a:t>，五个难</a:t>
            </a:r>
            <a:r>
              <a:rPr lang="zh-CN" altLang="en-US" dirty="0" smtClean="0"/>
              <a:t>的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字</a:t>
            </a:r>
            <a:r>
              <a:rPr lang="zh-TW" altLang="en-US" dirty="0" smtClean="0"/>
              <a:t>   </a:t>
            </a:r>
            <a:r>
              <a:rPr lang="zh-CN" altLang="en-US" dirty="0" smtClean="0"/>
              <a:t>，</a:t>
            </a:r>
            <a:r>
              <a:rPr lang="zh-CN" altLang="en-US" dirty="0"/>
              <a:t>五个容易</a:t>
            </a:r>
            <a:r>
              <a:rPr lang="zh-CN" altLang="en-US" dirty="0" smtClean="0"/>
              <a:t>的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字</a:t>
            </a:r>
            <a:r>
              <a:rPr lang="zh-TW" altLang="en-US" dirty="0" smtClean="0"/>
              <a:t>  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175849" y="1825625"/>
            <a:ext cx="534838" cy="391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053751" y="2216989"/>
            <a:ext cx="49170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471198"/>
            <a:ext cx="5181600" cy="30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5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第七课 学中文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974" y="500907"/>
            <a:ext cx="5952226" cy="39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Modify the sentence</a:t>
            </a:r>
            <a:r>
              <a:rPr lang="zh-TW" altLang="en-US" dirty="0" smtClean="0"/>
              <a:t> </a:t>
            </a:r>
            <a:r>
              <a:rPr lang="en-US" altLang="zh-TW" dirty="0" smtClean="0"/>
              <a:t>by </a:t>
            </a:r>
            <a:r>
              <a:rPr lang="zh-TW" altLang="en-US" dirty="0" smtClean="0"/>
              <a:t>语法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王朋很喜欢学中文。王朋常常早上练习课文、王朋晚上复习生词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王朋很喜欢学中文</a:t>
            </a:r>
            <a:r>
              <a:rPr lang="zh-CN" altLang="en-US" dirty="0" smtClean="0"/>
              <a:t>。常常</a:t>
            </a:r>
            <a:r>
              <a:rPr lang="zh-CN" altLang="en-US" dirty="0"/>
              <a:t>早上练习课文</a:t>
            </a:r>
            <a:r>
              <a:rPr lang="zh-CN" altLang="en-US" dirty="0" smtClean="0"/>
              <a:t>、晚上</a:t>
            </a:r>
            <a:r>
              <a:rPr lang="zh-CN" altLang="en-US" dirty="0"/>
              <a:t>复习生词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652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我今天很忙，我早上去看电影，我晚上去和朋友跳舞。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我今天很忙</a:t>
            </a:r>
            <a:r>
              <a:rPr lang="zh-CN" altLang="en-US" dirty="0" smtClean="0"/>
              <a:t>，早上</a:t>
            </a:r>
            <a:r>
              <a:rPr lang="zh-CN" altLang="en-US" dirty="0"/>
              <a:t>去看电影</a:t>
            </a:r>
            <a:r>
              <a:rPr lang="zh-CN" altLang="en-US" dirty="0" smtClean="0"/>
              <a:t>，晚上</a:t>
            </a:r>
            <a:r>
              <a:rPr lang="zh-CN" altLang="en-US" dirty="0"/>
              <a:t>去和朋友跳舞。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0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CN" altLang="en-US" dirty="0"/>
              <a:t>第八课 学校</a:t>
            </a:r>
            <a:r>
              <a:rPr lang="zh-CN" altLang="en-US" dirty="0" smtClean="0"/>
              <a:t>生活</a:t>
            </a:r>
            <a:endParaRPr lang="zh-TW" altLang="en-US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学校, 检查, 学习,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62" y="1499598"/>
            <a:ext cx="5430438" cy="52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0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篇</a:t>
            </a:r>
            <a:r>
              <a:rPr lang="en-US" altLang="zh-TW" dirty="0"/>
              <a:t>[</a:t>
            </a:r>
            <a:r>
              <a:rPr lang="en-US" altLang="zh-TW" dirty="0" err="1"/>
              <a:t>piān</a:t>
            </a:r>
            <a:r>
              <a:rPr lang="en-US" altLang="zh-TW" dirty="0"/>
              <a:t> 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Measure word for essays, article, </a:t>
            </a:r>
            <a:r>
              <a:rPr lang="en-US" altLang="zh-TW" dirty="0" err="1" smtClean="0"/>
              <a:t>etc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一篇课</a:t>
            </a:r>
            <a:r>
              <a:rPr lang="zh-TW" altLang="en-US" dirty="0"/>
              <a:t>文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674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日</a:t>
            </a:r>
            <a:r>
              <a:rPr lang="zh-TW" altLang="en-US" dirty="0" smtClean="0"/>
              <a:t>记</a:t>
            </a:r>
            <a:r>
              <a:rPr lang="en-US" altLang="zh-TW" dirty="0"/>
              <a:t>[</a:t>
            </a:r>
            <a:r>
              <a:rPr lang="en-US" altLang="zh-TW" dirty="0" err="1"/>
              <a:t>rì</a:t>
            </a:r>
            <a:r>
              <a:rPr lang="en-US" altLang="zh-TW" dirty="0"/>
              <a:t> </a:t>
            </a:r>
            <a:r>
              <a:rPr lang="en-US" altLang="zh-TW" dirty="0" err="1"/>
              <a:t>jì</a:t>
            </a:r>
            <a:r>
              <a:rPr lang="en-US" altLang="zh-TW" dirty="0"/>
              <a:t> </a:t>
            </a:r>
            <a:r>
              <a:rPr lang="en-US" altLang="zh-TW" dirty="0" smtClean="0"/>
              <a:t>/diary]</a:t>
            </a:r>
            <a:endParaRPr lang="zh-TW" altLang="en-US" dirty="0"/>
          </a:p>
        </p:txBody>
      </p:sp>
      <p:pic>
        <p:nvPicPr>
          <p:cNvPr id="2050" name="Picture 2" descr="日记, 毛茸茸的日记, 儿童的日记, 书, 写作, 注释, 亲爱的日记, 议程, 笔, 亮粉笔, 心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19" y="1690688"/>
            <a:ext cx="6143114" cy="408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50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日</a:t>
            </a:r>
            <a:r>
              <a:rPr lang="zh-TW" altLang="en-US" dirty="0" smtClean="0"/>
              <a:t>记</a:t>
            </a:r>
            <a:r>
              <a:rPr lang="en-US" altLang="zh-TW" dirty="0"/>
              <a:t>[</a:t>
            </a:r>
            <a:r>
              <a:rPr lang="en-US" altLang="zh-TW" dirty="0" err="1"/>
              <a:t>rì</a:t>
            </a:r>
            <a:r>
              <a:rPr lang="en-US" altLang="zh-TW" dirty="0"/>
              <a:t> </a:t>
            </a:r>
            <a:r>
              <a:rPr lang="en-US" altLang="zh-TW" dirty="0" err="1"/>
              <a:t>jì</a:t>
            </a:r>
            <a:r>
              <a:rPr lang="en-US" altLang="zh-TW" dirty="0"/>
              <a:t> </a:t>
            </a:r>
            <a:r>
              <a:rPr lang="en-US" altLang="zh-TW" dirty="0" smtClean="0"/>
              <a:t>/diary]</a:t>
            </a:r>
            <a:endParaRPr lang="zh-TW" altLang="en-US" dirty="0"/>
          </a:p>
        </p:txBody>
      </p:sp>
      <p:pic>
        <p:nvPicPr>
          <p:cNvPr id="2050" name="Picture 2" descr="日记, 毛茸茸的日记, 儿童的日记, 书, 写作, 注释, 亲爱的日记, 议程, 笔, 亮粉笔, 心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5680" y="2510287"/>
            <a:ext cx="4312166" cy="28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你写日记吗？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298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累</a:t>
            </a:r>
            <a:r>
              <a:rPr lang="en-US" altLang="zh-TW" dirty="0"/>
              <a:t>[</a:t>
            </a:r>
            <a:r>
              <a:rPr lang="en-US" altLang="zh-TW" dirty="0" err="1"/>
              <a:t>lèi</a:t>
            </a:r>
            <a:r>
              <a:rPr lang="en-US" altLang="zh-TW" dirty="0"/>
              <a:t> </a:t>
            </a:r>
            <a:r>
              <a:rPr lang="en-US" altLang="zh-TW" dirty="0" smtClean="0"/>
              <a:t>/</a:t>
            </a:r>
            <a:r>
              <a:rPr lang="zh-TW" altLang="en-US" dirty="0" smtClean="0"/>
              <a:t> </a:t>
            </a:r>
            <a:r>
              <a:rPr lang="en-US" altLang="zh-TW" dirty="0" smtClean="0"/>
              <a:t>tired]</a:t>
            </a:r>
            <a:endParaRPr lang="zh-TW" altLang="en-US" dirty="0"/>
          </a:p>
        </p:txBody>
      </p:sp>
      <p:pic>
        <p:nvPicPr>
          <p:cNvPr id="3074" name="Picture 2" descr="哺乳动物, 动物, 猫, 毛皮, 动物世界, 可爱, 累, 爪子前面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709" y="1690689"/>
            <a:ext cx="6349171" cy="436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9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累</a:t>
            </a:r>
            <a:r>
              <a:rPr lang="en-US" altLang="zh-TW" dirty="0"/>
              <a:t>[</a:t>
            </a:r>
            <a:r>
              <a:rPr lang="en-US" altLang="zh-TW" dirty="0" err="1"/>
              <a:t>lèi</a:t>
            </a:r>
            <a:r>
              <a:rPr lang="en-US" altLang="zh-TW" dirty="0"/>
              <a:t> </a:t>
            </a:r>
            <a:r>
              <a:rPr lang="en-US" altLang="zh-TW" dirty="0" smtClean="0"/>
              <a:t>/</a:t>
            </a:r>
            <a:r>
              <a:rPr lang="zh-TW" altLang="en-US" dirty="0" smtClean="0"/>
              <a:t> </a:t>
            </a:r>
            <a:r>
              <a:rPr lang="en-US" altLang="zh-TW" dirty="0" smtClean="0"/>
              <a:t>tired]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你现在很累吗？</a:t>
            </a:r>
          </a:p>
          <a:p>
            <a:endParaRPr lang="zh-TW" altLang="en-US" dirty="0"/>
          </a:p>
        </p:txBody>
      </p:sp>
      <p:pic>
        <p:nvPicPr>
          <p:cNvPr id="6" name="Picture 2" descr="哺乳动物, 动物, 猫, 毛皮, 动物世界, 可爱, 累, 爪子前面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1053" y="2104845"/>
            <a:ext cx="5589188" cy="384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0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起床</a:t>
            </a:r>
            <a:r>
              <a:rPr lang="en-US" altLang="zh-TW" dirty="0" smtClean="0"/>
              <a:t>[</a:t>
            </a:r>
            <a:r>
              <a:rPr lang="en-US" altLang="zh-TW" dirty="0" err="1"/>
              <a:t>qǐ</a:t>
            </a:r>
            <a:r>
              <a:rPr lang="en-US" altLang="zh-TW" dirty="0"/>
              <a:t> </a:t>
            </a:r>
            <a:r>
              <a:rPr lang="en-US" altLang="zh-TW" dirty="0" err="1"/>
              <a:t>chuáng</a:t>
            </a:r>
            <a:r>
              <a:rPr lang="en-US" altLang="zh-TW" dirty="0"/>
              <a:t> </a:t>
            </a:r>
            <a:r>
              <a:rPr lang="en-US" altLang="zh-TW" dirty="0" smtClean="0"/>
              <a:t>/ to get up]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8793" y="2268747"/>
            <a:ext cx="3759776" cy="3579961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08720" y="1825625"/>
            <a:ext cx="41085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7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Fulfill sentence by</a:t>
            </a:r>
            <a:r>
              <a:rPr lang="zh-TW" altLang="en-US" dirty="0"/>
              <a:t>语</a:t>
            </a:r>
            <a:r>
              <a:rPr lang="zh-TW" altLang="en-US" dirty="0" smtClean="0"/>
              <a:t>法 </a:t>
            </a:r>
            <a:r>
              <a:rPr lang="en-US" altLang="zh-TW" dirty="0" smtClean="0"/>
              <a:t>and depend the grammar usage [Manner </a:t>
            </a:r>
            <a:r>
              <a:rPr lang="en-US" altLang="zh-TW" dirty="0"/>
              <a:t>of </a:t>
            </a:r>
            <a:r>
              <a:rPr lang="en-US" altLang="zh-TW" dirty="0" smtClean="0"/>
              <a:t>action or </a:t>
            </a:r>
            <a:r>
              <a:rPr lang="en-US" altLang="zh-TW" dirty="0"/>
              <a:t>Reason or the cause of an </a:t>
            </a:r>
            <a:r>
              <a:rPr lang="en-US" altLang="zh-TW" dirty="0" smtClean="0"/>
              <a:t>action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床</a:t>
            </a:r>
            <a:r>
              <a:rPr lang="en-US" altLang="zh-TW" dirty="0"/>
              <a:t>[</a:t>
            </a:r>
            <a:r>
              <a:rPr lang="en-US" altLang="zh-TW" dirty="0" err="1"/>
              <a:t>chuáng</a:t>
            </a:r>
            <a:r>
              <a:rPr lang="en-US" altLang="zh-TW" dirty="0"/>
              <a:t> </a:t>
            </a:r>
            <a:r>
              <a:rPr lang="en-US" altLang="zh-TW" dirty="0" smtClean="0"/>
              <a:t>/ bed]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张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/>
              <a:t>一张床</a:t>
            </a:r>
          </a:p>
          <a:p>
            <a:endParaRPr lang="zh-TW" altLang="en-US" dirty="0"/>
          </a:p>
        </p:txBody>
      </p:sp>
      <p:pic>
        <p:nvPicPr>
          <p:cNvPr id="5122" name="Picture 2" descr="家具, 房间, 枕头, 灯, 卧室, 酒店, 套件, 床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95" y="2286000"/>
            <a:ext cx="5305245" cy="353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0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洗澡</a:t>
            </a:r>
            <a:r>
              <a:rPr lang="en-US" altLang="zh-TW" dirty="0"/>
              <a:t>[</a:t>
            </a:r>
            <a:r>
              <a:rPr lang="en-US" altLang="zh-TW" dirty="0" err="1"/>
              <a:t>xǐ</a:t>
            </a:r>
            <a:r>
              <a:rPr lang="en-US" altLang="zh-TW" dirty="0"/>
              <a:t> </a:t>
            </a:r>
            <a:r>
              <a:rPr lang="en-US" altLang="zh-TW" dirty="0" err="1"/>
              <a:t>zǎo</a:t>
            </a:r>
            <a:r>
              <a:rPr lang="en-US" altLang="zh-TW" dirty="0"/>
              <a:t> </a:t>
            </a:r>
            <a:r>
              <a:rPr lang="en-US" altLang="zh-TW" dirty="0" smtClean="0"/>
              <a:t>/</a:t>
            </a:r>
            <a:r>
              <a:rPr lang="zh-TW" altLang="en-US" dirty="0" smtClean="0"/>
              <a:t> </a:t>
            </a:r>
            <a:r>
              <a:rPr lang="en-US" altLang="zh-TW" dirty="0" smtClean="0"/>
              <a:t>to take a bath or shower]</a:t>
            </a:r>
            <a:endParaRPr lang="zh-TW" altLang="en-US" dirty="0"/>
          </a:p>
        </p:txBody>
      </p:sp>
      <p:pic>
        <p:nvPicPr>
          <p:cNvPr id="1026" name="Picture 2" descr="婴儿, 浴, 淋浴, 浴缸, 儿童, 可爱, 快乐, 孩子, 小, 蹒跚, 清洁, 男孩, 水, 洗, 脸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狗, 淋浴, 梳理, 清洁, 浴, 狗洗澡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洗澡</a:t>
            </a:r>
            <a:r>
              <a:rPr lang="en-US" altLang="zh-TW" dirty="0"/>
              <a:t>[</a:t>
            </a:r>
            <a:r>
              <a:rPr lang="en-US" altLang="zh-TW" dirty="0" err="1"/>
              <a:t>xǐ</a:t>
            </a:r>
            <a:r>
              <a:rPr lang="en-US" altLang="zh-TW" dirty="0"/>
              <a:t> </a:t>
            </a:r>
            <a:r>
              <a:rPr lang="en-US" altLang="zh-TW" dirty="0" err="1"/>
              <a:t>zǎo</a:t>
            </a:r>
            <a:r>
              <a:rPr lang="en-US" altLang="zh-TW" dirty="0"/>
              <a:t> </a:t>
            </a:r>
            <a:r>
              <a:rPr lang="en-US" altLang="zh-TW" dirty="0" smtClean="0"/>
              <a:t>/</a:t>
            </a:r>
            <a:r>
              <a:rPr lang="zh-TW" altLang="en-US" dirty="0" smtClean="0"/>
              <a:t> </a:t>
            </a:r>
            <a:r>
              <a:rPr lang="en-US" altLang="zh-TW" dirty="0" smtClean="0"/>
              <a:t>to take a bath or shower]</a:t>
            </a:r>
            <a:endParaRPr lang="zh-TW" altLang="en-US" dirty="0"/>
          </a:p>
        </p:txBody>
      </p:sp>
      <p:pic>
        <p:nvPicPr>
          <p:cNvPr id="1026" name="Picture 2" descr="婴儿, 浴, 淋浴, 浴缸, 儿童, 可爱, 快乐, 孩子, 小, 蹒跚, 清洁, 男孩, 水, 洗, 脸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你早上洗澡，还是晚上洗澡呢？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647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洗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xǐ</a:t>
            </a:r>
            <a:r>
              <a:rPr lang="en-US" altLang="zh-TW" dirty="0" smtClean="0"/>
              <a:t> /</a:t>
            </a:r>
            <a:r>
              <a:rPr lang="zh-TW" altLang="en-US" dirty="0" smtClean="0"/>
              <a:t> </a:t>
            </a:r>
            <a:r>
              <a:rPr lang="en-US" altLang="zh-TW" dirty="0" smtClean="0"/>
              <a:t>to wash]</a:t>
            </a:r>
            <a:endParaRPr lang="zh-TW" altLang="en-US" dirty="0"/>
          </a:p>
        </p:txBody>
      </p:sp>
      <p:pic>
        <p:nvPicPr>
          <p:cNvPr id="28674" name="Picture 2" descr="清洗机, 洗衣, 烘干机, 家务, 设备, 清洁, 洗, 衣服, 做家务, 脏, 家庭, 干燥机, 清洗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3" y="2276271"/>
            <a:ext cx="5282120" cy="35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汽车, 洗, 清洁, 汽车维修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33" y="2310317"/>
            <a:ext cx="5179979" cy="34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早</a:t>
            </a:r>
            <a:r>
              <a:rPr lang="zh-TW" altLang="en-US" dirty="0" smtClean="0"/>
              <a:t>饭</a:t>
            </a:r>
            <a:r>
              <a:rPr lang="en-US" altLang="zh-TW" dirty="0"/>
              <a:t>[</a:t>
            </a:r>
            <a:r>
              <a:rPr lang="en-US" altLang="zh-TW" dirty="0" err="1"/>
              <a:t>zǎo</a:t>
            </a:r>
            <a:r>
              <a:rPr lang="en-US" altLang="zh-TW" dirty="0"/>
              <a:t> </a:t>
            </a:r>
            <a:r>
              <a:rPr lang="en-US" altLang="zh-TW" dirty="0" err="1" smtClean="0"/>
              <a:t>fàn</a:t>
            </a:r>
            <a:r>
              <a:rPr lang="zh-TW" altLang="en-US" dirty="0" smtClean="0"/>
              <a:t> </a:t>
            </a:r>
            <a:r>
              <a:rPr lang="en-US" altLang="zh-TW" dirty="0" smtClean="0"/>
              <a:t>/breakfast]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1750" y="2215356"/>
            <a:ext cx="4762500" cy="3571875"/>
          </a:xfrm>
          <a:prstGeom prst="rect">
            <a:avLst/>
          </a:prstGeom>
        </p:spPr>
      </p:pic>
      <p:pic>
        <p:nvPicPr>
          <p:cNvPr id="2050" name="Picture 2" descr="谷类, 勺子, 牛奶, 燕麦片, 儿童, 孩子, 上午, 食品, 早餐, 健康, 吃, 首页, 表, 餐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51" y="2355011"/>
            <a:ext cx="5020574" cy="334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3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早</a:t>
            </a:r>
            <a:r>
              <a:rPr lang="zh-TW" altLang="en-US" dirty="0" smtClean="0"/>
              <a:t>饭</a:t>
            </a:r>
            <a:r>
              <a:rPr lang="en-US" altLang="zh-TW" dirty="0"/>
              <a:t>[</a:t>
            </a:r>
            <a:r>
              <a:rPr lang="en-US" altLang="zh-TW" dirty="0" err="1"/>
              <a:t>zǎo</a:t>
            </a:r>
            <a:r>
              <a:rPr lang="en-US" altLang="zh-TW" dirty="0"/>
              <a:t> </a:t>
            </a:r>
            <a:r>
              <a:rPr lang="en-US" altLang="zh-TW" dirty="0" err="1" smtClean="0"/>
              <a:t>fàn</a:t>
            </a:r>
            <a:r>
              <a:rPr lang="zh-TW" altLang="en-US" dirty="0" smtClean="0"/>
              <a:t> </a:t>
            </a:r>
            <a:r>
              <a:rPr lang="en-US" altLang="zh-TW" dirty="0" smtClean="0"/>
              <a:t>/breakfast]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晚</a:t>
            </a:r>
            <a:r>
              <a:rPr lang="en-US" altLang="zh-TW" dirty="0" smtClean="0"/>
              <a:t>+</a:t>
            </a:r>
            <a:r>
              <a:rPr lang="zh-TW" altLang="en-US" dirty="0" smtClean="0"/>
              <a:t>饭</a:t>
            </a:r>
            <a:endParaRPr lang="en-US" altLang="zh-TW" dirty="0" smtClean="0"/>
          </a:p>
          <a:p>
            <a:r>
              <a:rPr lang="en-US" altLang="zh-TW" dirty="0" smtClean="0"/>
              <a:t>=</a:t>
            </a:r>
            <a:r>
              <a:rPr lang="zh-TW" altLang="en-US" dirty="0" smtClean="0"/>
              <a:t>晚饭</a:t>
            </a:r>
            <a:r>
              <a:rPr lang="en-US" altLang="zh-TW" dirty="0" smtClean="0"/>
              <a:t>[dinner]</a:t>
            </a:r>
            <a:endParaRPr lang="zh-TW" altLang="en-US" dirty="0"/>
          </a:p>
        </p:txBody>
      </p:sp>
      <p:pic>
        <p:nvPicPr>
          <p:cNvPr id="4100" name="Picture 4" descr="人, 美食, 显示, 庆典, 一起, 结婚, 朋友, 家庭, 事件, 女子, 喝, 葡萄酒, 环, 叉, 幸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4" y="2208361"/>
            <a:ext cx="5057114" cy="326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99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早</a:t>
            </a:r>
            <a:r>
              <a:rPr lang="zh-TW" altLang="en-US" dirty="0" smtClean="0"/>
              <a:t>饭</a:t>
            </a:r>
            <a:r>
              <a:rPr lang="en-US" altLang="zh-TW" dirty="0"/>
              <a:t>[</a:t>
            </a:r>
            <a:r>
              <a:rPr lang="en-US" altLang="zh-TW" dirty="0" err="1"/>
              <a:t>zǎo</a:t>
            </a:r>
            <a:r>
              <a:rPr lang="en-US" altLang="zh-TW" dirty="0"/>
              <a:t> </a:t>
            </a:r>
            <a:r>
              <a:rPr lang="en-US" altLang="zh-TW" dirty="0" err="1" smtClean="0"/>
              <a:t>fàn</a:t>
            </a:r>
            <a:r>
              <a:rPr lang="zh-TW" altLang="en-US" dirty="0" smtClean="0"/>
              <a:t> </a:t>
            </a:r>
            <a:r>
              <a:rPr lang="en-US" altLang="zh-TW" dirty="0" smtClean="0"/>
              <a:t>/breakfast]</a:t>
            </a:r>
            <a:endParaRPr lang="zh-TW" altLang="en-US" dirty="0"/>
          </a:p>
        </p:txBody>
      </p:sp>
      <p:pic>
        <p:nvPicPr>
          <p:cNvPr id="2050" name="Picture 2" descr="谷类, 勺子, 牛奶, 燕麦片, 儿童, 孩子, 上午, 食品, 早餐, 健康, 吃, 首页, 表, 餐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51" y="2355011"/>
            <a:ext cx="5020574" cy="334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你吃早饭吗？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789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</a:t>
            </a:r>
            <a:r>
              <a:rPr lang="zh-TW" altLang="en-US" dirty="0" smtClean="0"/>
              <a:t>边</a:t>
            </a:r>
            <a:r>
              <a:rPr lang="en-US" altLang="zh-TW" dirty="0"/>
              <a:t>[</a:t>
            </a:r>
            <a:r>
              <a:rPr lang="en-US" altLang="zh-TW" dirty="0" err="1"/>
              <a:t>yī</a:t>
            </a:r>
            <a:r>
              <a:rPr lang="en-US" altLang="zh-TW" dirty="0"/>
              <a:t> </a:t>
            </a:r>
            <a:r>
              <a:rPr lang="en-US" altLang="zh-TW" dirty="0" err="1" smtClean="0"/>
              <a:t>biān</a:t>
            </a:r>
            <a:r>
              <a:rPr lang="en-US" altLang="zh-TW" dirty="0" smtClean="0"/>
              <a:t>/</a:t>
            </a:r>
            <a:r>
              <a:rPr lang="zh-TW" altLang="en-US" dirty="0" smtClean="0"/>
              <a:t> </a:t>
            </a:r>
            <a:r>
              <a:rPr lang="en-US" altLang="zh-TW" dirty="0" smtClean="0"/>
              <a:t>simultaneously; at the same time]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一边</a:t>
            </a:r>
            <a:r>
              <a:rPr lang="en-US" altLang="zh-TW" dirty="0"/>
              <a:t>+V+</a:t>
            </a:r>
            <a:r>
              <a:rPr lang="zh-TW" altLang="en-US" dirty="0"/>
              <a:t>一边</a:t>
            </a:r>
            <a:r>
              <a:rPr lang="en-US" altLang="zh-TW" dirty="0"/>
              <a:t>+V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4094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7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</a:t>
            </a:r>
            <a:r>
              <a:rPr lang="zh-TW" altLang="en-US" dirty="0" smtClean="0"/>
              <a:t>边</a:t>
            </a:r>
            <a:r>
              <a:rPr lang="en-US" altLang="zh-TW" dirty="0"/>
              <a:t>[</a:t>
            </a:r>
            <a:r>
              <a:rPr lang="en-US" altLang="zh-TW" dirty="0" err="1"/>
              <a:t>yī</a:t>
            </a:r>
            <a:r>
              <a:rPr lang="en-US" altLang="zh-TW" dirty="0"/>
              <a:t> </a:t>
            </a:r>
            <a:r>
              <a:rPr lang="en-US" altLang="zh-TW" dirty="0" err="1" smtClean="0"/>
              <a:t>biān</a:t>
            </a:r>
            <a:r>
              <a:rPr lang="en-US" altLang="zh-TW" dirty="0" smtClean="0"/>
              <a:t>/</a:t>
            </a:r>
            <a:r>
              <a:rPr lang="zh-TW" altLang="en-US" dirty="0" smtClean="0"/>
              <a:t> </a:t>
            </a:r>
            <a:r>
              <a:rPr lang="en-US" altLang="zh-TW" dirty="0" smtClean="0"/>
              <a:t>simultaneously; at the same time]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你一边洗澡一边唱歌吗？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4094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教室</a:t>
            </a:r>
            <a:r>
              <a:rPr lang="en-US" altLang="zh-TW" dirty="0"/>
              <a:t>[</a:t>
            </a:r>
            <a:r>
              <a:rPr lang="en-US" altLang="zh-TW" dirty="0" err="1"/>
              <a:t>jiāo</a:t>
            </a:r>
            <a:r>
              <a:rPr lang="en-US" altLang="zh-TW" dirty="0"/>
              <a:t> </a:t>
            </a:r>
            <a:r>
              <a:rPr lang="en-US" altLang="zh-TW" dirty="0" err="1"/>
              <a:t>shì</a:t>
            </a:r>
            <a:r>
              <a:rPr lang="en-US" altLang="zh-TW" dirty="0"/>
              <a:t> </a:t>
            </a:r>
            <a:r>
              <a:rPr lang="en-US" altLang="zh-TW" dirty="0" smtClean="0"/>
              <a:t>/classroom]</a:t>
            </a:r>
            <a:endParaRPr lang="zh-TW" altLang="en-US" dirty="0"/>
          </a:p>
        </p:txBody>
      </p:sp>
      <p:pic>
        <p:nvPicPr>
          <p:cNvPr id="6146" name="Picture 2" descr="古董, 教室, 控制台, 学校, 练习本, 穿, 破旧木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39" y="1828800"/>
            <a:ext cx="6051261" cy="400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Reason or the cause of an action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</a:t>
            </a:r>
            <a:r>
              <a:rPr lang="zh-CN" altLang="en-US" dirty="0" smtClean="0"/>
              <a:t>友     怎么   预</a:t>
            </a:r>
            <a:r>
              <a:rPr lang="zh-CN" altLang="en-US" dirty="0"/>
              <a:t>习语法？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165230" y="1825625"/>
            <a:ext cx="914400" cy="41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38838"/>
            <a:ext cx="5181600" cy="27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发</a:t>
            </a:r>
            <a:r>
              <a:rPr lang="zh-TW" altLang="en-US" dirty="0" smtClean="0"/>
              <a:t>音</a:t>
            </a:r>
            <a:r>
              <a:rPr lang="en-US" altLang="zh-TW" dirty="0"/>
              <a:t>[</a:t>
            </a:r>
            <a:r>
              <a:rPr lang="en-US" altLang="zh-TW" dirty="0" err="1"/>
              <a:t>fā</a:t>
            </a:r>
            <a:r>
              <a:rPr lang="en-US" altLang="zh-TW" dirty="0"/>
              <a:t> </a:t>
            </a:r>
            <a:r>
              <a:rPr lang="en-US" altLang="zh-TW" dirty="0" err="1" smtClean="0"/>
              <a:t>yīn</a:t>
            </a:r>
            <a:r>
              <a:rPr lang="zh-TW" altLang="en-US" dirty="0" smtClean="0"/>
              <a:t> </a:t>
            </a:r>
            <a:r>
              <a:rPr lang="en-US" altLang="zh-TW" dirty="0" smtClean="0"/>
              <a:t>/pronunciation]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2024" y="2009955"/>
            <a:ext cx="5467951" cy="37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发</a:t>
            </a:r>
            <a:r>
              <a:rPr lang="zh-TW" altLang="en-US" dirty="0" smtClean="0"/>
              <a:t>音</a:t>
            </a:r>
            <a:r>
              <a:rPr lang="en-US" altLang="zh-TW" dirty="0"/>
              <a:t>[</a:t>
            </a:r>
            <a:r>
              <a:rPr lang="en-US" altLang="zh-TW" dirty="0" err="1"/>
              <a:t>fā</a:t>
            </a:r>
            <a:r>
              <a:rPr lang="en-US" altLang="zh-TW" dirty="0"/>
              <a:t> </a:t>
            </a:r>
            <a:r>
              <a:rPr lang="en-US" altLang="zh-TW" dirty="0" err="1" smtClean="0"/>
              <a:t>yīn</a:t>
            </a:r>
            <a:r>
              <a:rPr lang="zh-TW" altLang="en-US" dirty="0" smtClean="0"/>
              <a:t> </a:t>
            </a:r>
            <a:r>
              <a:rPr lang="en-US" altLang="zh-TW" dirty="0" smtClean="0"/>
              <a:t>/pronunciation]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7614" y="2484408"/>
            <a:ext cx="4493373" cy="3053749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你觉得你的发音好不好？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289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xīn</a:t>
            </a:r>
            <a:r>
              <a:rPr lang="en-US" altLang="zh-TW" dirty="0" smtClean="0"/>
              <a:t> /new]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</a:t>
            </a:r>
            <a:r>
              <a:rPr lang="zh-TW" altLang="en-US" dirty="0" smtClean="0"/>
              <a:t>支</a:t>
            </a:r>
            <a:r>
              <a:rPr lang="zh-TW" altLang="en-US" dirty="0"/>
              <a:t>新的</a:t>
            </a:r>
            <a:r>
              <a:rPr lang="zh-TW" altLang="en-US" dirty="0" smtClean="0"/>
              <a:t>笔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新年</a:t>
            </a:r>
            <a:endParaRPr lang="zh-TW" altLang="en-US" dirty="0"/>
          </a:p>
        </p:txBody>
      </p:sp>
      <p:pic>
        <p:nvPicPr>
          <p:cNvPr id="7170" name="Picture 2" descr="笔, 办公室, 钢笔, 写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630793"/>
            <a:ext cx="5157787" cy="343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新的一年的一天, 除夕, 贺卡, 新年快乐, 在今年, 新年除夕, 黄金, 闪光, 节日, 黑色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41" y="2743200"/>
            <a:ext cx="3933645" cy="295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13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xīn</a:t>
            </a:r>
            <a:r>
              <a:rPr lang="en-US" altLang="zh-TW" dirty="0" smtClean="0"/>
              <a:t> /new]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新老</a:t>
            </a:r>
            <a:r>
              <a:rPr lang="zh-TW" altLang="en-US" dirty="0" smtClean="0"/>
              <a:t>师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/>
              <a:t>新电</a:t>
            </a:r>
            <a:r>
              <a:rPr lang="zh-TW" altLang="en-US" dirty="0" smtClean="0"/>
              <a:t>影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707417" y="1681163"/>
            <a:ext cx="3080051" cy="4760079"/>
          </a:xfrm>
          <a:prstGeom prst="rect">
            <a:avLst/>
          </a:prstGeom>
        </p:spPr>
      </p:pic>
      <p:pic>
        <p:nvPicPr>
          <p:cNvPr id="8194" name="Picture 2" descr="黑板, 粉笔, 黑板前, 漫画人物, 学习, 数学, Msc亲, 人, 教, 老师, 女子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97" y="2505075"/>
            <a:ext cx="5148769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26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电</a:t>
            </a:r>
            <a:r>
              <a:rPr lang="zh-TW" altLang="en-US" dirty="0" smtClean="0"/>
              <a:t>脑</a:t>
            </a:r>
            <a:r>
              <a:rPr lang="en-US" altLang="zh-TW" dirty="0"/>
              <a:t>[</a:t>
            </a:r>
            <a:r>
              <a:rPr lang="en-US" altLang="zh-TW" dirty="0" err="1"/>
              <a:t>diàn</a:t>
            </a:r>
            <a:r>
              <a:rPr lang="en-US" altLang="zh-TW" dirty="0"/>
              <a:t> </a:t>
            </a:r>
            <a:r>
              <a:rPr lang="en-US" altLang="zh-TW" dirty="0" err="1"/>
              <a:t>nǎo</a:t>
            </a:r>
            <a:r>
              <a:rPr lang="en-US" altLang="zh-TW" dirty="0"/>
              <a:t> </a:t>
            </a:r>
            <a:r>
              <a:rPr lang="en-US" altLang="zh-TW" dirty="0" smtClean="0"/>
              <a:t>/computer]</a:t>
            </a:r>
            <a:endParaRPr lang="zh-TW" altLang="en-US" dirty="0"/>
          </a:p>
        </p:txBody>
      </p:sp>
      <p:pic>
        <p:nvPicPr>
          <p:cNvPr id="9218" name="Picture 2" descr="笔记本电脑, 笔记本, 计算机, 黑, 电子产品, 键盘, 监视器, 膝上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33" y="1825625"/>
            <a:ext cx="637753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02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电</a:t>
            </a:r>
            <a:r>
              <a:rPr lang="zh-TW" altLang="en-US" dirty="0" smtClean="0"/>
              <a:t>脑</a:t>
            </a:r>
            <a:r>
              <a:rPr lang="en-US" altLang="zh-TW" dirty="0"/>
              <a:t>[</a:t>
            </a:r>
            <a:r>
              <a:rPr lang="en-US" altLang="zh-TW" dirty="0" err="1"/>
              <a:t>diàn</a:t>
            </a:r>
            <a:r>
              <a:rPr lang="en-US" altLang="zh-TW" dirty="0"/>
              <a:t> </a:t>
            </a:r>
            <a:r>
              <a:rPr lang="en-US" altLang="zh-TW" dirty="0" err="1"/>
              <a:t>nǎo</a:t>
            </a:r>
            <a:r>
              <a:rPr lang="en-US" altLang="zh-TW" dirty="0"/>
              <a:t> </a:t>
            </a:r>
            <a:r>
              <a:rPr lang="en-US" altLang="zh-TW" dirty="0" smtClean="0"/>
              <a:t>/computer]</a:t>
            </a:r>
            <a:endParaRPr lang="zh-TW" altLang="en-US" dirty="0"/>
          </a:p>
        </p:txBody>
      </p:sp>
      <p:pic>
        <p:nvPicPr>
          <p:cNvPr id="9218" name="Picture 2" descr="笔记本电脑, 笔记本, 计算机, 黑, 电子产品, 键盘, 监视器, 膝上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233613"/>
            <a:ext cx="5181600" cy="353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你喜欢电脑吗？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41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脑</a:t>
            </a:r>
            <a:r>
              <a:rPr lang="en-US" altLang="zh-TW" dirty="0"/>
              <a:t>[</a:t>
            </a:r>
            <a:r>
              <a:rPr lang="en-US" altLang="zh-TW" dirty="0" err="1"/>
              <a:t>nǎo</a:t>
            </a:r>
            <a:r>
              <a:rPr lang="en-US" altLang="zh-TW" dirty="0"/>
              <a:t> </a:t>
            </a:r>
            <a:r>
              <a:rPr lang="en-US" altLang="zh-TW" dirty="0" smtClean="0"/>
              <a:t>/brain]</a:t>
            </a:r>
            <a:endParaRPr lang="zh-TW" altLang="en-US" dirty="0"/>
          </a:p>
        </p:txBody>
      </p:sp>
      <p:pic>
        <p:nvPicPr>
          <p:cNvPr id="10242" name="Picture 2" descr="老师, 脑, 大脑研究, 科学, 科学家, 解剖学, 面对, 机关, 正文, 人类, 生物学, 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857" y="1902199"/>
            <a:ext cx="4576238" cy="45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中午</a:t>
            </a:r>
            <a:r>
              <a:rPr lang="en-US" altLang="zh-TW" dirty="0"/>
              <a:t>[</a:t>
            </a:r>
            <a:r>
              <a:rPr lang="en-US" altLang="zh-TW" dirty="0" err="1"/>
              <a:t>zhōng</a:t>
            </a:r>
            <a:r>
              <a:rPr lang="en-US" altLang="zh-TW" dirty="0"/>
              <a:t> </a:t>
            </a:r>
            <a:r>
              <a:rPr lang="en-US" altLang="zh-TW" dirty="0" err="1"/>
              <a:t>wǔ</a:t>
            </a:r>
            <a:r>
              <a:rPr lang="en-US" altLang="zh-TW" dirty="0"/>
              <a:t> </a:t>
            </a:r>
            <a:r>
              <a:rPr lang="en-US" altLang="zh-TW" dirty="0" smtClean="0"/>
              <a:t>/noon]</a:t>
            </a:r>
            <a:endParaRPr lang="zh-TW" altLang="en-US" dirty="0"/>
          </a:p>
        </p:txBody>
      </p:sp>
      <p:pic>
        <p:nvPicPr>
          <p:cNvPr id="13314" name="Picture 2" descr="景观, 暮光之城, 光, 夜, 黄昏, 天空, 公路, 路, 交通, 城市, 户外, 天际线, 线, 车道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39" y="1825625"/>
            <a:ext cx="56265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2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中午</a:t>
            </a:r>
            <a:r>
              <a:rPr lang="en-US" altLang="zh-TW" dirty="0"/>
              <a:t>[</a:t>
            </a:r>
            <a:r>
              <a:rPr lang="en-US" altLang="zh-TW" dirty="0" err="1"/>
              <a:t>zhōng</a:t>
            </a:r>
            <a:r>
              <a:rPr lang="en-US" altLang="zh-TW" dirty="0"/>
              <a:t> </a:t>
            </a:r>
            <a:r>
              <a:rPr lang="en-US" altLang="zh-TW" dirty="0" err="1"/>
              <a:t>wǔ</a:t>
            </a:r>
            <a:r>
              <a:rPr lang="en-US" altLang="zh-TW" dirty="0"/>
              <a:t> </a:t>
            </a:r>
            <a:r>
              <a:rPr lang="en-US" altLang="zh-TW" dirty="0" smtClean="0"/>
              <a:t>/noon]</a:t>
            </a:r>
            <a:endParaRPr lang="zh-TW" altLang="en-US" dirty="0"/>
          </a:p>
        </p:txBody>
      </p:sp>
      <p:pic>
        <p:nvPicPr>
          <p:cNvPr id="13314" name="Picture 2" descr="景观, 暮光之城, 光, 夜, 黄昏, 天空, 公路, 路, 交通, 城市, 户外, 天际线, 线, 车道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997668"/>
            <a:ext cx="5181600" cy="400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你中午什么时候吃午饭呢？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8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餐</a:t>
            </a:r>
            <a:r>
              <a:rPr lang="zh-TW" altLang="en-US" dirty="0" smtClean="0"/>
              <a:t>厅</a:t>
            </a:r>
            <a:r>
              <a:rPr lang="en-US" altLang="zh-TW" dirty="0"/>
              <a:t>[</a:t>
            </a:r>
            <a:r>
              <a:rPr lang="en-US" altLang="zh-TW" dirty="0" err="1"/>
              <a:t>cān</a:t>
            </a:r>
            <a:r>
              <a:rPr lang="en-US" altLang="zh-TW" dirty="0"/>
              <a:t> </a:t>
            </a:r>
            <a:r>
              <a:rPr lang="en-US" altLang="zh-TW" dirty="0" err="1"/>
              <a:t>tīng</a:t>
            </a:r>
            <a:r>
              <a:rPr lang="en-US" altLang="zh-TW" dirty="0"/>
              <a:t> </a:t>
            </a:r>
            <a:r>
              <a:rPr lang="en-US" altLang="zh-TW" dirty="0" smtClean="0"/>
              <a:t>/restaurant]</a:t>
            </a:r>
            <a:endParaRPr lang="zh-TW" altLang="en-US" dirty="0"/>
          </a:p>
        </p:txBody>
      </p:sp>
      <p:pic>
        <p:nvPicPr>
          <p:cNvPr id="14338" name="Picture 2" descr="餐厅, 厨房, 厨师, 食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1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Reason or the cause of an action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怎么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才</a:t>
            </a:r>
            <a:r>
              <a:rPr lang="zh-CN" altLang="en-US" dirty="0"/>
              <a:t>来？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58717" y="2139351"/>
            <a:ext cx="3666226" cy="36662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42536" y="1825625"/>
            <a:ext cx="914400" cy="41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31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餐</a:t>
            </a:r>
            <a:r>
              <a:rPr lang="zh-TW" altLang="en-US" dirty="0" smtClean="0"/>
              <a:t>厅</a:t>
            </a:r>
            <a:r>
              <a:rPr lang="en-US" altLang="zh-TW" dirty="0"/>
              <a:t>[</a:t>
            </a:r>
            <a:r>
              <a:rPr lang="en-US" altLang="zh-TW" dirty="0" err="1"/>
              <a:t>cān</a:t>
            </a:r>
            <a:r>
              <a:rPr lang="en-US" altLang="zh-TW" dirty="0"/>
              <a:t> </a:t>
            </a:r>
            <a:r>
              <a:rPr lang="en-US" altLang="zh-TW" dirty="0" err="1"/>
              <a:t>tīng</a:t>
            </a:r>
            <a:r>
              <a:rPr lang="en-US" altLang="zh-TW" dirty="0"/>
              <a:t> </a:t>
            </a:r>
            <a:r>
              <a:rPr lang="en-US" altLang="zh-TW" dirty="0" smtClean="0"/>
              <a:t>/restaurant]</a:t>
            </a:r>
            <a:endParaRPr lang="zh-TW" altLang="en-US" dirty="0"/>
          </a:p>
        </p:txBody>
      </p:sp>
      <p:pic>
        <p:nvPicPr>
          <p:cNvPr id="14338" name="Picture 2" descr="餐厅, 厨房, 厨师, 食品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你去过中国餐厅吗？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73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午</a:t>
            </a:r>
            <a:r>
              <a:rPr lang="zh-TW" altLang="en-US" dirty="0" smtClean="0"/>
              <a:t>饭</a:t>
            </a:r>
            <a:r>
              <a:rPr lang="en-US" altLang="zh-TW" dirty="0"/>
              <a:t>[</a:t>
            </a:r>
            <a:r>
              <a:rPr lang="en-US" altLang="zh-TW" dirty="0" err="1"/>
              <a:t>wǔ</a:t>
            </a:r>
            <a:r>
              <a:rPr lang="en-US" altLang="zh-TW" dirty="0"/>
              <a:t> </a:t>
            </a:r>
            <a:r>
              <a:rPr lang="en-US" altLang="zh-TW" dirty="0" err="1"/>
              <a:t>fàn</a:t>
            </a:r>
            <a:r>
              <a:rPr lang="en-US" altLang="zh-TW" dirty="0"/>
              <a:t> </a:t>
            </a:r>
            <a:r>
              <a:rPr lang="en-US" altLang="zh-TW" dirty="0" smtClean="0"/>
              <a:t>/lunch]</a:t>
            </a:r>
            <a:endParaRPr lang="zh-TW" altLang="en-US" dirty="0"/>
          </a:p>
        </p:txBody>
      </p:sp>
      <p:pic>
        <p:nvPicPr>
          <p:cNvPr id="16386" name="Picture 2" descr="鸡翅, 盘子, 午饭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6" y="2700067"/>
            <a:ext cx="5152844" cy="28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日本, 餐, 食品, 亚洲, 美味, 寿司, 晚餐, 午餐, Maki, 设置, 水稻, 便当, 盒, 午餐盒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353" y="1940943"/>
            <a:ext cx="4761782" cy="35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5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午</a:t>
            </a:r>
            <a:r>
              <a:rPr lang="zh-TW" altLang="en-US" dirty="0" smtClean="0"/>
              <a:t>饭</a:t>
            </a:r>
            <a:r>
              <a:rPr lang="en-US" altLang="zh-TW" dirty="0"/>
              <a:t>[</a:t>
            </a:r>
            <a:r>
              <a:rPr lang="en-US" altLang="zh-TW" dirty="0" err="1"/>
              <a:t>wǔ</a:t>
            </a:r>
            <a:r>
              <a:rPr lang="en-US" altLang="zh-TW" dirty="0"/>
              <a:t> </a:t>
            </a:r>
            <a:r>
              <a:rPr lang="en-US" altLang="zh-TW" dirty="0" err="1"/>
              <a:t>fàn</a:t>
            </a:r>
            <a:r>
              <a:rPr lang="en-US" altLang="zh-TW" dirty="0"/>
              <a:t> </a:t>
            </a:r>
            <a:r>
              <a:rPr lang="en-US" altLang="zh-TW" dirty="0" smtClean="0"/>
              <a:t>/lunch]</a:t>
            </a:r>
            <a:endParaRPr lang="zh-TW" altLang="en-US" dirty="0"/>
          </a:p>
        </p:txBody>
      </p:sp>
      <p:pic>
        <p:nvPicPr>
          <p:cNvPr id="16388" name="Picture 4" descr="日本, 餐, 食品, 亚洲, 美味, 寿司, 晚餐, 午餐, Maki, 设置, 水稻, 便当, 盒, 午餐盒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353" y="1940943"/>
            <a:ext cx="4761782" cy="35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你午饭喜欢吃什么呢？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605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</a:t>
            </a:r>
            <a:r>
              <a:rPr lang="zh-TW" altLang="en-US" dirty="0" smtClean="0"/>
              <a:t>网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shàng</a:t>
            </a:r>
            <a:r>
              <a:rPr lang="en-US" altLang="zh-TW" dirty="0" smtClean="0"/>
              <a:t> </a:t>
            </a:r>
            <a:r>
              <a:rPr lang="en-US" altLang="zh-TW" dirty="0" err="1"/>
              <a:t>wǎng</a:t>
            </a:r>
            <a:r>
              <a:rPr lang="en-US" altLang="zh-TW" dirty="0"/>
              <a:t> </a:t>
            </a:r>
            <a:r>
              <a:rPr lang="en-US" altLang="zh-TW" dirty="0" smtClean="0"/>
              <a:t>/to go online; to surf the internet]</a:t>
            </a:r>
            <a:endParaRPr lang="zh-TW" altLang="en-US" dirty="0"/>
          </a:p>
        </p:txBody>
      </p:sp>
      <p:pic>
        <p:nvPicPr>
          <p:cNvPr id="18434" name="Picture 2" descr="技术, 笔记本电脑, 女子, 女孩, 手, 工作, 休息, 床, 博客, 上网本, 屏幕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打开, 关闭, 行业, 能源, 电源, 商人, 首页, 智能, 网络, 控制, 检查, 税, 无线上网, 按钮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77" y="2441275"/>
            <a:ext cx="4743314" cy="315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9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</a:t>
            </a:r>
            <a:r>
              <a:rPr lang="zh-TW" altLang="en-US" dirty="0" smtClean="0"/>
              <a:t>网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shàng</a:t>
            </a:r>
            <a:r>
              <a:rPr lang="en-US" altLang="zh-TW" dirty="0" smtClean="0"/>
              <a:t> </a:t>
            </a:r>
            <a:r>
              <a:rPr lang="en-US" altLang="zh-TW" dirty="0" err="1"/>
              <a:t>wǎng</a:t>
            </a:r>
            <a:r>
              <a:rPr lang="en-US" altLang="zh-TW" dirty="0"/>
              <a:t> </a:t>
            </a:r>
            <a:r>
              <a:rPr lang="en-US" altLang="zh-TW" dirty="0" smtClean="0"/>
              <a:t>/to go online; to surf the internet]</a:t>
            </a:r>
            <a:endParaRPr lang="zh-TW" altLang="en-US" dirty="0"/>
          </a:p>
        </p:txBody>
      </p:sp>
      <p:pic>
        <p:nvPicPr>
          <p:cNvPr id="18434" name="Picture 2" descr="技术, 笔记本电脑, 女子, 女孩, 手, 工作, 休息, 床, 博客, 上网本, 屏幕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你喜欢上网吗？</a:t>
            </a:r>
          </a:p>
          <a:p>
            <a:endParaRPr lang="en-US" altLang="zh-TW" dirty="0" smtClean="0"/>
          </a:p>
          <a:p>
            <a:r>
              <a:rPr lang="zh-CN" altLang="en-US" dirty="0"/>
              <a:t>喜欢什</a:t>
            </a:r>
            <a:r>
              <a:rPr lang="zh-CN" altLang="en-US" dirty="0" smtClean="0"/>
              <a:t>么网</a:t>
            </a:r>
            <a:r>
              <a:rPr lang="zh-TW" altLang="en-US" dirty="0" smtClean="0"/>
              <a:t>站</a:t>
            </a:r>
            <a:r>
              <a:rPr lang="en-US" altLang="zh-TW" dirty="0"/>
              <a:t>[</a:t>
            </a:r>
            <a:r>
              <a:rPr lang="en-US" altLang="zh-TW" dirty="0" err="1"/>
              <a:t>wǎng</a:t>
            </a:r>
            <a:r>
              <a:rPr lang="en-US" altLang="zh-TW" dirty="0"/>
              <a:t> </a:t>
            </a:r>
            <a:r>
              <a:rPr lang="en-US" altLang="zh-TW" dirty="0" err="1" smtClean="0"/>
              <a:t>zhàn</a:t>
            </a:r>
            <a:r>
              <a:rPr lang="en-US" altLang="zh-TW" dirty="0" smtClean="0"/>
              <a:t>/web site]</a:t>
            </a:r>
            <a:r>
              <a:rPr lang="zh-TW" altLang="en-US" dirty="0" smtClean="0"/>
              <a:t>呢</a:t>
            </a:r>
            <a:r>
              <a:rPr lang="zh-CN" altLang="en-US" dirty="0" smtClean="0"/>
              <a:t>？</a:t>
            </a:r>
            <a:endParaRPr lang="zh-CN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190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宿舍</a:t>
            </a:r>
            <a:r>
              <a:rPr lang="en-US" altLang="zh-TW" dirty="0"/>
              <a:t>[</a:t>
            </a:r>
            <a:r>
              <a:rPr lang="en-US" altLang="zh-TW" dirty="0" err="1"/>
              <a:t>sù</a:t>
            </a:r>
            <a:r>
              <a:rPr lang="en-US" altLang="zh-TW" dirty="0"/>
              <a:t> </a:t>
            </a:r>
            <a:r>
              <a:rPr lang="en-US" altLang="zh-TW" dirty="0" err="1"/>
              <a:t>shè</a:t>
            </a:r>
            <a:r>
              <a:rPr lang="en-US" altLang="zh-TW" dirty="0"/>
              <a:t> </a:t>
            </a:r>
            <a:r>
              <a:rPr lang="en-US" altLang="zh-TW" dirty="0" smtClean="0"/>
              <a:t>/dormitory]</a:t>
            </a:r>
            <a:endParaRPr lang="zh-TW" altLang="en-US" dirty="0"/>
          </a:p>
        </p:txBody>
      </p:sp>
      <p:pic>
        <p:nvPicPr>
          <p:cNvPr id="20482" name="Picture 2" descr="床上, 房间, 宿舍, Eiger 北脸, 公路, Eigerschla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2266" y="1825625"/>
            <a:ext cx="65474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19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那</a:t>
            </a:r>
            <a:r>
              <a:rPr lang="zh-TW" altLang="en-US" dirty="0" smtClean="0"/>
              <a:t>儿</a:t>
            </a:r>
            <a:r>
              <a:rPr lang="en-US" altLang="zh-TW" dirty="0"/>
              <a:t>[</a:t>
            </a:r>
            <a:r>
              <a:rPr lang="en-US" altLang="zh-TW" dirty="0" err="1" smtClean="0"/>
              <a:t>nàr</a:t>
            </a:r>
            <a:r>
              <a:rPr lang="en-US" altLang="zh-TW" dirty="0" smtClean="0"/>
              <a:t>/there] 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你找王朋吗？他就在那儿。</a:t>
            </a:r>
          </a:p>
          <a:p>
            <a:endParaRPr lang="zh-TW" altLang="en-US" dirty="0"/>
          </a:p>
        </p:txBody>
      </p:sp>
      <p:pic>
        <p:nvPicPr>
          <p:cNvPr id="22530" name="Picture 2" descr="雕像, 坟场, 坟墓, 墓碑, 雕塑, 石, 宗教, 岩石雕刻, 石像, 石雕塑, 数字, 女子, 天使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39" y="1955260"/>
            <a:ext cx="5831115" cy="38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51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正在</a:t>
            </a:r>
            <a:r>
              <a:rPr lang="en-US" altLang="zh-TW" dirty="0"/>
              <a:t>[</a:t>
            </a:r>
            <a:r>
              <a:rPr lang="en-US" altLang="zh-TW" dirty="0" err="1"/>
              <a:t>zhèng</a:t>
            </a:r>
            <a:r>
              <a:rPr lang="en-US" altLang="zh-TW" dirty="0"/>
              <a:t> </a:t>
            </a:r>
            <a:r>
              <a:rPr lang="en-US" altLang="zh-TW" dirty="0" err="1"/>
              <a:t>zài</a:t>
            </a:r>
            <a:r>
              <a:rPr lang="en-US" altLang="zh-TW" dirty="0"/>
              <a:t> </a:t>
            </a:r>
            <a:r>
              <a:rPr lang="en-US" altLang="zh-TW" dirty="0" smtClean="0"/>
              <a:t>/in the middle of [doing </a:t>
            </a:r>
            <a:r>
              <a:rPr lang="en-US" altLang="zh-TW" dirty="0" smtClean="0"/>
              <a:t>something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正在看书</a:t>
            </a:r>
          </a:p>
          <a:p>
            <a:endParaRPr lang="zh-TW" altLang="en-US" dirty="0"/>
          </a:p>
        </p:txBody>
      </p:sp>
      <p:pic>
        <p:nvPicPr>
          <p:cNvPr id="25602" name="Picture 2" descr="书籍, 阅读, 页面, 教科书, 单词, 看书, 教育, 人, 学习, 成人, 文学, 知识, 休闲, 放松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809" y="2227633"/>
            <a:ext cx="5690681" cy="37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61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以前</a:t>
            </a:r>
            <a:r>
              <a:rPr lang="en-US" altLang="zh-TW" dirty="0"/>
              <a:t>[</a:t>
            </a:r>
            <a:r>
              <a:rPr lang="en-US" altLang="zh-TW" dirty="0" err="1"/>
              <a:t>yǐ</a:t>
            </a:r>
            <a:r>
              <a:rPr lang="en-US" altLang="zh-TW" dirty="0"/>
              <a:t> </a:t>
            </a:r>
            <a:r>
              <a:rPr lang="en-US" altLang="zh-TW" dirty="0" err="1"/>
              <a:t>qián</a:t>
            </a:r>
            <a:r>
              <a:rPr lang="en-US" altLang="zh-TW" dirty="0"/>
              <a:t> </a:t>
            </a:r>
            <a:r>
              <a:rPr lang="en-US" altLang="zh-TW" dirty="0" smtClean="0"/>
              <a:t>/before]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吃饭以前</a:t>
            </a:r>
          </a:p>
          <a:p>
            <a:endParaRPr lang="zh-TW" altLang="en-US" dirty="0"/>
          </a:p>
        </p:txBody>
      </p:sp>
      <p:pic>
        <p:nvPicPr>
          <p:cNvPr id="26626" name="Picture 2" descr="洗手, 卫生, 水龙头, 湿, 手, 浴室水槽, 水溅, 手指, 水, 坏, 清洁, 池, 浴室, 水射流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37" y="2178996"/>
            <a:ext cx="5164820" cy="359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47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以前</a:t>
            </a:r>
            <a:r>
              <a:rPr lang="en-US" altLang="zh-TW" dirty="0"/>
              <a:t>[</a:t>
            </a:r>
            <a:r>
              <a:rPr lang="en-US" altLang="zh-TW" dirty="0" err="1"/>
              <a:t>yǐ</a:t>
            </a:r>
            <a:r>
              <a:rPr lang="en-US" altLang="zh-TW" dirty="0"/>
              <a:t> </a:t>
            </a:r>
            <a:r>
              <a:rPr lang="en-US" altLang="zh-TW" dirty="0" err="1"/>
              <a:t>qián</a:t>
            </a:r>
            <a:r>
              <a:rPr lang="en-US" altLang="zh-TW" dirty="0"/>
              <a:t> </a:t>
            </a:r>
            <a:r>
              <a:rPr lang="en-US" altLang="zh-TW" dirty="0" smtClean="0"/>
              <a:t>/before]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很</a:t>
            </a:r>
            <a:r>
              <a:rPr lang="zh-TW" altLang="en-US" dirty="0"/>
              <a:t>久</a:t>
            </a:r>
            <a:r>
              <a:rPr lang="zh-TW" altLang="en-US" dirty="0" smtClean="0"/>
              <a:t>以前</a:t>
            </a:r>
            <a:r>
              <a:rPr lang="en-US" altLang="zh-TW" dirty="0" smtClean="0"/>
              <a:t>[long time ago]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50910" y="1825625"/>
            <a:ext cx="30241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Reason or the cause of an action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王</a:t>
            </a:r>
            <a:r>
              <a:rPr lang="zh-TW" altLang="en-US" dirty="0"/>
              <a:t>朋</a:t>
            </a:r>
            <a:r>
              <a:rPr lang="zh-CN" altLang="en-US" dirty="0" smtClean="0"/>
              <a:t>     </a:t>
            </a:r>
            <a:r>
              <a:rPr lang="zh-CN" altLang="en-US" dirty="0"/>
              <a:t>怎</a:t>
            </a:r>
            <a:r>
              <a:rPr lang="zh-CN" altLang="en-US" dirty="0" smtClean="0"/>
              <a:t>么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复</a:t>
            </a:r>
            <a:r>
              <a:rPr lang="zh-CN" altLang="en-US" dirty="0"/>
              <a:t>习生</a:t>
            </a:r>
            <a:r>
              <a:rPr lang="zh-CN" altLang="en-US" dirty="0" smtClean="0"/>
              <a:t>词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165230" y="1825625"/>
            <a:ext cx="914400" cy="41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38838"/>
            <a:ext cx="5181600" cy="27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告</a:t>
            </a:r>
            <a:r>
              <a:rPr lang="zh-TW" altLang="en-US" dirty="0" smtClean="0"/>
              <a:t>诉</a:t>
            </a:r>
            <a:r>
              <a:rPr lang="en-US" altLang="zh-TW" dirty="0"/>
              <a:t>[</a:t>
            </a:r>
            <a:r>
              <a:rPr lang="en-US" altLang="zh-TW" dirty="0" err="1"/>
              <a:t>gào</a:t>
            </a:r>
            <a:r>
              <a:rPr lang="en-US" altLang="zh-TW" dirty="0"/>
              <a:t> </a:t>
            </a:r>
            <a:r>
              <a:rPr lang="en-US" altLang="zh-TW" dirty="0" err="1"/>
              <a:t>sù</a:t>
            </a:r>
            <a:r>
              <a:rPr lang="en-US" altLang="zh-TW" dirty="0"/>
              <a:t> </a:t>
            </a:r>
            <a:r>
              <a:rPr lang="en-US" altLang="zh-TW" dirty="0" smtClean="0"/>
              <a:t>/tell]</a:t>
            </a:r>
            <a:endParaRPr lang="zh-TW" altLang="en-US" dirty="0"/>
          </a:p>
        </p:txBody>
      </p:sp>
      <p:pic>
        <p:nvPicPr>
          <p:cNvPr id="29698" name="Picture 2" descr="标注, 女子, 女性, 告诉, 脚本, 指南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告</a:t>
            </a:r>
            <a:r>
              <a:rPr lang="zh-TW" altLang="en-US" dirty="0" smtClean="0"/>
              <a:t>诉</a:t>
            </a:r>
            <a:r>
              <a:rPr lang="en-US" altLang="zh-TW" dirty="0"/>
              <a:t>[</a:t>
            </a:r>
            <a:r>
              <a:rPr lang="en-US" altLang="zh-TW" dirty="0" err="1"/>
              <a:t>gào</a:t>
            </a:r>
            <a:r>
              <a:rPr lang="en-US" altLang="zh-TW" dirty="0"/>
              <a:t> </a:t>
            </a:r>
            <a:r>
              <a:rPr lang="en-US" altLang="zh-TW" dirty="0" err="1"/>
              <a:t>sù</a:t>
            </a:r>
            <a:r>
              <a:rPr lang="en-US" altLang="zh-TW" dirty="0"/>
              <a:t> </a:t>
            </a:r>
            <a:r>
              <a:rPr lang="en-US" altLang="zh-TW" dirty="0" smtClean="0"/>
              <a:t>/tell]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告诉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说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zh-TW" dirty="0" smtClean="0"/>
              <a:t>S+</a:t>
            </a:r>
            <a:r>
              <a:rPr lang="zh-TW" altLang="en-US" dirty="0" smtClean="0"/>
              <a:t>和</a:t>
            </a:r>
            <a:r>
              <a:rPr lang="en-US" altLang="zh-TW" dirty="0" smtClean="0"/>
              <a:t>+O+</a:t>
            </a:r>
            <a:r>
              <a:rPr lang="zh-TW" altLang="en-US" dirty="0" smtClean="0"/>
              <a:t>说</a:t>
            </a:r>
            <a:endParaRPr lang="zh-TW" altLang="en-US" dirty="0"/>
          </a:p>
          <a:p>
            <a:endParaRPr lang="en-US" altLang="zh-TW" dirty="0" smtClean="0"/>
          </a:p>
          <a:p>
            <a:r>
              <a:rPr lang="zh-CN" altLang="en-US" dirty="0"/>
              <a:t>老师和我们说明天要考试</a:t>
            </a:r>
          </a:p>
          <a:p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S+</a:t>
            </a:r>
            <a:r>
              <a:rPr lang="zh-TW" altLang="en-US" dirty="0"/>
              <a:t>告</a:t>
            </a:r>
            <a:r>
              <a:rPr lang="zh-TW" altLang="en-US" dirty="0" smtClean="0"/>
              <a:t>诉</a:t>
            </a:r>
            <a:r>
              <a:rPr lang="en-US" altLang="zh-TW" dirty="0" smtClean="0"/>
              <a:t>+</a:t>
            </a:r>
            <a:r>
              <a:rPr lang="en-US" altLang="zh-TW" dirty="0" err="1" smtClean="0"/>
              <a:t>O+something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CN" altLang="en-US" dirty="0"/>
              <a:t>老师告诉我们</a:t>
            </a:r>
            <a:r>
              <a:rPr lang="zh-CN" altLang="en-US" dirty="0" smtClean="0"/>
              <a:t>明天</a:t>
            </a:r>
            <a:r>
              <a:rPr lang="zh-TW" altLang="en-US" dirty="0" smtClean="0"/>
              <a:t>要</a:t>
            </a:r>
            <a:r>
              <a:rPr lang="zh-CN" altLang="en-US" dirty="0" smtClean="0"/>
              <a:t>考</a:t>
            </a:r>
            <a:r>
              <a:rPr lang="zh-CN" altLang="en-US" dirty="0"/>
              <a:t>试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65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已</a:t>
            </a:r>
            <a:r>
              <a:rPr lang="zh-TW" altLang="en-US" dirty="0" smtClean="0"/>
              <a:t>经</a:t>
            </a:r>
            <a:r>
              <a:rPr lang="en-US" altLang="zh-TW" dirty="0"/>
              <a:t>[</a:t>
            </a:r>
            <a:r>
              <a:rPr lang="en-US" altLang="zh-TW" dirty="0" err="1"/>
              <a:t>yǐ</a:t>
            </a:r>
            <a:r>
              <a:rPr lang="en-US" altLang="zh-TW" dirty="0"/>
              <a:t> </a:t>
            </a:r>
            <a:r>
              <a:rPr lang="en-US" altLang="zh-TW" dirty="0" err="1" smtClean="0"/>
              <a:t>jīng</a:t>
            </a:r>
            <a:r>
              <a:rPr lang="en-US" altLang="zh-TW" dirty="0" smtClean="0"/>
              <a:t> /already]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已经下课了</a:t>
            </a:r>
          </a:p>
          <a:p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3642"/>
            <a:ext cx="5181600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7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已</a:t>
            </a:r>
            <a:r>
              <a:rPr lang="zh-TW" altLang="en-US" dirty="0" smtClean="0"/>
              <a:t>经</a:t>
            </a:r>
            <a:r>
              <a:rPr lang="en-US" altLang="zh-TW" dirty="0"/>
              <a:t>[</a:t>
            </a:r>
            <a:r>
              <a:rPr lang="en-US" altLang="zh-TW" dirty="0" err="1"/>
              <a:t>yǐ</a:t>
            </a:r>
            <a:r>
              <a:rPr lang="en-US" altLang="zh-TW" dirty="0"/>
              <a:t> </a:t>
            </a:r>
            <a:r>
              <a:rPr lang="en-US" altLang="zh-TW" dirty="0" err="1" smtClean="0"/>
              <a:t>jīng</a:t>
            </a:r>
            <a:r>
              <a:rPr lang="en-US" altLang="zh-TW" dirty="0" smtClean="0"/>
              <a:t> /already]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已</a:t>
            </a:r>
            <a:r>
              <a:rPr lang="zh-TW" altLang="en-US" dirty="0" smtClean="0"/>
              <a:t>经</a:t>
            </a:r>
            <a:r>
              <a:rPr lang="en-US" altLang="zh-TW" dirty="0" smtClean="0"/>
              <a:t>+V [done]</a:t>
            </a:r>
          </a:p>
          <a:p>
            <a:endParaRPr lang="en-US" altLang="zh-TW" dirty="0"/>
          </a:p>
          <a:p>
            <a:r>
              <a:rPr lang="zh-CN" altLang="en-US" dirty="0"/>
              <a:t>已经考</a:t>
            </a:r>
            <a:r>
              <a:rPr lang="zh-CN" altLang="en-US" dirty="0" smtClean="0"/>
              <a:t>试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dirty="0"/>
              <a:t>已经开始考试了</a:t>
            </a:r>
          </a:p>
          <a:p>
            <a:r>
              <a:rPr lang="zh-CN" altLang="en-US" dirty="0"/>
              <a:t>已经考完试了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3642"/>
            <a:ext cx="5181600" cy="3575304"/>
          </a:xfrm>
          <a:prstGeom prst="rect">
            <a:avLst/>
          </a:prstGeom>
        </p:spPr>
      </p:pic>
      <p:sp>
        <p:nvSpPr>
          <p:cNvPr id="2" name="乘號 1"/>
          <p:cNvSpPr/>
          <p:nvPr/>
        </p:nvSpPr>
        <p:spPr>
          <a:xfrm>
            <a:off x="1177047" y="2636196"/>
            <a:ext cx="1264596" cy="885217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11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知道</a:t>
            </a:r>
            <a:r>
              <a:rPr lang="en-US" altLang="zh-TW" dirty="0"/>
              <a:t>[</a:t>
            </a:r>
            <a:r>
              <a:rPr lang="en-US" altLang="zh-TW" dirty="0" err="1"/>
              <a:t>zhī</a:t>
            </a:r>
            <a:r>
              <a:rPr lang="en-US" altLang="zh-TW" dirty="0"/>
              <a:t> </a:t>
            </a:r>
            <a:r>
              <a:rPr lang="en-US" altLang="zh-TW" dirty="0" err="1"/>
              <a:t>dào</a:t>
            </a:r>
            <a:r>
              <a:rPr lang="en-US" altLang="zh-TW" dirty="0"/>
              <a:t> </a:t>
            </a:r>
            <a:r>
              <a:rPr lang="en-US" altLang="zh-TW" dirty="0" smtClean="0"/>
              <a:t>/to know]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知不知道「知道」？</a:t>
            </a:r>
            <a:endParaRPr lang="zh-TW" altLang="en-US" dirty="0"/>
          </a:p>
        </p:txBody>
      </p:sp>
      <p:pic>
        <p:nvPicPr>
          <p:cNvPr id="31746" name="Picture 2" descr="问问, 问, 猜想, 业务, 通讯, 迹象, 问号, 解决方案, 创造力, 不知道, 单位, 纸, 设计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71541"/>
            <a:ext cx="5181600" cy="365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4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Separate groups and see pictures </a:t>
            </a:r>
            <a:r>
              <a:rPr lang="en-US" altLang="zh-TW" dirty="0" smtClean="0"/>
              <a:t>and write</a:t>
            </a:r>
            <a:r>
              <a:rPr lang="zh-TW" altLang="en-US" dirty="0" smtClean="0"/>
              <a:t> </a:t>
            </a:r>
            <a:r>
              <a:rPr lang="en-US" altLang="zh-TW" dirty="0" smtClean="0"/>
              <a:t>it in Chinese or pinyin.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Picture 2" descr="婴儿, 浴, 淋浴, 浴缸, 儿童, 可爱, 快乐, 孩子, 小, 蹒跚, 清洁, 男孩, 水, 洗, 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53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Picture 2" descr="床上, 房间, 宿舍, Eiger 北脸, 公路, Eigerschla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2266" y="1825625"/>
            <a:ext cx="65474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90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古董, 教室, 控制台, 学校, 练习本, 穿, 破旧木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51" y="2091447"/>
            <a:ext cx="5706077" cy="377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01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2892" y="2136459"/>
            <a:ext cx="4151610" cy="39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Manner of action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老师办公</a:t>
            </a:r>
            <a:r>
              <a:rPr lang="zh-CN" altLang="en-US" dirty="0" smtClean="0"/>
              <a:t>室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怎么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去</a:t>
            </a:r>
            <a:r>
              <a:rPr lang="zh-CN" altLang="en-US" dirty="0"/>
              <a:t>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183147" y="1825625"/>
            <a:ext cx="914400" cy="41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欢迎, 门, 办公室, 开放, 手, 入口, 条目, 企业家, 手势, 问候语, 欢迎精心打扮, 工作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956" y="2415396"/>
            <a:ext cx="4411180" cy="321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1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笔记本电脑, 笔记本, 计算机, 黑, 电子产品, 键盘, 监视器, 膝上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33" y="1825625"/>
            <a:ext cx="637753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4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2" descr="日记, 毛茸茸的日记, 儿童的日记, 书, 写作, 注释, 亲爱的日记, 议程, 笔, 亮粉笔, 心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10" y="2101174"/>
            <a:ext cx="5948030" cy="395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7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Picture 2" descr="老师, 脑, 大脑研究, 科学, 科学家, 解剖学, 面对, 机关, 正文, 人类, 生物学, 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26" y="1690688"/>
            <a:ext cx="4671202" cy="46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29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Picture 2" descr="哺乳动物, 动物, 猫, 毛皮, 动物世界, 可爱, 累, 爪子前面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77" y="2178996"/>
            <a:ext cx="5489937" cy="377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6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谷类, 勺子, 牛奶, 燕麦片, 儿童, 孩子, 上午, 食品, 早餐, 健康, 吃, 首页, 表, 餐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035" y="2052536"/>
            <a:ext cx="5997102" cy="399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03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餐厅, 厨房, 厨师, 食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8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0391" y="1819072"/>
            <a:ext cx="6326590" cy="42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家具, 房间, 枕头, 灯, 卧室, 酒店, 套件, 床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838" y="1690689"/>
            <a:ext cx="6890071" cy="459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2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鸡翅, 盘子, 午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75" y="1819071"/>
            <a:ext cx="8318231" cy="467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30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Separate groups and see pictures or vocabulary and say it in Chinese.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Manner of action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</a:t>
            </a:r>
            <a:r>
              <a:rPr lang="zh-CN" altLang="en-US" dirty="0" smtClean="0"/>
              <a:t>们   怎么</a:t>
            </a:r>
            <a:r>
              <a:rPr lang="zh-TW" altLang="en-US" dirty="0" smtClean="0"/>
              <a:t>   </a:t>
            </a:r>
            <a:r>
              <a:rPr lang="zh-CN" altLang="en-US" dirty="0" smtClean="0"/>
              <a:t>认识的</a:t>
            </a:r>
            <a:r>
              <a:rPr lang="zh-CN" altLang="en-US" dirty="0"/>
              <a:t>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040147" y="1825625"/>
            <a:ext cx="914400" cy="382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 descr="火柴人, 跳, 飞, 秋天, 到达, 跌倒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17075"/>
            <a:ext cx="5181600" cy="41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24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85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新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882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3" y="296733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已经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182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2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边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08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82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篇</a:t>
            </a:r>
          </a:p>
        </p:txBody>
      </p:sp>
    </p:spTree>
    <p:extLst>
      <p:ext uri="{BB962C8B-B14F-4D97-AF65-F5344CB8AC3E}">
        <p14:creationId xmlns:p14="http://schemas.microsoft.com/office/powerpoint/2010/main" val="353221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0" y="2967335"/>
            <a:ext cx="3134192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午饭</a:t>
            </a:r>
          </a:p>
          <a:p>
            <a:pPr algn="ctr"/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8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9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发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音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460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8" y="296733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起床</a:t>
            </a:r>
          </a:p>
        </p:txBody>
      </p:sp>
    </p:spTree>
    <p:extLst>
      <p:ext uri="{BB962C8B-B14F-4D97-AF65-F5344CB8AC3E}">
        <p14:creationId xmlns:p14="http://schemas.microsoft.com/office/powerpoint/2010/main" val="95348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7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上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网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3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6" y="296733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洗澡</a:t>
            </a:r>
          </a:p>
        </p:txBody>
      </p:sp>
    </p:spTree>
    <p:extLst>
      <p:ext uri="{BB962C8B-B14F-4D97-AF65-F5344CB8AC3E}">
        <p14:creationId xmlns:p14="http://schemas.microsoft.com/office/powerpoint/2010/main" val="327085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告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诉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306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Manner of </a:t>
            </a:r>
            <a:r>
              <a:rPr lang="en-US" altLang="zh-TW" dirty="0" smtClean="0"/>
              <a:t>action</a:t>
            </a:r>
            <a:br>
              <a:rPr lang="en-US" altLang="zh-TW" dirty="0" smtClean="0"/>
            </a:br>
            <a:r>
              <a:rPr lang="en-US" altLang="zh-TW" dirty="0"/>
              <a:t>Reason or the cause of an action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    怎么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来学校？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781354" y="1825625"/>
            <a:ext cx="1004978" cy="382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学校, 字, 文本, 街, 交通, 警报, 交通警报, 警告, 征兆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58" y="2372263"/>
            <a:ext cx="6128553" cy="30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52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4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日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记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1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3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正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在</a:t>
            </a:r>
          </a:p>
        </p:txBody>
      </p:sp>
    </p:spTree>
    <p:extLst>
      <p:ext uri="{BB962C8B-B14F-4D97-AF65-F5344CB8AC3E}">
        <p14:creationId xmlns:p14="http://schemas.microsoft.com/office/powerpoint/2010/main" val="266748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2" y="296733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早饭</a:t>
            </a:r>
          </a:p>
        </p:txBody>
      </p:sp>
    </p:spTree>
    <p:extLst>
      <p:ext uri="{BB962C8B-B14F-4D97-AF65-F5344CB8AC3E}">
        <p14:creationId xmlns:p14="http://schemas.microsoft.com/office/powerpoint/2010/main" val="21019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1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餐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厅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38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71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脑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89" y="296733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宿舍</a:t>
            </a:r>
          </a:p>
        </p:txBody>
      </p:sp>
    </p:spTree>
    <p:extLst>
      <p:ext uri="{BB962C8B-B14F-4D97-AF65-F5344CB8AC3E}">
        <p14:creationId xmlns:p14="http://schemas.microsoft.com/office/powerpoint/2010/main" val="39752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974</Words>
  <Application>Microsoft Office PowerPoint</Application>
  <PresentationFormat>寬螢幕</PresentationFormat>
  <Paragraphs>145</Paragraphs>
  <Slides>95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95</vt:i4>
      </vt:variant>
    </vt:vector>
  </HeadingPairs>
  <TitlesOfParts>
    <vt:vector size="101" baseType="lpstr">
      <vt:lpstr>宋体</vt:lpstr>
      <vt:lpstr>新細明體</vt:lpstr>
      <vt:lpstr>Arial</vt:lpstr>
      <vt:lpstr>Calibri</vt:lpstr>
      <vt:lpstr>Calibri Light</vt:lpstr>
      <vt:lpstr>Office 佈景主題</vt:lpstr>
      <vt:lpstr>Modern Chinese IV</vt:lpstr>
      <vt:lpstr>第七课 学中文</vt:lpstr>
      <vt:lpstr>Activity</vt:lpstr>
      <vt:lpstr>Reason or the cause of an action </vt:lpstr>
      <vt:lpstr>Reason or the cause of an action </vt:lpstr>
      <vt:lpstr>Reason or the cause of an action </vt:lpstr>
      <vt:lpstr>Manner of action</vt:lpstr>
      <vt:lpstr>Manner of action</vt:lpstr>
      <vt:lpstr>Manner of action Reason or the cause of an action </vt:lpstr>
      <vt:lpstr>Reason or the cause of an action </vt:lpstr>
      <vt:lpstr>Manner of action</vt:lpstr>
      <vt:lpstr>Manner of action</vt:lpstr>
      <vt:lpstr>Activity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Activity</vt:lpstr>
      <vt:lpstr>PowerPoint 簡報</vt:lpstr>
      <vt:lpstr>PowerPoint 簡報</vt:lpstr>
      <vt:lpstr>第八课 学校生活</vt:lpstr>
      <vt:lpstr>篇[piān ]</vt:lpstr>
      <vt:lpstr>日记[rì jì /diary]</vt:lpstr>
      <vt:lpstr>日记[rì jì /diary]</vt:lpstr>
      <vt:lpstr>累[lèi / tired]</vt:lpstr>
      <vt:lpstr>累[lèi / tired]</vt:lpstr>
      <vt:lpstr>起床[qǐ chuáng / to get up]</vt:lpstr>
      <vt:lpstr>床[chuáng / bed]</vt:lpstr>
      <vt:lpstr>洗澡[xǐ zǎo / to take a bath or shower]</vt:lpstr>
      <vt:lpstr>洗澡[xǐ zǎo / to take a bath or shower]</vt:lpstr>
      <vt:lpstr>洗[xǐ / to wash]</vt:lpstr>
      <vt:lpstr>早饭[zǎo fàn /breakfast]</vt:lpstr>
      <vt:lpstr>早饭[zǎo fàn /breakfast]</vt:lpstr>
      <vt:lpstr>早饭[zǎo fàn /breakfast]</vt:lpstr>
      <vt:lpstr>一边[yī biān/ simultaneously; at the same time]</vt:lpstr>
      <vt:lpstr>一边[yī biān/ simultaneously; at the same time]</vt:lpstr>
      <vt:lpstr>教室[jiāo shì /classroom]</vt:lpstr>
      <vt:lpstr>发音[fā yīn /pronunciation]</vt:lpstr>
      <vt:lpstr>发音[fā yīn /pronunciation]</vt:lpstr>
      <vt:lpstr>新[xīn /new]</vt:lpstr>
      <vt:lpstr>新[xīn /new]</vt:lpstr>
      <vt:lpstr>电脑[diàn nǎo /computer]</vt:lpstr>
      <vt:lpstr>电脑[diàn nǎo /computer]</vt:lpstr>
      <vt:lpstr>脑[nǎo /brain]</vt:lpstr>
      <vt:lpstr>中午[zhōng wǔ /noon]</vt:lpstr>
      <vt:lpstr>中午[zhōng wǔ /noon]</vt:lpstr>
      <vt:lpstr>餐厅[cān tīng /restaurant]</vt:lpstr>
      <vt:lpstr>餐厅[cān tīng /restaurant]</vt:lpstr>
      <vt:lpstr>午饭[wǔ fàn /lunch]</vt:lpstr>
      <vt:lpstr>午饭[wǔ fàn /lunch]</vt:lpstr>
      <vt:lpstr>上网[shàng wǎng /to go online; to surf the internet]</vt:lpstr>
      <vt:lpstr>上网[shàng wǎng /to go online; to surf the internet]</vt:lpstr>
      <vt:lpstr>宿舍[sù shè /dormitory]</vt:lpstr>
      <vt:lpstr>那儿[nàr/there] </vt:lpstr>
      <vt:lpstr>正在[zhèng zài /in the middle of [doing something]</vt:lpstr>
      <vt:lpstr>以前[yǐ qián /before]</vt:lpstr>
      <vt:lpstr>以前[yǐ qián /before]</vt:lpstr>
      <vt:lpstr>告诉[gào sù /tell]</vt:lpstr>
      <vt:lpstr>告诉[gào sù /tell]</vt:lpstr>
      <vt:lpstr>已经[yǐ jīng /already]</vt:lpstr>
      <vt:lpstr>已经[yǐ jīng /already]</vt:lpstr>
      <vt:lpstr>知道[zhī dào /to know]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Chinese IV</dc:title>
  <dc:creator>蘇瑞慧</dc:creator>
  <cp:lastModifiedBy>蘇瑞慧</cp:lastModifiedBy>
  <cp:revision>161</cp:revision>
  <dcterms:created xsi:type="dcterms:W3CDTF">2018-02-17T13:36:20Z</dcterms:created>
  <dcterms:modified xsi:type="dcterms:W3CDTF">2018-03-20T10:10:26Z</dcterms:modified>
</cp:coreProperties>
</file>