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98" r:id="rId4"/>
    <p:sldId id="278" r:id="rId5"/>
    <p:sldId id="265" r:id="rId6"/>
    <p:sldId id="266" r:id="rId7"/>
    <p:sldId id="267" r:id="rId8"/>
    <p:sldId id="262" r:id="rId9"/>
    <p:sldId id="264" r:id="rId10"/>
    <p:sldId id="263" r:id="rId11"/>
    <p:sldId id="268" r:id="rId12"/>
    <p:sldId id="259" r:id="rId13"/>
    <p:sldId id="258" r:id="rId14"/>
    <p:sldId id="270" r:id="rId15"/>
    <p:sldId id="271" r:id="rId16"/>
    <p:sldId id="274" r:id="rId17"/>
    <p:sldId id="279" r:id="rId18"/>
    <p:sldId id="272" r:id="rId19"/>
    <p:sldId id="273" r:id="rId20"/>
    <p:sldId id="275" r:id="rId21"/>
    <p:sldId id="280" r:id="rId22"/>
    <p:sldId id="297" r:id="rId23"/>
    <p:sldId id="281" r:id="rId24"/>
    <p:sldId id="284" r:id="rId25"/>
    <p:sldId id="285" r:id="rId26"/>
    <p:sldId id="286" r:id="rId27"/>
    <p:sldId id="299" r:id="rId28"/>
    <p:sldId id="300" r:id="rId29"/>
    <p:sldId id="303" r:id="rId30"/>
    <p:sldId id="304" r:id="rId31"/>
    <p:sldId id="290" r:id="rId32"/>
    <p:sldId id="301" r:id="rId33"/>
    <p:sldId id="293" r:id="rId34"/>
    <p:sldId id="283" r:id="rId35"/>
    <p:sldId id="305" r:id="rId36"/>
    <p:sldId id="292" r:id="rId37"/>
    <p:sldId id="309" r:id="rId38"/>
    <p:sldId id="289" r:id="rId39"/>
    <p:sldId id="306" r:id="rId40"/>
    <p:sldId id="307" r:id="rId41"/>
    <p:sldId id="308" r:id="rId42"/>
    <p:sldId id="310" r:id="rId43"/>
    <p:sldId id="311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0401"/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1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8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06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07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96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98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491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14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63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97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CB881-E15D-4495-A387-18FDC59B715F}" type="datetimeFigureOut">
              <a:rPr lang="cs-CZ" smtClean="0"/>
              <a:t>20.4.2017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7D57-5535-47A9-A125-C0FF3EC9C8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56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8504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Vergilius</a:t>
            </a:r>
            <a:br>
              <a:rPr lang="cs-CZ" b="1" dirty="0" smtClean="0">
                <a:solidFill>
                  <a:srgbClr val="8504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rgbClr val="8504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>
                <a:solidFill>
                  <a:srgbClr val="8504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solidFill>
                <a:srgbClr val="8504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553133"/>
            <a:ext cx="9144000" cy="1655762"/>
          </a:xfrm>
        </p:spPr>
        <p:txBody>
          <a:bodyPr/>
          <a:lstStyle/>
          <a:p>
            <a:r>
              <a:rPr lang="cs-CZ" b="1" dirty="0" smtClean="0">
                <a:solidFill>
                  <a:srgbClr val="8504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Bakalářský interpretační seminář</a:t>
            </a:r>
            <a:endParaRPr lang="cs-CZ" b="1" dirty="0">
              <a:solidFill>
                <a:srgbClr val="8504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D:\Users\10362\Downloads\vergiliu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471" y="3406588"/>
            <a:ext cx="3041476" cy="283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662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8499"/>
            <a:ext cx="10515600" cy="533399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Politická situace – válečné náhrady, exil:</a:t>
            </a:r>
          </a:p>
          <a:p>
            <a:pPr lvl="1"/>
            <a:r>
              <a:rPr lang="cs-CZ" dirty="0" err="1" smtClean="0"/>
              <a:t>Ecl</a:t>
            </a:r>
            <a:r>
              <a:rPr lang="cs-CZ" dirty="0" smtClean="0"/>
              <a:t>. 1</a:t>
            </a:r>
          </a:p>
          <a:p>
            <a:pPr lvl="2"/>
            <a:r>
              <a:rPr lang="cs-CZ" i="1" dirty="0" err="1" smtClean="0">
                <a:solidFill>
                  <a:srgbClr val="FF0000"/>
                </a:solidFill>
              </a:rPr>
              <a:t>patriae</a:t>
            </a:r>
            <a:r>
              <a:rPr lang="cs-CZ" i="1" dirty="0" smtClean="0">
                <a:solidFill>
                  <a:srgbClr val="FF0000"/>
                </a:solidFill>
              </a:rPr>
              <a:t> finis et </a:t>
            </a:r>
            <a:r>
              <a:rPr lang="cs-CZ" i="1" dirty="0" err="1" smtClean="0">
                <a:solidFill>
                  <a:srgbClr val="FF0000"/>
                </a:solidFill>
              </a:rPr>
              <a:t>dulcia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linquimus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arva</a:t>
            </a:r>
            <a:endParaRPr lang="cs-CZ" i="1" dirty="0"/>
          </a:p>
          <a:p>
            <a:pPr lvl="2"/>
            <a:r>
              <a:rPr lang="cs-CZ" i="1" dirty="0" err="1" smtClean="0"/>
              <a:t>exsul</a:t>
            </a:r>
            <a:r>
              <a:rPr lang="cs-CZ" i="1" dirty="0" smtClean="0"/>
              <a:t>, </a:t>
            </a:r>
            <a:r>
              <a:rPr lang="cs-CZ" i="1" dirty="0" err="1" smtClean="0"/>
              <a:t>ibimus</a:t>
            </a:r>
            <a:r>
              <a:rPr lang="cs-CZ" i="1" dirty="0" smtClean="0"/>
              <a:t> </a:t>
            </a:r>
            <a:r>
              <a:rPr lang="cs-CZ" i="1" dirty="0" err="1" smtClean="0"/>
              <a:t>Afros</a:t>
            </a:r>
            <a:endParaRPr lang="cs-CZ" i="1" dirty="0" smtClean="0"/>
          </a:p>
          <a:p>
            <a:pPr lvl="2"/>
            <a:r>
              <a:rPr lang="cs-CZ" i="1" dirty="0" err="1"/>
              <a:t>i</a:t>
            </a:r>
            <a:r>
              <a:rPr lang="cs-CZ" i="1" dirty="0" err="1" smtClean="0"/>
              <a:t>mpius</a:t>
            </a:r>
            <a:r>
              <a:rPr lang="cs-CZ" i="1" dirty="0" smtClean="0"/>
              <a:t> </a:t>
            </a:r>
            <a:r>
              <a:rPr lang="cs-CZ" i="1" dirty="0" err="1" smtClean="0"/>
              <a:t>miles</a:t>
            </a:r>
            <a:r>
              <a:rPr lang="cs-CZ" i="1" dirty="0" smtClean="0"/>
              <a:t>, </a:t>
            </a:r>
            <a:r>
              <a:rPr lang="cs-CZ" i="1" dirty="0" err="1" smtClean="0"/>
              <a:t>barbarus</a:t>
            </a:r>
            <a:endParaRPr lang="cs-CZ" i="1" dirty="0" smtClean="0"/>
          </a:p>
          <a:p>
            <a:pPr lvl="1"/>
            <a:r>
              <a:rPr lang="cs-CZ" dirty="0" err="1" smtClean="0"/>
              <a:t>Ecl</a:t>
            </a:r>
            <a:r>
              <a:rPr lang="cs-CZ" dirty="0" smtClean="0"/>
              <a:t>. 9</a:t>
            </a:r>
          </a:p>
          <a:p>
            <a:pPr lvl="2"/>
            <a:r>
              <a:rPr lang="cs-CZ" dirty="0" smtClean="0"/>
              <a:t>„</a:t>
            </a:r>
            <a:r>
              <a:rPr lang="cs-CZ" i="1" dirty="0" err="1" smtClean="0"/>
              <a:t>haec</a:t>
            </a:r>
            <a:r>
              <a:rPr lang="cs-CZ" i="1" dirty="0" smtClean="0"/>
              <a:t> mea </a:t>
            </a:r>
            <a:r>
              <a:rPr lang="cs-CZ" i="1" dirty="0" err="1" smtClean="0"/>
              <a:t>sunt</a:t>
            </a:r>
            <a:r>
              <a:rPr lang="cs-CZ" i="1" dirty="0" smtClean="0"/>
              <a:t>; </a:t>
            </a:r>
            <a:r>
              <a:rPr lang="cs-CZ" i="1" dirty="0" err="1" smtClean="0"/>
              <a:t>veteres</a:t>
            </a:r>
            <a:r>
              <a:rPr lang="cs-CZ" i="1" dirty="0" smtClean="0"/>
              <a:t> </a:t>
            </a:r>
            <a:r>
              <a:rPr lang="cs-CZ" i="1" dirty="0" err="1" smtClean="0"/>
              <a:t>migrate</a:t>
            </a:r>
            <a:r>
              <a:rPr lang="cs-CZ" i="1" dirty="0" smtClean="0"/>
              <a:t> </a:t>
            </a:r>
            <a:r>
              <a:rPr lang="cs-CZ" i="1" dirty="0" err="1" smtClean="0"/>
              <a:t>coloni</a:t>
            </a:r>
            <a:r>
              <a:rPr lang="cs-CZ" i="1" dirty="0" smtClean="0"/>
              <a:t>.“</a:t>
            </a:r>
          </a:p>
          <a:p>
            <a:pPr lvl="2"/>
            <a:r>
              <a:rPr lang="cs-CZ" i="1" dirty="0" smtClean="0"/>
              <a:t>Sed </a:t>
            </a:r>
            <a:r>
              <a:rPr lang="cs-CZ" i="1" dirty="0" err="1" smtClean="0"/>
              <a:t>carmina</a:t>
            </a:r>
            <a:r>
              <a:rPr lang="cs-CZ" i="1" dirty="0" smtClean="0"/>
              <a:t> tantum / nostra </a:t>
            </a:r>
            <a:r>
              <a:rPr lang="cs-CZ" i="1" dirty="0" err="1" smtClean="0"/>
              <a:t>valent</a:t>
            </a:r>
            <a:r>
              <a:rPr lang="cs-CZ" i="1" dirty="0" smtClean="0"/>
              <a:t>, …, </a:t>
            </a:r>
            <a:r>
              <a:rPr lang="cs-CZ" i="1" dirty="0" err="1" smtClean="0"/>
              <a:t>tela</a:t>
            </a:r>
            <a:r>
              <a:rPr lang="cs-CZ" i="1" dirty="0" smtClean="0"/>
              <a:t> inter </a:t>
            </a:r>
            <a:r>
              <a:rPr lang="cs-CZ" i="1" dirty="0" err="1" smtClean="0"/>
              <a:t>Martia</a:t>
            </a:r>
            <a:r>
              <a:rPr lang="cs-CZ" i="1" dirty="0" smtClean="0"/>
              <a:t> </a:t>
            </a:r>
            <a:r>
              <a:rPr lang="cs-CZ" i="1" dirty="0" err="1" smtClean="0"/>
              <a:t>quantum</a:t>
            </a:r>
            <a:r>
              <a:rPr lang="cs-CZ" i="1" dirty="0" smtClean="0"/>
              <a:t> / </a:t>
            </a:r>
            <a:r>
              <a:rPr lang="cs-CZ" i="1" dirty="0" err="1" smtClean="0"/>
              <a:t>Chaonias</a:t>
            </a:r>
            <a:r>
              <a:rPr lang="cs-CZ" i="1" dirty="0" smtClean="0"/>
              <a:t> </a:t>
            </a:r>
            <a:r>
              <a:rPr lang="cs-CZ" i="1" dirty="0" err="1" smtClean="0"/>
              <a:t>dicunt</a:t>
            </a:r>
            <a:r>
              <a:rPr lang="cs-CZ" i="1" dirty="0" smtClean="0"/>
              <a:t> </a:t>
            </a:r>
            <a:r>
              <a:rPr lang="cs-CZ" i="1" dirty="0" err="1" smtClean="0"/>
              <a:t>aquilla</a:t>
            </a:r>
            <a:r>
              <a:rPr lang="cs-CZ" i="1" dirty="0" smtClean="0"/>
              <a:t> </a:t>
            </a:r>
            <a:r>
              <a:rPr lang="cs-CZ" i="1" dirty="0" err="1" smtClean="0"/>
              <a:t>veniente</a:t>
            </a:r>
            <a:r>
              <a:rPr lang="cs-CZ" i="1" dirty="0" smtClean="0"/>
              <a:t> </a:t>
            </a:r>
            <a:r>
              <a:rPr lang="cs-CZ" i="1" dirty="0" err="1" smtClean="0"/>
              <a:t>columbas</a:t>
            </a:r>
            <a:endParaRPr lang="cs-CZ" i="1" dirty="0" smtClean="0"/>
          </a:p>
          <a:p>
            <a:pPr lvl="2"/>
            <a:r>
              <a:rPr lang="cs-CZ" i="1" dirty="0"/>
              <a:t>t</a:t>
            </a:r>
            <a:r>
              <a:rPr lang="cs-CZ" i="1" dirty="0" smtClean="0"/>
              <a:t>antum </a:t>
            </a:r>
            <a:r>
              <a:rPr lang="cs-CZ" i="1" dirty="0" err="1" smtClean="0"/>
              <a:t>scelus</a:t>
            </a:r>
            <a:endParaRPr lang="cs-CZ" i="1" dirty="0" smtClean="0"/>
          </a:p>
          <a:p>
            <a:pPr lvl="2"/>
            <a:r>
              <a:rPr lang="cs-CZ" i="1" dirty="0" err="1" smtClean="0"/>
              <a:t>Mantua</a:t>
            </a:r>
            <a:r>
              <a:rPr lang="cs-CZ" i="1" dirty="0" smtClean="0"/>
              <a:t> </a:t>
            </a:r>
            <a:r>
              <a:rPr lang="cs-CZ" i="1" dirty="0" err="1" smtClean="0"/>
              <a:t>vae</a:t>
            </a:r>
            <a:r>
              <a:rPr lang="cs-CZ" i="1" dirty="0" smtClean="0"/>
              <a:t>  </a:t>
            </a:r>
            <a:r>
              <a:rPr lang="cs-CZ" i="1" dirty="0" err="1" smtClean="0"/>
              <a:t>miserae</a:t>
            </a:r>
            <a:r>
              <a:rPr lang="cs-CZ" i="1" dirty="0" smtClean="0"/>
              <a:t> </a:t>
            </a:r>
            <a:r>
              <a:rPr lang="cs-CZ" i="1" dirty="0" err="1" smtClean="0"/>
              <a:t>nimium</a:t>
            </a:r>
            <a:r>
              <a:rPr lang="cs-CZ" i="1" dirty="0" smtClean="0"/>
              <a:t> </a:t>
            </a:r>
            <a:r>
              <a:rPr lang="cs-CZ" i="1" dirty="0" err="1" smtClean="0"/>
              <a:t>vicina</a:t>
            </a:r>
            <a:r>
              <a:rPr lang="cs-CZ" i="1" dirty="0" smtClean="0"/>
              <a:t> </a:t>
            </a:r>
            <a:r>
              <a:rPr lang="cs-CZ" i="1" dirty="0" err="1" smtClean="0"/>
              <a:t>Cremonae</a:t>
            </a:r>
            <a:endParaRPr lang="cs-CZ" i="1" dirty="0" smtClean="0"/>
          </a:p>
          <a:p>
            <a:r>
              <a:rPr lang="cs-CZ" dirty="0"/>
              <a:t>Politická situace – svoboda:</a:t>
            </a:r>
          </a:p>
          <a:p>
            <a:pPr lvl="1"/>
            <a:r>
              <a:rPr lang="cs-CZ" dirty="0" err="1"/>
              <a:t>Ecl</a:t>
            </a:r>
            <a:r>
              <a:rPr lang="cs-CZ" dirty="0"/>
              <a:t>. 1:</a:t>
            </a:r>
          </a:p>
          <a:p>
            <a:pPr lvl="2"/>
            <a:r>
              <a:rPr lang="cs-CZ" i="1" dirty="0" smtClean="0"/>
              <a:t>LIBERTAS</a:t>
            </a:r>
          </a:p>
          <a:p>
            <a:r>
              <a:rPr lang="cs-CZ" dirty="0"/>
              <a:t>Politická situace – strach, neštěstí </a:t>
            </a:r>
          </a:p>
          <a:p>
            <a:pPr lvl="1"/>
            <a:r>
              <a:rPr lang="cs-CZ" dirty="0" err="1"/>
              <a:t>Ecl</a:t>
            </a:r>
            <a:r>
              <a:rPr lang="cs-CZ" dirty="0"/>
              <a:t>. 1,71f</a:t>
            </a:r>
            <a:r>
              <a:rPr lang="cs-CZ" i="1" dirty="0"/>
              <a:t>.: …en quo </a:t>
            </a:r>
            <a:r>
              <a:rPr lang="cs-CZ" i="1" dirty="0" err="1"/>
              <a:t>discordia</a:t>
            </a:r>
            <a:r>
              <a:rPr lang="cs-CZ" i="1" dirty="0"/>
              <a:t> </a:t>
            </a:r>
            <a:r>
              <a:rPr lang="cs-CZ" i="1" dirty="0" err="1"/>
              <a:t>civis</a:t>
            </a:r>
            <a:r>
              <a:rPr lang="cs-CZ" i="1" dirty="0"/>
              <a:t> </a:t>
            </a:r>
            <a:r>
              <a:rPr lang="cs-CZ" i="1" dirty="0" err="1"/>
              <a:t>produxit</a:t>
            </a:r>
            <a:r>
              <a:rPr lang="cs-CZ" i="1" dirty="0"/>
              <a:t> </a:t>
            </a:r>
            <a:r>
              <a:rPr lang="cs-CZ" i="1" dirty="0" err="1"/>
              <a:t>miseros</a:t>
            </a:r>
            <a:r>
              <a:rPr lang="cs-CZ" i="1" dirty="0"/>
              <a:t>!</a:t>
            </a:r>
          </a:p>
          <a:p>
            <a:pPr lvl="1"/>
            <a:r>
              <a:rPr lang="cs-CZ" dirty="0" err="1"/>
              <a:t>Ecl</a:t>
            </a:r>
            <a:r>
              <a:rPr lang="cs-CZ" dirty="0"/>
              <a:t>. 4,17: </a:t>
            </a:r>
            <a:r>
              <a:rPr lang="cs-CZ" i="1" dirty="0" err="1"/>
              <a:t>pacatumque</a:t>
            </a:r>
            <a:r>
              <a:rPr lang="cs-CZ" i="1" dirty="0"/>
              <a:t> </a:t>
            </a:r>
            <a:r>
              <a:rPr lang="cs-CZ" i="1" dirty="0" err="1"/>
              <a:t>reget</a:t>
            </a:r>
            <a:r>
              <a:rPr lang="cs-CZ" i="1" dirty="0"/>
              <a:t> </a:t>
            </a:r>
            <a:r>
              <a:rPr lang="cs-CZ" i="1" dirty="0" err="1"/>
              <a:t>patriis</a:t>
            </a:r>
            <a:r>
              <a:rPr lang="cs-CZ" i="1" dirty="0"/>
              <a:t> </a:t>
            </a:r>
            <a:r>
              <a:rPr lang="cs-CZ" i="1" dirty="0" err="1"/>
              <a:t>virtutibus</a:t>
            </a:r>
            <a:r>
              <a:rPr lang="cs-CZ" i="1" dirty="0"/>
              <a:t> </a:t>
            </a:r>
            <a:r>
              <a:rPr lang="cs-CZ" i="1" dirty="0" err="1"/>
              <a:t>orbem</a:t>
            </a:r>
            <a:endParaRPr lang="cs-CZ" i="1" dirty="0"/>
          </a:p>
          <a:p>
            <a:pPr lvl="1"/>
            <a:r>
              <a:rPr lang="cs-CZ" dirty="0" err="1"/>
              <a:t>Ecl</a:t>
            </a:r>
            <a:r>
              <a:rPr lang="cs-CZ" dirty="0"/>
              <a:t>. 4,31: </a:t>
            </a:r>
            <a:r>
              <a:rPr lang="cs-CZ" i="1" dirty="0" err="1"/>
              <a:t>pauca</a:t>
            </a:r>
            <a:r>
              <a:rPr lang="cs-CZ" i="1" dirty="0"/>
              <a:t> </a:t>
            </a:r>
            <a:r>
              <a:rPr lang="cs-CZ" i="1" dirty="0" err="1"/>
              <a:t>tamen</a:t>
            </a:r>
            <a:r>
              <a:rPr lang="cs-CZ" i="1" dirty="0"/>
              <a:t> </a:t>
            </a:r>
            <a:r>
              <a:rPr lang="cs-CZ" i="1" dirty="0" err="1"/>
              <a:t>suberunt</a:t>
            </a:r>
            <a:r>
              <a:rPr lang="cs-CZ" i="1" dirty="0"/>
              <a:t> </a:t>
            </a:r>
            <a:r>
              <a:rPr lang="cs-CZ" i="1" dirty="0" err="1"/>
              <a:t>priscae</a:t>
            </a:r>
            <a:r>
              <a:rPr lang="cs-CZ" i="1" dirty="0"/>
              <a:t> </a:t>
            </a:r>
            <a:r>
              <a:rPr lang="cs-CZ" i="1" dirty="0" err="1"/>
              <a:t>vestigia</a:t>
            </a:r>
            <a:r>
              <a:rPr lang="cs-CZ" i="1" dirty="0"/>
              <a:t> </a:t>
            </a:r>
            <a:r>
              <a:rPr lang="cs-CZ" i="1" dirty="0" err="1"/>
              <a:t>fraudis</a:t>
            </a:r>
            <a:endParaRPr lang="cs-CZ" i="1" dirty="0"/>
          </a:p>
          <a:p>
            <a:pPr lvl="1"/>
            <a:r>
              <a:rPr lang="cs-CZ" dirty="0" err="1"/>
              <a:t>Ecl</a:t>
            </a:r>
            <a:r>
              <a:rPr lang="cs-CZ" dirty="0"/>
              <a:t>. 10,75: </a:t>
            </a:r>
            <a:r>
              <a:rPr lang="cs-CZ" i="1" dirty="0"/>
              <a:t>gravis </a:t>
            </a:r>
            <a:r>
              <a:rPr lang="cs-CZ" i="1" dirty="0" smtClean="0"/>
              <a:t>umbra</a:t>
            </a:r>
            <a:endParaRPr lang="cs-CZ" i="1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30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300" dirty="0" smtClean="0"/>
              <a:t>Alegorie – bůh:</a:t>
            </a:r>
          </a:p>
          <a:p>
            <a:pPr lvl="1"/>
            <a:r>
              <a:rPr lang="cs-CZ" sz="2800" dirty="0" err="1" smtClean="0"/>
              <a:t>Ecl</a:t>
            </a:r>
            <a:r>
              <a:rPr lang="cs-CZ" sz="2800" dirty="0" smtClean="0"/>
              <a:t>. 1:</a:t>
            </a:r>
          </a:p>
          <a:p>
            <a:pPr lvl="2"/>
            <a:r>
              <a:rPr lang="cs-CZ" sz="2100" i="1" dirty="0" smtClean="0"/>
              <a:t>deus</a:t>
            </a:r>
          </a:p>
          <a:p>
            <a:pPr lvl="2"/>
            <a:r>
              <a:rPr lang="cs-CZ" sz="2100" i="1" dirty="0" err="1" smtClean="0"/>
              <a:t>iuvenis</a:t>
            </a:r>
            <a:r>
              <a:rPr lang="cs-CZ" sz="2100" i="1" dirty="0" smtClean="0"/>
              <a:t>: „</a:t>
            </a:r>
            <a:r>
              <a:rPr lang="cs-CZ" sz="2100" i="1" dirty="0" err="1" smtClean="0"/>
              <a:t>pascite</a:t>
            </a:r>
            <a:r>
              <a:rPr lang="cs-CZ" sz="2100" i="1" dirty="0" smtClean="0"/>
              <a:t> </a:t>
            </a:r>
            <a:r>
              <a:rPr lang="cs-CZ" sz="2100" i="1" dirty="0" err="1"/>
              <a:t>ut</a:t>
            </a:r>
            <a:r>
              <a:rPr lang="cs-CZ" sz="2100" i="1" dirty="0"/>
              <a:t> ante </a:t>
            </a:r>
            <a:r>
              <a:rPr lang="cs-CZ" sz="2100" i="1" dirty="0" err="1"/>
              <a:t>boves</a:t>
            </a:r>
            <a:r>
              <a:rPr lang="cs-CZ" sz="2100" i="1" dirty="0"/>
              <a:t>, </a:t>
            </a:r>
            <a:r>
              <a:rPr lang="cs-CZ" sz="2100" i="1" dirty="0" err="1"/>
              <a:t>pueri</a:t>
            </a:r>
            <a:r>
              <a:rPr lang="cs-CZ" sz="2100" i="1" dirty="0"/>
              <a:t>; </a:t>
            </a:r>
            <a:r>
              <a:rPr lang="cs-CZ" sz="2100" i="1" dirty="0" err="1"/>
              <a:t>summittite</a:t>
            </a:r>
            <a:r>
              <a:rPr lang="cs-CZ" sz="2100" i="1" dirty="0"/>
              <a:t> </a:t>
            </a:r>
            <a:r>
              <a:rPr lang="cs-CZ" sz="2100" i="1" dirty="0" err="1"/>
              <a:t>tauros</a:t>
            </a:r>
            <a:r>
              <a:rPr lang="cs-CZ" sz="2100" i="1" dirty="0" smtClean="0"/>
              <a:t>.“ (bis </a:t>
            </a:r>
            <a:r>
              <a:rPr lang="cs-CZ" sz="2100" i="1" dirty="0" err="1" smtClean="0"/>
              <a:t>senos</a:t>
            </a:r>
            <a:r>
              <a:rPr lang="cs-CZ" sz="2100" i="1" dirty="0" smtClean="0"/>
              <a:t> cui nostra </a:t>
            </a:r>
            <a:r>
              <a:rPr lang="cs-CZ" sz="2100" i="1" dirty="0" err="1" smtClean="0"/>
              <a:t>dies</a:t>
            </a:r>
            <a:r>
              <a:rPr lang="cs-CZ" sz="2100" i="1" dirty="0" smtClean="0"/>
              <a:t> </a:t>
            </a:r>
            <a:r>
              <a:rPr lang="cs-CZ" sz="2100" i="1" dirty="0" err="1" smtClean="0"/>
              <a:t>altaria</a:t>
            </a:r>
            <a:r>
              <a:rPr lang="cs-CZ" sz="2100" i="1" dirty="0" smtClean="0"/>
              <a:t> </a:t>
            </a:r>
            <a:r>
              <a:rPr lang="cs-CZ" sz="2100" i="1" dirty="0" err="1" smtClean="0"/>
              <a:t>fumant</a:t>
            </a:r>
            <a:r>
              <a:rPr lang="cs-CZ" sz="2100" i="1" dirty="0" smtClean="0"/>
              <a:t>)</a:t>
            </a:r>
          </a:p>
          <a:p>
            <a:pPr lvl="1"/>
            <a:r>
              <a:rPr lang="cs-CZ" dirty="0" err="1" smtClean="0">
                <a:solidFill>
                  <a:schemeClr val="bg2">
                    <a:lumMod val="50000"/>
                  </a:schemeClr>
                </a:solidFill>
              </a:rPr>
              <a:t>Ecl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. 6: </a:t>
            </a:r>
            <a:r>
              <a:rPr lang="cs-CZ" i="1" dirty="0" smtClean="0">
                <a:solidFill>
                  <a:schemeClr val="bg2">
                    <a:lumMod val="50000"/>
                  </a:schemeClr>
                </a:solidFill>
              </a:rPr>
              <a:t>non </a:t>
            </a:r>
            <a:r>
              <a:rPr lang="cs-CZ" i="1" dirty="0" err="1" smtClean="0">
                <a:solidFill>
                  <a:schemeClr val="bg2">
                    <a:lumMod val="50000"/>
                  </a:schemeClr>
                </a:solidFill>
              </a:rPr>
              <a:t>iniussa</a:t>
            </a:r>
            <a:r>
              <a:rPr lang="cs-CZ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bg2">
                    <a:lumMod val="50000"/>
                  </a:schemeClr>
                </a:solidFill>
              </a:rPr>
              <a:t>cano</a:t>
            </a:r>
            <a:endParaRPr lang="cs-CZ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cs-CZ" sz="2800" dirty="0" err="1" smtClean="0"/>
              <a:t>Ecl</a:t>
            </a:r>
            <a:r>
              <a:rPr lang="cs-CZ" sz="2800" dirty="0" smtClean="0"/>
              <a:t>. 9:</a:t>
            </a:r>
          </a:p>
          <a:p>
            <a:pPr lvl="2"/>
            <a:r>
              <a:rPr lang="cs-CZ" sz="2100" i="1" dirty="0" smtClean="0"/>
              <a:t>Ecce </a:t>
            </a:r>
            <a:r>
              <a:rPr lang="cs-CZ" sz="2100" i="1" dirty="0" err="1" smtClean="0"/>
              <a:t>Dionaei</a:t>
            </a:r>
            <a:r>
              <a:rPr lang="cs-CZ" sz="2100" i="1" dirty="0" smtClean="0"/>
              <a:t> </a:t>
            </a:r>
            <a:r>
              <a:rPr lang="cs-CZ" sz="2100" i="1" dirty="0" err="1" smtClean="0"/>
              <a:t>processit</a:t>
            </a:r>
            <a:r>
              <a:rPr lang="cs-CZ" sz="2100" i="1" dirty="0" smtClean="0"/>
              <a:t> </a:t>
            </a:r>
            <a:r>
              <a:rPr lang="cs-CZ" sz="2100" i="1" dirty="0" err="1" smtClean="0"/>
              <a:t>Caesaris</a:t>
            </a:r>
            <a:r>
              <a:rPr lang="cs-CZ" sz="2100" i="1" dirty="0" smtClean="0"/>
              <a:t> </a:t>
            </a:r>
            <a:r>
              <a:rPr lang="cs-CZ" sz="2100" i="1" dirty="0" err="1" smtClean="0"/>
              <a:t>astrum</a:t>
            </a:r>
            <a:r>
              <a:rPr lang="cs-CZ" sz="2100" i="1" dirty="0" smtClean="0"/>
              <a:t>: </a:t>
            </a:r>
            <a:r>
              <a:rPr lang="cs-CZ" sz="2100" dirty="0" smtClean="0"/>
              <a:t>REALITA </a:t>
            </a:r>
          </a:p>
          <a:p>
            <a:r>
              <a:rPr lang="cs-CZ" sz="3300" dirty="0" smtClean="0"/>
              <a:t>Alegorie</a:t>
            </a:r>
            <a:r>
              <a:rPr lang="cs-CZ" sz="3300" dirty="0"/>
              <a:t> </a:t>
            </a:r>
            <a:r>
              <a:rPr lang="cs-CZ" sz="3300" dirty="0" smtClean="0"/>
              <a:t>– chlapec, spása:</a:t>
            </a:r>
          </a:p>
          <a:p>
            <a:pPr lvl="1"/>
            <a:r>
              <a:rPr lang="cs-CZ" sz="2800" dirty="0" err="1"/>
              <a:t>Ecl</a:t>
            </a:r>
            <a:r>
              <a:rPr lang="cs-CZ" sz="2800" dirty="0"/>
              <a:t>. 4:</a:t>
            </a:r>
          </a:p>
          <a:p>
            <a:pPr lvl="2"/>
            <a:r>
              <a:rPr lang="cs-CZ" sz="2100" i="1" dirty="0" err="1"/>
              <a:t>puer</a:t>
            </a:r>
            <a:r>
              <a:rPr lang="cs-CZ" sz="2100" i="1" dirty="0"/>
              <a:t>, </a:t>
            </a:r>
            <a:r>
              <a:rPr lang="cs-CZ" sz="2100" i="1" dirty="0" err="1"/>
              <a:t>iam</a:t>
            </a:r>
            <a:r>
              <a:rPr lang="cs-CZ" sz="2100" i="1" dirty="0"/>
              <a:t> nova </a:t>
            </a:r>
            <a:r>
              <a:rPr lang="cs-CZ" sz="2100" i="1" dirty="0" err="1"/>
              <a:t>progenies</a:t>
            </a:r>
            <a:r>
              <a:rPr lang="cs-CZ" sz="2100" i="1" dirty="0"/>
              <a:t> </a:t>
            </a:r>
            <a:r>
              <a:rPr lang="cs-CZ" sz="2100" i="1" dirty="0" err="1"/>
              <a:t>caelo</a:t>
            </a:r>
            <a:r>
              <a:rPr lang="cs-CZ" sz="2100" i="1" dirty="0"/>
              <a:t> </a:t>
            </a:r>
            <a:r>
              <a:rPr lang="cs-CZ" sz="2100" i="1" dirty="0" err="1"/>
              <a:t>demittitur</a:t>
            </a:r>
            <a:r>
              <a:rPr lang="cs-CZ" sz="2100" i="1" dirty="0"/>
              <a:t> </a:t>
            </a:r>
            <a:r>
              <a:rPr lang="cs-CZ" sz="2100" i="1" dirty="0" err="1"/>
              <a:t>alto</a:t>
            </a:r>
            <a:r>
              <a:rPr lang="cs-CZ" sz="2100" i="1" dirty="0"/>
              <a:t>, </a:t>
            </a:r>
            <a:r>
              <a:rPr lang="cs-CZ" sz="2100" i="1" dirty="0" err="1"/>
              <a:t>ille</a:t>
            </a:r>
            <a:r>
              <a:rPr lang="cs-CZ" sz="2100" i="1" dirty="0"/>
              <a:t> </a:t>
            </a:r>
            <a:r>
              <a:rPr lang="cs-CZ" sz="2100" i="1" dirty="0" err="1"/>
              <a:t>deum</a:t>
            </a:r>
            <a:r>
              <a:rPr lang="cs-CZ" sz="2100" i="1" dirty="0"/>
              <a:t> </a:t>
            </a:r>
            <a:r>
              <a:rPr lang="cs-CZ" sz="2100" i="1" dirty="0" err="1"/>
              <a:t>vitam</a:t>
            </a:r>
            <a:r>
              <a:rPr lang="cs-CZ" sz="2100" i="1" dirty="0"/>
              <a:t> </a:t>
            </a:r>
            <a:r>
              <a:rPr lang="cs-CZ" sz="2100" i="1" dirty="0" err="1"/>
              <a:t>accipiet</a:t>
            </a:r>
            <a:endParaRPr lang="cs-CZ" sz="2100" i="1" dirty="0"/>
          </a:p>
          <a:p>
            <a:pPr lvl="2"/>
            <a:r>
              <a:rPr lang="cs-CZ" sz="2100" i="1" dirty="0"/>
              <a:t>ultima </a:t>
            </a:r>
            <a:r>
              <a:rPr lang="cs-CZ" sz="2100" i="1" dirty="0" err="1"/>
              <a:t>aetas</a:t>
            </a:r>
            <a:endParaRPr lang="cs-CZ" sz="2100" i="1" dirty="0"/>
          </a:p>
          <a:p>
            <a:r>
              <a:rPr lang="cs-CZ" sz="3300" dirty="0" smtClean="0"/>
              <a:t>Alegorie – návrat do bezpečí</a:t>
            </a:r>
          </a:p>
          <a:p>
            <a:pPr lvl="1"/>
            <a:r>
              <a:rPr lang="cs-CZ" sz="2800" dirty="0" err="1" smtClean="0"/>
              <a:t>Ecl</a:t>
            </a:r>
            <a:r>
              <a:rPr lang="cs-CZ" sz="2800" dirty="0"/>
              <a:t>. 10</a:t>
            </a:r>
          </a:p>
          <a:p>
            <a:pPr lvl="2"/>
            <a:r>
              <a:rPr lang="pt-BR" sz="2100" i="1" dirty="0" smtClean="0">
                <a:solidFill>
                  <a:srgbClr val="FF0000"/>
                </a:solidFill>
              </a:rPr>
              <a:t>Ite </a:t>
            </a:r>
            <a:r>
              <a:rPr lang="pt-BR" sz="2100" i="1" dirty="0">
                <a:solidFill>
                  <a:srgbClr val="FF0000"/>
                </a:solidFill>
              </a:rPr>
              <a:t>domum </a:t>
            </a:r>
            <a:r>
              <a:rPr lang="pt-BR" sz="2100" i="1" dirty="0"/>
              <a:t>saturae, uenit Hesperus, </a:t>
            </a:r>
            <a:r>
              <a:rPr lang="pt-BR" sz="2100" i="1" dirty="0">
                <a:solidFill>
                  <a:srgbClr val="FF0000"/>
                </a:solidFill>
              </a:rPr>
              <a:t>ite, capellae</a:t>
            </a:r>
            <a:r>
              <a:rPr lang="pt-BR" sz="2100" i="1" dirty="0"/>
              <a:t>.</a:t>
            </a:r>
            <a:endParaRPr lang="cs-CZ" sz="21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30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Interpretace</a:t>
            </a:r>
          </a:p>
        </p:txBody>
      </p:sp>
    </p:spTree>
    <p:extLst>
      <p:ext uri="{BB962C8B-B14F-4D97-AF65-F5344CB8AC3E}">
        <p14:creationId xmlns:p14="http://schemas.microsoft.com/office/powerpoint/2010/main" val="39094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r>
              <a:rPr lang="cs-CZ" i="1" dirty="0" smtClean="0"/>
              <a:t>: </a:t>
            </a:r>
            <a:r>
              <a:rPr lang="cs-CZ" i="1" dirty="0" err="1" smtClean="0"/>
              <a:t>Ecl</a:t>
            </a:r>
            <a:r>
              <a:rPr lang="cs-CZ" i="1" dirty="0" smtClean="0"/>
              <a:t>.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235" y="1825625"/>
            <a:ext cx="11385177" cy="4351338"/>
          </a:xfrm>
        </p:spPr>
        <p:txBody>
          <a:bodyPr numCol="2"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sz="4500" dirty="0" err="1" smtClean="0"/>
              <a:t>Meliboeus</a:t>
            </a:r>
            <a:endParaRPr lang="cs-CZ" sz="4500" dirty="0"/>
          </a:p>
          <a:p>
            <a:r>
              <a:rPr lang="cs-CZ" sz="4500" dirty="0" err="1"/>
              <a:t>Tityre</a:t>
            </a:r>
            <a:r>
              <a:rPr lang="cs-CZ" sz="4500" dirty="0"/>
              <a:t>, tu </a:t>
            </a:r>
            <a:r>
              <a:rPr lang="cs-CZ" sz="4500" dirty="0" err="1"/>
              <a:t>patulae</a:t>
            </a:r>
            <a:r>
              <a:rPr lang="cs-CZ" sz="4500" dirty="0"/>
              <a:t> </a:t>
            </a:r>
            <a:r>
              <a:rPr lang="cs-CZ" sz="4500" dirty="0" err="1"/>
              <a:t>recubans</a:t>
            </a:r>
            <a:r>
              <a:rPr lang="cs-CZ" sz="4500" dirty="0"/>
              <a:t> sub </a:t>
            </a:r>
            <a:r>
              <a:rPr lang="cs-CZ" sz="4500" dirty="0" err="1"/>
              <a:t>tegmine</a:t>
            </a:r>
            <a:r>
              <a:rPr lang="cs-CZ" sz="4500" dirty="0"/>
              <a:t> </a:t>
            </a:r>
            <a:r>
              <a:rPr lang="cs-CZ" sz="4500" dirty="0" err="1"/>
              <a:t>fagi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/>
              <a:t>silvestrem </a:t>
            </a:r>
            <a:r>
              <a:rPr lang="cs-CZ" sz="4500" dirty="0" err="1"/>
              <a:t>tenui</a:t>
            </a:r>
            <a:r>
              <a:rPr lang="cs-CZ" sz="4500" dirty="0"/>
              <a:t> </a:t>
            </a:r>
            <a:r>
              <a:rPr lang="cs-CZ" sz="4500" dirty="0" err="1"/>
              <a:t>Musam</a:t>
            </a:r>
            <a:r>
              <a:rPr lang="cs-CZ" sz="4500" dirty="0"/>
              <a:t> </a:t>
            </a:r>
            <a:r>
              <a:rPr lang="cs-CZ" sz="4500" dirty="0" err="1"/>
              <a:t>meditaris</a:t>
            </a:r>
            <a:r>
              <a:rPr lang="cs-CZ" sz="4500" dirty="0"/>
              <a:t> </a:t>
            </a:r>
            <a:r>
              <a:rPr lang="cs-CZ" sz="4500" dirty="0" err="1"/>
              <a:t>avena</a:t>
            </a:r>
            <a:r>
              <a:rPr lang="cs-CZ" sz="4500" dirty="0"/>
              <a:t>;</a:t>
            </a:r>
            <a:br>
              <a:rPr lang="cs-CZ" sz="4500" dirty="0"/>
            </a:br>
            <a:r>
              <a:rPr lang="cs-CZ" sz="4500" dirty="0"/>
              <a:t>nos </a:t>
            </a:r>
            <a:r>
              <a:rPr lang="cs-CZ" sz="4500" dirty="0" err="1"/>
              <a:t>patriae</a:t>
            </a:r>
            <a:r>
              <a:rPr lang="cs-CZ" sz="4500" dirty="0"/>
              <a:t> fines et </a:t>
            </a:r>
            <a:r>
              <a:rPr lang="cs-CZ" sz="4500" dirty="0" err="1"/>
              <a:t>dulcia</a:t>
            </a:r>
            <a:r>
              <a:rPr lang="cs-CZ" sz="4500" dirty="0"/>
              <a:t> </a:t>
            </a:r>
            <a:r>
              <a:rPr lang="cs-CZ" sz="4500" dirty="0" err="1"/>
              <a:t>linquimus</a:t>
            </a:r>
            <a:r>
              <a:rPr lang="cs-CZ" sz="4500" dirty="0"/>
              <a:t> </a:t>
            </a:r>
            <a:r>
              <a:rPr lang="cs-CZ" sz="4500" dirty="0" err="1"/>
              <a:t>arva</a:t>
            </a:r>
            <a:r>
              <a:rPr lang="cs-CZ" sz="4500" dirty="0"/>
              <a:t>.</a:t>
            </a:r>
            <a:br>
              <a:rPr lang="cs-CZ" sz="4500" dirty="0"/>
            </a:br>
            <a:r>
              <a:rPr lang="cs-CZ" sz="4500" dirty="0"/>
              <a:t>nos </a:t>
            </a:r>
            <a:r>
              <a:rPr lang="cs-CZ" sz="4500" dirty="0" err="1"/>
              <a:t>patriam</a:t>
            </a:r>
            <a:r>
              <a:rPr lang="cs-CZ" sz="4500" dirty="0"/>
              <a:t> </a:t>
            </a:r>
            <a:r>
              <a:rPr lang="cs-CZ" sz="4500" dirty="0" err="1"/>
              <a:t>fugimus</a:t>
            </a:r>
            <a:r>
              <a:rPr lang="cs-CZ" sz="4500" dirty="0"/>
              <a:t>; tu, </a:t>
            </a:r>
            <a:r>
              <a:rPr lang="cs-CZ" sz="4500" dirty="0" err="1"/>
              <a:t>Tityre</a:t>
            </a:r>
            <a:r>
              <a:rPr lang="cs-CZ" sz="4500" dirty="0"/>
              <a:t>, </a:t>
            </a:r>
            <a:r>
              <a:rPr lang="cs-CZ" sz="4500" dirty="0" err="1"/>
              <a:t>lentus</a:t>
            </a:r>
            <a:r>
              <a:rPr lang="cs-CZ" sz="4500" dirty="0"/>
              <a:t> in umbra</a:t>
            </a:r>
            <a:br>
              <a:rPr lang="cs-CZ" sz="4500" dirty="0"/>
            </a:br>
            <a:r>
              <a:rPr lang="cs-CZ" sz="4500" dirty="0" err="1"/>
              <a:t>formosam</a:t>
            </a:r>
            <a:r>
              <a:rPr lang="cs-CZ" sz="4500" dirty="0"/>
              <a:t> </a:t>
            </a:r>
            <a:r>
              <a:rPr lang="cs-CZ" sz="4500" dirty="0" err="1"/>
              <a:t>resonare</a:t>
            </a:r>
            <a:r>
              <a:rPr lang="cs-CZ" sz="4500" dirty="0"/>
              <a:t> </a:t>
            </a:r>
            <a:r>
              <a:rPr lang="cs-CZ" sz="4500" dirty="0" err="1"/>
              <a:t>doces</a:t>
            </a:r>
            <a:r>
              <a:rPr lang="cs-CZ" sz="4500" dirty="0"/>
              <a:t> </a:t>
            </a:r>
            <a:r>
              <a:rPr lang="cs-CZ" sz="4500" dirty="0" err="1"/>
              <a:t>Amaryllida</a:t>
            </a:r>
            <a:r>
              <a:rPr lang="cs-CZ" sz="4500" dirty="0"/>
              <a:t> </a:t>
            </a:r>
            <a:r>
              <a:rPr lang="cs-CZ" sz="4500" dirty="0" err="1"/>
              <a:t>silvas</a:t>
            </a:r>
            <a:r>
              <a:rPr lang="cs-CZ" sz="4500" dirty="0"/>
              <a:t>.        5</a:t>
            </a:r>
            <a:br>
              <a:rPr lang="cs-CZ" sz="4500" dirty="0"/>
            </a:b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/>
              <a:t>	</a:t>
            </a:r>
            <a:r>
              <a:rPr lang="cs-CZ" sz="4500" dirty="0" smtClean="0"/>
              <a:t>	</a:t>
            </a:r>
            <a:r>
              <a:rPr lang="cs-CZ" sz="4500" dirty="0" err="1" smtClean="0"/>
              <a:t>Tityrus</a:t>
            </a:r>
            <a:endParaRPr lang="cs-CZ" sz="4500" dirty="0"/>
          </a:p>
          <a:p>
            <a:r>
              <a:rPr lang="cs-CZ" sz="4500" dirty="0"/>
              <a:t>O </a:t>
            </a:r>
            <a:r>
              <a:rPr lang="cs-CZ" sz="4500" dirty="0" err="1"/>
              <a:t>Meliboee</a:t>
            </a:r>
            <a:r>
              <a:rPr lang="cs-CZ" sz="4500" dirty="0"/>
              <a:t>, deus </a:t>
            </a:r>
            <a:r>
              <a:rPr lang="cs-CZ" sz="4500" dirty="0" err="1"/>
              <a:t>nobis</a:t>
            </a:r>
            <a:r>
              <a:rPr lang="cs-CZ" sz="4500" dirty="0"/>
              <a:t> </a:t>
            </a:r>
            <a:r>
              <a:rPr lang="cs-CZ" sz="4500" dirty="0" err="1"/>
              <a:t>haec</a:t>
            </a:r>
            <a:r>
              <a:rPr lang="cs-CZ" sz="4500" dirty="0"/>
              <a:t> </a:t>
            </a:r>
            <a:r>
              <a:rPr lang="cs-CZ" sz="4500" dirty="0" err="1"/>
              <a:t>otia</a:t>
            </a:r>
            <a:r>
              <a:rPr lang="cs-CZ" sz="4500" dirty="0"/>
              <a:t> </a:t>
            </a:r>
            <a:r>
              <a:rPr lang="cs-CZ" sz="4500" dirty="0" err="1"/>
              <a:t>fecit</a:t>
            </a:r>
            <a:r>
              <a:rPr lang="cs-CZ" sz="4500" dirty="0"/>
              <a:t>.</a:t>
            </a:r>
            <a:br>
              <a:rPr lang="cs-CZ" sz="4500" dirty="0"/>
            </a:br>
            <a:r>
              <a:rPr lang="cs-CZ" sz="4500" dirty="0" err="1"/>
              <a:t>namque</a:t>
            </a:r>
            <a:r>
              <a:rPr lang="cs-CZ" sz="4500" dirty="0"/>
              <a:t> </a:t>
            </a:r>
            <a:r>
              <a:rPr lang="cs-CZ" sz="4500" dirty="0" err="1"/>
              <a:t>erit</a:t>
            </a:r>
            <a:r>
              <a:rPr lang="cs-CZ" sz="4500" dirty="0"/>
              <a:t> </a:t>
            </a:r>
            <a:r>
              <a:rPr lang="cs-CZ" sz="4500" dirty="0" err="1"/>
              <a:t>ille</a:t>
            </a:r>
            <a:r>
              <a:rPr lang="cs-CZ" sz="4500" dirty="0"/>
              <a:t> </a:t>
            </a:r>
            <a:r>
              <a:rPr lang="cs-CZ" sz="4500" dirty="0" err="1"/>
              <a:t>mihi</a:t>
            </a:r>
            <a:r>
              <a:rPr lang="cs-CZ" sz="4500" dirty="0"/>
              <a:t> </a:t>
            </a:r>
            <a:r>
              <a:rPr lang="cs-CZ" sz="4500" dirty="0" err="1"/>
              <a:t>semper</a:t>
            </a:r>
            <a:r>
              <a:rPr lang="cs-CZ" sz="4500" dirty="0"/>
              <a:t> deus, </a:t>
            </a:r>
            <a:r>
              <a:rPr lang="cs-CZ" sz="4500" dirty="0" err="1"/>
              <a:t>illius</a:t>
            </a:r>
            <a:r>
              <a:rPr lang="cs-CZ" sz="4500" dirty="0"/>
              <a:t> </a:t>
            </a:r>
            <a:r>
              <a:rPr lang="cs-CZ" sz="4500" dirty="0" err="1"/>
              <a:t>aram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err="1"/>
              <a:t>saepe</a:t>
            </a:r>
            <a:r>
              <a:rPr lang="cs-CZ" sz="4500" dirty="0"/>
              <a:t> </a:t>
            </a:r>
            <a:r>
              <a:rPr lang="cs-CZ" sz="4500" dirty="0" err="1"/>
              <a:t>tener</a:t>
            </a:r>
            <a:r>
              <a:rPr lang="cs-CZ" sz="4500" dirty="0"/>
              <a:t> </a:t>
            </a:r>
            <a:r>
              <a:rPr lang="cs-CZ" sz="4500" dirty="0" err="1"/>
              <a:t>nostris</a:t>
            </a:r>
            <a:r>
              <a:rPr lang="cs-CZ" sz="4500" dirty="0"/>
              <a:t> ab </a:t>
            </a:r>
            <a:r>
              <a:rPr lang="cs-CZ" sz="4500" dirty="0" err="1"/>
              <a:t>ovilibus</a:t>
            </a:r>
            <a:r>
              <a:rPr lang="cs-CZ" sz="4500" dirty="0"/>
              <a:t> </a:t>
            </a:r>
            <a:r>
              <a:rPr lang="cs-CZ" sz="4500" dirty="0" err="1"/>
              <a:t>imbuet</a:t>
            </a:r>
            <a:r>
              <a:rPr lang="cs-CZ" sz="4500" dirty="0"/>
              <a:t> </a:t>
            </a:r>
            <a:r>
              <a:rPr lang="cs-CZ" sz="4500" dirty="0" err="1"/>
              <a:t>agnus</a:t>
            </a:r>
            <a:r>
              <a:rPr lang="cs-CZ" sz="4500" dirty="0"/>
              <a:t>.</a:t>
            </a:r>
            <a:br>
              <a:rPr lang="cs-CZ" sz="4500" dirty="0"/>
            </a:br>
            <a:r>
              <a:rPr lang="cs-CZ" sz="4500" dirty="0" err="1"/>
              <a:t>ille</a:t>
            </a:r>
            <a:r>
              <a:rPr lang="cs-CZ" sz="4500" dirty="0"/>
              <a:t> </a:t>
            </a:r>
            <a:r>
              <a:rPr lang="cs-CZ" sz="4500" dirty="0" err="1"/>
              <a:t>meas</a:t>
            </a:r>
            <a:r>
              <a:rPr lang="cs-CZ" sz="4500" dirty="0"/>
              <a:t> </a:t>
            </a:r>
            <a:r>
              <a:rPr lang="cs-CZ" sz="4500" dirty="0" err="1"/>
              <a:t>errare</a:t>
            </a:r>
            <a:r>
              <a:rPr lang="cs-CZ" sz="4500" dirty="0"/>
              <a:t> </a:t>
            </a:r>
            <a:r>
              <a:rPr lang="cs-CZ" sz="4500" dirty="0" err="1"/>
              <a:t>boves</a:t>
            </a:r>
            <a:r>
              <a:rPr lang="cs-CZ" sz="4500" dirty="0"/>
              <a:t>, </a:t>
            </a:r>
            <a:r>
              <a:rPr lang="cs-CZ" sz="4500" dirty="0" err="1"/>
              <a:t>ut</a:t>
            </a:r>
            <a:r>
              <a:rPr lang="cs-CZ" sz="4500" dirty="0"/>
              <a:t> </a:t>
            </a:r>
            <a:r>
              <a:rPr lang="cs-CZ" sz="4500" dirty="0" err="1"/>
              <a:t>cernis</a:t>
            </a:r>
            <a:r>
              <a:rPr lang="cs-CZ" sz="4500" dirty="0"/>
              <a:t>, et </a:t>
            </a:r>
            <a:r>
              <a:rPr lang="cs-CZ" sz="4500" dirty="0" err="1"/>
              <a:t>ipsum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err="1"/>
              <a:t>ludere</a:t>
            </a:r>
            <a:r>
              <a:rPr lang="cs-CZ" sz="4500" dirty="0"/>
              <a:t> </a:t>
            </a:r>
            <a:r>
              <a:rPr lang="cs-CZ" sz="4500" dirty="0" err="1"/>
              <a:t>quae</a:t>
            </a:r>
            <a:r>
              <a:rPr lang="cs-CZ" sz="4500" dirty="0"/>
              <a:t> </a:t>
            </a:r>
            <a:r>
              <a:rPr lang="cs-CZ" sz="4500" dirty="0" err="1"/>
              <a:t>vellem</a:t>
            </a:r>
            <a:r>
              <a:rPr lang="cs-CZ" sz="4500" dirty="0"/>
              <a:t> </a:t>
            </a:r>
            <a:r>
              <a:rPr lang="cs-CZ" sz="4500" dirty="0" err="1"/>
              <a:t>calamo</a:t>
            </a:r>
            <a:r>
              <a:rPr lang="cs-CZ" sz="4500" dirty="0"/>
              <a:t> </a:t>
            </a:r>
            <a:r>
              <a:rPr lang="cs-CZ" sz="4500" dirty="0" err="1"/>
              <a:t>permisit</a:t>
            </a:r>
            <a:r>
              <a:rPr lang="cs-CZ" sz="4500" dirty="0"/>
              <a:t> </a:t>
            </a:r>
            <a:r>
              <a:rPr lang="cs-CZ" sz="4500" dirty="0" err="1"/>
              <a:t>agresti</a:t>
            </a:r>
            <a:r>
              <a:rPr lang="cs-CZ" sz="4500" dirty="0"/>
              <a:t>.       </a:t>
            </a:r>
            <a:r>
              <a:rPr lang="cs-CZ" sz="4500" dirty="0" smtClean="0"/>
              <a:t>10</a:t>
            </a:r>
          </a:p>
          <a:p>
            <a:pPr marL="0" indent="0">
              <a:buNone/>
            </a:pPr>
            <a:r>
              <a:rPr lang="cs-CZ" sz="4500" dirty="0" smtClean="0"/>
              <a:t>		</a:t>
            </a:r>
            <a:r>
              <a:rPr lang="cs-CZ" sz="4500" dirty="0" err="1" smtClean="0"/>
              <a:t>Meliboeus</a:t>
            </a:r>
            <a:endParaRPr lang="cs-CZ" sz="4500" dirty="0"/>
          </a:p>
          <a:p>
            <a:r>
              <a:rPr lang="cs-CZ" sz="4500" dirty="0"/>
              <a:t>Non </a:t>
            </a:r>
            <a:r>
              <a:rPr lang="cs-CZ" sz="4500" dirty="0" err="1"/>
              <a:t>equidem</a:t>
            </a:r>
            <a:r>
              <a:rPr lang="cs-CZ" sz="4500" dirty="0"/>
              <a:t> </a:t>
            </a:r>
            <a:r>
              <a:rPr lang="cs-CZ" sz="4500" dirty="0" err="1"/>
              <a:t>invideo</a:t>
            </a:r>
            <a:r>
              <a:rPr lang="cs-CZ" sz="4500" dirty="0"/>
              <a:t>, </a:t>
            </a:r>
            <a:r>
              <a:rPr lang="cs-CZ" sz="4500" dirty="0" err="1"/>
              <a:t>miror</a:t>
            </a:r>
            <a:r>
              <a:rPr lang="cs-CZ" sz="4500" dirty="0"/>
              <a:t> </a:t>
            </a:r>
            <a:r>
              <a:rPr lang="cs-CZ" sz="4500" dirty="0" err="1"/>
              <a:t>magis</a:t>
            </a:r>
            <a:r>
              <a:rPr lang="cs-CZ" sz="4500" dirty="0"/>
              <a:t>; </a:t>
            </a:r>
            <a:r>
              <a:rPr lang="cs-CZ" sz="4500" dirty="0" err="1"/>
              <a:t>undique</a:t>
            </a:r>
            <a:r>
              <a:rPr lang="cs-CZ" sz="4500" dirty="0"/>
              <a:t> </a:t>
            </a:r>
            <a:r>
              <a:rPr lang="cs-CZ" sz="4500" dirty="0" err="1"/>
              <a:t>totis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err="1"/>
              <a:t>usque</a:t>
            </a:r>
            <a:r>
              <a:rPr lang="cs-CZ" sz="4500" dirty="0"/>
              <a:t> </a:t>
            </a:r>
            <a:r>
              <a:rPr lang="cs-CZ" sz="4500" dirty="0" err="1"/>
              <a:t>adeo</a:t>
            </a:r>
            <a:r>
              <a:rPr lang="cs-CZ" sz="4500" dirty="0"/>
              <a:t> </a:t>
            </a:r>
            <a:r>
              <a:rPr lang="cs-CZ" sz="4500" dirty="0" err="1"/>
              <a:t>turbatur</a:t>
            </a:r>
            <a:r>
              <a:rPr lang="cs-CZ" sz="4500" dirty="0"/>
              <a:t> </a:t>
            </a:r>
            <a:r>
              <a:rPr lang="cs-CZ" sz="4500" dirty="0" err="1"/>
              <a:t>agris</a:t>
            </a:r>
            <a:r>
              <a:rPr lang="cs-CZ" sz="4500" dirty="0"/>
              <a:t>. en </a:t>
            </a:r>
            <a:r>
              <a:rPr lang="cs-CZ" sz="4500" dirty="0" err="1"/>
              <a:t>ipse</a:t>
            </a:r>
            <a:r>
              <a:rPr lang="cs-CZ" sz="4500" dirty="0"/>
              <a:t> </a:t>
            </a:r>
            <a:r>
              <a:rPr lang="cs-CZ" sz="4500" dirty="0" err="1"/>
              <a:t>capellas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err="1"/>
              <a:t>protenus</a:t>
            </a:r>
            <a:r>
              <a:rPr lang="cs-CZ" sz="4500" dirty="0"/>
              <a:t> </a:t>
            </a:r>
            <a:r>
              <a:rPr lang="cs-CZ" sz="4500" dirty="0" err="1"/>
              <a:t>aeger</a:t>
            </a:r>
            <a:r>
              <a:rPr lang="cs-CZ" sz="4500" dirty="0"/>
              <a:t> ago; </a:t>
            </a:r>
            <a:r>
              <a:rPr lang="cs-CZ" sz="4500" dirty="0" err="1"/>
              <a:t>hanc</a:t>
            </a:r>
            <a:r>
              <a:rPr lang="cs-CZ" sz="4500" dirty="0"/>
              <a:t> </a:t>
            </a:r>
            <a:r>
              <a:rPr lang="cs-CZ" sz="4500" dirty="0" err="1"/>
              <a:t>etiam</a:t>
            </a:r>
            <a:r>
              <a:rPr lang="cs-CZ" sz="4500" dirty="0"/>
              <a:t> </a:t>
            </a:r>
            <a:r>
              <a:rPr lang="cs-CZ" sz="4500" dirty="0" err="1"/>
              <a:t>vix</a:t>
            </a:r>
            <a:r>
              <a:rPr lang="cs-CZ" sz="4500" dirty="0"/>
              <a:t>, </a:t>
            </a:r>
            <a:r>
              <a:rPr lang="cs-CZ" sz="4500" dirty="0" err="1"/>
              <a:t>Tityre</a:t>
            </a:r>
            <a:r>
              <a:rPr lang="cs-CZ" sz="4500" dirty="0"/>
              <a:t>, </a:t>
            </a:r>
            <a:r>
              <a:rPr lang="cs-CZ" sz="4500" dirty="0" err="1"/>
              <a:t>duco</a:t>
            </a:r>
            <a:r>
              <a:rPr lang="cs-CZ" sz="4500" dirty="0"/>
              <a:t>.</a:t>
            </a:r>
            <a:br>
              <a:rPr lang="cs-CZ" sz="4500" dirty="0"/>
            </a:br>
            <a:r>
              <a:rPr lang="cs-CZ" sz="4500" dirty="0"/>
              <a:t>hic inter </a:t>
            </a:r>
            <a:r>
              <a:rPr lang="cs-CZ" sz="4500" dirty="0" err="1"/>
              <a:t>densas</a:t>
            </a:r>
            <a:r>
              <a:rPr lang="cs-CZ" sz="4500" dirty="0"/>
              <a:t> </a:t>
            </a:r>
            <a:r>
              <a:rPr lang="cs-CZ" sz="4500" dirty="0" err="1"/>
              <a:t>corylos</a:t>
            </a:r>
            <a:r>
              <a:rPr lang="cs-CZ" sz="4500" dirty="0"/>
              <a:t> </a:t>
            </a:r>
            <a:r>
              <a:rPr lang="cs-CZ" sz="4500" dirty="0" err="1"/>
              <a:t>modo</a:t>
            </a:r>
            <a:r>
              <a:rPr lang="cs-CZ" sz="4500" dirty="0"/>
              <a:t> </a:t>
            </a:r>
            <a:r>
              <a:rPr lang="cs-CZ" sz="4500" dirty="0" err="1"/>
              <a:t>namque</a:t>
            </a:r>
            <a:r>
              <a:rPr lang="cs-CZ" sz="4500" dirty="0"/>
              <a:t> </a:t>
            </a:r>
            <a:r>
              <a:rPr lang="cs-CZ" sz="4500" dirty="0" err="1"/>
              <a:t>gemellos</a:t>
            </a:r>
            <a:r>
              <a:rPr lang="cs-CZ" sz="4500" dirty="0"/>
              <a:t>,</a:t>
            </a:r>
            <a:br>
              <a:rPr lang="cs-CZ" sz="4500" dirty="0"/>
            </a:br>
            <a:r>
              <a:rPr lang="cs-CZ" sz="4500" dirty="0" err="1"/>
              <a:t>spem</a:t>
            </a:r>
            <a:r>
              <a:rPr lang="cs-CZ" sz="4500" dirty="0"/>
              <a:t> </a:t>
            </a:r>
            <a:r>
              <a:rPr lang="cs-CZ" sz="4500" dirty="0" err="1"/>
              <a:t>gregis</a:t>
            </a:r>
            <a:r>
              <a:rPr lang="cs-CZ" sz="4500" dirty="0"/>
              <a:t>, a, silice in nuda </a:t>
            </a:r>
            <a:r>
              <a:rPr lang="cs-CZ" sz="4500" dirty="0" err="1"/>
              <a:t>conixa</a:t>
            </a:r>
            <a:r>
              <a:rPr lang="cs-CZ" sz="4500" dirty="0"/>
              <a:t> </a:t>
            </a:r>
            <a:r>
              <a:rPr lang="cs-CZ" sz="4500" dirty="0" err="1"/>
              <a:t>reliquit</a:t>
            </a:r>
            <a:r>
              <a:rPr lang="cs-CZ" sz="4500" dirty="0"/>
              <a:t>.        15</a:t>
            </a:r>
            <a:br>
              <a:rPr lang="cs-CZ" sz="4500" dirty="0"/>
            </a:br>
            <a:r>
              <a:rPr lang="cs-CZ" sz="4500" dirty="0" err="1"/>
              <a:t>saepe</a:t>
            </a:r>
            <a:r>
              <a:rPr lang="cs-CZ" sz="4500" dirty="0"/>
              <a:t> </a:t>
            </a:r>
            <a:r>
              <a:rPr lang="cs-CZ" sz="4500" dirty="0" err="1"/>
              <a:t>malum</a:t>
            </a:r>
            <a:r>
              <a:rPr lang="cs-CZ" sz="4500" dirty="0"/>
              <a:t> hoc </a:t>
            </a:r>
            <a:r>
              <a:rPr lang="cs-CZ" sz="4500" dirty="0" err="1"/>
              <a:t>nobis</a:t>
            </a:r>
            <a:r>
              <a:rPr lang="cs-CZ" sz="4500" dirty="0"/>
              <a:t>, si mens non </a:t>
            </a:r>
            <a:r>
              <a:rPr lang="cs-CZ" sz="4500" dirty="0" err="1"/>
              <a:t>laeva</a:t>
            </a:r>
            <a:r>
              <a:rPr lang="cs-CZ" sz="4500" dirty="0"/>
              <a:t> </a:t>
            </a:r>
            <a:r>
              <a:rPr lang="cs-CZ" sz="4500" dirty="0" err="1"/>
              <a:t>fuisset</a:t>
            </a:r>
            <a:r>
              <a:rPr lang="cs-CZ" sz="4500" dirty="0"/>
              <a:t>,</a:t>
            </a:r>
            <a:br>
              <a:rPr lang="cs-CZ" sz="4500" dirty="0"/>
            </a:br>
            <a:r>
              <a:rPr lang="cs-CZ" sz="4500" dirty="0"/>
              <a:t>de </a:t>
            </a:r>
            <a:r>
              <a:rPr lang="cs-CZ" sz="4500" dirty="0" err="1"/>
              <a:t>caelo</a:t>
            </a:r>
            <a:r>
              <a:rPr lang="cs-CZ" sz="4500" dirty="0"/>
              <a:t> </a:t>
            </a:r>
            <a:r>
              <a:rPr lang="cs-CZ" sz="4500" dirty="0" err="1"/>
              <a:t>tactas</a:t>
            </a:r>
            <a:r>
              <a:rPr lang="cs-CZ" sz="4500" dirty="0"/>
              <a:t> </a:t>
            </a:r>
            <a:r>
              <a:rPr lang="cs-CZ" sz="4500" dirty="0" err="1"/>
              <a:t>memini</a:t>
            </a:r>
            <a:r>
              <a:rPr lang="cs-CZ" sz="4500" dirty="0"/>
              <a:t> </a:t>
            </a:r>
            <a:r>
              <a:rPr lang="cs-CZ" sz="4500" dirty="0" err="1"/>
              <a:t>praedicere</a:t>
            </a:r>
            <a:r>
              <a:rPr lang="cs-CZ" sz="4500" dirty="0"/>
              <a:t> </a:t>
            </a:r>
            <a:r>
              <a:rPr lang="cs-CZ" sz="4500" dirty="0" err="1"/>
              <a:t>quercus</a:t>
            </a:r>
            <a:r>
              <a:rPr lang="cs-CZ" sz="4500" dirty="0"/>
              <a:t>.</a:t>
            </a:r>
            <a:br>
              <a:rPr lang="cs-CZ" sz="4500" dirty="0"/>
            </a:br>
            <a:r>
              <a:rPr lang="cs-CZ" sz="4500" dirty="0"/>
              <a:t>sed </a:t>
            </a:r>
            <a:r>
              <a:rPr lang="cs-CZ" sz="4500" dirty="0" err="1"/>
              <a:t>tamen</a:t>
            </a:r>
            <a:r>
              <a:rPr lang="cs-CZ" sz="4500" dirty="0"/>
              <a:t> </a:t>
            </a:r>
            <a:r>
              <a:rPr lang="cs-CZ" sz="4500" dirty="0" err="1"/>
              <a:t>iste</a:t>
            </a:r>
            <a:r>
              <a:rPr lang="cs-CZ" sz="4500" dirty="0"/>
              <a:t> deus qui </a:t>
            </a:r>
            <a:r>
              <a:rPr lang="cs-CZ" sz="4500" dirty="0" err="1"/>
              <a:t>sit</a:t>
            </a:r>
            <a:r>
              <a:rPr lang="cs-CZ" sz="4500" dirty="0"/>
              <a:t> da, </a:t>
            </a:r>
            <a:r>
              <a:rPr lang="cs-CZ" sz="4500" dirty="0" err="1"/>
              <a:t>Tityre,nobis</a:t>
            </a:r>
            <a:r>
              <a:rPr lang="cs-CZ" sz="4500" dirty="0"/>
              <a:t>.</a:t>
            </a:r>
          </a:p>
          <a:p>
            <a:pPr marL="0" indent="0">
              <a:buNone/>
            </a:pPr>
            <a:r>
              <a:rPr lang="cs-CZ" sz="4500" dirty="0"/>
              <a:t>		</a:t>
            </a:r>
            <a:r>
              <a:rPr lang="cs-CZ" sz="4500" dirty="0" err="1"/>
              <a:t>Tityrus</a:t>
            </a:r>
            <a:endParaRPr lang="cs-CZ" sz="4500" dirty="0"/>
          </a:p>
          <a:p>
            <a:r>
              <a:rPr lang="cs-CZ" sz="4500" dirty="0" err="1"/>
              <a:t>Urbem</a:t>
            </a:r>
            <a:r>
              <a:rPr lang="cs-CZ" sz="4500" dirty="0"/>
              <a:t> </a:t>
            </a:r>
            <a:r>
              <a:rPr lang="cs-CZ" sz="4500" dirty="0" err="1"/>
              <a:t>quam</a:t>
            </a:r>
            <a:r>
              <a:rPr lang="cs-CZ" sz="4500" dirty="0"/>
              <a:t> </a:t>
            </a:r>
            <a:r>
              <a:rPr lang="cs-CZ" sz="4500" dirty="0" err="1"/>
              <a:t>dicunt</a:t>
            </a:r>
            <a:r>
              <a:rPr lang="cs-CZ" sz="4500" dirty="0"/>
              <a:t> </a:t>
            </a:r>
            <a:r>
              <a:rPr lang="cs-CZ" sz="4500" dirty="0" err="1"/>
              <a:t>Romam</a:t>
            </a:r>
            <a:r>
              <a:rPr lang="cs-CZ" sz="4500" dirty="0"/>
              <a:t>, </a:t>
            </a:r>
            <a:r>
              <a:rPr lang="cs-CZ" sz="4500" dirty="0" err="1"/>
              <a:t>Meliboee</a:t>
            </a:r>
            <a:r>
              <a:rPr lang="cs-CZ" sz="4500" dirty="0"/>
              <a:t>, </a:t>
            </a:r>
            <a:r>
              <a:rPr lang="cs-CZ" sz="4500" dirty="0" err="1"/>
              <a:t>putavi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err="1"/>
              <a:t>stultus</a:t>
            </a:r>
            <a:r>
              <a:rPr lang="cs-CZ" sz="4500" dirty="0"/>
              <a:t> ego </a:t>
            </a:r>
            <a:r>
              <a:rPr lang="cs-CZ" sz="4500" dirty="0" err="1"/>
              <a:t>huic</a:t>
            </a:r>
            <a:r>
              <a:rPr lang="cs-CZ" sz="4500" dirty="0"/>
              <a:t> </a:t>
            </a:r>
            <a:r>
              <a:rPr lang="cs-CZ" sz="4500" dirty="0" err="1"/>
              <a:t>nostrae</a:t>
            </a:r>
            <a:r>
              <a:rPr lang="cs-CZ" sz="4500" dirty="0"/>
              <a:t> </a:t>
            </a:r>
            <a:r>
              <a:rPr lang="cs-CZ" sz="4500" dirty="0" err="1"/>
              <a:t>similem</a:t>
            </a:r>
            <a:r>
              <a:rPr lang="cs-CZ" sz="4500" dirty="0"/>
              <a:t>, cui </a:t>
            </a:r>
            <a:r>
              <a:rPr lang="cs-CZ" sz="4500" dirty="0" err="1"/>
              <a:t>saepe</a:t>
            </a:r>
            <a:r>
              <a:rPr lang="cs-CZ" sz="4500" dirty="0"/>
              <a:t> </a:t>
            </a:r>
            <a:r>
              <a:rPr lang="cs-CZ" sz="4500" dirty="0" err="1" smtClean="0"/>
              <a:t>solemus</a:t>
            </a:r>
            <a:r>
              <a:rPr lang="cs-CZ" sz="4500" dirty="0" smtClean="0"/>
              <a:t>  20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err="1"/>
              <a:t>pastores</a:t>
            </a:r>
            <a:r>
              <a:rPr lang="cs-CZ" sz="4500" dirty="0"/>
              <a:t> </a:t>
            </a:r>
            <a:r>
              <a:rPr lang="cs-CZ" sz="4500" dirty="0" err="1"/>
              <a:t>ovium</a:t>
            </a:r>
            <a:r>
              <a:rPr lang="cs-CZ" sz="4500" dirty="0"/>
              <a:t> </a:t>
            </a:r>
            <a:r>
              <a:rPr lang="cs-CZ" sz="4500" dirty="0" err="1"/>
              <a:t>teneros</a:t>
            </a:r>
            <a:r>
              <a:rPr lang="cs-CZ" sz="4500" dirty="0"/>
              <a:t> </a:t>
            </a:r>
            <a:r>
              <a:rPr lang="cs-CZ" sz="4500" dirty="0" err="1"/>
              <a:t>depellere</a:t>
            </a:r>
            <a:r>
              <a:rPr lang="cs-CZ" sz="4500" dirty="0"/>
              <a:t> fetus.</a:t>
            </a:r>
            <a:br>
              <a:rPr lang="cs-CZ" sz="4500" dirty="0"/>
            </a:br>
            <a:r>
              <a:rPr lang="cs-CZ" sz="4500" dirty="0"/>
              <a:t>sic </a:t>
            </a:r>
            <a:r>
              <a:rPr lang="cs-CZ" sz="4500" dirty="0" err="1"/>
              <a:t>canibus</a:t>
            </a:r>
            <a:r>
              <a:rPr lang="cs-CZ" sz="4500" dirty="0"/>
              <a:t> </a:t>
            </a:r>
            <a:r>
              <a:rPr lang="cs-CZ" sz="4500" dirty="0" err="1"/>
              <a:t>catulos</a:t>
            </a:r>
            <a:r>
              <a:rPr lang="cs-CZ" sz="4500" dirty="0"/>
              <a:t> </a:t>
            </a:r>
            <a:r>
              <a:rPr lang="cs-CZ" sz="4500" dirty="0" err="1"/>
              <a:t>similes</a:t>
            </a:r>
            <a:r>
              <a:rPr lang="cs-CZ" sz="4500" dirty="0"/>
              <a:t>, sic </a:t>
            </a:r>
            <a:r>
              <a:rPr lang="cs-CZ" sz="4500" dirty="0" err="1"/>
              <a:t>matribus</a:t>
            </a:r>
            <a:r>
              <a:rPr lang="cs-CZ" sz="4500" dirty="0"/>
              <a:t> </a:t>
            </a:r>
            <a:r>
              <a:rPr lang="cs-CZ" sz="4500" dirty="0" err="1"/>
              <a:t>haedos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err="1"/>
              <a:t>noram</a:t>
            </a:r>
            <a:r>
              <a:rPr lang="cs-CZ" sz="4500" dirty="0"/>
              <a:t>, sic </a:t>
            </a:r>
            <a:r>
              <a:rPr lang="cs-CZ" sz="4500" dirty="0" err="1"/>
              <a:t>parvis</a:t>
            </a:r>
            <a:r>
              <a:rPr lang="cs-CZ" sz="4500" dirty="0"/>
              <a:t> </a:t>
            </a:r>
            <a:r>
              <a:rPr lang="cs-CZ" sz="4500" dirty="0" err="1"/>
              <a:t>componere</a:t>
            </a:r>
            <a:r>
              <a:rPr lang="cs-CZ" sz="4500" dirty="0"/>
              <a:t> </a:t>
            </a:r>
            <a:r>
              <a:rPr lang="cs-CZ" sz="4500" dirty="0" err="1"/>
              <a:t>magna</a:t>
            </a:r>
            <a:r>
              <a:rPr lang="cs-CZ" sz="4500" dirty="0"/>
              <a:t> </a:t>
            </a:r>
            <a:r>
              <a:rPr lang="cs-CZ" sz="4500" dirty="0" err="1"/>
              <a:t>solebam</a:t>
            </a:r>
            <a:r>
              <a:rPr lang="cs-CZ" sz="4500" dirty="0"/>
              <a:t>.</a:t>
            </a:r>
            <a:br>
              <a:rPr lang="cs-CZ" sz="4500" dirty="0"/>
            </a:br>
            <a:r>
              <a:rPr lang="cs-CZ" sz="4500" dirty="0" err="1"/>
              <a:t>verum</a:t>
            </a:r>
            <a:r>
              <a:rPr lang="cs-CZ" sz="4500" dirty="0"/>
              <a:t> </a:t>
            </a:r>
            <a:r>
              <a:rPr lang="cs-CZ" sz="4500" dirty="0" err="1"/>
              <a:t>haec</a:t>
            </a:r>
            <a:r>
              <a:rPr lang="cs-CZ" sz="4500" dirty="0"/>
              <a:t> tantum alias inter </a:t>
            </a:r>
            <a:r>
              <a:rPr lang="cs-CZ" sz="4500" dirty="0" err="1"/>
              <a:t>caput</a:t>
            </a:r>
            <a:r>
              <a:rPr lang="cs-CZ" sz="4500" dirty="0"/>
              <a:t> </a:t>
            </a:r>
            <a:r>
              <a:rPr lang="cs-CZ" sz="4500" dirty="0" err="1"/>
              <a:t>extulit</a:t>
            </a:r>
            <a:r>
              <a:rPr lang="cs-CZ" sz="4500" dirty="0"/>
              <a:t> </a:t>
            </a:r>
            <a:r>
              <a:rPr lang="cs-CZ" sz="4500" dirty="0" err="1"/>
              <a:t>urbes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cs-CZ" sz="4500" dirty="0" err="1"/>
              <a:t>quantum</a:t>
            </a:r>
            <a:r>
              <a:rPr lang="cs-CZ" sz="4500" dirty="0"/>
              <a:t> lenta </a:t>
            </a:r>
            <a:r>
              <a:rPr lang="cs-CZ" sz="4500" dirty="0" err="1"/>
              <a:t>solent</a:t>
            </a:r>
            <a:r>
              <a:rPr lang="cs-CZ" sz="4500" dirty="0"/>
              <a:t> inter </a:t>
            </a:r>
            <a:r>
              <a:rPr lang="cs-CZ" sz="4500" dirty="0" err="1"/>
              <a:t>viburna</a:t>
            </a:r>
            <a:r>
              <a:rPr lang="cs-CZ" sz="4500" dirty="0"/>
              <a:t> </a:t>
            </a:r>
            <a:r>
              <a:rPr lang="cs-CZ" sz="4500" dirty="0" err="1"/>
              <a:t>cupressi</a:t>
            </a:r>
            <a:r>
              <a:rPr lang="cs-CZ" sz="4500" dirty="0"/>
              <a:t>.       </a:t>
            </a:r>
            <a:r>
              <a:rPr lang="cs-CZ" sz="4500" dirty="0" smtClean="0"/>
              <a:t>      </a:t>
            </a:r>
            <a:r>
              <a:rPr lang="cs-CZ" sz="4500" dirty="0"/>
              <a:t>  </a:t>
            </a:r>
            <a:r>
              <a:rPr lang="cs-CZ" sz="4500" dirty="0" smtClean="0"/>
              <a:t>25</a:t>
            </a:r>
          </a:p>
          <a:p>
            <a:endParaRPr lang="cs-CZ" sz="4500" dirty="0"/>
          </a:p>
          <a:p>
            <a:pPr marL="0" indent="0">
              <a:buNone/>
            </a:pPr>
            <a:r>
              <a:rPr lang="cs-CZ" sz="4800" dirty="0" smtClean="0"/>
              <a:t>		</a:t>
            </a:r>
            <a:r>
              <a:rPr lang="cs-CZ" sz="4800" dirty="0" err="1" smtClean="0"/>
              <a:t>Meliboeus</a:t>
            </a:r>
            <a:endParaRPr lang="cs-CZ" sz="4800" dirty="0"/>
          </a:p>
          <a:p>
            <a:r>
              <a:rPr lang="cs-CZ" sz="4800" dirty="0"/>
              <a:t>Et </a:t>
            </a:r>
            <a:r>
              <a:rPr lang="cs-CZ" sz="4800" dirty="0" err="1"/>
              <a:t>quae</a:t>
            </a:r>
            <a:r>
              <a:rPr lang="cs-CZ" sz="4800" dirty="0"/>
              <a:t> </a:t>
            </a:r>
            <a:r>
              <a:rPr lang="cs-CZ" sz="4800" dirty="0" err="1"/>
              <a:t>tanta</a:t>
            </a:r>
            <a:r>
              <a:rPr lang="cs-CZ" sz="4800" dirty="0"/>
              <a:t> </a:t>
            </a:r>
            <a:r>
              <a:rPr lang="cs-CZ" sz="4800" dirty="0" err="1"/>
              <a:t>fuit</a:t>
            </a:r>
            <a:r>
              <a:rPr lang="cs-CZ" sz="4800" dirty="0"/>
              <a:t> </a:t>
            </a:r>
            <a:r>
              <a:rPr lang="cs-CZ" sz="4800" dirty="0" err="1"/>
              <a:t>Romam</a:t>
            </a:r>
            <a:r>
              <a:rPr lang="cs-CZ" sz="4800" dirty="0"/>
              <a:t> </a:t>
            </a:r>
            <a:r>
              <a:rPr lang="cs-CZ" sz="4800" dirty="0" err="1"/>
              <a:t>tibi</a:t>
            </a:r>
            <a:r>
              <a:rPr lang="cs-CZ" sz="4800" dirty="0"/>
              <a:t> causa </a:t>
            </a:r>
            <a:r>
              <a:rPr lang="cs-CZ" sz="4800" dirty="0" err="1"/>
              <a:t>videndi</a:t>
            </a:r>
            <a:r>
              <a:rPr lang="cs-CZ" sz="4800" dirty="0" smtClean="0"/>
              <a:t>?</a:t>
            </a:r>
            <a:r>
              <a:rPr lang="cs-CZ" sz="4500" dirty="0"/>
              <a:t/>
            </a:r>
            <a:br>
              <a:rPr lang="cs-CZ" sz="4500" dirty="0"/>
            </a:br>
            <a:endParaRPr lang="cs-CZ" sz="4500" dirty="0"/>
          </a:p>
        </p:txBody>
      </p:sp>
    </p:spTree>
    <p:extLst>
      <p:ext uri="{BB962C8B-B14F-4D97-AF65-F5344CB8AC3E}">
        <p14:creationId xmlns:p14="http://schemas.microsoft.com/office/powerpoint/2010/main" val="7707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Bucolica</a:t>
            </a:r>
            <a:r>
              <a:rPr lang="cs-CZ" i="1" dirty="0"/>
              <a:t>: </a:t>
            </a:r>
            <a:r>
              <a:rPr lang="cs-CZ" i="1" dirty="0" err="1"/>
              <a:t>Ecl</a:t>
            </a:r>
            <a:r>
              <a:rPr lang="cs-CZ" i="1" dirty="0"/>
              <a:t>.</a:t>
            </a:r>
            <a:r>
              <a:rPr lang="cs-CZ" dirty="0"/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447" y="1825625"/>
            <a:ext cx="11618259" cy="4351338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	</a:t>
            </a:r>
            <a:r>
              <a:rPr lang="cs-CZ" sz="2600" dirty="0" smtClean="0"/>
              <a:t>	</a:t>
            </a:r>
            <a:r>
              <a:rPr lang="cs-CZ" sz="2100" dirty="0" err="1" smtClean="0"/>
              <a:t>Tityrus</a:t>
            </a:r>
            <a:endParaRPr lang="cs-CZ" sz="2100" dirty="0"/>
          </a:p>
          <a:p>
            <a:r>
              <a:rPr lang="cs-CZ" sz="2100" dirty="0" err="1"/>
              <a:t>Libertas</a:t>
            </a:r>
            <a:r>
              <a:rPr lang="cs-CZ" sz="2100" dirty="0"/>
              <a:t>, </a:t>
            </a:r>
            <a:r>
              <a:rPr lang="cs-CZ" sz="2100" dirty="0" err="1"/>
              <a:t>quae</a:t>
            </a:r>
            <a:r>
              <a:rPr lang="cs-CZ" sz="2100" dirty="0"/>
              <a:t> sera </a:t>
            </a:r>
            <a:r>
              <a:rPr lang="cs-CZ" sz="2100" dirty="0" err="1"/>
              <a:t>tamen</a:t>
            </a:r>
            <a:r>
              <a:rPr lang="cs-CZ" sz="2100" dirty="0"/>
              <a:t> </a:t>
            </a:r>
            <a:r>
              <a:rPr lang="cs-CZ" sz="2100" dirty="0" err="1"/>
              <a:t>respexit</a:t>
            </a:r>
            <a:r>
              <a:rPr lang="cs-CZ" sz="2100" dirty="0"/>
              <a:t> </a:t>
            </a:r>
            <a:r>
              <a:rPr lang="cs-CZ" sz="2100" dirty="0" err="1"/>
              <a:t>inertem</a:t>
            </a:r>
            <a:r>
              <a:rPr lang="cs-CZ" sz="2100" dirty="0"/>
              <a:t>,</a:t>
            </a:r>
            <a:br>
              <a:rPr lang="cs-CZ" sz="2100" dirty="0"/>
            </a:br>
            <a:r>
              <a:rPr lang="cs-CZ" sz="2100" dirty="0" err="1"/>
              <a:t>candidior</a:t>
            </a:r>
            <a:r>
              <a:rPr lang="cs-CZ" sz="2100" dirty="0"/>
              <a:t> </a:t>
            </a:r>
            <a:r>
              <a:rPr lang="cs-CZ" sz="2100" dirty="0" err="1"/>
              <a:t>postquam</a:t>
            </a:r>
            <a:r>
              <a:rPr lang="cs-CZ" sz="2100" dirty="0"/>
              <a:t> </a:t>
            </a:r>
            <a:r>
              <a:rPr lang="cs-CZ" sz="2100" dirty="0" err="1"/>
              <a:t>tondenti</a:t>
            </a:r>
            <a:r>
              <a:rPr lang="cs-CZ" sz="2100" dirty="0"/>
              <a:t> </a:t>
            </a:r>
            <a:r>
              <a:rPr lang="cs-CZ" sz="2100" dirty="0" err="1"/>
              <a:t>barba</a:t>
            </a:r>
            <a:r>
              <a:rPr lang="cs-CZ" sz="2100" dirty="0"/>
              <a:t> </a:t>
            </a:r>
            <a:r>
              <a:rPr lang="cs-CZ" sz="2100" dirty="0" err="1"/>
              <a:t>cadebat</a:t>
            </a:r>
            <a:r>
              <a:rPr lang="cs-CZ" sz="2100" dirty="0"/>
              <a:t>,</a:t>
            </a:r>
            <a:br>
              <a:rPr lang="cs-CZ" sz="2100" dirty="0"/>
            </a:br>
            <a:r>
              <a:rPr lang="cs-CZ" sz="2100" dirty="0" err="1"/>
              <a:t>respexit</a:t>
            </a:r>
            <a:r>
              <a:rPr lang="cs-CZ" sz="2100" dirty="0"/>
              <a:t> </a:t>
            </a:r>
            <a:r>
              <a:rPr lang="cs-CZ" sz="2100" dirty="0" err="1"/>
              <a:t>tamen</a:t>
            </a:r>
            <a:r>
              <a:rPr lang="cs-CZ" sz="2100" dirty="0"/>
              <a:t> et longo post </a:t>
            </a:r>
            <a:r>
              <a:rPr lang="cs-CZ" sz="2100" dirty="0" err="1"/>
              <a:t>tempore</a:t>
            </a:r>
            <a:r>
              <a:rPr lang="cs-CZ" sz="2100" dirty="0"/>
              <a:t> </a:t>
            </a:r>
            <a:r>
              <a:rPr lang="cs-CZ" sz="2100" dirty="0" err="1"/>
              <a:t>venit</a:t>
            </a:r>
            <a:r>
              <a:rPr lang="cs-CZ" sz="2100" dirty="0"/>
              <a:t>,</a:t>
            </a:r>
            <a:br>
              <a:rPr lang="cs-CZ" sz="2100" dirty="0"/>
            </a:br>
            <a:r>
              <a:rPr lang="cs-CZ" sz="2100" dirty="0" err="1"/>
              <a:t>postquam</a:t>
            </a:r>
            <a:r>
              <a:rPr lang="cs-CZ" sz="2100" dirty="0"/>
              <a:t> nos </a:t>
            </a:r>
            <a:r>
              <a:rPr lang="cs-CZ" sz="2100" dirty="0" err="1"/>
              <a:t>Amaryllis</a:t>
            </a:r>
            <a:r>
              <a:rPr lang="cs-CZ" sz="2100" dirty="0"/>
              <a:t> </a:t>
            </a:r>
            <a:r>
              <a:rPr lang="cs-CZ" sz="2100" dirty="0" err="1"/>
              <a:t>habet</a:t>
            </a:r>
            <a:r>
              <a:rPr lang="cs-CZ" sz="2100" dirty="0"/>
              <a:t>, </a:t>
            </a:r>
            <a:r>
              <a:rPr lang="cs-CZ" sz="2100" dirty="0" err="1"/>
              <a:t>Galatea</a:t>
            </a:r>
            <a:r>
              <a:rPr lang="cs-CZ" sz="2100" dirty="0"/>
              <a:t> </a:t>
            </a:r>
            <a:r>
              <a:rPr lang="cs-CZ" sz="2100" dirty="0" err="1" smtClean="0"/>
              <a:t>reliquit</a:t>
            </a:r>
            <a:r>
              <a:rPr lang="cs-CZ" sz="2100" dirty="0" smtClean="0"/>
              <a:t>.     30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 err="1"/>
              <a:t>namque</a:t>
            </a:r>
            <a:r>
              <a:rPr lang="cs-CZ" sz="2100" dirty="0"/>
              <a:t> - </a:t>
            </a:r>
            <a:r>
              <a:rPr lang="cs-CZ" sz="2100" dirty="0" err="1"/>
              <a:t>fatebor</a:t>
            </a:r>
            <a:r>
              <a:rPr lang="cs-CZ" sz="2100" dirty="0"/>
              <a:t> </a:t>
            </a:r>
            <a:r>
              <a:rPr lang="cs-CZ" sz="2100" dirty="0" err="1"/>
              <a:t>enim</a:t>
            </a:r>
            <a:r>
              <a:rPr lang="cs-CZ" sz="2100" dirty="0"/>
              <a:t> - dum </a:t>
            </a:r>
            <a:r>
              <a:rPr lang="cs-CZ" sz="2100" dirty="0" err="1"/>
              <a:t>me</a:t>
            </a:r>
            <a:r>
              <a:rPr lang="cs-CZ" sz="2100" dirty="0"/>
              <a:t> </a:t>
            </a:r>
            <a:r>
              <a:rPr lang="cs-CZ" sz="2100" dirty="0" err="1"/>
              <a:t>Galatea</a:t>
            </a:r>
            <a:r>
              <a:rPr lang="cs-CZ" sz="2100" dirty="0"/>
              <a:t> </a:t>
            </a:r>
            <a:r>
              <a:rPr lang="cs-CZ" sz="2100" dirty="0" err="1"/>
              <a:t>tenebat</a:t>
            </a:r>
            <a:r>
              <a:rPr lang="cs-CZ" sz="2100" dirty="0"/>
              <a:t>,</a:t>
            </a:r>
            <a:br>
              <a:rPr lang="cs-CZ" sz="2100" dirty="0"/>
            </a:br>
            <a:r>
              <a:rPr lang="cs-CZ" sz="2100" dirty="0" err="1"/>
              <a:t>nec</a:t>
            </a:r>
            <a:r>
              <a:rPr lang="cs-CZ" sz="2100" dirty="0"/>
              <a:t> </a:t>
            </a:r>
            <a:r>
              <a:rPr lang="cs-CZ" sz="2100" dirty="0" err="1"/>
              <a:t>spes</a:t>
            </a:r>
            <a:r>
              <a:rPr lang="cs-CZ" sz="2100" dirty="0"/>
              <a:t> </a:t>
            </a:r>
            <a:r>
              <a:rPr lang="cs-CZ" sz="2100" dirty="0" err="1"/>
              <a:t>libertatis</a:t>
            </a:r>
            <a:r>
              <a:rPr lang="cs-CZ" sz="2100" dirty="0"/>
              <a:t> </a:t>
            </a:r>
            <a:r>
              <a:rPr lang="cs-CZ" sz="2100" dirty="0" err="1"/>
              <a:t>erat</a:t>
            </a:r>
            <a:r>
              <a:rPr lang="cs-CZ" sz="2100" dirty="0"/>
              <a:t> </a:t>
            </a:r>
            <a:r>
              <a:rPr lang="cs-CZ" sz="2100" dirty="0" err="1"/>
              <a:t>nec</a:t>
            </a:r>
            <a:r>
              <a:rPr lang="cs-CZ" sz="2100" dirty="0"/>
              <a:t> </a:t>
            </a:r>
            <a:r>
              <a:rPr lang="cs-CZ" sz="2100" dirty="0" err="1"/>
              <a:t>cura</a:t>
            </a:r>
            <a:r>
              <a:rPr lang="cs-CZ" sz="2100" dirty="0"/>
              <a:t> </a:t>
            </a:r>
            <a:r>
              <a:rPr lang="cs-CZ" sz="2100" dirty="0" err="1"/>
              <a:t>peculi</a:t>
            </a:r>
            <a:r>
              <a:rPr lang="cs-CZ" sz="2100" dirty="0"/>
              <a:t>.</a:t>
            </a:r>
            <a:br>
              <a:rPr lang="cs-CZ" sz="2100" dirty="0"/>
            </a:br>
            <a:r>
              <a:rPr lang="cs-CZ" sz="2100" dirty="0" err="1"/>
              <a:t>quamvis</a:t>
            </a:r>
            <a:r>
              <a:rPr lang="cs-CZ" sz="2100" dirty="0"/>
              <a:t> </a:t>
            </a:r>
            <a:r>
              <a:rPr lang="cs-CZ" sz="2100" dirty="0" err="1"/>
              <a:t>multa</a:t>
            </a:r>
            <a:r>
              <a:rPr lang="cs-CZ" sz="2100" dirty="0"/>
              <a:t> </a:t>
            </a:r>
            <a:r>
              <a:rPr lang="cs-CZ" sz="2100" dirty="0" err="1"/>
              <a:t>meis</a:t>
            </a:r>
            <a:r>
              <a:rPr lang="cs-CZ" sz="2100" dirty="0"/>
              <a:t> </a:t>
            </a:r>
            <a:r>
              <a:rPr lang="cs-CZ" sz="2100" dirty="0" err="1"/>
              <a:t>exiret</a:t>
            </a:r>
            <a:r>
              <a:rPr lang="cs-CZ" sz="2100" dirty="0"/>
              <a:t> </a:t>
            </a:r>
            <a:r>
              <a:rPr lang="cs-CZ" sz="2100" dirty="0" err="1"/>
              <a:t>victima</a:t>
            </a:r>
            <a:r>
              <a:rPr lang="cs-CZ" sz="2100" dirty="0"/>
              <a:t> </a:t>
            </a:r>
            <a:r>
              <a:rPr lang="cs-CZ" sz="2100" dirty="0" err="1"/>
              <a:t>saeptis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 err="1"/>
              <a:t>pinguis</a:t>
            </a:r>
            <a:r>
              <a:rPr lang="cs-CZ" sz="2100" dirty="0"/>
              <a:t> et </a:t>
            </a:r>
            <a:r>
              <a:rPr lang="cs-CZ" sz="2100" dirty="0" err="1"/>
              <a:t>ingratae</a:t>
            </a:r>
            <a:r>
              <a:rPr lang="cs-CZ" sz="2100" dirty="0"/>
              <a:t> </a:t>
            </a:r>
            <a:r>
              <a:rPr lang="cs-CZ" sz="2100" dirty="0" err="1"/>
              <a:t>premeretur</a:t>
            </a:r>
            <a:r>
              <a:rPr lang="cs-CZ" sz="2100" dirty="0"/>
              <a:t> </a:t>
            </a:r>
            <a:r>
              <a:rPr lang="cs-CZ" sz="2100" dirty="0" err="1"/>
              <a:t>caseus</a:t>
            </a:r>
            <a:r>
              <a:rPr lang="cs-CZ" sz="2100" dirty="0"/>
              <a:t> urbi,</a:t>
            </a:r>
            <a:br>
              <a:rPr lang="cs-CZ" sz="2100" dirty="0"/>
            </a:br>
            <a:r>
              <a:rPr lang="cs-CZ" sz="2100" dirty="0"/>
              <a:t>non </a:t>
            </a:r>
            <a:r>
              <a:rPr lang="cs-CZ" sz="2100" dirty="0" err="1"/>
              <a:t>umquam</a:t>
            </a:r>
            <a:r>
              <a:rPr lang="cs-CZ" sz="2100" dirty="0"/>
              <a:t> gravis </a:t>
            </a:r>
            <a:r>
              <a:rPr lang="cs-CZ" sz="2100" dirty="0" err="1"/>
              <a:t>aere</a:t>
            </a:r>
            <a:r>
              <a:rPr lang="cs-CZ" sz="2100" dirty="0"/>
              <a:t> </a:t>
            </a:r>
            <a:r>
              <a:rPr lang="cs-CZ" sz="2100" dirty="0" err="1"/>
              <a:t>domum</a:t>
            </a:r>
            <a:r>
              <a:rPr lang="cs-CZ" sz="2100" dirty="0"/>
              <a:t> </a:t>
            </a:r>
            <a:r>
              <a:rPr lang="cs-CZ" sz="2100" dirty="0" err="1"/>
              <a:t>mihi</a:t>
            </a:r>
            <a:r>
              <a:rPr lang="cs-CZ" sz="2100" dirty="0"/>
              <a:t> </a:t>
            </a:r>
            <a:r>
              <a:rPr lang="cs-CZ" sz="2100" dirty="0" err="1"/>
              <a:t>dextra</a:t>
            </a:r>
            <a:r>
              <a:rPr lang="cs-CZ" sz="2100" dirty="0"/>
              <a:t> </a:t>
            </a:r>
            <a:r>
              <a:rPr lang="cs-CZ" sz="2100" dirty="0" err="1" smtClean="0"/>
              <a:t>redibat</a:t>
            </a:r>
            <a:r>
              <a:rPr lang="cs-CZ" sz="2100" dirty="0" smtClean="0"/>
              <a:t>. 35</a:t>
            </a:r>
            <a:r>
              <a:rPr lang="cs-CZ" sz="2100" dirty="0"/>
              <a:t>      </a:t>
            </a:r>
            <a:endParaRPr lang="cs-CZ" sz="2100" dirty="0" smtClean="0"/>
          </a:p>
          <a:p>
            <a:pPr marL="0" indent="0">
              <a:buNone/>
            </a:pPr>
            <a:r>
              <a:rPr lang="cs-CZ" sz="2100" dirty="0"/>
              <a:t>	</a:t>
            </a:r>
            <a:r>
              <a:rPr lang="cs-CZ" sz="2100" dirty="0" smtClean="0"/>
              <a:t>	</a:t>
            </a:r>
          </a:p>
          <a:p>
            <a:pPr marL="0" indent="0">
              <a:buNone/>
            </a:pPr>
            <a:r>
              <a:rPr lang="cs-CZ" sz="2100" dirty="0"/>
              <a:t>	</a:t>
            </a:r>
            <a:r>
              <a:rPr lang="cs-CZ" sz="2100" dirty="0" smtClean="0"/>
              <a:t>	</a:t>
            </a:r>
            <a:r>
              <a:rPr lang="cs-CZ" sz="2100" dirty="0" err="1" smtClean="0"/>
              <a:t>Meliboeus</a:t>
            </a:r>
            <a:endParaRPr lang="cs-CZ" sz="2100" dirty="0"/>
          </a:p>
          <a:p>
            <a:r>
              <a:rPr lang="cs-CZ" sz="2100" dirty="0" err="1"/>
              <a:t>Mirabar</a:t>
            </a:r>
            <a:r>
              <a:rPr lang="cs-CZ" sz="2100" dirty="0"/>
              <a:t> </a:t>
            </a:r>
            <a:r>
              <a:rPr lang="cs-CZ" sz="2100" dirty="0" err="1"/>
              <a:t>quid</a:t>
            </a:r>
            <a:r>
              <a:rPr lang="cs-CZ" sz="2100" dirty="0"/>
              <a:t> </a:t>
            </a:r>
            <a:r>
              <a:rPr lang="cs-CZ" sz="2100" dirty="0" err="1"/>
              <a:t>maesta</a:t>
            </a:r>
            <a:r>
              <a:rPr lang="cs-CZ" sz="2100" dirty="0"/>
              <a:t> </a:t>
            </a:r>
            <a:r>
              <a:rPr lang="cs-CZ" sz="2100" dirty="0" err="1"/>
              <a:t>deos</a:t>
            </a:r>
            <a:r>
              <a:rPr lang="cs-CZ" sz="2100" dirty="0"/>
              <a:t>, </a:t>
            </a:r>
            <a:r>
              <a:rPr lang="cs-CZ" sz="2100" dirty="0" err="1"/>
              <a:t>Amarylli</a:t>
            </a:r>
            <a:r>
              <a:rPr lang="cs-CZ" sz="2100" dirty="0"/>
              <a:t>, </a:t>
            </a:r>
            <a:r>
              <a:rPr lang="cs-CZ" sz="2100" dirty="0" err="1"/>
              <a:t>vocares</a:t>
            </a:r>
            <a:r>
              <a:rPr lang="cs-CZ" sz="2100" dirty="0"/>
              <a:t>,</a:t>
            </a:r>
            <a:br>
              <a:rPr lang="cs-CZ" sz="2100" dirty="0"/>
            </a:br>
            <a:r>
              <a:rPr lang="cs-CZ" sz="2100" dirty="0"/>
              <a:t>cui </a:t>
            </a:r>
            <a:r>
              <a:rPr lang="cs-CZ" sz="2100" dirty="0" err="1"/>
              <a:t>pendere</a:t>
            </a:r>
            <a:r>
              <a:rPr lang="cs-CZ" sz="2100" dirty="0"/>
              <a:t> sua </a:t>
            </a:r>
            <a:r>
              <a:rPr lang="cs-CZ" sz="2100" dirty="0" err="1"/>
              <a:t>patereris</a:t>
            </a:r>
            <a:r>
              <a:rPr lang="cs-CZ" sz="2100" dirty="0"/>
              <a:t> in </a:t>
            </a:r>
            <a:r>
              <a:rPr lang="cs-CZ" sz="2100" dirty="0" err="1"/>
              <a:t>arbore</a:t>
            </a:r>
            <a:r>
              <a:rPr lang="cs-CZ" sz="2100" dirty="0"/>
              <a:t> poma.</a:t>
            </a:r>
            <a:br>
              <a:rPr lang="cs-CZ" sz="2100" dirty="0"/>
            </a:br>
            <a:r>
              <a:rPr lang="cs-CZ" sz="2100" dirty="0" err="1"/>
              <a:t>Tityrus</a:t>
            </a:r>
            <a:r>
              <a:rPr lang="cs-CZ" sz="2100" dirty="0"/>
              <a:t> </a:t>
            </a:r>
            <a:r>
              <a:rPr lang="cs-CZ" sz="2100" dirty="0" err="1"/>
              <a:t>hinc</a:t>
            </a:r>
            <a:r>
              <a:rPr lang="cs-CZ" sz="2100" dirty="0"/>
              <a:t> </a:t>
            </a:r>
            <a:r>
              <a:rPr lang="cs-CZ" sz="2100" dirty="0" err="1"/>
              <a:t>aberat</a:t>
            </a:r>
            <a:r>
              <a:rPr lang="cs-CZ" sz="2100" dirty="0"/>
              <a:t>. </a:t>
            </a:r>
            <a:r>
              <a:rPr lang="cs-CZ" sz="2100" dirty="0" err="1"/>
              <a:t>ipsae</a:t>
            </a:r>
            <a:r>
              <a:rPr lang="cs-CZ" sz="2100" dirty="0"/>
              <a:t> </a:t>
            </a:r>
            <a:r>
              <a:rPr lang="cs-CZ" sz="2100" dirty="0" err="1"/>
              <a:t>te</a:t>
            </a:r>
            <a:r>
              <a:rPr lang="cs-CZ" sz="2100" dirty="0"/>
              <a:t>, </a:t>
            </a:r>
            <a:r>
              <a:rPr lang="cs-CZ" sz="2100" dirty="0" err="1"/>
              <a:t>Tityre</a:t>
            </a:r>
            <a:r>
              <a:rPr lang="cs-CZ" sz="2100" dirty="0"/>
              <a:t>, </a:t>
            </a:r>
            <a:r>
              <a:rPr lang="cs-CZ" sz="2100" dirty="0" err="1"/>
              <a:t>pinus</a:t>
            </a:r>
            <a:r>
              <a:rPr lang="cs-CZ" sz="2100" dirty="0"/>
              <a:t>,</a:t>
            </a:r>
            <a:br>
              <a:rPr lang="cs-CZ" sz="2100" dirty="0"/>
            </a:br>
            <a:r>
              <a:rPr lang="cs-CZ" sz="2100" dirty="0" err="1"/>
              <a:t>ipsi</a:t>
            </a:r>
            <a:r>
              <a:rPr lang="cs-CZ" sz="2100" dirty="0"/>
              <a:t> </a:t>
            </a:r>
            <a:r>
              <a:rPr lang="cs-CZ" sz="2100" dirty="0" err="1"/>
              <a:t>te</a:t>
            </a:r>
            <a:r>
              <a:rPr lang="cs-CZ" sz="2100" dirty="0"/>
              <a:t> </a:t>
            </a:r>
            <a:r>
              <a:rPr lang="cs-CZ" sz="2100" dirty="0" err="1"/>
              <a:t>fontes</a:t>
            </a:r>
            <a:r>
              <a:rPr lang="cs-CZ" sz="2100" dirty="0"/>
              <a:t>, </a:t>
            </a:r>
            <a:r>
              <a:rPr lang="cs-CZ" sz="2100" dirty="0" err="1"/>
              <a:t>ipsa</a:t>
            </a:r>
            <a:r>
              <a:rPr lang="cs-CZ" sz="2100" dirty="0"/>
              <a:t> </a:t>
            </a:r>
            <a:r>
              <a:rPr lang="cs-CZ" sz="2100" dirty="0" err="1"/>
              <a:t>haec</a:t>
            </a:r>
            <a:r>
              <a:rPr lang="cs-CZ" sz="2100" dirty="0"/>
              <a:t> </a:t>
            </a:r>
            <a:r>
              <a:rPr lang="cs-CZ" sz="2100" dirty="0" err="1"/>
              <a:t>arbusta</a:t>
            </a:r>
            <a:r>
              <a:rPr lang="cs-CZ" sz="2100" dirty="0"/>
              <a:t> </a:t>
            </a:r>
            <a:r>
              <a:rPr lang="cs-CZ" sz="2100" dirty="0" err="1"/>
              <a:t>vocabant</a:t>
            </a:r>
            <a:r>
              <a:rPr lang="cs-CZ" sz="2100" dirty="0" smtClean="0"/>
              <a:t>.</a:t>
            </a:r>
          </a:p>
          <a:p>
            <a:pPr marL="0" indent="0">
              <a:buNone/>
            </a:pPr>
            <a:r>
              <a:rPr lang="cs-CZ" sz="2100" dirty="0" smtClean="0"/>
              <a:t>		</a:t>
            </a:r>
          </a:p>
          <a:p>
            <a:pPr marL="0" indent="0">
              <a:buNone/>
            </a:pPr>
            <a:r>
              <a:rPr lang="cs-CZ" sz="2100" dirty="0"/>
              <a:t>	</a:t>
            </a:r>
            <a:r>
              <a:rPr lang="cs-CZ" sz="2100" dirty="0" smtClean="0"/>
              <a:t>	</a:t>
            </a:r>
            <a:r>
              <a:rPr lang="cs-CZ" sz="2100" dirty="0" err="1" smtClean="0"/>
              <a:t>Tityrus</a:t>
            </a:r>
            <a:endParaRPr lang="cs-CZ" sz="2100" dirty="0"/>
          </a:p>
          <a:p>
            <a:r>
              <a:rPr lang="cs-CZ" sz="2100" dirty="0" err="1"/>
              <a:t>Quid</a:t>
            </a:r>
            <a:r>
              <a:rPr lang="cs-CZ" sz="2100" dirty="0"/>
              <a:t> </a:t>
            </a:r>
            <a:r>
              <a:rPr lang="cs-CZ" sz="2100" dirty="0" err="1"/>
              <a:t>facerem</a:t>
            </a:r>
            <a:r>
              <a:rPr lang="cs-CZ" sz="2100" dirty="0"/>
              <a:t>? </a:t>
            </a:r>
            <a:r>
              <a:rPr lang="cs-CZ" sz="2100" dirty="0" err="1"/>
              <a:t>neque</a:t>
            </a:r>
            <a:r>
              <a:rPr lang="cs-CZ" sz="2100" dirty="0"/>
              <a:t> </a:t>
            </a:r>
            <a:r>
              <a:rPr lang="cs-CZ" sz="2100" dirty="0" err="1"/>
              <a:t>servitio</a:t>
            </a:r>
            <a:r>
              <a:rPr lang="cs-CZ" sz="2100" dirty="0"/>
              <a:t> </a:t>
            </a:r>
            <a:r>
              <a:rPr lang="cs-CZ" sz="2100" dirty="0" err="1"/>
              <a:t>me</a:t>
            </a:r>
            <a:r>
              <a:rPr lang="cs-CZ" sz="2100" dirty="0"/>
              <a:t> </a:t>
            </a:r>
            <a:r>
              <a:rPr lang="cs-CZ" sz="2100" dirty="0" err="1"/>
              <a:t>exire</a:t>
            </a:r>
            <a:r>
              <a:rPr lang="cs-CZ" sz="2100" dirty="0"/>
              <a:t> </a:t>
            </a:r>
            <a:r>
              <a:rPr lang="cs-CZ" sz="2100" dirty="0" err="1"/>
              <a:t>licebat</a:t>
            </a:r>
            <a:r>
              <a:rPr lang="cs-CZ" sz="2100" dirty="0"/>
              <a:t>       </a:t>
            </a:r>
            <a:r>
              <a:rPr lang="cs-CZ" sz="2100" dirty="0" smtClean="0"/>
              <a:t>40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 err="1"/>
              <a:t>nec</a:t>
            </a:r>
            <a:r>
              <a:rPr lang="cs-CZ" sz="2100" dirty="0"/>
              <a:t> tam </a:t>
            </a:r>
            <a:r>
              <a:rPr lang="cs-CZ" sz="2100" dirty="0" err="1"/>
              <a:t>praesentis</a:t>
            </a:r>
            <a:r>
              <a:rPr lang="cs-CZ" sz="2100" dirty="0"/>
              <a:t> alibi </a:t>
            </a:r>
            <a:r>
              <a:rPr lang="cs-CZ" sz="2100" dirty="0" err="1"/>
              <a:t>cognoscere</a:t>
            </a:r>
            <a:r>
              <a:rPr lang="cs-CZ" sz="2100" dirty="0"/>
              <a:t> </a:t>
            </a:r>
            <a:r>
              <a:rPr lang="cs-CZ" sz="2100" dirty="0" err="1"/>
              <a:t>divos</a:t>
            </a:r>
            <a:r>
              <a:rPr lang="cs-CZ" sz="2100" dirty="0"/>
              <a:t>.</a:t>
            </a:r>
            <a:br>
              <a:rPr lang="cs-CZ" sz="2100" dirty="0"/>
            </a:br>
            <a:r>
              <a:rPr lang="cs-CZ" sz="2100" dirty="0"/>
              <a:t>hic </a:t>
            </a:r>
            <a:r>
              <a:rPr lang="cs-CZ" sz="2100" dirty="0" err="1"/>
              <a:t>illum</a:t>
            </a:r>
            <a:r>
              <a:rPr lang="cs-CZ" sz="2100" dirty="0"/>
              <a:t> </a:t>
            </a:r>
            <a:r>
              <a:rPr lang="cs-CZ" sz="2100" dirty="0" err="1"/>
              <a:t>vidi</a:t>
            </a:r>
            <a:r>
              <a:rPr lang="cs-CZ" sz="2100" dirty="0"/>
              <a:t> </a:t>
            </a:r>
            <a:r>
              <a:rPr lang="cs-CZ" sz="2100" dirty="0" err="1"/>
              <a:t>iuvenem</a:t>
            </a:r>
            <a:r>
              <a:rPr lang="cs-CZ" sz="2100" dirty="0"/>
              <a:t>, </a:t>
            </a:r>
            <a:r>
              <a:rPr lang="cs-CZ" sz="2100" dirty="0" err="1"/>
              <a:t>Meliboee</a:t>
            </a:r>
            <a:r>
              <a:rPr lang="cs-CZ" sz="2100" dirty="0"/>
              <a:t>, </a:t>
            </a:r>
            <a:r>
              <a:rPr lang="cs-CZ" sz="2100" dirty="0" err="1"/>
              <a:t>quot</a:t>
            </a:r>
            <a:r>
              <a:rPr lang="cs-CZ" sz="2100" dirty="0"/>
              <a:t> </a:t>
            </a:r>
            <a:r>
              <a:rPr lang="cs-CZ" sz="2100" dirty="0" err="1"/>
              <a:t>annis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/>
              <a:t>bis </a:t>
            </a:r>
            <a:r>
              <a:rPr lang="cs-CZ" sz="2100" dirty="0" err="1"/>
              <a:t>senos</a:t>
            </a:r>
            <a:r>
              <a:rPr lang="cs-CZ" sz="2100" dirty="0"/>
              <a:t> cui nostra </a:t>
            </a:r>
            <a:r>
              <a:rPr lang="cs-CZ" sz="2100" dirty="0" err="1"/>
              <a:t>dies</a:t>
            </a:r>
            <a:r>
              <a:rPr lang="cs-CZ" sz="2100" dirty="0"/>
              <a:t> </a:t>
            </a:r>
            <a:r>
              <a:rPr lang="cs-CZ" sz="2100" dirty="0" err="1"/>
              <a:t>altaria</a:t>
            </a:r>
            <a:r>
              <a:rPr lang="cs-CZ" sz="2100" dirty="0"/>
              <a:t> </a:t>
            </a:r>
            <a:r>
              <a:rPr lang="cs-CZ" sz="2100" dirty="0" err="1"/>
              <a:t>fumant</a:t>
            </a:r>
            <a:r>
              <a:rPr lang="cs-CZ" sz="2100" dirty="0"/>
              <a:t>,</a:t>
            </a:r>
            <a:br>
              <a:rPr lang="cs-CZ" sz="2100" dirty="0"/>
            </a:br>
            <a:r>
              <a:rPr lang="cs-CZ" sz="2100" dirty="0"/>
              <a:t>hic </a:t>
            </a:r>
            <a:r>
              <a:rPr lang="cs-CZ" sz="2100" dirty="0" err="1"/>
              <a:t>mihi</a:t>
            </a:r>
            <a:r>
              <a:rPr lang="cs-CZ" sz="2100" dirty="0"/>
              <a:t> </a:t>
            </a:r>
            <a:r>
              <a:rPr lang="cs-CZ" sz="2100" dirty="0" err="1"/>
              <a:t>responsum</a:t>
            </a:r>
            <a:r>
              <a:rPr lang="cs-CZ" sz="2100" dirty="0"/>
              <a:t> primus </a:t>
            </a:r>
            <a:r>
              <a:rPr lang="cs-CZ" sz="2100" dirty="0" err="1"/>
              <a:t>dedit</a:t>
            </a:r>
            <a:r>
              <a:rPr lang="cs-CZ" sz="2100" dirty="0"/>
              <a:t> </a:t>
            </a:r>
            <a:r>
              <a:rPr lang="cs-CZ" sz="2100" dirty="0" err="1"/>
              <a:t>ille</a:t>
            </a:r>
            <a:r>
              <a:rPr lang="cs-CZ" sz="2100" dirty="0"/>
              <a:t> petenti:</a:t>
            </a:r>
            <a:br>
              <a:rPr lang="cs-CZ" sz="2100" dirty="0"/>
            </a:br>
            <a:r>
              <a:rPr lang="cs-CZ" sz="2100" dirty="0"/>
              <a:t>'</a:t>
            </a:r>
            <a:r>
              <a:rPr lang="cs-CZ" sz="2100" dirty="0" err="1"/>
              <a:t>pascite</a:t>
            </a:r>
            <a:r>
              <a:rPr lang="cs-CZ" sz="2100" dirty="0"/>
              <a:t> </a:t>
            </a:r>
            <a:r>
              <a:rPr lang="cs-CZ" sz="2100" dirty="0" err="1"/>
              <a:t>ut</a:t>
            </a:r>
            <a:r>
              <a:rPr lang="cs-CZ" sz="2100" dirty="0"/>
              <a:t> ante </a:t>
            </a:r>
            <a:r>
              <a:rPr lang="cs-CZ" sz="2100" dirty="0" err="1"/>
              <a:t>boves</a:t>
            </a:r>
            <a:r>
              <a:rPr lang="cs-CZ" sz="2100" dirty="0"/>
              <a:t>, </a:t>
            </a:r>
            <a:r>
              <a:rPr lang="cs-CZ" sz="2100" dirty="0" err="1"/>
              <a:t>pueri</a:t>
            </a:r>
            <a:r>
              <a:rPr lang="cs-CZ" sz="2100" dirty="0"/>
              <a:t>, </a:t>
            </a:r>
            <a:r>
              <a:rPr lang="cs-CZ" sz="2100" dirty="0" err="1" smtClean="0"/>
              <a:t>submittite</a:t>
            </a:r>
            <a:r>
              <a:rPr lang="cs-CZ" sz="2100" dirty="0" smtClean="0"/>
              <a:t> </a:t>
            </a:r>
            <a:r>
              <a:rPr lang="cs-CZ" sz="2100" dirty="0" err="1"/>
              <a:t>tauros</a:t>
            </a:r>
            <a:r>
              <a:rPr lang="cs-CZ" sz="2100" dirty="0"/>
              <a:t>.'     </a:t>
            </a:r>
            <a:r>
              <a:rPr lang="cs-CZ" sz="2100" dirty="0" smtClean="0"/>
              <a:t>45</a:t>
            </a:r>
          </a:p>
          <a:p>
            <a:endParaRPr lang="cs-CZ" sz="2100" dirty="0"/>
          </a:p>
          <a:p>
            <a:pPr marL="0" indent="0">
              <a:buNone/>
            </a:pPr>
            <a:r>
              <a:rPr lang="cs-CZ" sz="2100" dirty="0" smtClean="0"/>
              <a:t>	</a:t>
            </a:r>
            <a:r>
              <a:rPr lang="cs-CZ" sz="2100" dirty="0" err="1" smtClean="0"/>
              <a:t>Meliboeus</a:t>
            </a:r>
            <a:endParaRPr lang="cs-CZ" sz="2100" dirty="0"/>
          </a:p>
          <a:p>
            <a:r>
              <a:rPr lang="cs-CZ" sz="2100" dirty="0" err="1"/>
              <a:t>Fortunate</a:t>
            </a:r>
            <a:r>
              <a:rPr lang="cs-CZ" sz="2100" dirty="0"/>
              <a:t> </a:t>
            </a:r>
            <a:r>
              <a:rPr lang="cs-CZ" sz="2100" dirty="0" err="1"/>
              <a:t>senex</a:t>
            </a:r>
            <a:r>
              <a:rPr lang="cs-CZ" sz="2100" dirty="0"/>
              <a:t>, ergo </a:t>
            </a:r>
            <a:r>
              <a:rPr lang="cs-CZ" sz="2100" dirty="0" err="1"/>
              <a:t>tua</a:t>
            </a:r>
            <a:r>
              <a:rPr lang="cs-CZ" sz="2100" dirty="0"/>
              <a:t> </a:t>
            </a:r>
            <a:r>
              <a:rPr lang="cs-CZ" sz="2100" dirty="0" err="1"/>
              <a:t>rura</a:t>
            </a:r>
            <a:r>
              <a:rPr lang="cs-CZ" sz="2100" dirty="0"/>
              <a:t> </a:t>
            </a:r>
            <a:r>
              <a:rPr lang="cs-CZ" sz="2100" dirty="0" err="1"/>
              <a:t>manebunt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/>
              <a:t>et </a:t>
            </a:r>
            <a:r>
              <a:rPr lang="cs-CZ" sz="2100" dirty="0" err="1"/>
              <a:t>tibi</a:t>
            </a:r>
            <a:r>
              <a:rPr lang="cs-CZ" sz="2100" dirty="0"/>
              <a:t> </a:t>
            </a:r>
            <a:r>
              <a:rPr lang="cs-CZ" sz="2100" dirty="0" err="1"/>
              <a:t>magna</a:t>
            </a:r>
            <a:r>
              <a:rPr lang="cs-CZ" sz="2100" dirty="0"/>
              <a:t> </a:t>
            </a:r>
            <a:r>
              <a:rPr lang="cs-CZ" sz="2100" dirty="0" err="1"/>
              <a:t>satis</a:t>
            </a:r>
            <a:r>
              <a:rPr lang="cs-CZ" sz="2100" dirty="0"/>
              <a:t>, </a:t>
            </a:r>
            <a:r>
              <a:rPr lang="cs-CZ" sz="2100" dirty="0" err="1"/>
              <a:t>quamvis</a:t>
            </a:r>
            <a:r>
              <a:rPr lang="cs-CZ" sz="2100" dirty="0"/>
              <a:t> </a:t>
            </a:r>
            <a:r>
              <a:rPr lang="cs-CZ" sz="2100" dirty="0" err="1"/>
              <a:t>lapis</a:t>
            </a:r>
            <a:r>
              <a:rPr lang="cs-CZ" sz="2100" dirty="0"/>
              <a:t> omnia </a:t>
            </a:r>
            <a:r>
              <a:rPr lang="cs-CZ" sz="2100" dirty="0" err="1"/>
              <a:t>nudus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 err="1"/>
              <a:t>limosoque</a:t>
            </a:r>
            <a:r>
              <a:rPr lang="cs-CZ" sz="2100" dirty="0"/>
              <a:t> </a:t>
            </a:r>
            <a:r>
              <a:rPr lang="cs-CZ" sz="2100" dirty="0" err="1"/>
              <a:t>palus</a:t>
            </a:r>
            <a:r>
              <a:rPr lang="cs-CZ" sz="2100" dirty="0"/>
              <a:t> </a:t>
            </a:r>
            <a:r>
              <a:rPr lang="cs-CZ" sz="2100" dirty="0" err="1"/>
              <a:t>obducat</a:t>
            </a:r>
            <a:r>
              <a:rPr lang="cs-CZ" sz="2100" dirty="0"/>
              <a:t> </a:t>
            </a:r>
            <a:r>
              <a:rPr lang="cs-CZ" sz="2100" dirty="0" err="1"/>
              <a:t>pascua</a:t>
            </a:r>
            <a:r>
              <a:rPr lang="cs-CZ" sz="2100" dirty="0"/>
              <a:t> </a:t>
            </a:r>
            <a:r>
              <a:rPr lang="cs-CZ" sz="2100" dirty="0" err="1"/>
              <a:t>iunco</a:t>
            </a:r>
            <a:r>
              <a:rPr lang="cs-CZ" sz="2100" dirty="0"/>
              <a:t>.</a:t>
            </a:r>
            <a:br>
              <a:rPr lang="cs-CZ" sz="2100" dirty="0"/>
            </a:br>
            <a:r>
              <a:rPr lang="cs-CZ" sz="2100" dirty="0"/>
              <a:t>non </a:t>
            </a:r>
            <a:r>
              <a:rPr lang="cs-CZ" sz="2100" dirty="0" err="1"/>
              <a:t>insueta</a:t>
            </a:r>
            <a:r>
              <a:rPr lang="cs-CZ" sz="2100" dirty="0"/>
              <a:t> gravis </a:t>
            </a:r>
            <a:r>
              <a:rPr lang="cs-CZ" sz="2100" dirty="0" err="1"/>
              <a:t>temptabunt</a:t>
            </a:r>
            <a:r>
              <a:rPr lang="cs-CZ" sz="2100" dirty="0"/>
              <a:t> </a:t>
            </a:r>
            <a:r>
              <a:rPr lang="cs-CZ" sz="2100" dirty="0" err="1"/>
              <a:t>pabula</a:t>
            </a:r>
            <a:r>
              <a:rPr lang="cs-CZ" sz="2100" dirty="0"/>
              <a:t> </a:t>
            </a:r>
            <a:r>
              <a:rPr lang="cs-CZ" sz="2100" dirty="0" err="1"/>
              <a:t>fetas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 err="1"/>
              <a:t>nec</a:t>
            </a:r>
            <a:r>
              <a:rPr lang="cs-CZ" sz="2100" dirty="0"/>
              <a:t> mala </a:t>
            </a:r>
            <a:r>
              <a:rPr lang="cs-CZ" sz="2100" dirty="0" err="1"/>
              <a:t>vicini</a:t>
            </a:r>
            <a:r>
              <a:rPr lang="cs-CZ" sz="2100" dirty="0"/>
              <a:t> </a:t>
            </a:r>
            <a:r>
              <a:rPr lang="cs-CZ" sz="2100" dirty="0" err="1"/>
              <a:t>pecoris</a:t>
            </a:r>
            <a:r>
              <a:rPr lang="cs-CZ" sz="2100" dirty="0"/>
              <a:t> </a:t>
            </a:r>
            <a:r>
              <a:rPr lang="cs-CZ" sz="2100" dirty="0" err="1"/>
              <a:t>contagia</a:t>
            </a:r>
            <a:r>
              <a:rPr lang="cs-CZ" sz="2100" dirty="0"/>
              <a:t> </a:t>
            </a:r>
            <a:r>
              <a:rPr lang="cs-CZ" sz="2100" dirty="0" err="1"/>
              <a:t>laedent</a:t>
            </a:r>
            <a:r>
              <a:rPr lang="cs-CZ" sz="2100" dirty="0"/>
              <a:t>.              </a:t>
            </a:r>
            <a:r>
              <a:rPr lang="cs-CZ" sz="2100" dirty="0" smtClean="0"/>
              <a:t>  </a:t>
            </a:r>
            <a:r>
              <a:rPr lang="cs-CZ" sz="2100" dirty="0"/>
              <a:t>  50</a:t>
            </a:r>
            <a:br>
              <a:rPr lang="cs-CZ" sz="2100" dirty="0"/>
            </a:br>
            <a:r>
              <a:rPr lang="cs-CZ" sz="2100" dirty="0" err="1"/>
              <a:t>fortunate</a:t>
            </a:r>
            <a:r>
              <a:rPr lang="cs-CZ" sz="2100" dirty="0"/>
              <a:t> </a:t>
            </a:r>
            <a:r>
              <a:rPr lang="cs-CZ" sz="2100" dirty="0" err="1"/>
              <a:t>senex</a:t>
            </a:r>
            <a:r>
              <a:rPr lang="cs-CZ" sz="2100" dirty="0"/>
              <a:t>, hic inter </a:t>
            </a:r>
            <a:r>
              <a:rPr lang="cs-CZ" sz="2100" dirty="0" err="1"/>
              <a:t>flumina</a:t>
            </a:r>
            <a:r>
              <a:rPr lang="cs-CZ" sz="2100" dirty="0"/>
              <a:t> nota</a:t>
            </a:r>
            <a:br>
              <a:rPr lang="cs-CZ" sz="2100" dirty="0"/>
            </a:br>
            <a:r>
              <a:rPr lang="cs-CZ" sz="2100" dirty="0"/>
              <a:t>et </a:t>
            </a:r>
            <a:r>
              <a:rPr lang="cs-CZ" sz="2100" dirty="0" err="1"/>
              <a:t>fontis</a:t>
            </a:r>
            <a:r>
              <a:rPr lang="cs-CZ" sz="2100" dirty="0"/>
              <a:t> </a:t>
            </a:r>
            <a:r>
              <a:rPr lang="cs-CZ" sz="2100" dirty="0" err="1"/>
              <a:t>sacros</a:t>
            </a:r>
            <a:r>
              <a:rPr lang="cs-CZ" sz="2100" dirty="0"/>
              <a:t> </a:t>
            </a:r>
            <a:r>
              <a:rPr lang="cs-CZ" sz="2100" dirty="0" err="1"/>
              <a:t>frigus</a:t>
            </a:r>
            <a:r>
              <a:rPr lang="cs-CZ" sz="2100" dirty="0"/>
              <a:t> </a:t>
            </a:r>
            <a:r>
              <a:rPr lang="cs-CZ" sz="2100" dirty="0" err="1"/>
              <a:t>captabis</a:t>
            </a:r>
            <a:r>
              <a:rPr lang="cs-CZ" sz="2100" dirty="0"/>
              <a:t> </a:t>
            </a:r>
            <a:r>
              <a:rPr lang="cs-CZ" sz="2100" dirty="0" err="1"/>
              <a:t>opacum</a:t>
            </a:r>
            <a:r>
              <a:rPr lang="cs-CZ" sz="2100" dirty="0"/>
              <a:t>;</a:t>
            </a:r>
            <a:br>
              <a:rPr lang="cs-CZ" sz="2100" dirty="0"/>
            </a:br>
            <a:r>
              <a:rPr lang="cs-CZ" sz="2100" dirty="0" err="1"/>
              <a:t>hinc</a:t>
            </a:r>
            <a:r>
              <a:rPr lang="cs-CZ" sz="2100" dirty="0"/>
              <a:t> </a:t>
            </a:r>
            <a:r>
              <a:rPr lang="cs-CZ" sz="2100" dirty="0" err="1"/>
              <a:t>tibi</a:t>
            </a:r>
            <a:r>
              <a:rPr lang="cs-CZ" sz="2100" dirty="0"/>
              <a:t>, </a:t>
            </a:r>
            <a:r>
              <a:rPr lang="cs-CZ" sz="2100" dirty="0" err="1"/>
              <a:t>quae</a:t>
            </a:r>
            <a:r>
              <a:rPr lang="cs-CZ" sz="2100" dirty="0"/>
              <a:t> </a:t>
            </a:r>
            <a:r>
              <a:rPr lang="cs-CZ" sz="2100" dirty="0" err="1"/>
              <a:t>semper</a:t>
            </a:r>
            <a:r>
              <a:rPr lang="cs-CZ" sz="2100" dirty="0"/>
              <a:t>, </a:t>
            </a:r>
            <a:r>
              <a:rPr lang="cs-CZ" sz="2100" dirty="0" err="1"/>
              <a:t>vicino</a:t>
            </a:r>
            <a:r>
              <a:rPr lang="cs-CZ" sz="2100" dirty="0"/>
              <a:t> ab limite </a:t>
            </a:r>
            <a:r>
              <a:rPr lang="cs-CZ" sz="2100" dirty="0" err="1"/>
              <a:t>saepes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 err="1"/>
              <a:t>Hyblaeis</a:t>
            </a:r>
            <a:r>
              <a:rPr lang="cs-CZ" sz="2100" dirty="0"/>
              <a:t> </a:t>
            </a:r>
            <a:r>
              <a:rPr lang="cs-CZ" sz="2100" dirty="0" err="1"/>
              <a:t>apibus</a:t>
            </a:r>
            <a:r>
              <a:rPr lang="cs-CZ" sz="2100" dirty="0"/>
              <a:t> </a:t>
            </a:r>
            <a:r>
              <a:rPr lang="cs-CZ" sz="2100" dirty="0" err="1"/>
              <a:t>florem</a:t>
            </a:r>
            <a:r>
              <a:rPr lang="cs-CZ" sz="2100" dirty="0"/>
              <a:t> </a:t>
            </a:r>
            <a:r>
              <a:rPr lang="cs-CZ" sz="2100" dirty="0" err="1"/>
              <a:t>depasta</a:t>
            </a:r>
            <a:r>
              <a:rPr lang="cs-CZ" sz="2100" dirty="0"/>
              <a:t> </a:t>
            </a:r>
            <a:r>
              <a:rPr lang="cs-CZ" sz="2100" dirty="0" err="1"/>
              <a:t>salicti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 err="1"/>
              <a:t>saepe</a:t>
            </a:r>
            <a:r>
              <a:rPr lang="cs-CZ" sz="2100" dirty="0"/>
              <a:t> </a:t>
            </a:r>
            <a:r>
              <a:rPr lang="cs-CZ" sz="2100" dirty="0" err="1"/>
              <a:t>levi</a:t>
            </a:r>
            <a:r>
              <a:rPr lang="cs-CZ" sz="2100" dirty="0"/>
              <a:t> </a:t>
            </a:r>
            <a:r>
              <a:rPr lang="cs-CZ" sz="2100" dirty="0" err="1"/>
              <a:t>somnum</a:t>
            </a:r>
            <a:r>
              <a:rPr lang="cs-CZ" sz="2100" dirty="0"/>
              <a:t> </a:t>
            </a:r>
            <a:r>
              <a:rPr lang="cs-CZ" sz="2100" dirty="0" err="1"/>
              <a:t>suadebit</a:t>
            </a:r>
            <a:r>
              <a:rPr lang="cs-CZ" sz="2100" dirty="0"/>
              <a:t> </a:t>
            </a:r>
            <a:r>
              <a:rPr lang="cs-CZ" sz="2100" dirty="0" err="1"/>
              <a:t>inire</a:t>
            </a:r>
            <a:r>
              <a:rPr lang="cs-CZ" sz="2100" dirty="0"/>
              <a:t> </a:t>
            </a:r>
            <a:r>
              <a:rPr lang="cs-CZ" sz="2100" dirty="0" err="1"/>
              <a:t>susurro</a:t>
            </a:r>
            <a:r>
              <a:rPr lang="cs-CZ" sz="2100" dirty="0"/>
              <a:t>;               55</a:t>
            </a:r>
            <a:br>
              <a:rPr lang="cs-CZ" sz="2100" dirty="0"/>
            </a:br>
            <a:r>
              <a:rPr lang="cs-CZ" sz="2100" dirty="0" err="1"/>
              <a:t>hinc</a:t>
            </a:r>
            <a:r>
              <a:rPr lang="cs-CZ" sz="2100" dirty="0"/>
              <a:t> </a:t>
            </a:r>
            <a:r>
              <a:rPr lang="cs-CZ" sz="2100" dirty="0" err="1"/>
              <a:t>alta</a:t>
            </a:r>
            <a:r>
              <a:rPr lang="cs-CZ" sz="2100" dirty="0"/>
              <a:t> sub rupe </a:t>
            </a:r>
            <a:r>
              <a:rPr lang="cs-CZ" sz="2100" dirty="0" err="1"/>
              <a:t>canet</a:t>
            </a:r>
            <a:r>
              <a:rPr lang="cs-CZ" sz="2100" dirty="0"/>
              <a:t> </a:t>
            </a:r>
            <a:r>
              <a:rPr lang="cs-CZ" sz="2100" dirty="0" err="1"/>
              <a:t>frondator</a:t>
            </a:r>
            <a:r>
              <a:rPr lang="cs-CZ" sz="2100" dirty="0"/>
              <a:t> ad </a:t>
            </a:r>
            <a:r>
              <a:rPr lang="cs-CZ" sz="2100" dirty="0" err="1"/>
              <a:t>auras</a:t>
            </a:r>
            <a:r>
              <a:rPr lang="cs-CZ" sz="2100" dirty="0"/>
              <a:t>,</a:t>
            </a:r>
            <a:br>
              <a:rPr lang="cs-CZ" sz="2100" dirty="0"/>
            </a:br>
            <a:r>
              <a:rPr lang="cs-CZ" sz="2100" dirty="0" err="1"/>
              <a:t>nec</a:t>
            </a:r>
            <a:r>
              <a:rPr lang="cs-CZ" sz="2100" dirty="0"/>
              <a:t> </a:t>
            </a:r>
            <a:r>
              <a:rPr lang="cs-CZ" sz="2100" dirty="0" err="1"/>
              <a:t>tamen</a:t>
            </a:r>
            <a:r>
              <a:rPr lang="cs-CZ" sz="2100" dirty="0"/>
              <a:t> </a:t>
            </a:r>
            <a:r>
              <a:rPr lang="cs-CZ" sz="2100" dirty="0" err="1"/>
              <a:t>interea</a:t>
            </a:r>
            <a:r>
              <a:rPr lang="cs-CZ" sz="2100" dirty="0"/>
              <a:t> </a:t>
            </a:r>
            <a:r>
              <a:rPr lang="cs-CZ" sz="2100" dirty="0" err="1"/>
              <a:t>raucae</a:t>
            </a:r>
            <a:r>
              <a:rPr lang="cs-CZ" sz="2100" dirty="0"/>
              <a:t>, </a:t>
            </a:r>
            <a:r>
              <a:rPr lang="cs-CZ" sz="2100" dirty="0" err="1"/>
              <a:t>tua</a:t>
            </a:r>
            <a:r>
              <a:rPr lang="cs-CZ" sz="2100" dirty="0"/>
              <a:t> </a:t>
            </a:r>
            <a:r>
              <a:rPr lang="cs-CZ" sz="2100" dirty="0" err="1"/>
              <a:t>cura</a:t>
            </a:r>
            <a:r>
              <a:rPr lang="cs-CZ" sz="2100" dirty="0"/>
              <a:t>, </a:t>
            </a:r>
            <a:r>
              <a:rPr lang="cs-CZ" sz="2100" dirty="0" err="1"/>
              <a:t>palumbes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100" dirty="0" err="1"/>
              <a:t>nec</a:t>
            </a:r>
            <a:r>
              <a:rPr lang="cs-CZ" sz="2100" dirty="0"/>
              <a:t> </a:t>
            </a:r>
            <a:r>
              <a:rPr lang="cs-CZ" sz="2100" dirty="0" err="1"/>
              <a:t>gemere</a:t>
            </a:r>
            <a:r>
              <a:rPr lang="cs-CZ" sz="2100" dirty="0"/>
              <a:t> </a:t>
            </a:r>
            <a:r>
              <a:rPr lang="cs-CZ" sz="2100" dirty="0" err="1"/>
              <a:t>aeria</a:t>
            </a:r>
            <a:r>
              <a:rPr lang="cs-CZ" sz="2100" dirty="0"/>
              <a:t> </a:t>
            </a:r>
            <a:r>
              <a:rPr lang="cs-CZ" sz="2100" dirty="0" err="1"/>
              <a:t>cessabit</a:t>
            </a:r>
            <a:r>
              <a:rPr lang="cs-CZ" sz="2100" dirty="0"/>
              <a:t> </a:t>
            </a:r>
            <a:r>
              <a:rPr lang="cs-CZ" sz="2100" dirty="0" err="1"/>
              <a:t>turtur</a:t>
            </a:r>
            <a:r>
              <a:rPr lang="cs-CZ" sz="2100" dirty="0"/>
              <a:t> ab </a:t>
            </a:r>
            <a:r>
              <a:rPr lang="cs-CZ" sz="2100" dirty="0" err="1"/>
              <a:t>ulmo</a:t>
            </a:r>
            <a:r>
              <a:rPr lang="cs-CZ" sz="2100" dirty="0"/>
              <a:t>.</a:t>
            </a:r>
            <a:br>
              <a:rPr lang="cs-CZ" sz="2100" dirty="0"/>
            </a:br>
            <a:endParaRPr lang="cs-CZ" sz="2100" dirty="0"/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43654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Bucolica</a:t>
            </a:r>
            <a:r>
              <a:rPr lang="cs-CZ" i="1" dirty="0"/>
              <a:t>: </a:t>
            </a:r>
            <a:r>
              <a:rPr lang="cs-CZ" i="1" dirty="0" err="1"/>
              <a:t>Ecl</a:t>
            </a:r>
            <a:r>
              <a:rPr lang="cs-CZ" i="1" dirty="0"/>
              <a:t>.</a:t>
            </a:r>
            <a:r>
              <a:rPr lang="cs-CZ" dirty="0"/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447" y="1825625"/>
            <a:ext cx="11618259" cy="4351338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		</a:t>
            </a:r>
            <a:r>
              <a:rPr lang="cs-CZ" sz="1800" dirty="0" err="1" smtClean="0"/>
              <a:t>Tityrus</a:t>
            </a:r>
            <a:endParaRPr lang="cs-CZ" sz="1800" dirty="0"/>
          </a:p>
          <a:p>
            <a:r>
              <a:rPr lang="cs-CZ" sz="1800" dirty="0"/>
              <a:t>Ante </a:t>
            </a:r>
            <a:r>
              <a:rPr lang="cs-CZ" sz="1800" dirty="0" err="1"/>
              <a:t>leves</a:t>
            </a:r>
            <a:r>
              <a:rPr lang="cs-CZ" sz="1800" dirty="0"/>
              <a:t> ergo </a:t>
            </a:r>
            <a:r>
              <a:rPr lang="cs-CZ" sz="1800" dirty="0" err="1"/>
              <a:t>pascentur</a:t>
            </a:r>
            <a:r>
              <a:rPr lang="cs-CZ" sz="1800" dirty="0"/>
              <a:t> in </a:t>
            </a:r>
            <a:r>
              <a:rPr lang="cs-CZ" sz="1800" dirty="0" err="1"/>
              <a:t>aethere</a:t>
            </a:r>
            <a:r>
              <a:rPr lang="cs-CZ" sz="1800" dirty="0"/>
              <a:t> </a:t>
            </a:r>
            <a:r>
              <a:rPr lang="cs-CZ" sz="1800" dirty="0" err="1"/>
              <a:t>cervi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et freta </a:t>
            </a:r>
            <a:r>
              <a:rPr lang="cs-CZ" sz="1800" dirty="0" err="1"/>
              <a:t>destituent</a:t>
            </a:r>
            <a:r>
              <a:rPr lang="cs-CZ" sz="1800" dirty="0"/>
              <a:t> </a:t>
            </a:r>
            <a:r>
              <a:rPr lang="cs-CZ" sz="1800" dirty="0" err="1"/>
              <a:t>nudos</a:t>
            </a:r>
            <a:r>
              <a:rPr lang="cs-CZ" sz="1800" dirty="0"/>
              <a:t> in </a:t>
            </a:r>
            <a:r>
              <a:rPr lang="cs-CZ" sz="1800" dirty="0" err="1"/>
              <a:t>litore</a:t>
            </a:r>
            <a:r>
              <a:rPr lang="cs-CZ" sz="1800" dirty="0"/>
              <a:t> </a:t>
            </a:r>
            <a:r>
              <a:rPr lang="cs-CZ" sz="1800" dirty="0" err="1"/>
              <a:t>pisces</a:t>
            </a:r>
            <a:r>
              <a:rPr lang="cs-CZ" sz="1800" dirty="0"/>
              <a:t>,               60</a:t>
            </a:r>
            <a:br>
              <a:rPr lang="cs-CZ" sz="1800" dirty="0"/>
            </a:br>
            <a:r>
              <a:rPr lang="cs-CZ" sz="1800" dirty="0"/>
              <a:t>ante </a:t>
            </a:r>
            <a:r>
              <a:rPr lang="cs-CZ" sz="1800" dirty="0" err="1"/>
              <a:t>pererratis</a:t>
            </a:r>
            <a:r>
              <a:rPr lang="cs-CZ" sz="1800" dirty="0"/>
              <a:t> </a:t>
            </a:r>
            <a:r>
              <a:rPr lang="cs-CZ" sz="1800" dirty="0" err="1"/>
              <a:t>amborum</a:t>
            </a:r>
            <a:r>
              <a:rPr lang="cs-CZ" sz="1800" dirty="0"/>
              <a:t> </a:t>
            </a:r>
            <a:r>
              <a:rPr lang="cs-CZ" sz="1800" dirty="0" err="1"/>
              <a:t>finibus</a:t>
            </a:r>
            <a:r>
              <a:rPr lang="cs-CZ" sz="1800" dirty="0"/>
              <a:t> </a:t>
            </a:r>
            <a:r>
              <a:rPr lang="cs-CZ" sz="1800" dirty="0" err="1"/>
              <a:t>exsul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aut </a:t>
            </a:r>
            <a:r>
              <a:rPr lang="cs-CZ" sz="1800" dirty="0" err="1"/>
              <a:t>Ararim</a:t>
            </a:r>
            <a:r>
              <a:rPr lang="cs-CZ" sz="1800" dirty="0"/>
              <a:t> </a:t>
            </a:r>
            <a:r>
              <a:rPr lang="cs-CZ" sz="1800" dirty="0" err="1"/>
              <a:t>Parthus</a:t>
            </a:r>
            <a:r>
              <a:rPr lang="cs-CZ" sz="1800" dirty="0"/>
              <a:t> </a:t>
            </a:r>
            <a:r>
              <a:rPr lang="cs-CZ" sz="1800" dirty="0" err="1"/>
              <a:t>bibet</a:t>
            </a:r>
            <a:r>
              <a:rPr lang="cs-CZ" sz="1800" dirty="0"/>
              <a:t> aut Germania </a:t>
            </a:r>
            <a:r>
              <a:rPr lang="cs-CZ" sz="1800" dirty="0" err="1"/>
              <a:t>Tigrim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quam</a:t>
            </a:r>
            <a:r>
              <a:rPr lang="cs-CZ" sz="1800" dirty="0"/>
              <a:t> nostro </a:t>
            </a:r>
            <a:r>
              <a:rPr lang="cs-CZ" sz="1800" dirty="0" err="1"/>
              <a:t>illius</a:t>
            </a:r>
            <a:r>
              <a:rPr lang="cs-CZ" sz="1800" dirty="0"/>
              <a:t> </a:t>
            </a:r>
            <a:r>
              <a:rPr lang="cs-CZ" sz="1800" dirty="0" err="1"/>
              <a:t>labatur</a:t>
            </a:r>
            <a:r>
              <a:rPr lang="cs-CZ" sz="1800" dirty="0"/>
              <a:t> </a:t>
            </a:r>
            <a:r>
              <a:rPr lang="cs-CZ" sz="1800" dirty="0" err="1"/>
              <a:t>pectore</a:t>
            </a:r>
            <a:r>
              <a:rPr lang="cs-CZ" sz="1800" dirty="0"/>
              <a:t> </a:t>
            </a:r>
            <a:r>
              <a:rPr lang="cs-CZ" sz="1800" dirty="0" err="1" smtClean="0"/>
              <a:t>vultus</a:t>
            </a:r>
            <a:r>
              <a:rPr lang="cs-CZ" sz="1800" dirty="0" smtClean="0"/>
              <a:t>.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	</a:t>
            </a:r>
            <a:r>
              <a:rPr lang="cs-CZ" sz="1800" dirty="0" err="1" smtClean="0"/>
              <a:t>Meliboeus</a:t>
            </a:r>
            <a:endParaRPr lang="cs-CZ" sz="1800" dirty="0"/>
          </a:p>
          <a:p>
            <a:r>
              <a:rPr lang="cs-CZ" sz="1800" dirty="0"/>
              <a:t>At nos </a:t>
            </a:r>
            <a:r>
              <a:rPr lang="cs-CZ" sz="1800" dirty="0" err="1"/>
              <a:t>hinc</a:t>
            </a:r>
            <a:r>
              <a:rPr lang="cs-CZ" sz="1800" dirty="0"/>
              <a:t> </a:t>
            </a:r>
            <a:r>
              <a:rPr lang="cs-CZ" sz="1800" dirty="0" err="1"/>
              <a:t>alii</a:t>
            </a:r>
            <a:r>
              <a:rPr lang="cs-CZ" sz="1800" dirty="0"/>
              <a:t> </a:t>
            </a:r>
            <a:r>
              <a:rPr lang="cs-CZ" sz="1800" dirty="0" err="1"/>
              <a:t>sitientis</a:t>
            </a:r>
            <a:r>
              <a:rPr lang="cs-CZ" sz="1800" dirty="0"/>
              <a:t> </a:t>
            </a:r>
            <a:r>
              <a:rPr lang="cs-CZ" sz="1800" dirty="0" err="1"/>
              <a:t>ibimus</a:t>
            </a:r>
            <a:r>
              <a:rPr lang="cs-CZ" sz="1800" dirty="0"/>
              <a:t> </a:t>
            </a:r>
            <a:r>
              <a:rPr lang="cs-CZ" sz="1800" dirty="0" err="1"/>
              <a:t>Afros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pars</a:t>
            </a:r>
            <a:r>
              <a:rPr lang="cs-CZ" sz="1800" dirty="0"/>
              <a:t> </a:t>
            </a:r>
            <a:r>
              <a:rPr lang="cs-CZ" sz="1800" dirty="0" err="1"/>
              <a:t>Scythiam</a:t>
            </a:r>
            <a:r>
              <a:rPr lang="cs-CZ" sz="1800" dirty="0"/>
              <a:t> et </a:t>
            </a:r>
            <a:r>
              <a:rPr lang="cs-CZ" sz="1800" dirty="0" err="1"/>
              <a:t>rapidum</a:t>
            </a:r>
            <a:r>
              <a:rPr lang="cs-CZ" sz="1800" dirty="0"/>
              <a:t> </a:t>
            </a:r>
            <a:r>
              <a:rPr lang="cs-CZ" sz="1800" dirty="0" err="1"/>
              <a:t>cretae</a:t>
            </a:r>
            <a:r>
              <a:rPr lang="cs-CZ" sz="1800" dirty="0"/>
              <a:t> </a:t>
            </a:r>
            <a:r>
              <a:rPr lang="cs-CZ" sz="1800" dirty="0" err="1"/>
              <a:t>veniemus</a:t>
            </a:r>
            <a:r>
              <a:rPr lang="cs-CZ" sz="1800" dirty="0"/>
              <a:t> </a:t>
            </a:r>
            <a:r>
              <a:rPr lang="cs-CZ" sz="1800" dirty="0" err="1"/>
              <a:t>Oaxen</a:t>
            </a:r>
            <a:r>
              <a:rPr lang="cs-CZ" sz="1800" dirty="0"/>
              <a:t>   </a:t>
            </a:r>
            <a:r>
              <a:rPr lang="cs-CZ" sz="1800" dirty="0" smtClean="0"/>
              <a:t> 65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et </a:t>
            </a:r>
            <a:r>
              <a:rPr lang="cs-CZ" sz="1800" dirty="0" err="1"/>
              <a:t>penitus</a:t>
            </a:r>
            <a:r>
              <a:rPr lang="cs-CZ" sz="1800" dirty="0"/>
              <a:t> toto </a:t>
            </a:r>
            <a:r>
              <a:rPr lang="cs-CZ" sz="1800" dirty="0" err="1"/>
              <a:t>divisos</a:t>
            </a:r>
            <a:r>
              <a:rPr lang="cs-CZ" sz="1800" dirty="0"/>
              <a:t> </a:t>
            </a:r>
            <a:r>
              <a:rPr lang="cs-CZ" sz="1800" dirty="0" err="1"/>
              <a:t>orbe</a:t>
            </a:r>
            <a:r>
              <a:rPr lang="cs-CZ" sz="1800" dirty="0"/>
              <a:t> </a:t>
            </a:r>
            <a:r>
              <a:rPr lang="cs-CZ" sz="1800" dirty="0" err="1"/>
              <a:t>Britannos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/>
              <a:t>en </a:t>
            </a:r>
            <a:r>
              <a:rPr lang="cs-CZ" sz="1800" dirty="0" err="1"/>
              <a:t>umquam</a:t>
            </a:r>
            <a:r>
              <a:rPr lang="cs-CZ" sz="1800" dirty="0"/>
              <a:t> </a:t>
            </a:r>
            <a:r>
              <a:rPr lang="cs-CZ" sz="1800" dirty="0" err="1"/>
              <a:t>patrios</a:t>
            </a:r>
            <a:r>
              <a:rPr lang="cs-CZ" sz="1800" dirty="0"/>
              <a:t> longo post </a:t>
            </a:r>
            <a:r>
              <a:rPr lang="cs-CZ" sz="1800" dirty="0" err="1"/>
              <a:t>tempore</a:t>
            </a:r>
            <a:r>
              <a:rPr lang="cs-CZ" sz="1800" dirty="0"/>
              <a:t> finis</a:t>
            </a:r>
            <a:br>
              <a:rPr lang="cs-CZ" sz="1800" dirty="0"/>
            </a:br>
            <a:r>
              <a:rPr lang="cs-CZ" sz="1800" dirty="0" err="1"/>
              <a:t>pauperis</a:t>
            </a:r>
            <a:r>
              <a:rPr lang="cs-CZ" sz="1800" dirty="0"/>
              <a:t> et </a:t>
            </a:r>
            <a:r>
              <a:rPr lang="cs-CZ" sz="1800" dirty="0" err="1"/>
              <a:t>tuguri</a:t>
            </a:r>
            <a:r>
              <a:rPr lang="cs-CZ" sz="1800" dirty="0"/>
              <a:t> </a:t>
            </a:r>
            <a:r>
              <a:rPr lang="cs-CZ" sz="1800" dirty="0" err="1"/>
              <a:t>congestum</a:t>
            </a:r>
            <a:r>
              <a:rPr lang="cs-CZ" sz="1800" dirty="0"/>
              <a:t> </a:t>
            </a:r>
            <a:r>
              <a:rPr lang="cs-CZ" sz="1800" dirty="0" err="1"/>
              <a:t>caespite</a:t>
            </a:r>
            <a:r>
              <a:rPr lang="cs-CZ" sz="1800" dirty="0"/>
              <a:t> </a:t>
            </a:r>
            <a:r>
              <a:rPr lang="cs-CZ" sz="1800" dirty="0" err="1"/>
              <a:t>culmen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/>
              <a:t>post </a:t>
            </a:r>
            <a:r>
              <a:rPr lang="cs-CZ" sz="1800" dirty="0" err="1"/>
              <a:t>aliquot</a:t>
            </a:r>
            <a:r>
              <a:rPr lang="cs-CZ" sz="1800" dirty="0"/>
              <a:t>, mea </a:t>
            </a:r>
            <a:r>
              <a:rPr lang="cs-CZ" sz="1800" dirty="0" err="1"/>
              <a:t>regna</a:t>
            </a:r>
            <a:r>
              <a:rPr lang="cs-CZ" sz="1800" dirty="0"/>
              <a:t>, </a:t>
            </a:r>
            <a:r>
              <a:rPr lang="cs-CZ" sz="1800" dirty="0" err="1"/>
              <a:t>videns</a:t>
            </a:r>
            <a:r>
              <a:rPr lang="cs-CZ" sz="1800" dirty="0"/>
              <a:t> </a:t>
            </a:r>
            <a:r>
              <a:rPr lang="cs-CZ" sz="1800" dirty="0" err="1"/>
              <a:t>mirabor</a:t>
            </a:r>
            <a:r>
              <a:rPr lang="cs-CZ" sz="1800" dirty="0"/>
              <a:t> </a:t>
            </a:r>
            <a:r>
              <a:rPr lang="cs-CZ" sz="1800" dirty="0" err="1"/>
              <a:t>aristas</a:t>
            </a:r>
            <a:r>
              <a:rPr lang="cs-CZ" sz="1800" dirty="0"/>
              <a:t>?</a:t>
            </a:r>
            <a:br>
              <a:rPr lang="cs-CZ" sz="1800" dirty="0"/>
            </a:br>
            <a:r>
              <a:rPr lang="cs-CZ" sz="1800" dirty="0" err="1"/>
              <a:t>impius</a:t>
            </a:r>
            <a:r>
              <a:rPr lang="cs-CZ" sz="1800" dirty="0"/>
              <a:t> </a:t>
            </a:r>
            <a:r>
              <a:rPr lang="cs-CZ" sz="1800" dirty="0" err="1"/>
              <a:t>haec</a:t>
            </a:r>
            <a:r>
              <a:rPr lang="cs-CZ" sz="1800" dirty="0"/>
              <a:t> tam </a:t>
            </a:r>
            <a:r>
              <a:rPr lang="cs-CZ" sz="1800" dirty="0" err="1"/>
              <a:t>culta</a:t>
            </a:r>
            <a:r>
              <a:rPr lang="cs-CZ" sz="1800" dirty="0"/>
              <a:t> </a:t>
            </a:r>
            <a:r>
              <a:rPr lang="cs-CZ" sz="1800" dirty="0" err="1"/>
              <a:t>novalia</a:t>
            </a:r>
            <a:r>
              <a:rPr lang="cs-CZ" sz="1800" dirty="0"/>
              <a:t> </a:t>
            </a:r>
            <a:r>
              <a:rPr lang="cs-CZ" sz="1800" dirty="0" err="1"/>
              <a:t>miles</a:t>
            </a:r>
            <a:r>
              <a:rPr lang="cs-CZ" sz="1800" dirty="0"/>
              <a:t> </a:t>
            </a:r>
            <a:r>
              <a:rPr lang="cs-CZ" sz="1800" dirty="0" err="1"/>
              <a:t>habebit</a:t>
            </a:r>
            <a:r>
              <a:rPr lang="cs-CZ" sz="1800" dirty="0"/>
              <a:t>,               70</a:t>
            </a:r>
            <a:br>
              <a:rPr lang="cs-CZ" sz="1800" dirty="0"/>
            </a:br>
            <a:r>
              <a:rPr lang="cs-CZ" sz="1800" dirty="0" err="1"/>
              <a:t>barbarus</a:t>
            </a:r>
            <a:r>
              <a:rPr lang="cs-CZ" sz="1800" dirty="0"/>
              <a:t> has </a:t>
            </a:r>
            <a:r>
              <a:rPr lang="cs-CZ" sz="1800" dirty="0" err="1"/>
              <a:t>segetes</a:t>
            </a:r>
            <a:r>
              <a:rPr lang="cs-CZ" sz="1800" dirty="0"/>
              <a:t>. en quo </a:t>
            </a:r>
            <a:r>
              <a:rPr lang="cs-CZ" sz="1800" dirty="0" err="1"/>
              <a:t>discordia</a:t>
            </a:r>
            <a:r>
              <a:rPr lang="cs-CZ" sz="1800" dirty="0"/>
              <a:t> </a:t>
            </a:r>
            <a:r>
              <a:rPr lang="cs-CZ" sz="1800" dirty="0" err="1"/>
              <a:t>civis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produxit</a:t>
            </a:r>
            <a:r>
              <a:rPr lang="cs-CZ" sz="1800" dirty="0"/>
              <a:t> </a:t>
            </a:r>
            <a:r>
              <a:rPr lang="cs-CZ" sz="1800" dirty="0" err="1"/>
              <a:t>miseros</a:t>
            </a:r>
            <a:r>
              <a:rPr lang="cs-CZ" sz="1800" dirty="0"/>
              <a:t>; his nos </a:t>
            </a:r>
            <a:r>
              <a:rPr lang="cs-CZ" sz="1800" dirty="0" err="1"/>
              <a:t>consevimus</a:t>
            </a:r>
            <a:r>
              <a:rPr lang="cs-CZ" sz="1800" dirty="0"/>
              <a:t> </a:t>
            </a:r>
            <a:r>
              <a:rPr lang="cs-CZ" sz="1800" dirty="0" err="1"/>
              <a:t>agros</a:t>
            </a:r>
            <a:r>
              <a:rPr lang="cs-CZ" sz="1800" dirty="0"/>
              <a:t>!</a:t>
            </a:r>
            <a:br>
              <a:rPr lang="cs-CZ" sz="1800" dirty="0"/>
            </a:br>
            <a:r>
              <a:rPr lang="cs-CZ" sz="1800" dirty="0" err="1"/>
              <a:t>insere</a:t>
            </a:r>
            <a:r>
              <a:rPr lang="cs-CZ" sz="1800" dirty="0"/>
              <a:t> </a:t>
            </a:r>
            <a:r>
              <a:rPr lang="cs-CZ" sz="1800" dirty="0" err="1"/>
              <a:t>nunc</a:t>
            </a:r>
            <a:r>
              <a:rPr lang="cs-CZ" sz="1800" dirty="0"/>
              <a:t>, </a:t>
            </a:r>
            <a:r>
              <a:rPr lang="cs-CZ" sz="1800" dirty="0" err="1"/>
              <a:t>Meliboee</a:t>
            </a:r>
            <a:r>
              <a:rPr lang="cs-CZ" sz="1800" dirty="0"/>
              <a:t>, </a:t>
            </a:r>
            <a:r>
              <a:rPr lang="cs-CZ" sz="1800" dirty="0" err="1"/>
              <a:t>piros</a:t>
            </a:r>
            <a:r>
              <a:rPr lang="cs-CZ" sz="1800" dirty="0"/>
              <a:t>, </a:t>
            </a:r>
            <a:r>
              <a:rPr lang="cs-CZ" sz="1800" dirty="0" err="1"/>
              <a:t>pone</a:t>
            </a:r>
            <a:r>
              <a:rPr lang="cs-CZ" sz="1800" dirty="0"/>
              <a:t> </a:t>
            </a:r>
            <a:r>
              <a:rPr lang="cs-CZ" sz="1800" dirty="0" err="1"/>
              <a:t>ordine</a:t>
            </a:r>
            <a:r>
              <a:rPr lang="cs-CZ" sz="1800" dirty="0"/>
              <a:t> </a:t>
            </a:r>
            <a:r>
              <a:rPr lang="cs-CZ" sz="1800" dirty="0" err="1"/>
              <a:t>vites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 err="1"/>
              <a:t>ite</a:t>
            </a:r>
            <a:r>
              <a:rPr lang="cs-CZ" sz="1800" dirty="0"/>
              <a:t> </a:t>
            </a:r>
            <a:r>
              <a:rPr lang="cs-CZ" sz="1800" dirty="0" err="1"/>
              <a:t>meae</a:t>
            </a:r>
            <a:r>
              <a:rPr lang="cs-CZ" sz="1800" dirty="0"/>
              <a:t>, </a:t>
            </a:r>
            <a:r>
              <a:rPr lang="cs-CZ" sz="1800" dirty="0" err="1"/>
              <a:t>felix</a:t>
            </a:r>
            <a:r>
              <a:rPr lang="cs-CZ" sz="1800" dirty="0"/>
              <a:t> </a:t>
            </a:r>
            <a:r>
              <a:rPr lang="cs-CZ" sz="1800" dirty="0" err="1"/>
              <a:t>quondam</a:t>
            </a:r>
            <a:r>
              <a:rPr lang="cs-CZ" sz="1800" dirty="0"/>
              <a:t> </a:t>
            </a:r>
            <a:r>
              <a:rPr lang="cs-CZ" sz="1800" dirty="0" err="1"/>
              <a:t>pecus</a:t>
            </a:r>
            <a:r>
              <a:rPr lang="cs-CZ" sz="1800" dirty="0"/>
              <a:t>, </a:t>
            </a:r>
            <a:r>
              <a:rPr lang="cs-CZ" sz="1800" dirty="0" err="1"/>
              <a:t>ite</a:t>
            </a:r>
            <a:r>
              <a:rPr lang="cs-CZ" sz="1800" dirty="0"/>
              <a:t> </a:t>
            </a:r>
            <a:r>
              <a:rPr lang="cs-CZ" sz="1800" dirty="0" err="1"/>
              <a:t>capellae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/>
              <a:t>non ego vos </a:t>
            </a:r>
            <a:r>
              <a:rPr lang="cs-CZ" sz="1800" dirty="0" err="1"/>
              <a:t>posthac</a:t>
            </a:r>
            <a:r>
              <a:rPr lang="cs-CZ" sz="1800" dirty="0"/>
              <a:t> </a:t>
            </a:r>
            <a:r>
              <a:rPr lang="cs-CZ" sz="1800" dirty="0" err="1"/>
              <a:t>viridi</a:t>
            </a:r>
            <a:r>
              <a:rPr lang="cs-CZ" sz="1800" dirty="0"/>
              <a:t> </a:t>
            </a:r>
            <a:r>
              <a:rPr lang="cs-CZ" sz="1800" dirty="0" err="1"/>
              <a:t>proiectus</a:t>
            </a:r>
            <a:r>
              <a:rPr lang="cs-CZ" sz="1800" dirty="0"/>
              <a:t> in </a:t>
            </a:r>
            <a:r>
              <a:rPr lang="cs-CZ" sz="1800" dirty="0" err="1"/>
              <a:t>antro</a:t>
            </a:r>
            <a:r>
              <a:rPr lang="cs-CZ" sz="1800" dirty="0"/>
              <a:t>               75</a:t>
            </a:r>
            <a:br>
              <a:rPr lang="cs-CZ" sz="1800" dirty="0"/>
            </a:br>
            <a:r>
              <a:rPr lang="cs-CZ" sz="1800" dirty="0" err="1"/>
              <a:t>dumosa</a:t>
            </a:r>
            <a:r>
              <a:rPr lang="cs-CZ" sz="1800" dirty="0"/>
              <a:t> </a:t>
            </a:r>
            <a:r>
              <a:rPr lang="cs-CZ" sz="1800" dirty="0" err="1"/>
              <a:t>pendere</a:t>
            </a:r>
            <a:r>
              <a:rPr lang="cs-CZ" sz="1800" dirty="0"/>
              <a:t> </a:t>
            </a:r>
            <a:r>
              <a:rPr lang="cs-CZ" sz="1800" dirty="0" err="1"/>
              <a:t>procul</a:t>
            </a:r>
            <a:r>
              <a:rPr lang="cs-CZ" sz="1800" dirty="0"/>
              <a:t> de rupe </a:t>
            </a:r>
            <a:r>
              <a:rPr lang="cs-CZ" sz="1800" dirty="0" err="1"/>
              <a:t>videbo</a:t>
            </a:r>
            <a:r>
              <a:rPr lang="cs-CZ" sz="1800" dirty="0"/>
              <a:t>;</a:t>
            </a:r>
            <a:br>
              <a:rPr lang="cs-CZ" sz="1800" dirty="0"/>
            </a:br>
            <a:r>
              <a:rPr lang="cs-CZ" sz="1800" dirty="0" err="1"/>
              <a:t>carmina</a:t>
            </a:r>
            <a:r>
              <a:rPr lang="cs-CZ" sz="1800" dirty="0"/>
              <a:t> </a:t>
            </a:r>
            <a:r>
              <a:rPr lang="cs-CZ" sz="1800" dirty="0" err="1"/>
              <a:t>nulla</a:t>
            </a:r>
            <a:r>
              <a:rPr lang="cs-CZ" sz="1800" dirty="0"/>
              <a:t> </a:t>
            </a:r>
            <a:r>
              <a:rPr lang="cs-CZ" sz="1800" dirty="0" err="1"/>
              <a:t>canam</a:t>
            </a:r>
            <a:r>
              <a:rPr lang="cs-CZ" sz="1800" dirty="0"/>
              <a:t>; non </a:t>
            </a:r>
            <a:r>
              <a:rPr lang="cs-CZ" sz="1800" dirty="0" err="1"/>
              <a:t>me</a:t>
            </a:r>
            <a:r>
              <a:rPr lang="cs-CZ" sz="1800" dirty="0"/>
              <a:t> </a:t>
            </a:r>
            <a:r>
              <a:rPr lang="cs-CZ" sz="1800" dirty="0" err="1"/>
              <a:t>pascente</a:t>
            </a:r>
            <a:r>
              <a:rPr lang="cs-CZ" sz="1800" dirty="0"/>
              <a:t>, </a:t>
            </a:r>
            <a:r>
              <a:rPr lang="cs-CZ" sz="1800" dirty="0" err="1"/>
              <a:t>capellae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florentem</a:t>
            </a:r>
            <a:r>
              <a:rPr lang="cs-CZ" sz="1800" dirty="0"/>
              <a:t> </a:t>
            </a:r>
            <a:r>
              <a:rPr lang="cs-CZ" sz="1800" dirty="0" err="1"/>
              <a:t>cytisum</a:t>
            </a:r>
            <a:r>
              <a:rPr lang="cs-CZ" sz="1800" dirty="0"/>
              <a:t> et </a:t>
            </a:r>
            <a:r>
              <a:rPr lang="cs-CZ" sz="1800" dirty="0" err="1"/>
              <a:t>salices</a:t>
            </a:r>
            <a:r>
              <a:rPr lang="cs-CZ" sz="1800" dirty="0"/>
              <a:t> </a:t>
            </a:r>
            <a:r>
              <a:rPr lang="cs-CZ" sz="1800" dirty="0" err="1"/>
              <a:t>carpetis</a:t>
            </a:r>
            <a:r>
              <a:rPr lang="cs-CZ" sz="1800" dirty="0"/>
              <a:t> </a:t>
            </a:r>
            <a:r>
              <a:rPr lang="cs-CZ" sz="1800" dirty="0" err="1"/>
              <a:t>amaras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                         </a:t>
            </a:r>
            <a:r>
              <a:rPr lang="cs-CZ" sz="1800" dirty="0" err="1"/>
              <a:t>Tityrus</a:t>
            </a:r>
            <a:endParaRPr lang="cs-CZ" sz="1800" dirty="0"/>
          </a:p>
          <a:p>
            <a:r>
              <a:rPr lang="cs-CZ" sz="1800" dirty="0"/>
              <a:t>Hic </a:t>
            </a:r>
            <a:r>
              <a:rPr lang="cs-CZ" sz="1800" dirty="0" err="1"/>
              <a:t>tamen</a:t>
            </a:r>
            <a:r>
              <a:rPr lang="cs-CZ" sz="1800" dirty="0"/>
              <a:t> </a:t>
            </a:r>
            <a:r>
              <a:rPr lang="cs-CZ" sz="1800" dirty="0" err="1"/>
              <a:t>hanc</a:t>
            </a:r>
            <a:r>
              <a:rPr lang="cs-CZ" sz="1800" dirty="0"/>
              <a:t> </a:t>
            </a:r>
            <a:r>
              <a:rPr lang="cs-CZ" sz="1800" dirty="0" err="1"/>
              <a:t>mecum</a:t>
            </a:r>
            <a:r>
              <a:rPr lang="cs-CZ" sz="1800" dirty="0"/>
              <a:t> </a:t>
            </a:r>
            <a:r>
              <a:rPr lang="cs-CZ" sz="1800" dirty="0" err="1"/>
              <a:t>poteras</a:t>
            </a:r>
            <a:r>
              <a:rPr lang="cs-CZ" sz="1800" dirty="0"/>
              <a:t> </a:t>
            </a:r>
            <a:r>
              <a:rPr lang="cs-CZ" sz="1800" dirty="0" err="1"/>
              <a:t>requiescere</a:t>
            </a:r>
            <a:r>
              <a:rPr lang="cs-CZ" sz="1800" dirty="0"/>
              <a:t> </a:t>
            </a:r>
            <a:r>
              <a:rPr lang="cs-CZ" sz="1800" dirty="0" err="1"/>
              <a:t>noctem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fronde</a:t>
            </a:r>
            <a:r>
              <a:rPr lang="cs-CZ" sz="1800" dirty="0"/>
              <a:t> super </a:t>
            </a:r>
            <a:r>
              <a:rPr lang="cs-CZ" sz="1800" dirty="0" err="1"/>
              <a:t>viridi</a:t>
            </a:r>
            <a:r>
              <a:rPr lang="cs-CZ" sz="1800" dirty="0"/>
              <a:t>. </a:t>
            </a:r>
            <a:r>
              <a:rPr lang="cs-CZ" sz="1800" dirty="0" err="1"/>
              <a:t>sunt</a:t>
            </a:r>
            <a:r>
              <a:rPr lang="cs-CZ" sz="1800" dirty="0"/>
              <a:t> </a:t>
            </a:r>
            <a:r>
              <a:rPr lang="cs-CZ" sz="1800" dirty="0" err="1"/>
              <a:t>nobis</a:t>
            </a:r>
            <a:r>
              <a:rPr lang="cs-CZ" sz="1800" dirty="0"/>
              <a:t> </a:t>
            </a:r>
            <a:r>
              <a:rPr lang="cs-CZ" sz="1800" dirty="0" err="1"/>
              <a:t>mitia</a:t>
            </a:r>
            <a:r>
              <a:rPr lang="cs-CZ" sz="1800" dirty="0"/>
              <a:t> poma,            </a:t>
            </a:r>
            <a:r>
              <a:rPr lang="cs-CZ" sz="1800" dirty="0" smtClean="0"/>
              <a:t>    </a:t>
            </a:r>
            <a:r>
              <a:rPr lang="cs-CZ" sz="1800" dirty="0"/>
              <a:t>   80</a:t>
            </a:r>
            <a:br>
              <a:rPr lang="cs-CZ" sz="1800" dirty="0"/>
            </a:br>
            <a:r>
              <a:rPr lang="cs-CZ" sz="1800" dirty="0" err="1"/>
              <a:t>castaneae</a:t>
            </a:r>
            <a:r>
              <a:rPr lang="cs-CZ" sz="1800" dirty="0"/>
              <a:t> </a:t>
            </a:r>
            <a:r>
              <a:rPr lang="cs-CZ" sz="1800" dirty="0" err="1"/>
              <a:t>molles</a:t>
            </a:r>
            <a:r>
              <a:rPr lang="cs-CZ" sz="1800" dirty="0"/>
              <a:t> et </a:t>
            </a:r>
            <a:r>
              <a:rPr lang="cs-CZ" sz="1800" dirty="0" err="1"/>
              <a:t>pressi</a:t>
            </a:r>
            <a:r>
              <a:rPr lang="cs-CZ" sz="1800" dirty="0"/>
              <a:t> </a:t>
            </a:r>
            <a:r>
              <a:rPr lang="cs-CZ" sz="1800" dirty="0" err="1"/>
              <a:t>copia</a:t>
            </a:r>
            <a:r>
              <a:rPr lang="cs-CZ" sz="1800" dirty="0"/>
              <a:t> </a:t>
            </a:r>
            <a:r>
              <a:rPr lang="cs-CZ" sz="1800" dirty="0" err="1"/>
              <a:t>lactis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/>
              <a:t>et </a:t>
            </a: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summa</a:t>
            </a:r>
            <a:r>
              <a:rPr lang="cs-CZ" sz="1800" dirty="0"/>
              <a:t> </a:t>
            </a:r>
            <a:r>
              <a:rPr lang="cs-CZ" sz="1800" dirty="0" err="1"/>
              <a:t>procul</a:t>
            </a:r>
            <a:r>
              <a:rPr lang="cs-CZ" sz="1800" dirty="0"/>
              <a:t> </a:t>
            </a:r>
            <a:r>
              <a:rPr lang="cs-CZ" sz="1800" dirty="0" err="1"/>
              <a:t>villarum</a:t>
            </a:r>
            <a:r>
              <a:rPr lang="cs-CZ" sz="1800" dirty="0"/>
              <a:t> </a:t>
            </a:r>
            <a:r>
              <a:rPr lang="cs-CZ" sz="1800" dirty="0" err="1"/>
              <a:t>culmina</a:t>
            </a:r>
            <a:r>
              <a:rPr lang="cs-CZ" sz="1800" dirty="0"/>
              <a:t> </a:t>
            </a:r>
            <a:r>
              <a:rPr lang="cs-CZ" sz="1800" dirty="0" err="1"/>
              <a:t>fumant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maioresque</a:t>
            </a:r>
            <a:r>
              <a:rPr lang="cs-CZ" sz="1800" dirty="0"/>
              <a:t> </a:t>
            </a:r>
            <a:r>
              <a:rPr lang="cs-CZ" sz="1800" dirty="0" err="1"/>
              <a:t>cadunt</a:t>
            </a:r>
            <a:r>
              <a:rPr lang="cs-CZ" sz="1800" dirty="0"/>
              <a:t> </a:t>
            </a:r>
            <a:r>
              <a:rPr lang="cs-CZ" sz="1800" dirty="0" err="1"/>
              <a:t>altis</a:t>
            </a:r>
            <a:r>
              <a:rPr lang="cs-CZ" sz="1800" dirty="0"/>
              <a:t> de </a:t>
            </a:r>
            <a:r>
              <a:rPr lang="cs-CZ" sz="1800" dirty="0" err="1"/>
              <a:t>montibus</a:t>
            </a:r>
            <a:r>
              <a:rPr lang="cs-CZ" sz="1800" dirty="0"/>
              <a:t> </a:t>
            </a:r>
            <a:r>
              <a:rPr lang="cs-CZ" sz="1800" dirty="0" err="1"/>
              <a:t>umbrae</a:t>
            </a:r>
            <a:r>
              <a:rPr lang="cs-CZ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300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Bucolica</a:t>
            </a:r>
            <a:r>
              <a:rPr lang="cs-CZ" i="1" dirty="0"/>
              <a:t>: </a:t>
            </a:r>
            <a:r>
              <a:rPr lang="cs-CZ" i="1" dirty="0" err="1"/>
              <a:t>Ecl</a:t>
            </a:r>
            <a:r>
              <a:rPr lang="cs-CZ" i="1" dirty="0"/>
              <a:t>.</a:t>
            </a:r>
            <a:r>
              <a:rPr lang="cs-CZ" dirty="0"/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447" y="1362635"/>
            <a:ext cx="11618259" cy="5074024"/>
          </a:xfrm>
        </p:spPr>
        <p:txBody>
          <a:bodyPr numCol="1">
            <a:normAutofit/>
          </a:bodyPr>
          <a:lstStyle/>
          <a:p>
            <a:pPr algn="just"/>
            <a:r>
              <a:rPr lang="cs-CZ" sz="1600" dirty="0" smtClean="0"/>
              <a:t>Pozadí: roku 41 př. Kr. byli veteráni odměněni za účast v bitvě u </a:t>
            </a:r>
            <a:r>
              <a:rPr lang="cs-CZ" sz="1600" dirty="0" err="1" smtClean="0"/>
              <a:t>Filipp</a:t>
            </a:r>
            <a:r>
              <a:rPr lang="cs-CZ" sz="1600" dirty="0" smtClean="0"/>
              <a:t> (získali půdu zkonfiskovanou městům, která se připojila na stranu </a:t>
            </a:r>
            <a:r>
              <a:rPr lang="cs-CZ" sz="1600" dirty="0" err="1" smtClean="0"/>
              <a:t>Bruta</a:t>
            </a:r>
            <a:r>
              <a:rPr lang="cs-CZ" sz="1600" dirty="0" smtClean="0"/>
              <a:t> a Cassia)</a:t>
            </a:r>
          </a:p>
          <a:p>
            <a:pPr algn="just"/>
            <a:r>
              <a:rPr lang="cs-CZ" sz="1600" dirty="0" smtClean="0"/>
              <a:t>Vergiliově rodině byl zkonfiskován statek v </a:t>
            </a:r>
            <a:r>
              <a:rPr lang="cs-CZ" sz="1600" dirty="0" err="1" smtClean="0"/>
              <a:t>Mantue</a:t>
            </a:r>
            <a:r>
              <a:rPr lang="cs-CZ" sz="1600" dirty="0" smtClean="0"/>
              <a:t>, ale na přímluvu </a:t>
            </a:r>
            <a:r>
              <a:rPr lang="cs-CZ" sz="1600" dirty="0" err="1" smtClean="0"/>
              <a:t>Asinia</a:t>
            </a:r>
            <a:r>
              <a:rPr lang="cs-CZ" sz="1600" dirty="0" smtClean="0"/>
              <a:t> </a:t>
            </a:r>
            <a:r>
              <a:rPr lang="cs-CZ" sz="1600" dirty="0" err="1" smtClean="0"/>
              <a:t>Polliona</a:t>
            </a:r>
            <a:r>
              <a:rPr lang="cs-CZ" sz="1600" dirty="0" smtClean="0"/>
              <a:t>, Cornelia Galla a </a:t>
            </a:r>
            <a:r>
              <a:rPr lang="cs-CZ" sz="1600" dirty="0" err="1" smtClean="0"/>
              <a:t>Alfena</a:t>
            </a:r>
            <a:r>
              <a:rPr lang="cs-CZ" sz="1600" dirty="0" smtClean="0"/>
              <a:t> </a:t>
            </a:r>
            <a:r>
              <a:rPr lang="cs-CZ" sz="1600" dirty="0" err="1" smtClean="0"/>
              <a:t>Vara</a:t>
            </a:r>
            <a:r>
              <a:rPr lang="cs-CZ" sz="1600" dirty="0" smtClean="0"/>
              <a:t> si Vergilius mohl statek ponechat</a:t>
            </a:r>
          </a:p>
          <a:p>
            <a:pPr algn="just"/>
            <a:r>
              <a:rPr lang="cs-CZ" sz="1800" dirty="0" smtClean="0"/>
              <a:t>Pestrost zobrazované krajiny (téměř odborná): </a:t>
            </a:r>
          </a:p>
          <a:p>
            <a:pPr lvl="1" algn="just"/>
            <a:r>
              <a:rPr lang="cs-CZ" sz="1400" dirty="0" smtClean="0"/>
              <a:t>Dendrologie: </a:t>
            </a:r>
            <a:r>
              <a:rPr lang="cs-CZ" sz="1400" i="1" dirty="0" err="1" smtClean="0"/>
              <a:t>fagus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corylus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quercus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viburna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cupressi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pinus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salictum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ulmus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pirus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vitis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cytisus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salix</a:t>
            </a:r>
            <a:r>
              <a:rPr lang="cs-CZ" sz="1400" i="1" dirty="0" smtClean="0"/>
              <a:t>, </a:t>
            </a:r>
            <a:r>
              <a:rPr lang="cs-CZ" sz="1400" i="1" dirty="0" err="1"/>
              <a:t>limosus</a:t>
            </a:r>
            <a:r>
              <a:rPr lang="cs-CZ" sz="1400" i="1" dirty="0"/>
              <a:t> </a:t>
            </a:r>
            <a:r>
              <a:rPr lang="cs-CZ" sz="1400" i="1" dirty="0" err="1" smtClean="0"/>
              <a:t>iuncus</a:t>
            </a:r>
            <a:r>
              <a:rPr lang="cs-CZ" sz="1400" i="1" dirty="0" smtClean="0"/>
              <a:t>, </a:t>
            </a:r>
            <a:r>
              <a:rPr lang="cs-CZ" sz="1400" i="1" dirty="0" err="1"/>
              <a:t>frondes</a:t>
            </a:r>
            <a:r>
              <a:rPr lang="cs-CZ" sz="1400" i="1" dirty="0"/>
              <a:t>, poma, </a:t>
            </a:r>
            <a:r>
              <a:rPr lang="cs-CZ" sz="1400" i="1" dirty="0" err="1"/>
              <a:t>castaneae</a:t>
            </a:r>
            <a:endParaRPr lang="cs-CZ" sz="1400" i="1" dirty="0"/>
          </a:p>
          <a:p>
            <a:pPr lvl="1" algn="just"/>
            <a:r>
              <a:rPr lang="cs-CZ" sz="1400" dirty="0" smtClean="0"/>
              <a:t>Nauka o krajině: </a:t>
            </a:r>
            <a:r>
              <a:rPr lang="cs-CZ" sz="1400" i="1" dirty="0" err="1" smtClean="0"/>
              <a:t>arva</a:t>
            </a:r>
            <a:r>
              <a:rPr lang="cs-CZ" sz="1400" i="1" dirty="0" smtClean="0"/>
              <a:t>, umbra, </a:t>
            </a:r>
            <a:r>
              <a:rPr lang="cs-CZ" sz="1400" i="1" dirty="0" err="1" smtClean="0"/>
              <a:t>silvae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arbor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silex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agri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pascua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palus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fontes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arbusta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rura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lapis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nudus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flumina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pabula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rupes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aether</a:t>
            </a:r>
            <a:r>
              <a:rPr lang="cs-CZ" sz="1400" i="1" dirty="0" smtClean="0"/>
              <a:t>, freta, </a:t>
            </a:r>
            <a:r>
              <a:rPr lang="cs-CZ" sz="1400" i="1" dirty="0" err="1" smtClean="0"/>
              <a:t>litus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creta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aristae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tugurium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segetes</a:t>
            </a:r>
            <a:r>
              <a:rPr lang="cs-CZ" sz="1400" i="1" dirty="0" smtClean="0"/>
              <a:t>, antrum, </a:t>
            </a:r>
            <a:r>
              <a:rPr lang="cs-CZ" sz="1400" i="1" dirty="0" err="1" smtClean="0"/>
              <a:t>dumosa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rupes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lac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montes</a:t>
            </a:r>
            <a:r>
              <a:rPr lang="cs-CZ" sz="1400" i="1" dirty="0" smtClean="0"/>
              <a:t>; </a:t>
            </a:r>
          </a:p>
          <a:p>
            <a:pPr lvl="1" algn="just"/>
            <a:r>
              <a:rPr lang="cs-CZ" sz="1400" dirty="0" smtClean="0"/>
              <a:t>Zoologie: </a:t>
            </a:r>
            <a:r>
              <a:rPr lang="cs-CZ" sz="1400" i="1" dirty="0" err="1"/>
              <a:t>ovilia</a:t>
            </a:r>
            <a:r>
              <a:rPr lang="cs-CZ" sz="1400" i="1" dirty="0"/>
              <a:t> </a:t>
            </a:r>
            <a:r>
              <a:rPr lang="cs-CZ" sz="1400" dirty="0"/>
              <a:t>/</a:t>
            </a:r>
            <a:r>
              <a:rPr lang="cs-CZ" sz="1400" dirty="0" err="1" smtClean="0"/>
              <a:t>adj</a:t>
            </a:r>
            <a:r>
              <a:rPr lang="cs-CZ" sz="1400" dirty="0" smtClean="0"/>
              <a:t>./, </a:t>
            </a:r>
            <a:r>
              <a:rPr lang="cs-CZ" sz="1400" i="1" dirty="0" err="1" smtClean="0"/>
              <a:t>boves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agnus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capellae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canes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catuli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haedi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tauri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pecus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Hyblaeae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apes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palumbes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turtur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cervi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piscis</a:t>
            </a:r>
            <a:endParaRPr lang="cs-CZ" sz="1400" dirty="0" smtClean="0"/>
          </a:p>
          <a:p>
            <a:pPr algn="just"/>
            <a:r>
              <a:rPr lang="cs-CZ" sz="1800" dirty="0"/>
              <a:t>Kontrast idylické scenérie „</a:t>
            </a:r>
            <a:r>
              <a:rPr lang="cs-CZ" sz="1800" dirty="0" err="1"/>
              <a:t>locus</a:t>
            </a:r>
            <a:r>
              <a:rPr lang="cs-CZ" sz="1800" dirty="0"/>
              <a:t> </a:t>
            </a:r>
            <a:r>
              <a:rPr lang="cs-CZ" sz="1800" dirty="0" err="1"/>
              <a:t>amoenus</a:t>
            </a:r>
            <a:r>
              <a:rPr lang="cs-CZ" sz="1800" dirty="0"/>
              <a:t>“ a nejistoty z vyhnanství:</a:t>
            </a:r>
          </a:p>
          <a:p>
            <a:pPr lvl="1" algn="just"/>
            <a:r>
              <a:rPr lang="cs-CZ" sz="1400" dirty="0"/>
              <a:t>Konkrétní místa na samém okraji Říma i světa: </a:t>
            </a:r>
            <a:r>
              <a:rPr lang="cs-CZ" sz="1400" i="1" dirty="0" err="1"/>
              <a:t>Arar</a:t>
            </a:r>
            <a:r>
              <a:rPr lang="cs-CZ" sz="1400" i="1" dirty="0"/>
              <a:t> /</a:t>
            </a:r>
            <a:r>
              <a:rPr lang="cs-CZ" sz="1400" i="1" dirty="0" err="1"/>
              <a:t>Saône</a:t>
            </a:r>
            <a:r>
              <a:rPr lang="cs-CZ" sz="1400" i="1" dirty="0"/>
              <a:t> v Galii/, Tigris, </a:t>
            </a:r>
            <a:r>
              <a:rPr lang="cs-CZ" sz="1400" i="1" dirty="0" err="1"/>
              <a:t>Afri</a:t>
            </a:r>
            <a:r>
              <a:rPr lang="cs-CZ" sz="1400" i="1" dirty="0"/>
              <a:t>, </a:t>
            </a:r>
            <a:r>
              <a:rPr lang="cs-CZ" sz="1400" i="1" dirty="0" err="1"/>
              <a:t>Scythia</a:t>
            </a:r>
            <a:r>
              <a:rPr lang="cs-CZ" sz="1400" i="1" dirty="0"/>
              <a:t> /kraj mezi Dunajem a Donem/, </a:t>
            </a:r>
            <a:r>
              <a:rPr lang="cs-CZ" sz="1400" i="1" dirty="0" err="1"/>
              <a:t>Oaxes</a:t>
            </a:r>
            <a:r>
              <a:rPr lang="cs-CZ" sz="1400" i="1" dirty="0"/>
              <a:t> /? asi Amudarja/, </a:t>
            </a:r>
            <a:r>
              <a:rPr lang="cs-CZ" sz="1400" i="1" dirty="0" err="1"/>
              <a:t>Britanni</a:t>
            </a:r>
            <a:endParaRPr lang="cs-CZ" sz="1400" dirty="0"/>
          </a:p>
          <a:p>
            <a:pPr algn="just"/>
            <a:r>
              <a:rPr lang="cs-CZ" sz="1800" dirty="0" smtClean="0"/>
              <a:t>Svoboda kontrastuje s nedobrovolným odchodem</a:t>
            </a:r>
          </a:p>
          <a:p>
            <a:pPr lvl="1" algn="just"/>
            <a:r>
              <a:rPr lang="cs-CZ" sz="1400" dirty="0" smtClean="0"/>
              <a:t>Obrazně jako láska ke </a:t>
            </a:r>
            <a:r>
              <a:rPr lang="cs-CZ" sz="1400" dirty="0" err="1" smtClean="0"/>
              <a:t>Galatee</a:t>
            </a:r>
            <a:r>
              <a:rPr lang="cs-CZ" sz="1400" dirty="0" smtClean="0"/>
              <a:t> („jako mléko“) jako zotročující versus láska k </a:t>
            </a:r>
            <a:r>
              <a:rPr lang="cs-CZ" sz="1400" dirty="0" err="1" smtClean="0"/>
              <a:t>Amaryllidě</a:t>
            </a:r>
            <a:r>
              <a:rPr lang="cs-CZ" sz="1400" dirty="0" smtClean="0"/>
              <a:t> („jiskřivá“) jako osvobozující (pozadí: </a:t>
            </a:r>
            <a:r>
              <a:rPr lang="cs-CZ" sz="1400" dirty="0" err="1" smtClean="0"/>
              <a:t>Galatea</a:t>
            </a:r>
            <a:r>
              <a:rPr lang="cs-CZ" sz="1400" dirty="0"/>
              <a:t> </a:t>
            </a:r>
            <a:r>
              <a:rPr lang="cs-CZ" sz="1400" dirty="0" smtClean="0"/>
              <a:t>byla Nereovna zaslíbená </a:t>
            </a:r>
            <a:r>
              <a:rPr lang="cs-CZ" sz="1400" dirty="0" err="1" smtClean="0"/>
              <a:t>Polyfémovi</a:t>
            </a:r>
            <a:r>
              <a:rPr lang="cs-CZ" sz="1400" dirty="0" smtClean="0"/>
              <a:t>, ve zpracování </a:t>
            </a:r>
            <a:r>
              <a:rPr lang="cs-CZ" sz="1400" dirty="0" err="1" smtClean="0"/>
              <a:t>Filoxena</a:t>
            </a:r>
            <a:r>
              <a:rPr lang="cs-CZ" sz="1400" dirty="0" smtClean="0"/>
              <a:t> z </a:t>
            </a:r>
            <a:r>
              <a:rPr lang="cs-CZ" sz="1400" dirty="0" err="1" smtClean="0"/>
              <a:t>Kythéry</a:t>
            </a:r>
            <a:r>
              <a:rPr lang="cs-CZ" sz="1400" dirty="0" smtClean="0"/>
              <a:t> byla milenkou </a:t>
            </a:r>
            <a:r>
              <a:rPr lang="cs-CZ" sz="1400" dirty="0" err="1" smtClean="0"/>
              <a:t>Ákida</a:t>
            </a:r>
            <a:r>
              <a:rPr lang="cs-CZ" sz="1400" dirty="0" smtClean="0"/>
              <a:t>, kterého P. zabil: byl to snad výsměch </a:t>
            </a:r>
            <a:r>
              <a:rPr lang="cs-CZ" sz="1400" dirty="0" err="1" smtClean="0"/>
              <a:t>syrákúskému</a:t>
            </a:r>
            <a:r>
              <a:rPr lang="cs-CZ" sz="1400" dirty="0" smtClean="0"/>
              <a:t> tyranovi </a:t>
            </a:r>
            <a:r>
              <a:rPr lang="cs-CZ" sz="1400" dirty="0" err="1" smtClean="0"/>
              <a:t>Dionýsiovi</a:t>
            </a:r>
            <a:r>
              <a:rPr lang="cs-CZ" sz="1400" dirty="0" smtClean="0"/>
              <a:t> a jeho milence G.)</a:t>
            </a:r>
          </a:p>
          <a:p>
            <a:pPr lvl="1" algn="just"/>
            <a:r>
              <a:rPr lang="cs-CZ" sz="1400" dirty="0" smtClean="0"/>
              <a:t>Je možné, že Vergilius zde odkazuje právě na </a:t>
            </a:r>
            <a:r>
              <a:rPr lang="cs-CZ" sz="1400" dirty="0" err="1" smtClean="0"/>
              <a:t>Filoxena</a:t>
            </a:r>
            <a:r>
              <a:rPr lang="cs-CZ" sz="1400" dirty="0"/>
              <a:t> </a:t>
            </a:r>
            <a:r>
              <a:rPr lang="cs-CZ" sz="1400" dirty="0" smtClean="0"/>
              <a:t>a jeho ironické zpracování: </a:t>
            </a:r>
            <a:r>
              <a:rPr lang="cs-CZ" sz="1400" dirty="0" err="1" smtClean="0"/>
              <a:t>Galatea</a:t>
            </a:r>
            <a:r>
              <a:rPr lang="cs-CZ" sz="1400" dirty="0" smtClean="0"/>
              <a:t> by tu byla synonymem tyranidy</a:t>
            </a:r>
          </a:p>
          <a:p>
            <a:pPr algn="just"/>
            <a:r>
              <a:rPr lang="cs-CZ" sz="1800" dirty="0" smtClean="0"/>
              <a:t>Den na pastvině má protiváhu v nadcházející dlouhé noci (</a:t>
            </a:r>
            <a:r>
              <a:rPr lang="cs-CZ" sz="1800" i="1" dirty="0" err="1" smtClean="0"/>
              <a:t>maiores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umbrae</a:t>
            </a:r>
            <a:r>
              <a:rPr lang="cs-CZ" sz="1800" dirty="0" smtClean="0"/>
              <a:t>)</a:t>
            </a: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470239" y="2456335"/>
            <a:ext cx="9592227" cy="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Bucolica</a:t>
            </a:r>
            <a:r>
              <a:rPr lang="cs-CZ" i="1" dirty="0"/>
              <a:t>: </a:t>
            </a:r>
            <a:r>
              <a:rPr lang="cs-CZ" i="1" dirty="0" err="1"/>
              <a:t>Ecl</a:t>
            </a:r>
            <a:r>
              <a:rPr lang="cs-CZ" i="1" dirty="0"/>
              <a:t>.</a:t>
            </a:r>
            <a:r>
              <a:rPr lang="cs-CZ" dirty="0"/>
              <a:t>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447" y="1825625"/>
            <a:ext cx="11618259" cy="4351338"/>
          </a:xfrm>
        </p:spPr>
        <p:txBody>
          <a:bodyPr numCol="1">
            <a:normAutofit/>
          </a:bodyPr>
          <a:lstStyle/>
          <a:p>
            <a:pPr algn="just"/>
            <a:r>
              <a:rPr lang="cs-CZ" sz="1800" dirty="0"/>
              <a:t>Literární program: aluze na </a:t>
            </a:r>
            <a:r>
              <a:rPr lang="cs-CZ" sz="1800" dirty="0" err="1"/>
              <a:t>Kallimacha</a:t>
            </a:r>
            <a:r>
              <a:rPr lang="cs-CZ" sz="1800" dirty="0"/>
              <a:t> (</a:t>
            </a:r>
            <a:r>
              <a:rPr lang="cs-CZ" sz="1800" i="1" dirty="0" err="1">
                <a:solidFill>
                  <a:srgbClr val="FF0000"/>
                </a:solidFill>
              </a:rPr>
              <a:t>ludere</a:t>
            </a:r>
            <a:r>
              <a:rPr lang="cs-CZ" sz="1800" i="1" dirty="0"/>
              <a:t>, </a:t>
            </a:r>
            <a:r>
              <a:rPr lang="cs-CZ" sz="1800" i="1" dirty="0" err="1"/>
              <a:t>meditari</a:t>
            </a:r>
            <a:r>
              <a:rPr lang="cs-CZ" sz="1800" i="1" dirty="0"/>
              <a:t> </a:t>
            </a:r>
            <a:r>
              <a:rPr lang="cs-CZ" sz="1800" i="1" dirty="0" err="1">
                <a:solidFill>
                  <a:srgbClr val="FF0000"/>
                </a:solidFill>
              </a:rPr>
              <a:t>tenui</a:t>
            </a:r>
            <a:r>
              <a:rPr lang="cs-CZ" sz="1800" i="1" dirty="0"/>
              <a:t> </a:t>
            </a:r>
            <a:r>
              <a:rPr lang="cs-CZ" sz="1800" i="1" dirty="0" err="1"/>
              <a:t>avena</a:t>
            </a:r>
            <a:r>
              <a:rPr lang="cs-CZ" sz="1800" dirty="0"/>
              <a:t>), </a:t>
            </a:r>
            <a:r>
              <a:rPr lang="cs-CZ" sz="1800" dirty="0" err="1"/>
              <a:t>Theokrita</a:t>
            </a:r>
            <a:r>
              <a:rPr lang="cs-CZ" sz="1800" dirty="0"/>
              <a:t>, odkaz na zřejmý přímý pramen: </a:t>
            </a:r>
            <a:r>
              <a:rPr lang="cs-CZ" sz="1800" dirty="0" err="1"/>
              <a:t>Androníkovo</a:t>
            </a:r>
            <a:r>
              <a:rPr lang="cs-CZ" sz="1800" dirty="0"/>
              <a:t> vydání, vymezení se vůči vzorům a římská specifika</a:t>
            </a:r>
          </a:p>
          <a:p>
            <a:pPr algn="just"/>
            <a:r>
              <a:rPr lang="cs-CZ" sz="1800" dirty="0" smtClean="0"/>
              <a:t>Slovní důraz:</a:t>
            </a:r>
          </a:p>
          <a:p>
            <a:pPr lvl="1" algn="just"/>
            <a:r>
              <a:rPr lang="cs-CZ" sz="1600" i="1" dirty="0" smtClean="0"/>
              <a:t>nos </a:t>
            </a:r>
            <a:r>
              <a:rPr lang="cs-CZ" sz="1600" i="1" dirty="0" err="1" smtClean="0"/>
              <a:t>patriae</a:t>
            </a:r>
            <a:r>
              <a:rPr lang="cs-CZ" sz="1600" i="1" dirty="0" smtClean="0"/>
              <a:t> fines / nos </a:t>
            </a:r>
            <a:r>
              <a:rPr lang="cs-CZ" sz="1600" i="1" dirty="0" err="1" smtClean="0"/>
              <a:t>patriam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fugimus</a:t>
            </a:r>
            <a:endParaRPr lang="cs-CZ" sz="1600" i="1" dirty="0" smtClean="0"/>
          </a:p>
          <a:p>
            <a:pPr lvl="1" algn="just"/>
            <a:r>
              <a:rPr lang="cs-CZ" sz="1600" i="1" dirty="0" smtClean="0"/>
              <a:t>deus / </a:t>
            </a:r>
            <a:r>
              <a:rPr lang="cs-CZ" sz="1600" i="1" dirty="0" err="1" smtClean="0"/>
              <a:t>semper</a:t>
            </a:r>
            <a:r>
              <a:rPr lang="cs-CZ" sz="1600" i="1" dirty="0" smtClean="0"/>
              <a:t> deus</a:t>
            </a:r>
          </a:p>
          <a:p>
            <a:pPr lvl="1" algn="just"/>
            <a:r>
              <a:rPr lang="cs-CZ" sz="1600" i="1" dirty="0" err="1" smtClean="0"/>
              <a:t>libertas</a:t>
            </a:r>
            <a:endParaRPr lang="cs-CZ" sz="1600" i="1" dirty="0" smtClean="0"/>
          </a:p>
          <a:p>
            <a:pPr lvl="1" algn="just"/>
            <a:r>
              <a:rPr lang="cs-CZ" sz="1600" i="1" dirty="0" err="1"/>
              <a:t>Galatea</a:t>
            </a:r>
            <a:r>
              <a:rPr lang="cs-CZ" sz="1600" i="1" dirty="0"/>
              <a:t> </a:t>
            </a:r>
            <a:r>
              <a:rPr lang="cs-CZ" sz="1600" i="1" dirty="0" err="1"/>
              <a:t>reliquit</a:t>
            </a:r>
            <a:r>
              <a:rPr lang="cs-CZ" sz="1600" i="1" dirty="0"/>
              <a:t> /</a:t>
            </a:r>
            <a:r>
              <a:rPr lang="cs-CZ" sz="1600" i="1" dirty="0" err="1"/>
              <a:t>Galatea</a:t>
            </a:r>
            <a:r>
              <a:rPr lang="cs-CZ" sz="1600" i="1" dirty="0"/>
              <a:t> </a:t>
            </a:r>
            <a:r>
              <a:rPr lang="cs-CZ" sz="1600" i="1" dirty="0" err="1"/>
              <a:t>tenebat</a:t>
            </a:r>
            <a:endParaRPr lang="cs-CZ" sz="1600" i="1" dirty="0" smtClean="0"/>
          </a:p>
          <a:p>
            <a:pPr lvl="1" algn="just"/>
            <a:r>
              <a:rPr lang="cs-CZ" sz="1600" i="1" dirty="0" err="1"/>
              <a:t>i</a:t>
            </a:r>
            <a:r>
              <a:rPr lang="cs-CZ" sz="1600" i="1" dirty="0" err="1" smtClean="0"/>
              <a:t>psae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pines</a:t>
            </a:r>
            <a:r>
              <a:rPr lang="cs-CZ" sz="1600" i="1" dirty="0" smtClean="0"/>
              <a:t> / </a:t>
            </a:r>
            <a:r>
              <a:rPr lang="cs-CZ" sz="1600" i="1" dirty="0" err="1" smtClean="0"/>
              <a:t>ipsi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fontes</a:t>
            </a:r>
            <a:r>
              <a:rPr lang="cs-CZ" sz="1600" i="1" dirty="0" smtClean="0"/>
              <a:t> / </a:t>
            </a:r>
            <a:r>
              <a:rPr lang="cs-CZ" sz="1600" i="1" dirty="0" err="1" smtClean="0"/>
              <a:t>ipsa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arbusta</a:t>
            </a:r>
            <a:endParaRPr lang="cs-CZ" sz="1600" i="1" dirty="0" smtClean="0"/>
          </a:p>
          <a:p>
            <a:pPr lvl="1" algn="just"/>
            <a:r>
              <a:rPr lang="cs-CZ" sz="1600" i="1" dirty="0"/>
              <a:t>h</a:t>
            </a:r>
            <a:r>
              <a:rPr lang="cs-CZ" sz="1600" i="1" dirty="0" smtClean="0"/>
              <a:t>ic / hic, </a:t>
            </a:r>
            <a:r>
              <a:rPr lang="cs-CZ" sz="1600" i="1" dirty="0" err="1" smtClean="0"/>
              <a:t>nec</a:t>
            </a:r>
            <a:r>
              <a:rPr lang="cs-CZ" sz="1600" i="1" dirty="0" smtClean="0"/>
              <a:t> / </a:t>
            </a:r>
            <a:r>
              <a:rPr lang="cs-CZ" sz="1600" i="1" dirty="0" err="1" smtClean="0"/>
              <a:t>nec</a:t>
            </a:r>
            <a:endParaRPr lang="cs-CZ" sz="1600" i="1" dirty="0" smtClean="0"/>
          </a:p>
          <a:p>
            <a:pPr lvl="1" algn="just"/>
            <a:r>
              <a:rPr lang="cs-CZ" sz="1600" i="1" dirty="0" err="1" smtClean="0"/>
              <a:t>impius</a:t>
            </a:r>
            <a:r>
              <a:rPr lang="cs-CZ" sz="1600" i="1" dirty="0"/>
              <a:t> </a:t>
            </a:r>
            <a:r>
              <a:rPr lang="cs-CZ" sz="1600" i="1" dirty="0" smtClean="0"/>
              <a:t>/ </a:t>
            </a:r>
            <a:r>
              <a:rPr lang="cs-CZ" sz="1600" i="1" dirty="0" err="1" smtClean="0"/>
              <a:t>barbarus</a:t>
            </a:r>
            <a:endParaRPr lang="cs-CZ" sz="1600" i="1" dirty="0" smtClean="0"/>
          </a:p>
          <a:p>
            <a:pPr lvl="1" algn="just"/>
            <a:r>
              <a:rPr lang="cs-CZ" sz="1600" i="1" dirty="0" err="1" smtClean="0"/>
              <a:t>ite</a:t>
            </a:r>
            <a:r>
              <a:rPr lang="cs-CZ" sz="1600" i="1" dirty="0" smtClean="0"/>
              <a:t>  </a:t>
            </a:r>
            <a:r>
              <a:rPr lang="cs-CZ" sz="1600" i="1" dirty="0" err="1" smtClean="0"/>
              <a:t>meae</a:t>
            </a:r>
            <a:r>
              <a:rPr lang="cs-CZ" sz="1600" i="1" dirty="0" smtClean="0"/>
              <a:t>, … </a:t>
            </a:r>
            <a:r>
              <a:rPr lang="cs-CZ" sz="1600" i="1" dirty="0" err="1" smtClean="0"/>
              <a:t>ite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capellae</a:t>
            </a:r>
            <a:endParaRPr lang="cs-CZ" sz="1600" i="1" dirty="0" smtClean="0"/>
          </a:p>
          <a:p>
            <a:pPr lvl="1" algn="just"/>
            <a:endParaRPr lang="cs-CZ" sz="1600" i="1" dirty="0" smtClean="0"/>
          </a:p>
          <a:p>
            <a:pPr lvl="1" algn="just"/>
            <a:endParaRPr lang="cs-CZ" sz="1600" dirty="0" smtClean="0"/>
          </a:p>
          <a:p>
            <a:pPr lvl="1" algn="just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5878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r>
              <a:rPr lang="cs-CZ" i="1" dirty="0" smtClean="0"/>
              <a:t>: </a:t>
            </a:r>
            <a:r>
              <a:rPr lang="cs-CZ" i="1" dirty="0" err="1" smtClean="0"/>
              <a:t>Ecl</a:t>
            </a:r>
            <a:r>
              <a:rPr lang="cs-CZ" i="1" dirty="0"/>
              <a:t>.</a:t>
            </a:r>
            <a:r>
              <a:rPr lang="cs-CZ" dirty="0" smtClean="0"/>
              <a:t>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447" y="1825625"/>
            <a:ext cx="11618259" cy="4351338"/>
          </a:xfrm>
        </p:spPr>
        <p:txBody>
          <a:bodyPr numCol="2">
            <a:normAutofit/>
          </a:bodyPr>
          <a:lstStyle/>
          <a:p>
            <a:r>
              <a:rPr lang="cs-CZ" sz="1800" dirty="0" err="1" smtClean="0"/>
              <a:t>Sicelides</a:t>
            </a:r>
            <a:r>
              <a:rPr lang="cs-CZ" sz="1800" dirty="0" smtClean="0"/>
              <a:t> </a:t>
            </a:r>
            <a:r>
              <a:rPr lang="cs-CZ" sz="1800" dirty="0" err="1"/>
              <a:t>Musae</a:t>
            </a:r>
            <a:r>
              <a:rPr lang="cs-CZ" sz="1800" dirty="0"/>
              <a:t>, </a:t>
            </a:r>
            <a:r>
              <a:rPr lang="cs-CZ" sz="1800" dirty="0" err="1"/>
              <a:t>paulo</a:t>
            </a:r>
            <a:r>
              <a:rPr lang="cs-CZ" sz="1800" dirty="0"/>
              <a:t> </a:t>
            </a:r>
            <a:r>
              <a:rPr lang="cs-CZ" sz="1800" dirty="0" err="1"/>
              <a:t>maiora</a:t>
            </a:r>
            <a:r>
              <a:rPr lang="cs-CZ" sz="1800" dirty="0"/>
              <a:t> </a:t>
            </a:r>
            <a:r>
              <a:rPr lang="cs-CZ" sz="1800" dirty="0" err="1"/>
              <a:t>canamus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/>
              <a:t>non </a:t>
            </a:r>
            <a:r>
              <a:rPr lang="cs-CZ" sz="1800" dirty="0" err="1"/>
              <a:t>omnis</a:t>
            </a:r>
            <a:r>
              <a:rPr lang="cs-CZ" sz="1800" dirty="0"/>
              <a:t> </a:t>
            </a:r>
            <a:r>
              <a:rPr lang="cs-CZ" sz="1800" dirty="0" err="1"/>
              <a:t>arbusta</a:t>
            </a:r>
            <a:r>
              <a:rPr lang="cs-CZ" sz="1800" dirty="0"/>
              <a:t> </a:t>
            </a:r>
            <a:r>
              <a:rPr lang="cs-CZ" sz="1800" dirty="0" err="1"/>
              <a:t>iuvant</a:t>
            </a:r>
            <a:r>
              <a:rPr lang="cs-CZ" sz="1800" dirty="0"/>
              <a:t> </a:t>
            </a:r>
            <a:r>
              <a:rPr lang="cs-CZ" sz="1800" dirty="0" err="1">
                <a:solidFill>
                  <a:srgbClr val="FF0000"/>
                </a:solidFill>
              </a:rPr>
              <a:t>humiles</a:t>
            </a:r>
            <a:r>
              <a:rPr lang="cs-CZ" sz="1800" dirty="0" err="1"/>
              <a:t>que</a:t>
            </a:r>
            <a:r>
              <a:rPr lang="cs-CZ" sz="1800" dirty="0"/>
              <a:t> </a:t>
            </a:r>
            <a:r>
              <a:rPr lang="cs-CZ" sz="1800" dirty="0" err="1"/>
              <a:t>myricae</a:t>
            </a:r>
            <a:r>
              <a:rPr lang="cs-CZ" sz="1800" dirty="0"/>
              <a:t>;</a:t>
            </a:r>
            <a:br>
              <a:rPr lang="cs-CZ" sz="1800" dirty="0"/>
            </a:br>
            <a:r>
              <a:rPr lang="cs-CZ" sz="1800" dirty="0"/>
              <a:t>si </a:t>
            </a:r>
            <a:r>
              <a:rPr lang="cs-CZ" sz="1800" dirty="0" err="1"/>
              <a:t>canimus</a:t>
            </a:r>
            <a:r>
              <a:rPr lang="cs-CZ" sz="1800" dirty="0"/>
              <a:t> </a:t>
            </a:r>
            <a:r>
              <a:rPr lang="cs-CZ" sz="1800" dirty="0" err="1"/>
              <a:t>silvas</a:t>
            </a:r>
            <a:r>
              <a:rPr lang="cs-CZ" sz="1800" dirty="0"/>
              <a:t>, </a:t>
            </a:r>
            <a:r>
              <a:rPr lang="cs-CZ" sz="1800" dirty="0" err="1">
                <a:solidFill>
                  <a:srgbClr val="FF0000"/>
                </a:solidFill>
              </a:rPr>
              <a:t>silvae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sint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consule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dignae</a:t>
            </a:r>
            <a:r>
              <a:rPr lang="cs-CZ" sz="1800" dirty="0"/>
              <a:t>.</a:t>
            </a:r>
          </a:p>
          <a:p>
            <a:r>
              <a:rPr lang="cs-CZ" sz="1800" dirty="0"/>
              <a:t>Ultima </a:t>
            </a:r>
            <a:r>
              <a:rPr lang="cs-CZ" sz="1800" dirty="0" err="1"/>
              <a:t>Cumaei</a:t>
            </a:r>
            <a:r>
              <a:rPr lang="cs-CZ" sz="1800" dirty="0"/>
              <a:t> </a:t>
            </a:r>
            <a:r>
              <a:rPr lang="cs-CZ" sz="1800" dirty="0" err="1"/>
              <a:t>venit</a:t>
            </a:r>
            <a:r>
              <a:rPr lang="cs-CZ" sz="1800" dirty="0"/>
              <a:t> </a:t>
            </a: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carminis</a:t>
            </a:r>
            <a:r>
              <a:rPr lang="cs-CZ" sz="1800" dirty="0"/>
              <a:t> </a:t>
            </a:r>
            <a:r>
              <a:rPr lang="cs-CZ" sz="1800" dirty="0" err="1"/>
              <a:t>aetas</a:t>
            </a:r>
            <a:r>
              <a:rPr lang="cs-CZ" sz="1800" dirty="0"/>
              <a:t>;</a:t>
            </a:r>
            <a:br>
              <a:rPr lang="cs-CZ" sz="1800" dirty="0"/>
            </a:br>
            <a:r>
              <a:rPr lang="cs-CZ" sz="1800" dirty="0" err="1"/>
              <a:t>magnus</a:t>
            </a:r>
            <a:r>
              <a:rPr lang="cs-CZ" sz="1800" dirty="0"/>
              <a:t> ab </a:t>
            </a:r>
            <a:r>
              <a:rPr lang="cs-CZ" sz="1800" dirty="0" err="1"/>
              <a:t>integro</a:t>
            </a:r>
            <a:r>
              <a:rPr lang="cs-CZ" sz="1800" dirty="0"/>
              <a:t> </a:t>
            </a:r>
            <a:r>
              <a:rPr lang="cs-CZ" sz="1800" dirty="0" err="1"/>
              <a:t>saeclorum</a:t>
            </a:r>
            <a:r>
              <a:rPr lang="cs-CZ" sz="1800" dirty="0"/>
              <a:t> </a:t>
            </a:r>
            <a:r>
              <a:rPr lang="cs-CZ" sz="1800" dirty="0" err="1"/>
              <a:t>nascitur</a:t>
            </a:r>
            <a:r>
              <a:rPr lang="cs-CZ" sz="1800" dirty="0"/>
              <a:t> </a:t>
            </a:r>
            <a:r>
              <a:rPr lang="cs-CZ" sz="1800" dirty="0" err="1"/>
              <a:t>ordo</a:t>
            </a:r>
            <a:r>
              <a:rPr lang="cs-CZ" sz="1800" dirty="0"/>
              <a:t>.               5</a:t>
            </a:r>
            <a:br>
              <a:rPr lang="cs-CZ" sz="1800" dirty="0"/>
            </a:b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redit</a:t>
            </a:r>
            <a:r>
              <a:rPr lang="cs-CZ" sz="1800" dirty="0"/>
              <a:t> et </a:t>
            </a:r>
            <a:r>
              <a:rPr lang="cs-CZ" sz="1800" dirty="0" err="1"/>
              <a:t>Virgo</a:t>
            </a:r>
            <a:r>
              <a:rPr lang="cs-CZ" sz="1800" dirty="0"/>
              <a:t>, </a:t>
            </a:r>
            <a:r>
              <a:rPr lang="cs-CZ" sz="1800" dirty="0" err="1"/>
              <a:t>redeunt</a:t>
            </a:r>
            <a:r>
              <a:rPr lang="cs-CZ" sz="1800" dirty="0"/>
              <a:t> </a:t>
            </a:r>
            <a:r>
              <a:rPr lang="cs-CZ" sz="1800" dirty="0" err="1"/>
              <a:t>Saturnia</a:t>
            </a:r>
            <a:r>
              <a:rPr lang="cs-CZ" sz="1800" dirty="0"/>
              <a:t> </a:t>
            </a:r>
            <a:r>
              <a:rPr lang="cs-CZ" sz="1800" dirty="0" err="1"/>
              <a:t>regna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iam</a:t>
            </a:r>
            <a:r>
              <a:rPr lang="cs-CZ" sz="1800" dirty="0"/>
              <a:t> nova </a:t>
            </a:r>
            <a:r>
              <a:rPr lang="cs-CZ" sz="1800" dirty="0" err="1"/>
              <a:t>progenies</a:t>
            </a:r>
            <a:r>
              <a:rPr lang="cs-CZ" sz="1800" dirty="0"/>
              <a:t> </a:t>
            </a:r>
            <a:r>
              <a:rPr lang="cs-CZ" sz="1800" dirty="0" err="1"/>
              <a:t>caelo</a:t>
            </a:r>
            <a:r>
              <a:rPr lang="cs-CZ" sz="1800" dirty="0"/>
              <a:t> </a:t>
            </a:r>
            <a:r>
              <a:rPr lang="cs-CZ" sz="1800" dirty="0" err="1"/>
              <a:t>demittitur</a:t>
            </a:r>
            <a:r>
              <a:rPr lang="cs-CZ" sz="1800" dirty="0"/>
              <a:t> </a:t>
            </a:r>
            <a:r>
              <a:rPr lang="cs-CZ" sz="1800" dirty="0" err="1"/>
              <a:t>alto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/>
              <a:t>tu </a:t>
            </a:r>
            <a:r>
              <a:rPr lang="cs-CZ" sz="1800" dirty="0" err="1"/>
              <a:t>modo</a:t>
            </a:r>
            <a:r>
              <a:rPr lang="cs-CZ" sz="1800" dirty="0"/>
              <a:t> </a:t>
            </a:r>
            <a:r>
              <a:rPr lang="cs-CZ" sz="1800" dirty="0" err="1"/>
              <a:t>nascenti</a:t>
            </a:r>
            <a:r>
              <a:rPr lang="cs-CZ" sz="1800" dirty="0"/>
              <a:t> </a:t>
            </a:r>
            <a:r>
              <a:rPr lang="cs-CZ" sz="1800" dirty="0" err="1"/>
              <a:t>puero</a:t>
            </a:r>
            <a:r>
              <a:rPr lang="cs-CZ" sz="1800" dirty="0"/>
              <a:t>, quo </a:t>
            </a:r>
            <a:r>
              <a:rPr lang="cs-CZ" sz="1800" dirty="0" err="1"/>
              <a:t>ferrea</a:t>
            </a:r>
            <a:r>
              <a:rPr lang="cs-CZ" sz="1800" dirty="0"/>
              <a:t> primum</a:t>
            </a:r>
            <a:br>
              <a:rPr lang="cs-CZ" sz="1800" dirty="0"/>
            </a:br>
            <a:r>
              <a:rPr lang="cs-CZ" sz="1800" dirty="0" err="1"/>
              <a:t>desinet</a:t>
            </a:r>
            <a:r>
              <a:rPr lang="cs-CZ" sz="1800" dirty="0"/>
              <a:t> </a:t>
            </a:r>
            <a:r>
              <a:rPr lang="cs-CZ" sz="1800" dirty="0" err="1"/>
              <a:t>ac</a:t>
            </a:r>
            <a:r>
              <a:rPr lang="cs-CZ" sz="1800" dirty="0"/>
              <a:t> toto </a:t>
            </a:r>
            <a:r>
              <a:rPr lang="cs-CZ" sz="1800" dirty="0" err="1"/>
              <a:t>surget</a:t>
            </a:r>
            <a:r>
              <a:rPr lang="cs-CZ" sz="1800" dirty="0"/>
              <a:t> </a:t>
            </a:r>
            <a:r>
              <a:rPr lang="cs-CZ" sz="1800" dirty="0" err="1"/>
              <a:t>gens</a:t>
            </a:r>
            <a:r>
              <a:rPr lang="cs-CZ" sz="1800" dirty="0"/>
              <a:t> </a:t>
            </a:r>
            <a:r>
              <a:rPr lang="cs-CZ" sz="1800" dirty="0" err="1"/>
              <a:t>aurea</a:t>
            </a:r>
            <a:r>
              <a:rPr lang="cs-CZ" sz="1800" dirty="0"/>
              <a:t> </a:t>
            </a:r>
            <a:r>
              <a:rPr lang="cs-CZ" sz="1800" dirty="0" err="1"/>
              <a:t>mundo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casta</a:t>
            </a:r>
            <a:r>
              <a:rPr lang="cs-CZ" sz="1800" dirty="0"/>
              <a:t> fave Lucina; </a:t>
            </a:r>
            <a:r>
              <a:rPr lang="cs-CZ" sz="1800" dirty="0" err="1"/>
              <a:t>tuus</a:t>
            </a:r>
            <a:r>
              <a:rPr lang="cs-CZ" sz="1800" dirty="0"/>
              <a:t> </a:t>
            </a: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regnat</a:t>
            </a:r>
            <a:r>
              <a:rPr lang="cs-CZ" sz="1800" dirty="0"/>
              <a:t> Apollo.               10</a:t>
            </a:r>
          </a:p>
          <a:p>
            <a:r>
              <a:rPr lang="cs-CZ" sz="1800" dirty="0" err="1"/>
              <a:t>Teque</a:t>
            </a:r>
            <a:r>
              <a:rPr lang="cs-CZ" sz="1800" dirty="0"/>
              <a:t> </a:t>
            </a:r>
            <a:r>
              <a:rPr lang="cs-CZ" sz="1800" dirty="0" err="1"/>
              <a:t>adeo</a:t>
            </a:r>
            <a:r>
              <a:rPr lang="cs-CZ" sz="1800" dirty="0"/>
              <a:t> </a:t>
            </a:r>
            <a:r>
              <a:rPr lang="cs-CZ" sz="1800" dirty="0" err="1"/>
              <a:t>decus</a:t>
            </a:r>
            <a:r>
              <a:rPr lang="cs-CZ" sz="1800" dirty="0"/>
              <a:t> hoc </a:t>
            </a:r>
            <a:r>
              <a:rPr lang="cs-CZ" sz="1800" dirty="0" err="1"/>
              <a:t>aevi</a:t>
            </a:r>
            <a:r>
              <a:rPr lang="cs-CZ" sz="1800" dirty="0"/>
              <a:t>, </a:t>
            </a:r>
            <a:r>
              <a:rPr lang="cs-CZ" sz="1800" dirty="0" err="1"/>
              <a:t>te</a:t>
            </a:r>
            <a:r>
              <a:rPr lang="cs-CZ" sz="1800" dirty="0"/>
              <a:t> </a:t>
            </a:r>
            <a:r>
              <a:rPr lang="cs-CZ" sz="1800" dirty="0" err="1"/>
              <a:t>consule</a:t>
            </a:r>
            <a:r>
              <a:rPr lang="cs-CZ" sz="1800" dirty="0"/>
              <a:t>, </a:t>
            </a:r>
            <a:r>
              <a:rPr lang="cs-CZ" sz="1800" dirty="0" err="1"/>
              <a:t>inibit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Pollio</a:t>
            </a:r>
            <a:r>
              <a:rPr lang="cs-CZ" sz="1800" dirty="0"/>
              <a:t>, et </a:t>
            </a:r>
            <a:r>
              <a:rPr lang="cs-CZ" sz="1800" dirty="0" err="1"/>
              <a:t>incipient</a:t>
            </a:r>
            <a:r>
              <a:rPr lang="cs-CZ" sz="1800" dirty="0"/>
              <a:t> </a:t>
            </a:r>
            <a:r>
              <a:rPr lang="cs-CZ" sz="1800" dirty="0" err="1"/>
              <a:t>magni</a:t>
            </a:r>
            <a:r>
              <a:rPr lang="cs-CZ" sz="1800" dirty="0"/>
              <a:t> </a:t>
            </a:r>
            <a:r>
              <a:rPr lang="cs-CZ" sz="1800" dirty="0" err="1"/>
              <a:t>procedere</a:t>
            </a:r>
            <a:r>
              <a:rPr lang="cs-CZ" sz="1800" dirty="0"/>
              <a:t> menses;</a:t>
            </a:r>
            <a:br>
              <a:rPr lang="cs-CZ" sz="1800" dirty="0"/>
            </a:br>
            <a:r>
              <a:rPr lang="cs-CZ" sz="1800" dirty="0" err="1"/>
              <a:t>te</a:t>
            </a:r>
            <a:r>
              <a:rPr lang="cs-CZ" sz="1800" dirty="0"/>
              <a:t> duce, si </a:t>
            </a:r>
            <a:r>
              <a:rPr lang="cs-CZ" sz="1800" dirty="0" err="1"/>
              <a:t>qua</a:t>
            </a:r>
            <a:r>
              <a:rPr lang="cs-CZ" sz="1800" dirty="0"/>
              <a:t> </a:t>
            </a:r>
            <a:r>
              <a:rPr lang="cs-CZ" sz="1800" dirty="0" err="1"/>
              <a:t>manent</a:t>
            </a:r>
            <a:r>
              <a:rPr lang="cs-CZ" sz="1800" dirty="0"/>
              <a:t> </a:t>
            </a:r>
            <a:r>
              <a:rPr lang="cs-CZ" sz="1800" dirty="0" err="1"/>
              <a:t>sceleris</a:t>
            </a:r>
            <a:r>
              <a:rPr lang="cs-CZ" sz="1800" dirty="0"/>
              <a:t> </a:t>
            </a:r>
            <a:r>
              <a:rPr lang="cs-CZ" sz="1800" dirty="0" err="1"/>
              <a:t>vestigia</a:t>
            </a:r>
            <a:r>
              <a:rPr lang="cs-CZ" sz="1800" dirty="0"/>
              <a:t> </a:t>
            </a:r>
            <a:r>
              <a:rPr lang="cs-CZ" sz="1800" dirty="0" err="1"/>
              <a:t>nostri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inrita</a:t>
            </a:r>
            <a:r>
              <a:rPr lang="cs-CZ" sz="1800" dirty="0"/>
              <a:t> perpetua </a:t>
            </a:r>
            <a:r>
              <a:rPr lang="cs-CZ" sz="1800" dirty="0" err="1"/>
              <a:t>solvent</a:t>
            </a:r>
            <a:r>
              <a:rPr lang="cs-CZ" sz="1800" dirty="0"/>
              <a:t> </a:t>
            </a:r>
            <a:r>
              <a:rPr lang="cs-CZ" sz="1800" dirty="0" err="1"/>
              <a:t>formidine</a:t>
            </a:r>
            <a:r>
              <a:rPr lang="cs-CZ" sz="1800" dirty="0"/>
              <a:t> </a:t>
            </a:r>
            <a:r>
              <a:rPr lang="cs-CZ" sz="1800" dirty="0" err="1"/>
              <a:t>terras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 err="1"/>
              <a:t>ille</a:t>
            </a:r>
            <a:r>
              <a:rPr lang="cs-CZ" sz="1800" dirty="0"/>
              <a:t> </a:t>
            </a:r>
            <a:r>
              <a:rPr lang="cs-CZ" sz="1800" dirty="0" err="1"/>
              <a:t>deum</a:t>
            </a:r>
            <a:r>
              <a:rPr lang="cs-CZ" sz="1800" dirty="0"/>
              <a:t> </a:t>
            </a:r>
            <a:r>
              <a:rPr lang="cs-CZ" sz="1800" dirty="0" err="1"/>
              <a:t>vitam</a:t>
            </a:r>
            <a:r>
              <a:rPr lang="cs-CZ" sz="1800" dirty="0"/>
              <a:t> </a:t>
            </a:r>
            <a:r>
              <a:rPr lang="cs-CZ" sz="1800" dirty="0" err="1"/>
              <a:t>accipiet</a:t>
            </a:r>
            <a:r>
              <a:rPr lang="cs-CZ" sz="1800" dirty="0"/>
              <a:t> </a:t>
            </a:r>
            <a:r>
              <a:rPr lang="cs-CZ" sz="1800" dirty="0" err="1"/>
              <a:t>divisque</a:t>
            </a:r>
            <a:r>
              <a:rPr lang="cs-CZ" sz="1800" dirty="0"/>
              <a:t> </a:t>
            </a:r>
            <a:r>
              <a:rPr lang="cs-CZ" sz="1800" dirty="0" err="1"/>
              <a:t>videbit</a:t>
            </a:r>
            <a:r>
              <a:rPr lang="cs-CZ" sz="1800" dirty="0"/>
              <a:t>               15</a:t>
            </a:r>
            <a:br>
              <a:rPr lang="cs-CZ" sz="1800" dirty="0"/>
            </a:br>
            <a:r>
              <a:rPr lang="cs-CZ" sz="1800" dirty="0" err="1"/>
              <a:t>permixtos</a:t>
            </a:r>
            <a:r>
              <a:rPr lang="cs-CZ" sz="1800" dirty="0"/>
              <a:t> </a:t>
            </a:r>
            <a:r>
              <a:rPr lang="cs-CZ" sz="1800" dirty="0" err="1"/>
              <a:t>heroas</a:t>
            </a:r>
            <a:r>
              <a:rPr lang="cs-CZ" sz="1800" dirty="0"/>
              <a:t> et </a:t>
            </a:r>
            <a:r>
              <a:rPr lang="cs-CZ" sz="1800" dirty="0" err="1"/>
              <a:t>ipse</a:t>
            </a:r>
            <a:r>
              <a:rPr lang="cs-CZ" sz="1800" dirty="0"/>
              <a:t> </a:t>
            </a:r>
            <a:r>
              <a:rPr lang="cs-CZ" sz="1800" dirty="0" err="1"/>
              <a:t>videbitur</a:t>
            </a:r>
            <a:r>
              <a:rPr lang="cs-CZ" sz="1800" dirty="0"/>
              <a:t> </a:t>
            </a:r>
            <a:r>
              <a:rPr lang="cs-CZ" sz="1800" dirty="0" err="1"/>
              <a:t>illis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pacatumque</a:t>
            </a:r>
            <a:r>
              <a:rPr lang="cs-CZ" sz="1800" dirty="0"/>
              <a:t> </a:t>
            </a:r>
            <a:r>
              <a:rPr lang="cs-CZ" sz="1800" dirty="0" err="1"/>
              <a:t>reget</a:t>
            </a:r>
            <a:r>
              <a:rPr lang="cs-CZ" sz="1800" dirty="0"/>
              <a:t> </a:t>
            </a:r>
            <a:r>
              <a:rPr lang="cs-CZ" sz="1800" dirty="0" err="1"/>
              <a:t>patriis</a:t>
            </a:r>
            <a:r>
              <a:rPr lang="cs-CZ" sz="1800" dirty="0"/>
              <a:t> </a:t>
            </a:r>
            <a:r>
              <a:rPr lang="cs-CZ" sz="1800" dirty="0" err="1"/>
              <a:t>virtutibus</a:t>
            </a:r>
            <a:r>
              <a:rPr lang="cs-CZ" sz="1800" dirty="0"/>
              <a:t> </a:t>
            </a:r>
            <a:r>
              <a:rPr lang="cs-CZ" sz="1800" dirty="0" err="1"/>
              <a:t>orbem</a:t>
            </a:r>
            <a:r>
              <a:rPr lang="cs-CZ" sz="1800" dirty="0"/>
              <a:t>.</a:t>
            </a:r>
          </a:p>
          <a:p>
            <a:r>
              <a:rPr lang="cs-CZ" sz="1800" dirty="0"/>
              <a:t>At </a:t>
            </a:r>
            <a:r>
              <a:rPr lang="cs-CZ" sz="1800" dirty="0" err="1"/>
              <a:t>tibi</a:t>
            </a:r>
            <a:r>
              <a:rPr lang="cs-CZ" sz="1800" dirty="0"/>
              <a:t> prima, </a:t>
            </a:r>
            <a:r>
              <a:rPr lang="cs-CZ" sz="1800" dirty="0" err="1"/>
              <a:t>puer</a:t>
            </a:r>
            <a:r>
              <a:rPr lang="cs-CZ" sz="1800" dirty="0"/>
              <a:t>, </a:t>
            </a:r>
            <a:r>
              <a:rPr lang="cs-CZ" sz="1800" dirty="0" err="1"/>
              <a:t>nullo</a:t>
            </a:r>
            <a:r>
              <a:rPr lang="cs-CZ" sz="1800" dirty="0"/>
              <a:t> </a:t>
            </a:r>
            <a:r>
              <a:rPr lang="cs-CZ" sz="1800" dirty="0" err="1"/>
              <a:t>munuscula</a:t>
            </a:r>
            <a:r>
              <a:rPr lang="cs-CZ" sz="1800" dirty="0"/>
              <a:t> </a:t>
            </a:r>
            <a:r>
              <a:rPr lang="cs-CZ" sz="1800" dirty="0" err="1"/>
              <a:t>cultu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errantis</a:t>
            </a:r>
            <a:r>
              <a:rPr lang="cs-CZ" sz="1800" dirty="0"/>
              <a:t> </a:t>
            </a:r>
            <a:r>
              <a:rPr lang="cs-CZ" sz="1800" dirty="0" err="1"/>
              <a:t>hederas</a:t>
            </a:r>
            <a:r>
              <a:rPr lang="cs-CZ" sz="1800" dirty="0"/>
              <a:t> </a:t>
            </a:r>
            <a:r>
              <a:rPr lang="cs-CZ" sz="1800" dirty="0" err="1"/>
              <a:t>passim</a:t>
            </a:r>
            <a:r>
              <a:rPr lang="cs-CZ" sz="1800" dirty="0"/>
              <a:t> </a:t>
            </a:r>
            <a:r>
              <a:rPr lang="cs-CZ" sz="1800" dirty="0" err="1"/>
              <a:t>cum</a:t>
            </a:r>
            <a:r>
              <a:rPr lang="cs-CZ" sz="1800" dirty="0"/>
              <a:t> </a:t>
            </a:r>
            <a:r>
              <a:rPr lang="cs-CZ" sz="1800" dirty="0" err="1"/>
              <a:t>baccare</a:t>
            </a:r>
            <a:r>
              <a:rPr lang="cs-CZ" sz="1800" dirty="0"/>
              <a:t> </a:t>
            </a:r>
            <a:r>
              <a:rPr lang="cs-CZ" sz="1800" dirty="0" err="1"/>
              <a:t>tellus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mixtaque</a:t>
            </a:r>
            <a:r>
              <a:rPr lang="cs-CZ" sz="1800" dirty="0"/>
              <a:t> </a:t>
            </a:r>
            <a:r>
              <a:rPr lang="cs-CZ" sz="1800" dirty="0" err="1"/>
              <a:t>ridenti</a:t>
            </a:r>
            <a:r>
              <a:rPr lang="cs-CZ" sz="1800" dirty="0"/>
              <a:t> </a:t>
            </a:r>
            <a:r>
              <a:rPr lang="cs-CZ" sz="1800" dirty="0" err="1"/>
              <a:t>colocasia</a:t>
            </a:r>
            <a:r>
              <a:rPr lang="cs-CZ" sz="1800" dirty="0"/>
              <a:t> </a:t>
            </a:r>
            <a:r>
              <a:rPr lang="cs-CZ" sz="1800" dirty="0" err="1"/>
              <a:t>fundet</a:t>
            </a:r>
            <a:r>
              <a:rPr lang="cs-CZ" sz="1800" dirty="0"/>
              <a:t> </a:t>
            </a:r>
            <a:r>
              <a:rPr lang="cs-CZ" sz="1800" dirty="0" err="1"/>
              <a:t>acantho</a:t>
            </a:r>
            <a:r>
              <a:rPr lang="cs-CZ" sz="1800" dirty="0"/>
              <a:t>.               20</a:t>
            </a:r>
            <a:br>
              <a:rPr lang="cs-CZ" sz="1800" dirty="0"/>
            </a:br>
            <a:r>
              <a:rPr lang="cs-CZ" sz="1800" dirty="0" err="1"/>
              <a:t>ipsae</a:t>
            </a:r>
            <a:r>
              <a:rPr lang="cs-CZ" sz="1800" dirty="0"/>
              <a:t> </a:t>
            </a:r>
            <a:r>
              <a:rPr lang="cs-CZ" sz="1800" dirty="0" err="1"/>
              <a:t>lacte</a:t>
            </a:r>
            <a:r>
              <a:rPr lang="cs-CZ" sz="1800" dirty="0"/>
              <a:t> </a:t>
            </a:r>
            <a:r>
              <a:rPr lang="cs-CZ" sz="1800" dirty="0" err="1"/>
              <a:t>domum</a:t>
            </a:r>
            <a:r>
              <a:rPr lang="cs-CZ" sz="1800" dirty="0"/>
              <a:t> referent </a:t>
            </a:r>
            <a:r>
              <a:rPr lang="cs-CZ" sz="1800" dirty="0" err="1"/>
              <a:t>distenta</a:t>
            </a:r>
            <a:r>
              <a:rPr lang="cs-CZ" sz="1800" dirty="0"/>
              <a:t> </a:t>
            </a:r>
            <a:r>
              <a:rPr lang="cs-CZ" sz="1800" dirty="0" err="1"/>
              <a:t>capellae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ubera</a:t>
            </a:r>
            <a:r>
              <a:rPr lang="cs-CZ" sz="1800" dirty="0"/>
              <a:t> </a:t>
            </a:r>
            <a:r>
              <a:rPr lang="cs-CZ" sz="1800" dirty="0" err="1"/>
              <a:t>nec</a:t>
            </a:r>
            <a:r>
              <a:rPr lang="cs-CZ" sz="1800" dirty="0"/>
              <a:t> </a:t>
            </a:r>
            <a:r>
              <a:rPr lang="cs-CZ" sz="1800" dirty="0" err="1"/>
              <a:t>magnos</a:t>
            </a:r>
            <a:r>
              <a:rPr lang="cs-CZ" sz="1800" dirty="0"/>
              <a:t> </a:t>
            </a:r>
            <a:r>
              <a:rPr lang="cs-CZ" sz="1800" dirty="0" err="1"/>
              <a:t>metuent</a:t>
            </a:r>
            <a:r>
              <a:rPr lang="cs-CZ" sz="1800" dirty="0"/>
              <a:t> </a:t>
            </a:r>
            <a:r>
              <a:rPr lang="cs-CZ" sz="1800" dirty="0" err="1"/>
              <a:t>armenta</a:t>
            </a:r>
            <a:r>
              <a:rPr lang="cs-CZ" sz="1800" dirty="0"/>
              <a:t> </a:t>
            </a:r>
            <a:r>
              <a:rPr lang="cs-CZ" sz="1800" dirty="0" err="1"/>
              <a:t>leones</a:t>
            </a:r>
            <a:r>
              <a:rPr lang="cs-CZ" sz="1800" dirty="0"/>
              <a:t>;</a:t>
            </a:r>
            <a:br>
              <a:rPr lang="cs-CZ" sz="1800" dirty="0"/>
            </a:br>
            <a:r>
              <a:rPr lang="cs-CZ" sz="1800" dirty="0" err="1"/>
              <a:t>ipsa</a:t>
            </a:r>
            <a:r>
              <a:rPr lang="cs-CZ" sz="1800" dirty="0"/>
              <a:t> </a:t>
            </a:r>
            <a:r>
              <a:rPr lang="cs-CZ" sz="1800" dirty="0" err="1"/>
              <a:t>tibi</a:t>
            </a:r>
            <a:r>
              <a:rPr lang="cs-CZ" sz="1800" dirty="0"/>
              <a:t> </a:t>
            </a:r>
            <a:r>
              <a:rPr lang="cs-CZ" sz="1800" dirty="0" err="1"/>
              <a:t>blandos</a:t>
            </a:r>
            <a:r>
              <a:rPr lang="cs-CZ" sz="1800" dirty="0"/>
              <a:t> </a:t>
            </a:r>
            <a:r>
              <a:rPr lang="cs-CZ" sz="1800" dirty="0" err="1"/>
              <a:t>fundent</a:t>
            </a:r>
            <a:r>
              <a:rPr lang="cs-CZ" sz="1800" dirty="0"/>
              <a:t> </a:t>
            </a:r>
            <a:r>
              <a:rPr lang="cs-CZ" sz="1800" dirty="0" err="1"/>
              <a:t>cunabula</a:t>
            </a:r>
            <a:r>
              <a:rPr lang="cs-CZ" sz="1800" dirty="0"/>
              <a:t> </a:t>
            </a:r>
            <a:r>
              <a:rPr lang="cs-CZ" sz="1800" dirty="0" err="1"/>
              <a:t>flores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 err="1"/>
              <a:t>occidet</a:t>
            </a:r>
            <a:r>
              <a:rPr lang="cs-CZ" sz="1800" dirty="0"/>
              <a:t> et </a:t>
            </a:r>
            <a:r>
              <a:rPr lang="cs-CZ" sz="1800" dirty="0" err="1"/>
              <a:t>serpens</a:t>
            </a:r>
            <a:r>
              <a:rPr lang="cs-CZ" sz="1800" dirty="0"/>
              <a:t> et </a:t>
            </a:r>
            <a:r>
              <a:rPr lang="cs-CZ" sz="1800" dirty="0" err="1"/>
              <a:t>fallax</a:t>
            </a:r>
            <a:r>
              <a:rPr lang="cs-CZ" sz="1800" dirty="0"/>
              <a:t> </a:t>
            </a:r>
            <a:r>
              <a:rPr lang="cs-CZ" sz="1800" dirty="0" err="1"/>
              <a:t>herba</a:t>
            </a:r>
            <a:r>
              <a:rPr lang="cs-CZ" sz="1800" dirty="0"/>
              <a:t> </a:t>
            </a:r>
            <a:r>
              <a:rPr lang="cs-CZ" sz="1800" dirty="0" err="1"/>
              <a:t>veneni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occidet</a:t>
            </a:r>
            <a:r>
              <a:rPr lang="cs-CZ" sz="1800" dirty="0"/>
              <a:t>; </a:t>
            </a:r>
            <a:r>
              <a:rPr lang="cs-CZ" sz="1800" dirty="0" err="1"/>
              <a:t>Assyrium</a:t>
            </a:r>
            <a:r>
              <a:rPr lang="cs-CZ" sz="1800" dirty="0"/>
              <a:t> vulgo </a:t>
            </a:r>
            <a:r>
              <a:rPr lang="cs-CZ" sz="1800" dirty="0" err="1"/>
              <a:t>nascetur</a:t>
            </a:r>
            <a:r>
              <a:rPr lang="cs-CZ" sz="1800" dirty="0"/>
              <a:t> </a:t>
            </a:r>
            <a:r>
              <a:rPr lang="cs-CZ" sz="1800" dirty="0" err="1"/>
              <a:t>amomum</a:t>
            </a:r>
            <a:r>
              <a:rPr lang="cs-CZ" sz="1800" dirty="0"/>
              <a:t>.               25 </a:t>
            </a:r>
          </a:p>
          <a:p>
            <a:r>
              <a:rPr lang="cs-CZ" sz="1800" dirty="0"/>
              <a:t>At </a:t>
            </a:r>
            <a:r>
              <a:rPr lang="cs-CZ" sz="1800" dirty="0" err="1"/>
              <a:t>simul</a:t>
            </a:r>
            <a:r>
              <a:rPr lang="cs-CZ" sz="1800" dirty="0"/>
              <a:t> </a:t>
            </a:r>
            <a:r>
              <a:rPr lang="cs-CZ" sz="1800" dirty="0" err="1"/>
              <a:t>heroum</a:t>
            </a:r>
            <a:r>
              <a:rPr lang="cs-CZ" sz="1800" dirty="0"/>
              <a:t> </a:t>
            </a:r>
            <a:r>
              <a:rPr lang="cs-CZ" sz="1800" dirty="0" err="1"/>
              <a:t>laudes</a:t>
            </a:r>
            <a:r>
              <a:rPr lang="cs-CZ" sz="1800" dirty="0"/>
              <a:t> et </a:t>
            </a:r>
            <a:r>
              <a:rPr lang="cs-CZ" sz="1800" dirty="0" err="1"/>
              <a:t>facta</a:t>
            </a:r>
            <a:r>
              <a:rPr lang="cs-CZ" sz="1800" dirty="0"/>
              <a:t> </a:t>
            </a:r>
            <a:r>
              <a:rPr lang="cs-CZ" sz="1800" dirty="0" err="1"/>
              <a:t>parentis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legere</a:t>
            </a:r>
            <a:r>
              <a:rPr lang="cs-CZ" sz="1800" dirty="0"/>
              <a:t> et </a:t>
            </a:r>
            <a:r>
              <a:rPr lang="cs-CZ" sz="1800" dirty="0" err="1"/>
              <a:t>quae</a:t>
            </a:r>
            <a:r>
              <a:rPr lang="cs-CZ" sz="1800" dirty="0"/>
              <a:t> </a:t>
            </a:r>
            <a:r>
              <a:rPr lang="cs-CZ" sz="1800" dirty="0" err="1"/>
              <a:t>sit</a:t>
            </a:r>
            <a:r>
              <a:rPr lang="cs-CZ" sz="1800" dirty="0"/>
              <a:t> </a:t>
            </a:r>
            <a:r>
              <a:rPr lang="cs-CZ" sz="1800" dirty="0" err="1"/>
              <a:t>poteris</a:t>
            </a:r>
            <a:r>
              <a:rPr lang="cs-CZ" sz="1800" dirty="0"/>
              <a:t> </a:t>
            </a:r>
            <a:r>
              <a:rPr lang="cs-CZ" sz="1800" dirty="0" err="1"/>
              <a:t>cognoscere</a:t>
            </a:r>
            <a:r>
              <a:rPr lang="cs-CZ" sz="1800" dirty="0"/>
              <a:t> </a:t>
            </a:r>
            <a:r>
              <a:rPr lang="cs-CZ" sz="1800" dirty="0" err="1"/>
              <a:t>virtus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molli</a:t>
            </a:r>
            <a:r>
              <a:rPr lang="cs-CZ" sz="1800" dirty="0"/>
              <a:t> </a:t>
            </a:r>
            <a:r>
              <a:rPr lang="cs-CZ" sz="1800" dirty="0" err="1"/>
              <a:t>paulatim</a:t>
            </a:r>
            <a:r>
              <a:rPr lang="cs-CZ" sz="1800" dirty="0"/>
              <a:t> </a:t>
            </a:r>
            <a:r>
              <a:rPr lang="cs-CZ" sz="1800" dirty="0" err="1"/>
              <a:t>flavescet</a:t>
            </a:r>
            <a:r>
              <a:rPr lang="cs-CZ" sz="1800" dirty="0"/>
              <a:t> </a:t>
            </a:r>
            <a:r>
              <a:rPr lang="cs-CZ" sz="1800" dirty="0" err="1"/>
              <a:t>campus</a:t>
            </a:r>
            <a:r>
              <a:rPr lang="cs-CZ" sz="1800" dirty="0"/>
              <a:t> </a:t>
            </a:r>
            <a:r>
              <a:rPr lang="cs-CZ" sz="1800" dirty="0" err="1"/>
              <a:t>arista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incultisque</a:t>
            </a:r>
            <a:r>
              <a:rPr lang="cs-CZ" sz="1800" dirty="0"/>
              <a:t> </a:t>
            </a:r>
            <a:r>
              <a:rPr lang="cs-CZ" sz="1800" dirty="0" err="1"/>
              <a:t>rubens</a:t>
            </a:r>
            <a:r>
              <a:rPr lang="cs-CZ" sz="1800" dirty="0"/>
              <a:t> </a:t>
            </a:r>
            <a:r>
              <a:rPr lang="cs-CZ" sz="1800" dirty="0" err="1"/>
              <a:t>pendebit</a:t>
            </a:r>
            <a:r>
              <a:rPr lang="cs-CZ" sz="1800" dirty="0"/>
              <a:t> </a:t>
            </a:r>
            <a:r>
              <a:rPr lang="cs-CZ" sz="1800" dirty="0" err="1"/>
              <a:t>sentibus</a:t>
            </a:r>
            <a:r>
              <a:rPr lang="cs-CZ" sz="1800" dirty="0"/>
              <a:t> </a:t>
            </a:r>
            <a:r>
              <a:rPr lang="cs-CZ" sz="1800" dirty="0" err="1"/>
              <a:t>uva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et </a:t>
            </a:r>
            <a:r>
              <a:rPr lang="cs-CZ" sz="1800" dirty="0" err="1"/>
              <a:t>durae</a:t>
            </a:r>
            <a:r>
              <a:rPr lang="cs-CZ" sz="1800" dirty="0"/>
              <a:t> </a:t>
            </a:r>
            <a:r>
              <a:rPr lang="cs-CZ" sz="1800" dirty="0" err="1"/>
              <a:t>quercus</a:t>
            </a:r>
            <a:r>
              <a:rPr lang="cs-CZ" sz="1800" dirty="0"/>
              <a:t> </a:t>
            </a:r>
            <a:r>
              <a:rPr lang="cs-CZ" sz="1800" dirty="0" err="1"/>
              <a:t>sudabunt</a:t>
            </a:r>
            <a:r>
              <a:rPr lang="cs-CZ" sz="1800" dirty="0"/>
              <a:t> </a:t>
            </a:r>
            <a:r>
              <a:rPr lang="cs-CZ" sz="1800" dirty="0" err="1"/>
              <a:t>roscida</a:t>
            </a:r>
            <a:r>
              <a:rPr lang="cs-CZ" sz="1800" dirty="0"/>
              <a:t> </a:t>
            </a:r>
            <a:r>
              <a:rPr lang="cs-CZ" sz="1800" dirty="0" err="1"/>
              <a:t>mella</a:t>
            </a:r>
            <a:r>
              <a:rPr lang="cs-CZ" sz="1800" dirty="0"/>
              <a:t>.               30</a:t>
            </a:r>
          </a:p>
        </p:txBody>
      </p:sp>
    </p:spTree>
    <p:extLst>
      <p:ext uri="{BB962C8B-B14F-4D97-AF65-F5344CB8AC3E}">
        <p14:creationId xmlns:p14="http://schemas.microsoft.com/office/powerpoint/2010/main" val="335657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Bucolica</a:t>
            </a:r>
            <a:r>
              <a:rPr lang="cs-CZ" i="1" dirty="0"/>
              <a:t>: </a:t>
            </a:r>
            <a:r>
              <a:rPr lang="cs-CZ" i="1" dirty="0" err="1"/>
              <a:t>Ecl</a:t>
            </a:r>
            <a:r>
              <a:rPr lang="cs-CZ" i="1" dirty="0"/>
              <a:t>.</a:t>
            </a:r>
            <a:r>
              <a:rPr lang="cs-CZ" dirty="0"/>
              <a:t>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447" y="1825625"/>
            <a:ext cx="11618259" cy="4351338"/>
          </a:xfrm>
        </p:spPr>
        <p:txBody>
          <a:bodyPr numCol="2">
            <a:normAutofit lnSpcReduction="10000"/>
          </a:bodyPr>
          <a:lstStyle/>
          <a:p>
            <a:r>
              <a:rPr lang="cs-CZ" sz="1800" dirty="0" err="1"/>
              <a:t>Pauca</a:t>
            </a:r>
            <a:r>
              <a:rPr lang="cs-CZ" sz="1800" dirty="0"/>
              <a:t> </a:t>
            </a:r>
            <a:r>
              <a:rPr lang="cs-CZ" sz="1800" dirty="0" err="1"/>
              <a:t>tamen</a:t>
            </a:r>
            <a:r>
              <a:rPr lang="cs-CZ" sz="1800" dirty="0"/>
              <a:t> </a:t>
            </a:r>
            <a:r>
              <a:rPr lang="cs-CZ" sz="1800" dirty="0" err="1"/>
              <a:t>suberunt</a:t>
            </a:r>
            <a:r>
              <a:rPr lang="cs-CZ" sz="1800" dirty="0"/>
              <a:t> </a:t>
            </a:r>
            <a:r>
              <a:rPr lang="cs-CZ" sz="1800" dirty="0" err="1"/>
              <a:t>priscae</a:t>
            </a:r>
            <a:r>
              <a:rPr lang="cs-CZ" sz="1800" dirty="0"/>
              <a:t> </a:t>
            </a:r>
            <a:r>
              <a:rPr lang="cs-CZ" sz="1800" dirty="0" err="1"/>
              <a:t>vestigia</a:t>
            </a:r>
            <a:r>
              <a:rPr lang="cs-CZ" sz="1800" dirty="0"/>
              <a:t> </a:t>
            </a:r>
            <a:r>
              <a:rPr lang="cs-CZ" sz="1800" dirty="0" err="1"/>
              <a:t>fraudis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quae</a:t>
            </a:r>
            <a:r>
              <a:rPr lang="cs-CZ" sz="1800" dirty="0"/>
              <a:t> </a:t>
            </a:r>
            <a:r>
              <a:rPr lang="cs-CZ" sz="1800" dirty="0" err="1"/>
              <a:t>temptare</a:t>
            </a:r>
            <a:r>
              <a:rPr lang="cs-CZ" sz="1800" dirty="0"/>
              <a:t> </a:t>
            </a:r>
            <a:r>
              <a:rPr lang="cs-CZ" sz="1800" dirty="0" err="1"/>
              <a:t>Thetin</a:t>
            </a:r>
            <a:r>
              <a:rPr lang="cs-CZ" sz="1800" dirty="0"/>
              <a:t> </a:t>
            </a:r>
            <a:r>
              <a:rPr lang="cs-CZ" sz="1800" dirty="0" err="1"/>
              <a:t>ratibus</a:t>
            </a:r>
            <a:r>
              <a:rPr lang="cs-CZ" sz="1800" dirty="0"/>
              <a:t>, </a:t>
            </a:r>
            <a:r>
              <a:rPr lang="cs-CZ" sz="1800" dirty="0" err="1"/>
              <a:t>quae</a:t>
            </a:r>
            <a:r>
              <a:rPr lang="cs-CZ" sz="1800" dirty="0"/>
              <a:t> </a:t>
            </a:r>
            <a:r>
              <a:rPr lang="cs-CZ" sz="1800" dirty="0" err="1"/>
              <a:t>cingere</a:t>
            </a:r>
            <a:r>
              <a:rPr lang="cs-CZ" sz="1800" dirty="0"/>
              <a:t> </a:t>
            </a:r>
            <a:r>
              <a:rPr lang="cs-CZ" sz="1800" dirty="0" err="1"/>
              <a:t>muris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oppida, </a:t>
            </a:r>
            <a:r>
              <a:rPr lang="cs-CZ" sz="1800" dirty="0" err="1"/>
              <a:t>quae</a:t>
            </a:r>
            <a:r>
              <a:rPr lang="cs-CZ" sz="1800" dirty="0"/>
              <a:t> </a:t>
            </a:r>
            <a:r>
              <a:rPr lang="cs-CZ" sz="1800" dirty="0" err="1"/>
              <a:t>iubeant</a:t>
            </a:r>
            <a:r>
              <a:rPr lang="cs-CZ" sz="1800" dirty="0"/>
              <a:t> </a:t>
            </a:r>
            <a:r>
              <a:rPr lang="cs-CZ" sz="1800" dirty="0" err="1"/>
              <a:t>telluri</a:t>
            </a:r>
            <a:r>
              <a:rPr lang="cs-CZ" sz="1800" dirty="0"/>
              <a:t> </a:t>
            </a:r>
            <a:r>
              <a:rPr lang="cs-CZ" sz="1800" dirty="0" err="1"/>
              <a:t>infindere</a:t>
            </a:r>
            <a:r>
              <a:rPr lang="cs-CZ" sz="1800" dirty="0"/>
              <a:t> </a:t>
            </a:r>
            <a:r>
              <a:rPr lang="cs-CZ" sz="1800" dirty="0" err="1"/>
              <a:t>sulcos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/>
              <a:t>alter </a:t>
            </a:r>
            <a:r>
              <a:rPr lang="cs-CZ" sz="1800" dirty="0" err="1"/>
              <a:t>erit</a:t>
            </a:r>
            <a:r>
              <a:rPr lang="cs-CZ" sz="1800" dirty="0"/>
              <a:t> </a:t>
            </a:r>
            <a:r>
              <a:rPr lang="cs-CZ" sz="1800" dirty="0" err="1"/>
              <a:t>tum</a:t>
            </a:r>
            <a:r>
              <a:rPr lang="cs-CZ" sz="1800" dirty="0"/>
              <a:t> </a:t>
            </a:r>
            <a:r>
              <a:rPr lang="cs-CZ" sz="1800" dirty="0" err="1"/>
              <a:t>Tiphys</a:t>
            </a:r>
            <a:r>
              <a:rPr lang="cs-CZ" sz="1800" dirty="0"/>
              <a:t> et </a:t>
            </a:r>
            <a:r>
              <a:rPr lang="cs-CZ" sz="1800" dirty="0" err="1"/>
              <a:t>altera</a:t>
            </a:r>
            <a:r>
              <a:rPr lang="cs-CZ" sz="1800" dirty="0"/>
              <a:t> </a:t>
            </a:r>
            <a:r>
              <a:rPr lang="cs-CZ" sz="1800" dirty="0" err="1"/>
              <a:t>quae</a:t>
            </a:r>
            <a:r>
              <a:rPr lang="cs-CZ" sz="1800" dirty="0"/>
              <a:t> </a:t>
            </a:r>
            <a:r>
              <a:rPr lang="cs-CZ" sz="1800" dirty="0" err="1"/>
              <a:t>vehat</a:t>
            </a:r>
            <a:r>
              <a:rPr lang="cs-CZ" sz="1800" dirty="0"/>
              <a:t> Argo</a:t>
            </a:r>
            <a:br>
              <a:rPr lang="cs-CZ" sz="1800" dirty="0"/>
            </a:br>
            <a:r>
              <a:rPr lang="cs-CZ" sz="1800" dirty="0" err="1"/>
              <a:t>delectos</a:t>
            </a:r>
            <a:r>
              <a:rPr lang="cs-CZ" sz="1800" dirty="0"/>
              <a:t> </a:t>
            </a:r>
            <a:r>
              <a:rPr lang="cs-CZ" sz="1800" dirty="0" err="1"/>
              <a:t>heroas</a:t>
            </a:r>
            <a:r>
              <a:rPr lang="cs-CZ" sz="1800" dirty="0"/>
              <a:t>; </a:t>
            </a:r>
            <a:r>
              <a:rPr lang="cs-CZ" sz="1800" dirty="0" err="1"/>
              <a:t>erunt</a:t>
            </a:r>
            <a:r>
              <a:rPr lang="cs-CZ" sz="1800" dirty="0"/>
              <a:t> </a:t>
            </a:r>
            <a:r>
              <a:rPr lang="cs-CZ" sz="1800" dirty="0" err="1"/>
              <a:t>etiam</a:t>
            </a:r>
            <a:r>
              <a:rPr lang="cs-CZ" sz="1800" dirty="0"/>
              <a:t> </a:t>
            </a:r>
            <a:r>
              <a:rPr lang="cs-CZ" sz="1800" dirty="0" err="1"/>
              <a:t>altera</a:t>
            </a:r>
            <a:r>
              <a:rPr lang="cs-CZ" sz="1800" dirty="0"/>
              <a:t> </a:t>
            </a:r>
            <a:r>
              <a:rPr lang="cs-CZ" sz="1800" dirty="0" err="1"/>
              <a:t>bella</a:t>
            </a:r>
            <a:r>
              <a:rPr lang="cs-CZ" sz="1800" dirty="0"/>
              <a:t>               35</a:t>
            </a:r>
            <a:br>
              <a:rPr lang="cs-CZ" sz="1800" dirty="0"/>
            </a:br>
            <a:r>
              <a:rPr lang="cs-CZ" sz="1800" dirty="0" err="1"/>
              <a:t>atque</a:t>
            </a:r>
            <a:r>
              <a:rPr lang="cs-CZ" sz="1800" dirty="0"/>
              <a:t> </a:t>
            </a:r>
            <a:r>
              <a:rPr lang="cs-CZ" sz="1800" dirty="0" err="1"/>
              <a:t>iterum</a:t>
            </a:r>
            <a:r>
              <a:rPr lang="cs-CZ" sz="1800" dirty="0"/>
              <a:t> ad </a:t>
            </a:r>
            <a:r>
              <a:rPr lang="cs-CZ" sz="1800" dirty="0" err="1"/>
              <a:t>Troiam</a:t>
            </a:r>
            <a:r>
              <a:rPr lang="cs-CZ" sz="1800" dirty="0"/>
              <a:t> </a:t>
            </a:r>
            <a:r>
              <a:rPr lang="cs-CZ" sz="1800" dirty="0" err="1"/>
              <a:t>magnus</a:t>
            </a:r>
            <a:r>
              <a:rPr lang="cs-CZ" sz="1800" dirty="0"/>
              <a:t> </a:t>
            </a:r>
            <a:r>
              <a:rPr lang="cs-CZ" sz="1800" dirty="0" err="1"/>
              <a:t>mittetur</a:t>
            </a:r>
            <a:r>
              <a:rPr lang="cs-CZ" sz="1800" dirty="0"/>
              <a:t> Achilles.</a:t>
            </a:r>
          </a:p>
          <a:p>
            <a:r>
              <a:rPr lang="cs-CZ" sz="1800" dirty="0" err="1"/>
              <a:t>Hinc</a:t>
            </a:r>
            <a:r>
              <a:rPr lang="cs-CZ" sz="1800" dirty="0"/>
              <a:t>, </a:t>
            </a:r>
            <a:r>
              <a:rPr lang="cs-CZ" sz="1800" dirty="0" err="1"/>
              <a:t>ubi</a:t>
            </a:r>
            <a:r>
              <a:rPr lang="cs-CZ" sz="1800" dirty="0"/>
              <a:t> </a:t>
            </a: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firmata</a:t>
            </a:r>
            <a:r>
              <a:rPr lang="cs-CZ" sz="1800" dirty="0"/>
              <a:t> </a:t>
            </a:r>
            <a:r>
              <a:rPr lang="cs-CZ" sz="1800" dirty="0" err="1"/>
              <a:t>virum</a:t>
            </a:r>
            <a:r>
              <a:rPr lang="cs-CZ" sz="1800" dirty="0"/>
              <a:t> </a:t>
            </a:r>
            <a:r>
              <a:rPr lang="cs-CZ" sz="1800" dirty="0" err="1"/>
              <a:t>te</a:t>
            </a:r>
            <a:r>
              <a:rPr lang="cs-CZ" sz="1800" dirty="0"/>
              <a:t> </a:t>
            </a:r>
            <a:r>
              <a:rPr lang="cs-CZ" sz="1800" dirty="0" err="1"/>
              <a:t>fecerit</a:t>
            </a:r>
            <a:r>
              <a:rPr lang="cs-CZ" sz="1800" dirty="0"/>
              <a:t> </a:t>
            </a:r>
            <a:r>
              <a:rPr lang="cs-CZ" sz="1800" dirty="0" err="1"/>
              <a:t>aetas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cedet</a:t>
            </a:r>
            <a:r>
              <a:rPr lang="cs-CZ" sz="1800" dirty="0"/>
              <a:t> et </a:t>
            </a:r>
            <a:r>
              <a:rPr lang="cs-CZ" sz="1800" dirty="0" err="1"/>
              <a:t>ipse</a:t>
            </a:r>
            <a:r>
              <a:rPr lang="cs-CZ" sz="1800" dirty="0"/>
              <a:t> </a:t>
            </a:r>
            <a:r>
              <a:rPr lang="cs-CZ" sz="1800" dirty="0" err="1"/>
              <a:t>mari</a:t>
            </a:r>
            <a:r>
              <a:rPr lang="cs-CZ" sz="1800" dirty="0"/>
              <a:t> </a:t>
            </a:r>
            <a:r>
              <a:rPr lang="cs-CZ" sz="1800" dirty="0" err="1"/>
              <a:t>vector</a:t>
            </a:r>
            <a:r>
              <a:rPr lang="cs-CZ" sz="1800" dirty="0"/>
              <a:t> </a:t>
            </a:r>
            <a:r>
              <a:rPr lang="cs-CZ" sz="1800" dirty="0" err="1"/>
              <a:t>nec</a:t>
            </a:r>
            <a:r>
              <a:rPr lang="cs-CZ" sz="1800" dirty="0"/>
              <a:t> </a:t>
            </a:r>
            <a:r>
              <a:rPr lang="cs-CZ" sz="1800" dirty="0" err="1"/>
              <a:t>nautica</a:t>
            </a:r>
            <a:r>
              <a:rPr lang="cs-CZ" sz="1800" dirty="0"/>
              <a:t> </a:t>
            </a:r>
            <a:r>
              <a:rPr lang="cs-CZ" sz="1800" dirty="0" err="1"/>
              <a:t>pinus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mutabit</a:t>
            </a:r>
            <a:r>
              <a:rPr lang="cs-CZ" sz="1800" dirty="0"/>
              <a:t> </a:t>
            </a:r>
            <a:r>
              <a:rPr lang="cs-CZ" sz="1800" dirty="0" err="1"/>
              <a:t>merces</a:t>
            </a:r>
            <a:r>
              <a:rPr lang="cs-CZ" sz="1800" dirty="0"/>
              <a:t>; </a:t>
            </a:r>
            <a:r>
              <a:rPr lang="cs-CZ" sz="1800" dirty="0" err="1"/>
              <a:t>omnis</a:t>
            </a:r>
            <a:r>
              <a:rPr lang="cs-CZ" sz="1800" dirty="0"/>
              <a:t> </a:t>
            </a:r>
            <a:r>
              <a:rPr lang="cs-CZ" sz="1800" dirty="0" err="1"/>
              <a:t>feret</a:t>
            </a:r>
            <a:r>
              <a:rPr lang="cs-CZ" sz="1800" dirty="0"/>
              <a:t> omnia </a:t>
            </a:r>
            <a:r>
              <a:rPr lang="cs-CZ" sz="1800" dirty="0" err="1"/>
              <a:t>tellus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/>
              <a:t>non </a:t>
            </a:r>
            <a:r>
              <a:rPr lang="cs-CZ" sz="1800" dirty="0" err="1"/>
              <a:t>rastros</a:t>
            </a:r>
            <a:r>
              <a:rPr lang="cs-CZ" sz="1800" dirty="0"/>
              <a:t> </a:t>
            </a:r>
            <a:r>
              <a:rPr lang="cs-CZ" sz="1800" dirty="0" err="1"/>
              <a:t>patietur</a:t>
            </a:r>
            <a:r>
              <a:rPr lang="cs-CZ" sz="1800" dirty="0"/>
              <a:t> humus, non </a:t>
            </a:r>
            <a:r>
              <a:rPr lang="cs-CZ" sz="1800" dirty="0" err="1"/>
              <a:t>vinea</a:t>
            </a:r>
            <a:r>
              <a:rPr lang="cs-CZ" sz="1800" dirty="0"/>
              <a:t> </a:t>
            </a:r>
            <a:r>
              <a:rPr lang="cs-CZ" sz="1800" dirty="0" err="1"/>
              <a:t>falcem</a:t>
            </a:r>
            <a:r>
              <a:rPr lang="cs-CZ" sz="1800" dirty="0"/>
              <a:t>,               40</a:t>
            </a:r>
            <a:br>
              <a:rPr lang="cs-CZ" sz="1800" dirty="0"/>
            </a:br>
            <a:r>
              <a:rPr lang="cs-CZ" sz="1800" dirty="0" err="1"/>
              <a:t>robustus</a:t>
            </a:r>
            <a:r>
              <a:rPr lang="cs-CZ" sz="1800" dirty="0"/>
              <a:t> </a:t>
            </a:r>
            <a:r>
              <a:rPr lang="cs-CZ" sz="1800" dirty="0" err="1"/>
              <a:t>quoque</a:t>
            </a:r>
            <a:r>
              <a:rPr lang="cs-CZ" sz="1800" dirty="0"/>
              <a:t> </a:t>
            </a: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tauris</a:t>
            </a:r>
            <a:r>
              <a:rPr lang="cs-CZ" sz="1800" dirty="0"/>
              <a:t> </a:t>
            </a:r>
            <a:r>
              <a:rPr lang="cs-CZ" sz="1800" dirty="0" err="1"/>
              <a:t>iuga</a:t>
            </a:r>
            <a:r>
              <a:rPr lang="cs-CZ" sz="1800" dirty="0"/>
              <a:t> </a:t>
            </a:r>
            <a:r>
              <a:rPr lang="cs-CZ" sz="1800" dirty="0" err="1"/>
              <a:t>solvet</a:t>
            </a:r>
            <a:r>
              <a:rPr lang="cs-CZ" sz="1800" dirty="0"/>
              <a:t> </a:t>
            </a:r>
            <a:r>
              <a:rPr lang="cs-CZ" sz="1800" dirty="0" err="1"/>
              <a:t>arator</a:t>
            </a:r>
            <a:r>
              <a:rPr lang="cs-CZ" sz="1800" dirty="0"/>
              <a:t>;</a:t>
            </a:r>
            <a:br>
              <a:rPr lang="cs-CZ" sz="1800" dirty="0"/>
            </a:br>
            <a:r>
              <a:rPr lang="cs-CZ" sz="1800" dirty="0" err="1"/>
              <a:t>nec</a:t>
            </a:r>
            <a:r>
              <a:rPr lang="cs-CZ" sz="1800" dirty="0"/>
              <a:t> </a:t>
            </a:r>
            <a:r>
              <a:rPr lang="cs-CZ" sz="1800" dirty="0" err="1"/>
              <a:t>varios</a:t>
            </a:r>
            <a:r>
              <a:rPr lang="cs-CZ" sz="1800" dirty="0"/>
              <a:t> </a:t>
            </a:r>
            <a:r>
              <a:rPr lang="cs-CZ" sz="1800" dirty="0" err="1"/>
              <a:t>discet</a:t>
            </a:r>
            <a:r>
              <a:rPr lang="cs-CZ" sz="1800" dirty="0"/>
              <a:t> </a:t>
            </a:r>
            <a:r>
              <a:rPr lang="cs-CZ" sz="1800" dirty="0" err="1"/>
              <a:t>mentiri</a:t>
            </a:r>
            <a:r>
              <a:rPr lang="cs-CZ" sz="1800" dirty="0"/>
              <a:t> lana </a:t>
            </a:r>
            <a:r>
              <a:rPr lang="cs-CZ" sz="1800" dirty="0" err="1"/>
              <a:t>colores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ipse</a:t>
            </a:r>
            <a:r>
              <a:rPr lang="cs-CZ" sz="1800" dirty="0"/>
              <a:t> sed in </a:t>
            </a:r>
            <a:r>
              <a:rPr lang="cs-CZ" sz="1800" dirty="0" err="1"/>
              <a:t>pratis</a:t>
            </a:r>
            <a:r>
              <a:rPr lang="cs-CZ" sz="1800" dirty="0"/>
              <a:t> </a:t>
            </a:r>
            <a:r>
              <a:rPr lang="cs-CZ" sz="1800" dirty="0" err="1"/>
              <a:t>aries</a:t>
            </a:r>
            <a:r>
              <a:rPr lang="cs-CZ" sz="1800" dirty="0"/>
              <a:t> </a:t>
            </a: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suave</a:t>
            </a:r>
            <a:r>
              <a:rPr lang="cs-CZ" sz="1800" dirty="0"/>
              <a:t> </a:t>
            </a:r>
            <a:r>
              <a:rPr lang="cs-CZ" sz="1800" dirty="0" err="1"/>
              <a:t>rubenti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murice</a:t>
            </a:r>
            <a:r>
              <a:rPr lang="cs-CZ" sz="1800" dirty="0"/>
              <a:t>, </a:t>
            </a: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croceo</a:t>
            </a:r>
            <a:r>
              <a:rPr lang="cs-CZ" sz="1800" dirty="0"/>
              <a:t> </a:t>
            </a:r>
            <a:r>
              <a:rPr lang="cs-CZ" sz="1800" dirty="0" err="1"/>
              <a:t>mutabit</a:t>
            </a:r>
            <a:r>
              <a:rPr lang="cs-CZ" sz="1800" dirty="0"/>
              <a:t> </a:t>
            </a:r>
            <a:r>
              <a:rPr lang="cs-CZ" sz="1800" dirty="0" err="1"/>
              <a:t>vellera</a:t>
            </a:r>
            <a:r>
              <a:rPr lang="cs-CZ" sz="1800" dirty="0"/>
              <a:t> </a:t>
            </a:r>
            <a:r>
              <a:rPr lang="cs-CZ" sz="1800" dirty="0" err="1"/>
              <a:t>luto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sponte</a:t>
            </a:r>
            <a:r>
              <a:rPr lang="cs-CZ" sz="1800" dirty="0"/>
              <a:t> sua </a:t>
            </a:r>
            <a:r>
              <a:rPr lang="cs-CZ" sz="1800" dirty="0" err="1"/>
              <a:t>sandyx</a:t>
            </a:r>
            <a:r>
              <a:rPr lang="cs-CZ" sz="1800" dirty="0"/>
              <a:t> </a:t>
            </a:r>
            <a:r>
              <a:rPr lang="cs-CZ" sz="1800" dirty="0" err="1"/>
              <a:t>pascentis</a:t>
            </a:r>
            <a:r>
              <a:rPr lang="cs-CZ" sz="1800" dirty="0"/>
              <a:t> </a:t>
            </a:r>
            <a:r>
              <a:rPr lang="cs-CZ" sz="1800" dirty="0" err="1"/>
              <a:t>vestiet</a:t>
            </a:r>
            <a:r>
              <a:rPr lang="cs-CZ" sz="1800" dirty="0"/>
              <a:t> </a:t>
            </a:r>
            <a:r>
              <a:rPr lang="cs-CZ" sz="1800" dirty="0" err="1"/>
              <a:t>agnos</a:t>
            </a:r>
            <a:r>
              <a:rPr lang="cs-CZ" sz="1800" dirty="0"/>
              <a:t>.               45</a:t>
            </a:r>
          </a:p>
          <a:p>
            <a:r>
              <a:rPr lang="cs-CZ" sz="1800" dirty="0"/>
              <a:t>'Talia </a:t>
            </a:r>
            <a:r>
              <a:rPr lang="cs-CZ" sz="1800" dirty="0" err="1"/>
              <a:t>saecla</a:t>
            </a:r>
            <a:r>
              <a:rPr lang="cs-CZ" sz="1800" dirty="0"/>
              <a:t>' </a:t>
            </a:r>
            <a:r>
              <a:rPr lang="cs-CZ" sz="1800" dirty="0" err="1"/>
              <a:t>suis</a:t>
            </a:r>
            <a:r>
              <a:rPr lang="cs-CZ" sz="1800" dirty="0"/>
              <a:t> </a:t>
            </a:r>
            <a:r>
              <a:rPr lang="cs-CZ" sz="1800" dirty="0" err="1"/>
              <a:t>dixerunt</a:t>
            </a:r>
            <a:r>
              <a:rPr lang="cs-CZ" sz="1800" dirty="0"/>
              <a:t> '</a:t>
            </a:r>
            <a:r>
              <a:rPr lang="cs-CZ" sz="1800" dirty="0" err="1"/>
              <a:t>currite</a:t>
            </a:r>
            <a:r>
              <a:rPr lang="cs-CZ" sz="1800" dirty="0"/>
              <a:t>' </a:t>
            </a:r>
            <a:r>
              <a:rPr lang="cs-CZ" sz="1800" dirty="0" err="1"/>
              <a:t>fusis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 err="1"/>
              <a:t>concordes</a:t>
            </a:r>
            <a:r>
              <a:rPr lang="cs-CZ" sz="1800" dirty="0"/>
              <a:t> </a:t>
            </a:r>
            <a:r>
              <a:rPr lang="cs-CZ" sz="1800" dirty="0" err="1"/>
              <a:t>stabili</a:t>
            </a:r>
            <a:r>
              <a:rPr lang="cs-CZ" sz="1800" dirty="0"/>
              <a:t> </a:t>
            </a:r>
            <a:r>
              <a:rPr lang="cs-CZ" sz="1800" dirty="0" err="1"/>
              <a:t>fatorum</a:t>
            </a:r>
            <a:r>
              <a:rPr lang="cs-CZ" sz="1800" dirty="0"/>
              <a:t> </a:t>
            </a:r>
            <a:r>
              <a:rPr lang="cs-CZ" sz="1800" dirty="0" err="1"/>
              <a:t>numine</a:t>
            </a:r>
            <a:r>
              <a:rPr lang="cs-CZ" sz="1800" dirty="0"/>
              <a:t> </a:t>
            </a:r>
            <a:r>
              <a:rPr lang="cs-CZ" sz="1800" dirty="0" err="1"/>
              <a:t>Parcae</a:t>
            </a:r>
            <a:r>
              <a:rPr lang="cs-CZ" sz="1800" dirty="0"/>
              <a:t>.</a:t>
            </a:r>
          </a:p>
          <a:p>
            <a:r>
              <a:rPr lang="cs-CZ" sz="1800" dirty="0" err="1"/>
              <a:t>Adgredere</a:t>
            </a:r>
            <a:r>
              <a:rPr lang="cs-CZ" sz="1800" dirty="0"/>
              <a:t> o </a:t>
            </a:r>
            <a:r>
              <a:rPr lang="cs-CZ" sz="1800" dirty="0" err="1"/>
              <a:t>magnos</a:t>
            </a:r>
            <a:r>
              <a:rPr lang="cs-CZ" sz="1800" dirty="0"/>
              <a:t>—</a:t>
            </a:r>
            <a:r>
              <a:rPr lang="cs-CZ" sz="1800" dirty="0" err="1"/>
              <a:t>aderit</a:t>
            </a:r>
            <a:r>
              <a:rPr lang="cs-CZ" sz="1800" dirty="0"/>
              <a:t> </a:t>
            </a:r>
            <a:r>
              <a:rPr lang="cs-CZ" sz="1800" dirty="0" err="1"/>
              <a:t>iam</a:t>
            </a:r>
            <a:r>
              <a:rPr lang="cs-CZ" sz="1800" dirty="0"/>
              <a:t> </a:t>
            </a:r>
            <a:r>
              <a:rPr lang="cs-CZ" sz="1800" dirty="0" err="1"/>
              <a:t>tempus</a:t>
            </a:r>
            <a:r>
              <a:rPr lang="cs-CZ" sz="1800" dirty="0"/>
              <a:t>—</a:t>
            </a:r>
            <a:r>
              <a:rPr lang="cs-CZ" sz="1800" dirty="0" err="1"/>
              <a:t>honores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/>
              <a:t>cara </a:t>
            </a:r>
            <a:r>
              <a:rPr lang="cs-CZ" sz="1800" dirty="0" err="1"/>
              <a:t>deum</a:t>
            </a:r>
            <a:r>
              <a:rPr lang="cs-CZ" sz="1800" dirty="0"/>
              <a:t> </a:t>
            </a:r>
            <a:r>
              <a:rPr lang="cs-CZ" sz="1800" dirty="0" err="1"/>
              <a:t>suboles</a:t>
            </a:r>
            <a:r>
              <a:rPr lang="cs-CZ" sz="1800" dirty="0"/>
              <a:t>, </a:t>
            </a:r>
            <a:r>
              <a:rPr lang="cs-CZ" sz="1800" dirty="0" err="1"/>
              <a:t>magnum</a:t>
            </a:r>
            <a:r>
              <a:rPr lang="cs-CZ" sz="1800" dirty="0"/>
              <a:t> </a:t>
            </a:r>
            <a:r>
              <a:rPr lang="cs-CZ" sz="1800" dirty="0" err="1"/>
              <a:t>Iovis</a:t>
            </a:r>
            <a:r>
              <a:rPr lang="cs-CZ" sz="1800" dirty="0"/>
              <a:t> </a:t>
            </a:r>
            <a:r>
              <a:rPr lang="cs-CZ" sz="1800" dirty="0" err="1"/>
              <a:t>incrementum</a:t>
            </a:r>
            <a:r>
              <a:rPr lang="cs-CZ" sz="1800" dirty="0"/>
              <a:t>.</a:t>
            </a:r>
            <a:br>
              <a:rPr lang="cs-CZ" sz="1800" dirty="0"/>
            </a:br>
            <a:r>
              <a:rPr lang="cs-CZ" sz="1800" dirty="0" err="1"/>
              <a:t>aspice</a:t>
            </a:r>
            <a:r>
              <a:rPr lang="cs-CZ" sz="1800" dirty="0"/>
              <a:t> </a:t>
            </a:r>
            <a:r>
              <a:rPr lang="cs-CZ" sz="1800" dirty="0" err="1"/>
              <a:t>convexo</a:t>
            </a:r>
            <a:r>
              <a:rPr lang="cs-CZ" sz="1800" dirty="0"/>
              <a:t> </a:t>
            </a:r>
            <a:r>
              <a:rPr lang="cs-CZ" sz="1800" dirty="0" err="1"/>
              <a:t>nutantem</a:t>
            </a:r>
            <a:r>
              <a:rPr lang="cs-CZ" sz="1800" dirty="0"/>
              <a:t> </a:t>
            </a:r>
            <a:r>
              <a:rPr lang="cs-CZ" sz="1800" dirty="0" err="1"/>
              <a:t>pondere</a:t>
            </a:r>
            <a:r>
              <a:rPr lang="cs-CZ" sz="1800" dirty="0"/>
              <a:t> </a:t>
            </a:r>
            <a:r>
              <a:rPr lang="cs-CZ" sz="1800" dirty="0" err="1"/>
              <a:t>mundum</a:t>
            </a:r>
            <a:r>
              <a:rPr lang="cs-CZ" sz="1800" dirty="0"/>
              <a:t>,               50</a:t>
            </a:r>
            <a:br>
              <a:rPr lang="cs-CZ" sz="1800" dirty="0"/>
            </a:br>
            <a:r>
              <a:rPr lang="cs-CZ" sz="1800" dirty="0" err="1"/>
              <a:t>terrasque</a:t>
            </a:r>
            <a:r>
              <a:rPr lang="cs-CZ" sz="1800" dirty="0"/>
              <a:t> </a:t>
            </a:r>
            <a:r>
              <a:rPr lang="cs-CZ" sz="1800" dirty="0" err="1"/>
              <a:t>tractusque</a:t>
            </a:r>
            <a:r>
              <a:rPr lang="cs-CZ" sz="1800" dirty="0"/>
              <a:t> </a:t>
            </a:r>
            <a:r>
              <a:rPr lang="cs-CZ" sz="1800" dirty="0" err="1"/>
              <a:t>maris</a:t>
            </a:r>
            <a:r>
              <a:rPr lang="cs-CZ" sz="1800" dirty="0"/>
              <a:t> </a:t>
            </a:r>
            <a:r>
              <a:rPr lang="cs-CZ" sz="1800" dirty="0" err="1"/>
              <a:t>caelumque</a:t>
            </a:r>
            <a:r>
              <a:rPr lang="cs-CZ" sz="1800" dirty="0"/>
              <a:t> </a:t>
            </a:r>
            <a:r>
              <a:rPr lang="cs-CZ" sz="1800" dirty="0" err="1"/>
              <a:t>profundum</a:t>
            </a:r>
            <a:r>
              <a:rPr lang="cs-CZ" sz="1800" dirty="0"/>
              <a:t>;</a:t>
            </a:r>
            <a:br>
              <a:rPr lang="cs-CZ" sz="1800" dirty="0"/>
            </a:br>
            <a:r>
              <a:rPr lang="cs-CZ" sz="1800" dirty="0" err="1"/>
              <a:t>aspice</a:t>
            </a:r>
            <a:r>
              <a:rPr lang="cs-CZ" sz="1800" dirty="0"/>
              <a:t>, </a:t>
            </a:r>
            <a:r>
              <a:rPr lang="cs-CZ" sz="1800" dirty="0" err="1"/>
              <a:t>venturo</a:t>
            </a:r>
            <a:r>
              <a:rPr lang="cs-CZ" sz="1800" dirty="0"/>
              <a:t> </a:t>
            </a:r>
            <a:r>
              <a:rPr lang="cs-CZ" sz="1800" dirty="0" err="1"/>
              <a:t>laetantur</a:t>
            </a:r>
            <a:r>
              <a:rPr lang="cs-CZ" sz="1800" dirty="0"/>
              <a:t> </a:t>
            </a:r>
            <a:r>
              <a:rPr lang="cs-CZ" sz="1800" dirty="0" err="1"/>
              <a:t>ut</a:t>
            </a:r>
            <a:r>
              <a:rPr lang="cs-CZ" sz="1800" dirty="0"/>
              <a:t> omnia </a:t>
            </a:r>
            <a:r>
              <a:rPr lang="cs-CZ" sz="1800" dirty="0" err="1" smtClean="0"/>
              <a:t>saeclo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O </a:t>
            </a:r>
            <a:r>
              <a:rPr lang="cs-CZ" sz="1800" dirty="0" err="1"/>
              <a:t>mihi</a:t>
            </a:r>
            <a:r>
              <a:rPr lang="cs-CZ" sz="1800" dirty="0"/>
              <a:t> </a:t>
            </a:r>
            <a:r>
              <a:rPr lang="cs-CZ" sz="1800" dirty="0" err="1"/>
              <a:t>tum</a:t>
            </a:r>
            <a:r>
              <a:rPr lang="cs-CZ" sz="1800" dirty="0"/>
              <a:t> </a:t>
            </a:r>
            <a:r>
              <a:rPr lang="cs-CZ" sz="1800" dirty="0" err="1"/>
              <a:t>longae</a:t>
            </a:r>
            <a:r>
              <a:rPr lang="cs-CZ" sz="1800" dirty="0"/>
              <a:t> </a:t>
            </a:r>
            <a:r>
              <a:rPr lang="cs-CZ" sz="1800" dirty="0" err="1"/>
              <a:t>maneat</a:t>
            </a:r>
            <a:r>
              <a:rPr lang="cs-CZ" sz="1800" dirty="0"/>
              <a:t> </a:t>
            </a:r>
            <a:r>
              <a:rPr lang="cs-CZ" sz="1800" dirty="0" err="1"/>
              <a:t>pars</a:t>
            </a:r>
            <a:r>
              <a:rPr lang="cs-CZ" sz="1800" dirty="0"/>
              <a:t> ultima vitae,</a:t>
            </a:r>
            <a:br>
              <a:rPr lang="cs-CZ" sz="1800" dirty="0"/>
            </a:br>
            <a:r>
              <a:rPr lang="cs-CZ" sz="1800" dirty="0"/>
              <a:t>spiritus et </a:t>
            </a:r>
            <a:r>
              <a:rPr lang="cs-CZ" sz="1800" dirty="0" err="1"/>
              <a:t>quantum</a:t>
            </a:r>
            <a:r>
              <a:rPr lang="cs-CZ" sz="1800" dirty="0"/>
              <a:t> </a:t>
            </a:r>
            <a:r>
              <a:rPr lang="cs-CZ" sz="1800" dirty="0" err="1"/>
              <a:t>sat</a:t>
            </a:r>
            <a:r>
              <a:rPr lang="cs-CZ" sz="1800" dirty="0"/>
              <a:t> </a:t>
            </a:r>
            <a:r>
              <a:rPr lang="cs-CZ" sz="1800" dirty="0" err="1"/>
              <a:t>erit</a:t>
            </a:r>
            <a:r>
              <a:rPr lang="cs-CZ" sz="1800" dirty="0"/>
              <a:t> </a:t>
            </a:r>
            <a:r>
              <a:rPr lang="cs-CZ" sz="1800" dirty="0" err="1"/>
              <a:t>tua</a:t>
            </a:r>
            <a:r>
              <a:rPr lang="cs-CZ" sz="1800" dirty="0"/>
              <a:t> </a:t>
            </a:r>
            <a:r>
              <a:rPr lang="cs-CZ" sz="1800" dirty="0" err="1"/>
              <a:t>dicere</a:t>
            </a:r>
            <a:r>
              <a:rPr lang="cs-CZ" sz="1800" dirty="0"/>
              <a:t> </a:t>
            </a:r>
            <a:r>
              <a:rPr lang="cs-CZ" sz="1800" dirty="0" err="1"/>
              <a:t>facta</a:t>
            </a:r>
            <a:r>
              <a:rPr lang="cs-CZ" sz="1800" dirty="0"/>
              <a:t>:</a:t>
            </a:r>
            <a:br>
              <a:rPr lang="cs-CZ" sz="1800" dirty="0"/>
            </a:br>
            <a:r>
              <a:rPr lang="cs-CZ" sz="1800" dirty="0"/>
              <a:t>non </a:t>
            </a:r>
            <a:r>
              <a:rPr lang="cs-CZ" sz="1800" dirty="0" err="1"/>
              <a:t>me</a:t>
            </a:r>
            <a:r>
              <a:rPr lang="cs-CZ" sz="1800" dirty="0"/>
              <a:t> </a:t>
            </a:r>
            <a:r>
              <a:rPr lang="cs-CZ" sz="1800" dirty="0" err="1"/>
              <a:t>carminibus</a:t>
            </a:r>
            <a:r>
              <a:rPr lang="cs-CZ" sz="1800" dirty="0"/>
              <a:t> </a:t>
            </a:r>
            <a:r>
              <a:rPr lang="cs-CZ" sz="1800" dirty="0" err="1"/>
              <a:t>vincat</a:t>
            </a:r>
            <a:r>
              <a:rPr lang="cs-CZ" sz="1800" dirty="0"/>
              <a:t> </a:t>
            </a:r>
            <a:r>
              <a:rPr lang="cs-CZ" sz="1800" dirty="0" err="1"/>
              <a:t>nec</a:t>
            </a:r>
            <a:r>
              <a:rPr lang="cs-CZ" sz="1800" dirty="0"/>
              <a:t> </a:t>
            </a:r>
            <a:r>
              <a:rPr lang="cs-CZ" sz="1800" dirty="0" err="1"/>
              <a:t>Thracius</a:t>
            </a:r>
            <a:r>
              <a:rPr lang="cs-CZ" sz="1800" dirty="0"/>
              <a:t> </a:t>
            </a:r>
            <a:r>
              <a:rPr lang="cs-CZ" sz="1800" dirty="0" err="1"/>
              <a:t>Orpheus</a:t>
            </a:r>
            <a:r>
              <a:rPr lang="cs-CZ" sz="1800" dirty="0"/>
              <a:t>               55</a:t>
            </a:r>
            <a:br>
              <a:rPr lang="cs-CZ" sz="1800" dirty="0"/>
            </a:br>
            <a:r>
              <a:rPr lang="cs-CZ" sz="1800" dirty="0" err="1"/>
              <a:t>nec</a:t>
            </a:r>
            <a:r>
              <a:rPr lang="cs-CZ" sz="1800" dirty="0"/>
              <a:t> Linus, </a:t>
            </a:r>
            <a:r>
              <a:rPr lang="cs-CZ" sz="1800" dirty="0" err="1"/>
              <a:t>huic</a:t>
            </a:r>
            <a:r>
              <a:rPr lang="cs-CZ" sz="1800" dirty="0"/>
              <a:t> mater </a:t>
            </a:r>
            <a:r>
              <a:rPr lang="cs-CZ" sz="1800" dirty="0" err="1"/>
              <a:t>quamvis</a:t>
            </a:r>
            <a:r>
              <a:rPr lang="cs-CZ" sz="1800" dirty="0"/>
              <a:t> </a:t>
            </a:r>
            <a:r>
              <a:rPr lang="cs-CZ" sz="1800" dirty="0" err="1"/>
              <a:t>atque</a:t>
            </a:r>
            <a:r>
              <a:rPr lang="cs-CZ" sz="1800" dirty="0"/>
              <a:t> </a:t>
            </a:r>
            <a:r>
              <a:rPr lang="cs-CZ" sz="1800" dirty="0" err="1"/>
              <a:t>huic</a:t>
            </a:r>
            <a:r>
              <a:rPr lang="cs-CZ" sz="1800" dirty="0"/>
              <a:t> pater </a:t>
            </a:r>
            <a:r>
              <a:rPr lang="cs-CZ" sz="1800" dirty="0" err="1"/>
              <a:t>adsit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Orphei</a:t>
            </a:r>
            <a:r>
              <a:rPr lang="cs-CZ" sz="1800" dirty="0"/>
              <a:t> </a:t>
            </a:r>
            <a:r>
              <a:rPr lang="cs-CZ" sz="1800" dirty="0" err="1"/>
              <a:t>Calliopea</a:t>
            </a:r>
            <a:r>
              <a:rPr lang="cs-CZ" sz="1800" dirty="0"/>
              <a:t>, Lino </a:t>
            </a:r>
            <a:r>
              <a:rPr lang="cs-CZ" sz="1800" dirty="0" err="1"/>
              <a:t>formosus</a:t>
            </a:r>
            <a:r>
              <a:rPr lang="cs-CZ" sz="1800" dirty="0"/>
              <a:t> Apollo.</a:t>
            </a:r>
            <a:br>
              <a:rPr lang="cs-CZ" sz="1800" dirty="0"/>
            </a:br>
            <a:r>
              <a:rPr lang="cs-CZ" sz="1800" dirty="0">
                <a:solidFill>
                  <a:srgbClr val="FF0000"/>
                </a:solidFill>
              </a:rPr>
              <a:t>Pan </a:t>
            </a:r>
            <a:r>
              <a:rPr lang="cs-CZ" sz="1800" dirty="0" err="1">
                <a:solidFill>
                  <a:srgbClr val="FF0000"/>
                </a:solidFill>
              </a:rPr>
              <a:t>etiam</a:t>
            </a:r>
            <a:r>
              <a:rPr lang="cs-CZ" sz="1800" dirty="0">
                <a:solidFill>
                  <a:srgbClr val="FF0000"/>
                </a:solidFill>
              </a:rPr>
              <a:t>, Arcadia </a:t>
            </a:r>
            <a:r>
              <a:rPr lang="cs-CZ" sz="1800" dirty="0" err="1">
                <a:solidFill>
                  <a:srgbClr val="FF0000"/>
                </a:solidFill>
              </a:rPr>
              <a:t>mecum</a:t>
            </a:r>
            <a:r>
              <a:rPr lang="cs-CZ" sz="1800" dirty="0">
                <a:solidFill>
                  <a:srgbClr val="FF0000"/>
                </a:solidFill>
              </a:rPr>
              <a:t> si </a:t>
            </a:r>
            <a:r>
              <a:rPr lang="cs-CZ" sz="1800" dirty="0" err="1">
                <a:solidFill>
                  <a:srgbClr val="FF0000"/>
                </a:solidFill>
              </a:rPr>
              <a:t>iudice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certet</a:t>
            </a:r>
            <a:r>
              <a:rPr lang="cs-CZ" sz="1800" dirty="0">
                <a:solidFill>
                  <a:srgbClr val="FF0000"/>
                </a:solidFill>
              </a:rPr>
              <a:t>,</a:t>
            </a:r>
            <a:br>
              <a:rPr lang="cs-CZ" sz="1800" dirty="0">
                <a:solidFill>
                  <a:srgbClr val="FF0000"/>
                </a:solidFill>
              </a:rPr>
            </a:br>
            <a:r>
              <a:rPr lang="cs-CZ" sz="1800" dirty="0">
                <a:solidFill>
                  <a:srgbClr val="FF0000"/>
                </a:solidFill>
              </a:rPr>
              <a:t>Pan </a:t>
            </a:r>
            <a:r>
              <a:rPr lang="cs-CZ" sz="1800" dirty="0" err="1">
                <a:solidFill>
                  <a:srgbClr val="FF0000"/>
                </a:solidFill>
              </a:rPr>
              <a:t>etiam</a:t>
            </a:r>
            <a:r>
              <a:rPr lang="cs-CZ" sz="1800" dirty="0">
                <a:solidFill>
                  <a:srgbClr val="FF0000"/>
                </a:solidFill>
              </a:rPr>
              <a:t> Arcadia </a:t>
            </a:r>
            <a:r>
              <a:rPr lang="cs-CZ" sz="1800" dirty="0" err="1">
                <a:solidFill>
                  <a:srgbClr val="FF0000"/>
                </a:solidFill>
              </a:rPr>
              <a:t>dicat</a:t>
            </a:r>
            <a:r>
              <a:rPr lang="cs-CZ" sz="1800" dirty="0">
                <a:solidFill>
                  <a:srgbClr val="FF0000"/>
                </a:solidFill>
              </a:rPr>
              <a:t> se </a:t>
            </a:r>
            <a:r>
              <a:rPr lang="cs-CZ" sz="1800" dirty="0" err="1">
                <a:solidFill>
                  <a:srgbClr val="FF0000"/>
                </a:solidFill>
              </a:rPr>
              <a:t>iudice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victum</a:t>
            </a:r>
            <a:r>
              <a:rPr lang="cs-CZ" sz="1800" dirty="0">
                <a:solidFill>
                  <a:srgbClr val="FF0000"/>
                </a:solidFill>
              </a:rPr>
              <a:t>.</a:t>
            </a:r>
          </a:p>
          <a:p>
            <a:r>
              <a:rPr lang="cs-CZ" sz="1800" dirty="0" err="1"/>
              <a:t>Incipe</a:t>
            </a:r>
            <a:r>
              <a:rPr lang="cs-CZ" sz="1800" dirty="0"/>
              <a:t>, </a:t>
            </a:r>
            <a:r>
              <a:rPr lang="cs-CZ" sz="1800" dirty="0" err="1"/>
              <a:t>parve</a:t>
            </a:r>
            <a:r>
              <a:rPr lang="cs-CZ" sz="1800" dirty="0"/>
              <a:t> </a:t>
            </a:r>
            <a:r>
              <a:rPr lang="cs-CZ" sz="1800" dirty="0" err="1"/>
              <a:t>puer</a:t>
            </a:r>
            <a:r>
              <a:rPr lang="cs-CZ" sz="1800" dirty="0"/>
              <a:t>, </a:t>
            </a:r>
            <a:r>
              <a:rPr lang="cs-CZ" sz="1800" dirty="0" err="1"/>
              <a:t>risu</a:t>
            </a:r>
            <a:r>
              <a:rPr lang="cs-CZ" sz="1800" dirty="0"/>
              <a:t> </a:t>
            </a:r>
            <a:r>
              <a:rPr lang="cs-CZ" sz="1800" dirty="0" err="1"/>
              <a:t>cognoscere</a:t>
            </a:r>
            <a:r>
              <a:rPr lang="cs-CZ" sz="1800" dirty="0"/>
              <a:t> </a:t>
            </a:r>
            <a:r>
              <a:rPr lang="cs-CZ" sz="1800" dirty="0" err="1"/>
              <a:t>matrem</a:t>
            </a:r>
            <a:r>
              <a:rPr lang="cs-CZ" sz="1800" dirty="0"/>
              <a:t>;               60</a:t>
            </a:r>
            <a:br>
              <a:rPr lang="cs-CZ" sz="1800" dirty="0"/>
            </a:br>
            <a:r>
              <a:rPr lang="cs-CZ" sz="1800" dirty="0" err="1"/>
              <a:t>matri</a:t>
            </a:r>
            <a:r>
              <a:rPr lang="cs-CZ" sz="1800" dirty="0"/>
              <a:t> longa decem </a:t>
            </a:r>
            <a:r>
              <a:rPr lang="cs-CZ" sz="1800" dirty="0" err="1"/>
              <a:t>tulerunt</a:t>
            </a:r>
            <a:r>
              <a:rPr lang="cs-CZ" sz="1800" dirty="0"/>
              <a:t> </a:t>
            </a:r>
            <a:r>
              <a:rPr lang="cs-CZ" sz="1800" dirty="0" err="1"/>
              <a:t>fastidia</a:t>
            </a:r>
            <a:r>
              <a:rPr lang="cs-CZ" sz="1800" dirty="0"/>
              <a:t> menses.</a:t>
            </a:r>
            <a:br>
              <a:rPr lang="cs-CZ" sz="1800" dirty="0"/>
            </a:br>
            <a:r>
              <a:rPr lang="cs-CZ" sz="1800" dirty="0" err="1"/>
              <a:t>incipe</a:t>
            </a:r>
            <a:r>
              <a:rPr lang="cs-CZ" sz="1800" dirty="0"/>
              <a:t>, </a:t>
            </a:r>
            <a:r>
              <a:rPr lang="cs-CZ" sz="1800" dirty="0" err="1"/>
              <a:t>parve</a:t>
            </a:r>
            <a:r>
              <a:rPr lang="cs-CZ" sz="1800" dirty="0"/>
              <a:t> </a:t>
            </a:r>
            <a:r>
              <a:rPr lang="cs-CZ" sz="1800" dirty="0" err="1"/>
              <a:t>puer</a:t>
            </a:r>
            <a:r>
              <a:rPr lang="cs-CZ" sz="1800" dirty="0"/>
              <a:t>. qui non </a:t>
            </a:r>
            <a:r>
              <a:rPr lang="cs-CZ" sz="1800" dirty="0" err="1"/>
              <a:t>risere</a:t>
            </a:r>
            <a:r>
              <a:rPr lang="cs-CZ" sz="1800" dirty="0"/>
              <a:t> </a:t>
            </a:r>
            <a:r>
              <a:rPr lang="cs-CZ" sz="1800" dirty="0" err="1"/>
              <a:t>parenti</a:t>
            </a:r>
            <a:r>
              <a:rPr lang="cs-CZ" sz="1800" dirty="0"/>
              <a:t>,</a:t>
            </a:r>
            <a:br>
              <a:rPr lang="cs-CZ" sz="1800" dirty="0"/>
            </a:br>
            <a:r>
              <a:rPr lang="cs-CZ" sz="1800" dirty="0" err="1"/>
              <a:t>nec</a:t>
            </a:r>
            <a:r>
              <a:rPr lang="cs-CZ" sz="1800" dirty="0"/>
              <a:t> deus </a:t>
            </a:r>
            <a:r>
              <a:rPr lang="cs-CZ" sz="1800" dirty="0" err="1"/>
              <a:t>hunc</a:t>
            </a:r>
            <a:r>
              <a:rPr lang="cs-CZ" sz="1800" dirty="0"/>
              <a:t> mensa </a:t>
            </a:r>
            <a:r>
              <a:rPr lang="cs-CZ" sz="1800" dirty="0" err="1"/>
              <a:t>dea</a:t>
            </a:r>
            <a:r>
              <a:rPr lang="cs-CZ" sz="1800" dirty="0"/>
              <a:t> </a:t>
            </a:r>
            <a:r>
              <a:rPr lang="cs-CZ" sz="1800" dirty="0" err="1"/>
              <a:t>nec</a:t>
            </a:r>
            <a:r>
              <a:rPr lang="cs-CZ" sz="1800" dirty="0"/>
              <a:t> </a:t>
            </a:r>
            <a:r>
              <a:rPr lang="cs-CZ" sz="1800" dirty="0" err="1"/>
              <a:t>dignata</a:t>
            </a:r>
            <a:r>
              <a:rPr lang="cs-CZ" sz="1800" dirty="0"/>
              <a:t> </a:t>
            </a:r>
            <a:r>
              <a:rPr lang="cs-CZ" sz="1800" dirty="0" err="1"/>
              <a:t>cubili</a:t>
            </a:r>
            <a:r>
              <a:rPr lang="cs-CZ" sz="1800" dirty="0"/>
              <a:t> </a:t>
            </a:r>
            <a:r>
              <a:rPr lang="cs-CZ" sz="1800" dirty="0" err="1"/>
              <a:t>est</a:t>
            </a:r>
            <a:r>
              <a:rPr lang="cs-CZ" sz="1800" dirty="0"/>
              <a:t>. 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8360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Vergilius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341" y="1834589"/>
            <a:ext cx="10515600" cy="4351338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řejmě vůbec nejznámější latinský básník a Augustův dvorní autor</a:t>
            </a:r>
          </a:p>
          <a:p>
            <a:r>
              <a:rPr lang="cs-CZ" dirty="0" smtClean="0"/>
              <a:t>podle </a:t>
            </a:r>
            <a:r>
              <a:rPr lang="cs-CZ" dirty="0" err="1" smtClean="0"/>
              <a:t>Suetonia</a:t>
            </a:r>
            <a:r>
              <a:rPr lang="cs-CZ" dirty="0" smtClean="0"/>
              <a:t>: 15. 10. 70 (Mantova) – 21. 9. 19 (Neapol)</a:t>
            </a:r>
          </a:p>
          <a:p>
            <a:pPr lvl="2"/>
            <a:r>
              <a:rPr lang="cs-CZ" i="1" dirty="0" err="1" smtClean="0"/>
              <a:t>Mantua</a:t>
            </a:r>
            <a:r>
              <a:rPr lang="cs-CZ" i="1" dirty="0" smtClean="0"/>
              <a:t> </a:t>
            </a:r>
            <a:r>
              <a:rPr lang="cs-CZ" i="1" dirty="0" err="1" smtClean="0"/>
              <a:t>me</a:t>
            </a:r>
            <a:r>
              <a:rPr lang="cs-CZ" i="1" dirty="0" smtClean="0"/>
              <a:t> </a:t>
            </a:r>
            <a:r>
              <a:rPr lang="cs-CZ" i="1" dirty="0" err="1" smtClean="0"/>
              <a:t>genuit</a:t>
            </a:r>
            <a:r>
              <a:rPr lang="cs-CZ" i="1" dirty="0" smtClean="0"/>
              <a:t>, </a:t>
            </a:r>
            <a:r>
              <a:rPr lang="cs-CZ" i="1" dirty="0" err="1" smtClean="0"/>
              <a:t>Calabri</a:t>
            </a:r>
            <a:r>
              <a:rPr lang="cs-CZ" i="1" dirty="0" smtClean="0"/>
              <a:t> </a:t>
            </a:r>
            <a:r>
              <a:rPr lang="cs-CZ" i="1" dirty="0" err="1" smtClean="0"/>
              <a:t>rapuere</a:t>
            </a:r>
            <a:r>
              <a:rPr lang="cs-CZ" i="1" dirty="0" smtClean="0"/>
              <a:t>, </a:t>
            </a:r>
            <a:r>
              <a:rPr lang="cs-CZ" i="1" dirty="0" err="1" smtClean="0"/>
              <a:t>tenet</a:t>
            </a:r>
            <a:r>
              <a:rPr lang="cs-CZ" i="1" dirty="0" smtClean="0"/>
              <a:t> </a:t>
            </a:r>
            <a:r>
              <a:rPr lang="cs-CZ" i="1" dirty="0" err="1" smtClean="0"/>
              <a:t>nunc</a:t>
            </a:r>
            <a:endParaRPr lang="cs-CZ" i="1" dirty="0" smtClean="0"/>
          </a:p>
          <a:p>
            <a:pPr marL="914400" lvl="2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Parthenope</a:t>
            </a:r>
            <a:r>
              <a:rPr lang="cs-CZ" i="1" dirty="0" smtClean="0"/>
              <a:t>; </a:t>
            </a:r>
            <a:r>
              <a:rPr lang="cs-CZ" i="1" dirty="0" err="1" smtClean="0"/>
              <a:t>cecini</a:t>
            </a:r>
            <a:r>
              <a:rPr lang="cs-CZ" i="1" dirty="0" smtClean="0"/>
              <a:t> </a:t>
            </a:r>
            <a:r>
              <a:rPr lang="cs-CZ" i="1" dirty="0" err="1" smtClean="0"/>
              <a:t>pascua</a:t>
            </a:r>
            <a:r>
              <a:rPr lang="cs-CZ" i="1" dirty="0"/>
              <a:t> </a:t>
            </a:r>
            <a:r>
              <a:rPr lang="cs-CZ" i="1" dirty="0" err="1" smtClean="0"/>
              <a:t>rura</a:t>
            </a:r>
            <a:r>
              <a:rPr lang="cs-CZ" i="1" dirty="0" smtClean="0"/>
              <a:t> </a:t>
            </a:r>
            <a:r>
              <a:rPr lang="cs-CZ" i="1" dirty="0" err="1" smtClean="0"/>
              <a:t>duces</a:t>
            </a:r>
            <a:r>
              <a:rPr lang="cs-CZ" i="1" dirty="0" smtClean="0"/>
              <a:t>.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(Vergiliův autorský náhrobní epigram)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914400" lvl="2" indent="0">
              <a:buNone/>
            </a:pP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odle </a:t>
            </a:r>
            <a:r>
              <a:rPr lang="cs-CZ" dirty="0" err="1" smtClean="0"/>
              <a:t>frg</a:t>
            </a:r>
            <a:r>
              <a:rPr lang="cs-CZ" dirty="0" smtClean="0"/>
              <a:t>. </a:t>
            </a:r>
            <a:r>
              <a:rPr lang="cs-CZ" dirty="0" err="1" smtClean="0"/>
              <a:t>epikúrejce</a:t>
            </a:r>
            <a:r>
              <a:rPr lang="cs-CZ" dirty="0" smtClean="0"/>
              <a:t> </a:t>
            </a:r>
            <a:r>
              <a:rPr lang="cs-CZ" dirty="0" err="1" smtClean="0"/>
              <a:t>Filodéma</a:t>
            </a:r>
            <a:r>
              <a:rPr lang="cs-CZ" dirty="0" smtClean="0"/>
              <a:t> z </a:t>
            </a:r>
            <a:r>
              <a:rPr lang="cs-CZ" dirty="0" err="1" smtClean="0"/>
              <a:t>Gadar</a:t>
            </a:r>
            <a:r>
              <a:rPr lang="cs-CZ" dirty="0" smtClean="0"/>
              <a:t> byl Vergilius spolu s přáteli žákem neapolského filozofa (snad </a:t>
            </a:r>
            <a:r>
              <a:rPr lang="cs-CZ" dirty="0" err="1" smtClean="0"/>
              <a:t>Siróna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18604567">
            <a:off x="4425723" y="3844198"/>
            <a:ext cx="884981" cy="1467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16200000">
            <a:off x="5446059" y="3877468"/>
            <a:ext cx="77993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60858" y="4290909"/>
            <a:ext cx="1066318" cy="58477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Bucolica</a:t>
            </a:r>
            <a:endParaRPr lang="cs-CZ" i="1" dirty="0" smtClean="0"/>
          </a:p>
          <a:p>
            <a:r>
              <a:rPr lang="cs-CZ" sz="1400" dirty="0" smtClean="0"/>
              <a:t>~ 42-39 (35)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24441" y="4634747"/>
            <a:ext cx="1023165" cy="58477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Georgica</a:t>
            </a:r>
            <a:endParaRPr lang="cs-CZ" i="1" dirty="0" smtClean="0"/>
          </a:p>
          <a:p>
            <a:r>
              <a:rPr lang="cs-CZ" sz="1400" dirty="0" smtClean="0"/>
              <a:t>~ 37-29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234616" y="4258260"/>
            <a:ext cx="800219" cy="584775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smtClean="0"/>
              <a:t>Aeneis</a:t>
            </a:r>
          </a:p>
          <a:p>
            <a:r>
              <a:rPr lang="cs-CZ" sz="1400" dirty="0" smtClean="0"/>
              <a:t>~ 30-19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731622" y="4024264"/>
            <a:ext cx="2048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strike="dblStrike" dirty="0" err="1" smtClean="0"/>
              <a:t>Appendix</a:t>
            </a:r>
            <a:r>
              <a:rPr lang="cs-CZ" i="1" strike="dblStrike" dirty="0" smtClean="0"/>
              <a:t> </a:t>
            </a:r>
            <a:r>
              <a:rPr lang="cs-CZ" i="1" strike="dblStrike" dirty="0" err="1" smtClean="0"/>
              <a:t>Vergiliana</a:t>
            </a:r>
            <a:endParaRPr lang="cs-CZ" i="1" strike="dblStrike" dirty="0"/>
          </a:p>
        </p:txBody>
      </p:sp>
      <p:sp>
        <p:nvSpPr>
          <p:cNvPr id="13" name="Šipka doprava 12"/>
          <p:cNvSpPr/>
          <p:nvPr/>
        </p:nvSpPr>
        <p:spPr>
          <a:xfrm rot="13439413">
            <a:off x="6414950" y="3829047"/>
            <a:ext cx="898808" cy="1351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Bucolica</a:t>
            </a:r>
            <a:r>
              <a:rPr lang="cs-CZ" i="1" dirty="0"/>
              <a:t>: </a:t>
            </a:r>
            <a:r>
              <a:rPr lang="cs-CZ" i="1" dirty="0" err="1"/>
              <a:t>Ecl</a:t>
            </a:r>
            <a:r>
              <a:rPr lang="cs-CZ" i="1" dirty="0"/>
              <a:t>.</a:t>
            </a:r>
            <a:r>
              <a:rPr lang="cs-CZ" dirty="0"/>
              <a:t>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447" y="1825625"/>
            <a:ext cx="11618259" cy="4351338"/>
          </a:xfrm>
        </p:spPr>
        <p:txBody>
          <a:bodyPr numCol="1">
            <a:normAutofit/>
          </a:bodyPr>
          <a:lstStyle/>
          <a:p>
            <a:r>
              <a:rPr lang="cs-CZ" sz="1800" dirty="0" smtClean="0"/>
              <a:t>Pozadí: roku 40 byl C. </a:t>
            </a:r>
            <a:r>
              <a:rPr lang="cs-CZ" sz="1800" dirty="0" err="1" smtClean="0"/>
              <a:t>Asinius</a:t>
            </a:r>
            <a:r>
              <a:rPr lang="cs-CZ" sz="1800" dirty="0" smtClean="0"/>
              <a:t> </a:t>
            </a:r>
            <a:r>
              <a:rPr lang="cs-CZ" sz="1800" dirty="0" err="1" smtClean="0"/>
              <a:t>Pollio</a:t>
            </a:r>
            <a:r>
              <a:rPr lang="cs-CZ" sz="1800" dirty="0" smtClean="0"/>
              <a:t>, velký Vergiliův dobrodinec, zvolen konsulem</a:t>
            </a:r>
          </a:p>
          <a:p>
            <a:r>
              <a:rPr lang="cs-CZ" sz="1800" dirty="0" smtClean="0"/>
              <a:t>Pro Vergilia symbolizuje jeho konzulát naději na změnu, respektive uklidnění poměrů</a:t>
            </a:r>
          </a:p>
          <a:p>
            <a:r>
              <a:rPr lang="cs-CZ" sz="1800" dirty="0" smtClean="0"/>
              <a:t>C. </a:t>
            </a:r>
            <a:r>
              <a:rPr lang="cs-CZ" sz="1800" dirty="0" err="1" smtClean="0"/>
              <a:t>Asinius</a:t>
            </a:r>
            <a:r>
              <a:rPr lang="cs-CZ" sz="1800" dirty="0" smtClean="0"/>
              <a:t> </a:t>
            </a:r>
            <a:r>
              <a:rPr lang="cs-CZ" sz="1800" dirty="0" err="1" smtClean="0"/>
              <a:t>Pollio</a:t>
            </a:r>
            <a:r>
              <a:rPr lang="cs-CZ" sz="1800" dirty="0" smtClean="0"/>
              <a:t> pomáhal dojednávat mír M. Antonia a Octaviana (r. 41), který byl potvrzen sňatkem Antonia se sestrou Octaviana Octavií</a:t>
            </a:r>
          </a:p>
          <a:p>
            <a:r>
              <a:rPr lang="cs-CZ" sz="1800" dirty="0" smtClean="0"/>
              <a:t>Očekávaný potomek, který má být bohem, je velmi pravděpodobně očekávané dítě obou</a:t>
            </a:r>
          </a:p>
          <a:p>
            <a:r>
              <a:rPr lang="cs-CZ" sz="1800" dirty="0" smtClean="0"/>
              <a:t>Vergilius vychází ze </a:t>
            </a:r>
            <a:r>
              <a:rPr lang="cs-CZ" sz="1800" dirty="0" err="1" smtClean="0"/>
              <a:t>Sibylliných</a:t>
            </a:r>
            <a:r>
              <a:rPr lang="cs-CZ" sz="1800" dirty="0" smtClean="0"/>
              <a:t> věšteb (</a:t>
            </a:r>
            <a:r>
              <a:rPr lang="cs-CZ" sz="1800" dirty="0" err="1" smtClean="0"/>
              <a:t>Sibylla</a:t>
            </a:r>
            <a:r>
              <a:rPr lang="cs-CZ" sz="1800" dirty="0" smtClean="0"/>
              <a:t> </a:t>
            </a:r>
            <a:r>
              <a:rPr lang="cs-CZ" sz="1800" dirty="0" err="1" smtClean="0"/>
              <a:t>Kúmská</a:t>
            </a:r>
            <a:r>
              <a:rPr lang="cs-CZ" sz="1800" dirty="0" smtClean="0"/>
              <a:t>: </a:t>
            </a:r>
            <a:r>
              <a:rPr lang="cs-CZ" sz="1800" i="1" dirty="0" err="1" smtClean="0"/>
              <a:t>Virgo</a:t>
            </a:r>
            <a:r>
              <a:rPr lang="cs-CZ" sz="1800" dirty="0" smtClean="0"/>
              <a:t>), že se vrátí zlatý věk (</a:t>
            </a:r>
            <a:r>
              <a:rPr lang="cs-CZ" sz="1800" i="1" dirty="0" err="1" smtClean="0"/>
              <a:t>Saturnia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regna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gens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aurea</a:t>
            </a:r>
            <a:r>
              <a:rPr lang="cs-CZ" sz="1800" dirty="0" smtClean="0"/>
              <a:t>) a zopakuje se cyklus dějin</a:t>
            </a:r>
          </a:p>
          <a:p>
            <a:endParaRPr lang="cs-CZ" sz="1800" dirty="0" smtClean="0"/>
          </a:p>
          <a:p>
            <a:r>
              <a:rPr lang="cs-CZ" sz="1800" dirty="0" smtClean="0"/>
              <a:t>Kontrast nízkého / obyčejného žánru a vznešeného tématu / osobnosti</a:t>
            </a:r>
          </a:p>
          <a:p>
            <a:r>
              <a:rPr lang="cs-CZ" sz="1800" dirty="0" smtClean="0"/>
              <a:t>Budoucí blaho a klid (</a:t>
            </a:r>
            <a:r>
              <a:rPr lang="cs-CZ" sz="1800" i="1" dirty="0" err="1" smtClean="0"/>
              <a:t>ordo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concordia</a:t>
            </a:r>
            <a:r>
              <a:rPr lang="cs-CZ" sz="1800" dirty="0" smtClean="0"/>
              <a:t>) je protiváhou stop minulých provinění (</a:t>
            </a:r>
            <a:r>
              <a:rPr lang="cs-CZ" sz="1800" i="1" dirty="0" err="1" smtClean="0"/>
              <a:t>vestigia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priscae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fraudis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vestigia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sceleris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nostri</a:t>
            </a:r>
            <a:r>
              <a:rPr lang="cs-CZ" sz="1800" i="1" dirty="0" smtClean="0"/>
              <a:t>: </a:t>
            </a:r>
            <a:r>
              <a:rPr lang="cs-CZ" sz="1800" dirty="0" smtClean="0"/>
              <a:t>opakuje se dvakrát)</a:t>
            </a:r>
          </a:p>
          <a:p>
            <a:r>
              <a:rPr lang="cs-CZ" sz="1800" dirty="0" smtClean="0"/>
              <a:t>Literární proklamace: může soupeřit přímo s Pánem a porazí ho, sama pastýřská múza to rozhodne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0254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Bucolica</a:t>
            </a:r>
            <a:r>
              <a:rPr lang="cs-CZ" i="1" dirty="0"/>
              <a:t>: </a:t>
            </a:r>
            <a:r>
              <a:rPr lang="cs-CZ" i="1" dirty="0" err="1"/>
              <a:t>Ecl</a:t>
            </a:r>
            <a:r>
              <a:rPr lang="cs-CZ" i="1" dirty="0"/>
              <a:t>.</a:t>
            </a:r>
            <a:r>
              <a:rPr lang="cs-CZ" dirty="0"/>
              <a:t>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1800" dirty="0"/>
              <a:t>Literární program: </a:t>
            </a:r>
            <a:r>
              <a:rPr lang="cs-CZ" sz="1800" dirty="0" smtClean="0"/>
              <a:t>i malý žánr může mít velké téma: tj. poukaz na inovaci žánru</a:t>
            </a:r>
          </a:p>
          <a:p>
            <a:pPr marL="457200" lvl="1" indent="0" algn="just">
              <a:buNone/>
            </a:pPr>
            <a:r>
              <a:rPr lang="cs-CZ" sz="1400" dirty="0" err="1" smtClean="0"/>
              <a:t>Sicelides</a:t>
            </a:r>
            <a:r>
              <a:rPr lang="cs-CZ" sz="1400" dirty="0" smtClean="0"/>
              <a:t> </a:t>
            </a:r>
            <a:r>
              <a:rPr lang="cs-CZ" sz="1400" dirty="0" err="1" smtClean="0"/>
              <a:t>Musae</a:t>
            </a:r>
            <a:r>
              <a:rPr lang="cs-CZ" sz="1400" dirty="0" smtClean="0"/>
              <a:t>, </a:t>
            </a:r>
            <a:r>
              <a:rPr lang="cs-CZ" sz="1400" dirty="0" err="1" smtClean="0"/>
              <a:t>paulo</a:t>
            </a:r>
            <a:r>
              <a:rPr lang="cs-CZ" sz="1400" dirty="0" smtClean="0"/>
              <a:t> </a:t>
            </a:r>
            <a:r>
              <a:rPr lang="cs-CZ" sz="1400" dirty="0" err="1" smtClean="0"/>
              <a:t>maiora</a:t>
            </a:r>
            <a:r>
              <a:rPr lang="cs-CZ" sz="1400" dirty="0" smtClean="0"/>
              <a:t> </a:t>
            </a:r>
            <a:r>
              <a:rPr lang="cs-CZ" sz="1400" dirty="0" err="1" smtClean="0"/>
              <a:t>canamus</a:t>
            </a:r>
            <a:r>
              <a:rPr lang="cs-CZ" sz="1400" dirty="0" smtClean="0"/>
              <a:t>!</a:t>
            </a:r>
          </a:p>
          <a:p>
            <a:pPr marL="457200" lvl="1" indent="0" algn="just">
              <a:buNone/>
            </a:pPr>
            <a:r>
              <a:rPr lang="cs-CZ" sz="1400" dirty="0" smtClean="0"/>
              <a:t>Non </a:t>
            </a:r>
            <a:r>
              <a:rPr lang="cs-CZ" sz="1400" dirty="0" err="1" smtClean="0"/>
              <a:t>omnis</a:t>
            </a:r>
            <a:r>
              <a:rPr lang="cs-CZ" sz="1400" dirty="0" smtClean="0"/>
              <a:t> </a:t>
            </a:r>
            <a:r>
              <a:rPr lang="cs-CZ" sz="1400" dirty="0" err="1" smtClean="0"/>
              <a:t>arbusta</a:t>
            </a:r>
            <a:r>
              <a:rPr lang="cs-CZ" sz="1400" dirty="0" smtClean="0"/>
              <a:t> </a:t>
            </a:r>
            <a:r>
              <a:rPr lang="cs-CZ" sz="1400" dirty="0" err="1" smtClean="0"/>
              <a:t>iuvant</a:t>
            </a:r>
            <a:r>
              <a:rPr lang="cs-CZ" sz="1400" dirty="0" smtClean="0"/>
              <a:t> </a:t>
            </a:r>
            <a:r>
              <a:rPr lang="cs-CZ" sz="1400" dirty="0" err="1" smtClean="0"/>
              <a:t>humilesque</a:t>
            </a:r>
            <a:r>
              <a:rPr lang="cs-CZ" sz="1400" dirty="0" smtClean="0"/>
              <a:t> </a:t>
            </a:r>
            <a:r>
              <a:rPr lang="cs-CZ" sz="1400" dirty="0" err="1" smtClean="0"/>
              <a:t>myricae</a:t>
            </a:r>
            <a:r>
              <a:rPr lang="cs-CZ" sz="1400" dirty="0" smtClean="0"/>
              <a:t> ;</a:t>
            </a:r>
          </a:p>
          <a:p>
            <a:pPr marL="457200" lvl="1" indent="0" algn="just">
              <a:buNone/>
            </a:pPr>
            <a:r>
              <a:rPr lang="cs-CZ" sz="1400" dirty="0"/>
              <a:t>s</a:t>
            </a:r>
            <a:r>
              <a:rPr lang="cs-CZ" sz="1400" dirty="0" smtClean="0"/>
              <a:t>i </a:t>
            </a:r>
            <a:r>
              <a:rPr lang="cs-CZ" sz="1400" dirty="0" err="1" smtClean="0"/>
              <a:t>canimus</a:t>
            </a:r>
            <a:r>
              <a:rPr lang="cs-CZ" sz="1400" dirty="0" smtClean="0"/>
              <a:t> </a:t>
            </a:r>
            <a:r>
              <a:rPr lang="cs-CZ" sz="1400" dirty="0" err="1" smtClean="0"/>
              <a:t>silvas</a:t>
            </a:r>
            <a:r>
              <a:rPr lang="cs-CZ" sz="1400" dirty="0" smtClean="0"/>
              <a:t>, </a:t>
            </a:r>
            <a:r>
              <a:rPr lang="cs-CZ" sz="1400" dirty="0" err="1" smtClean="0"/>
              <a:t>silvae</a:t>
            </a:r>
            <a:r>
              <a:rPr lang="cs-CZ" sz="1400" dirty="0" smtClean="0"/>
              <a:t> </a:t>
            </a:r>
            <a:r>
              <a:rPr lang="cs-CZ" sz="1400" dirty="0" err="1" smtClean="0"/>
              <a:t>sint</a:t>
            </a:r>
            <a:r>
              <a:rPr lang="cs-CZ" sz="1400" dirty="0" smtClean="0"/>
              <a:t> </a:t>
            </a:r>
            <a:r>
              <a:rPr lang="cs-CZ" sz="1400" dirty="0" err="1" smtClean="0"/>
              <a:t>consule</a:t>
            </a:r>
            <a:r>
              <a:rPr lang="cs-CZ" sz="1400" dirty="0" smtClean="0"/>
              <a:t> </a:t>
            </a:r>
            <a:r>
              <a:rPr lang="cs-CZ" sz="1400" dirty="0" err="1" smtClean="0"/>
              <a:t>dignae</a:t>
            </a:r>
            <a:r>
              <a:rPr lang="cs-CZ" sz="1400" dirty="0" smtClean="0"/>
              <a:t>.</a:t>
            </a:r>
          </a:p>
          <a:p>
            <a:pPr marL="457200" lvl="1" indent="0" algn="just">
              <a:buNone/>
            </a:pPr>
            <a:endParaRPr lang="cs-CZ" sz="1400" dirty="0"/>
          </a:p>
          <a:p>
            <a:pPr marL="457200" lvl="1" indent="0" algn="just">
              <a:buNone/>
            </a:pPr>
            <a:endParaRPr lang="cs-CZ" sz="1400" dirty="0" smtClean="0"/>
          </a:p>
          <a:p>
            <a:pPr marL="457200" lvl="1" indent="0" algn="just">
              <a:buNone/>
            </a:pPr>
            <a:endParaRPr lang="cs-CZ" sz="1400" dirty="0"/>
          </a:p>
          <a:p>
            <a:pPr algn="just"/>
            <a:r>
              <a:rPr lang="cs-CZ" sz="1800" dirty="0" smtClean="0"/>
              <a:t>Velké téma začíná příslibem zrození dítěte s velkou budoucností, graduje prostřednictvím popisu celého budoucího světového cyklu</a:t>
            </a:r>
          </a:p>
          <a:p>
            <a:pPr algn="just"/>
            <a:r>
              <a:rPr lang="cs-CZ" sz="1800" dirty="0" smtClean="0"/>
              <a:t>Příslib služby Vergilia ve prospěch adresáta básně (</a:t>
            </a:r>
            <a:r>
              <a:rPr lang="cs-CZ" sz="1800" i="1" dirty="0" smtClean="0"/>
              <a:t>tu, </a:t>
            </a:r>
            <a:r>
              <a:rPr lang="cs-CZ" sz="1800" i="1" dirty="0" err="1" smtClean="0"/>
              <a:t>Pollio</a:t>
            </a:r>
            <a:r>
              <a:rPr lang="cs-CZ" sz="1800" dirty="0" smtClean="0"/>
              <a:t>) do konce života a následně již zmíněné srovnání s Orfeem, Linem, a dokonce i Panem: básnictví obecně se prostřednictvím Pana a zmínky o Arkadii konkretizuje v žánr idyly</a:t>
            </a:r>
          </a:p>
          <a:p>
            <a:pPr algn="just"/>
            <a:r>
              <a:rPr lang="cs-CZ" sz="1800" dirty="0"/>
              <a:t>Pomyslný vrchol je </a:t>
            </a:r>
            <a:r>
              <a:rPr lang="cs-CZ" sz="1800" dirty="0" smtClean="0"/>
              <a:t>sdělením literárním: příslibem naprostého vítězství Vergiliových básnických kvalit, odehrává se jakoby ve věšteckém vytržení</a:t>
            </a:r>
          </a:p>
          <a:p>
            <a:pPr algn="just"/>
            <a:r>
              <a:rPr lang="cs-CZ" sz="1800" dirty="0" smtClean="0"/>
              <a:t>Kontrastní závěr: opět jakoby návrat k „malému“: malému dítěti usmívajícímu se na matku, metaforicky malému žánru s „malým tématem“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186516" y="1430760"/>
            <a:ext cx="2214068" cy="30777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400" i="1" dirty="0" err="1" smtClean="0"/>
              <a:t>maiora</a:t>
            </a:r>
            <a:r>
              <a:rPr lang="cs-CZ" sz="1400" i="1" dirty="0" smtClean="0"/>
              <a:t>:</a:t>
            </a:r>
            <a:r>
              <a:rPr lang="cs-CZ" sz="1400" dirty="0" smtClean="0"/>
              <a:t> téma velkého žánru</a:t>
            </a:r>
            <a:endParaRPr lang="cs-CZ" sz="1400" dirty="0"/>
          </a:p>
        </p:txBody>
      </p:sp>
      <p:cxnSp>
        <p:nvCxnSpPr>
          <p:cNvPr id="6" name="Přímá spojnice se šipkou 5"/>
          <p:cNvCxnSpPr>
            <a:stCxn id="4" idx="1"/>
          </p:cNvCxnSpPr>
          <p:nvPr/>
        </p:nvCxnSpPr>
        <p:spPr>
          <a:xfrm flipH="1">
            <a:off x="3496236" y="1584649"/>
            <a:ext cx="690280" cy="6296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602939" y="2372054"/>
            <a:ext cx="5179367" cy="30777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400" i="1" dirty="0" err="1" smtClean="0"/>
              <a:t>arbusta</a:t>
            </a:r>
            <a:r>
              <a:rPr lang="cs-CZ" sz="1400" i="1" dirty="0" smtClean="0"/>
              <a:t>/</a:t>
            </a:r>
            <a:r>
              <a:rPr lang="cs-CZ" sz="1400" i="1" dirty="0" err="1"/>
              <a:t>h</a:t>
            </a:r>
            <a:r>
              <a:rPr lang="cs-CZ" sz="1400" i="1" dirty="0" err="1" smtClean="0"/>
              <a:t>umiles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myricae</a:t>
            </a:r>
            <a:r>
              <a:rPr lang="cs-CZ" sz="1400" dirty="0" smtClean="0"/>
              <a:t>: idyla (zde metaforicky </a:t>
            </a:r>
            <a:r>
              <a:rPr lang="cs-CZ" sz="1400" dirty="0" err="1" smtClean="0"/>
              <a:t>ozn</a:t>
            </a:r>
            <a:r>
              <a:rPr lang="cs-CZ" sz="1400" dirty="0" smtClean="0"/>
              <a:t>. jako nízký žánr)</a:t>
            </a:r>
            <a:endParaRPr lang="cs-CZ" sz="1400" dirty="0"/>
          </a:p>
        </p:txBody>
      </p:sp>
      <p:cxnSp>
        <p:nvCxnSpPr>
          <p:cNvPr id="9" name="Přímá spojnice se šipkou 8"/>
          <p:cNvCxnSpPr>
            <a:stCxn id="8" idx="1"/>
          </p:cNvCxnSpPr>
          <p:nvPr/>
        </p:nvCxnSpPr>
        <p:spPr>
          <a:xfrm flipH="1">
            <a:off x="4939553" y="2525943"/>
            <a:ext cx="6633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2097953" y="3044407"/>
            <a:ext cx="5319085" cy="30777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400" i="1" dirty="0" err="1" smtClean="0"/>
              <a:t>silvas</a:t>
            </a:r>
            <a:r>
              <a:rPr lang="cs-CZ" sz="1400" i="1" dirty="0" smtClean="0"/>
              <a:t>, </a:t>
            </a:r>
            <a:r>
              <a:rPr lang="cs-CZ" sz="1400" i="1" dirty="0" err="1" smtClean="0"/>
              <a:t>silvae</a:t>
            </a:r>
            <a:r>
              <a:rPr lang="cs-CZ" sz="1400" i="1" dirty="0" smtClean="0"/>
              <a:t>: </a:t>
            </a:r>
            <a:r>
              <a:rPr lang="cs-CZ" sz="1400" dirty="0" err="1" smtClean="0"/>
              <a:t>repetitio</a:t>
            </a:r>
            <a:r>
              <a:rPr lang="cs-CZ" sz="1400" dirty="0"/>
              <a:t> </a:t>
            </a:r>
            <a:r>
              <a:rPr lang="cs-CZ" sz="1400" dirty="0" smtClean="0"/>
              <a:t>+ </a:t>
            </a:r>
            <a:r>
              <a:rPr lang="cs-CZ" sz="1400" dirty="0" err="1" smtClean="0"/>
              <a:t>penthemimerés</a:t>
            </a:r>
            <a:r>
              <a:rPr lang="cs-CZ" sz="1400" dirty="0" smtClean="0"/>
              <a:t> uprostřed pro jeho zdůraznění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2150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7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didaktický epos v duchu helénistické tradice</a:t>
            </a:r>
          </a:p>
          <a:p>
            <a:r>
              <a:rPr lang="cs-CZ" dirty="0" smtClean="0"/>
              <a:t>inspirace:</a:t>
            </a:r>
          </a:p>
          <a:p>
            <a:pPr lvl="1"/>
            <a:r>
              <a:rPr lang="cs-CZ" dirty="0" err="1" smtClean="0"/>
              <a:t>Hésiodos</a:t>
            </a:r>
            <a:r>
              <a:rPr lang="cs-CZ" dirty="0" smtClean="0"/>
              <a:t>: </a:t>
            </a:r>
            <a:r>
              <a:rPr lang="cs-CZ" i="1" dirty="0" err="1" smtClean="0"/>
              <a:t>Erga</a:t>
            </a:r>
            <a:r>
              <a:rPr lang="cs-CZ" i="1" dirty="0" smtClean="0"/>
              <a:t> </a:t>
            </a:r>
            <a:r>
              <a:rPr lang="cs-CZ" i="1" dirty="0" err="1" smtClean="0"/>
              <a:t>kai</a:t>
            </a:r>
            <a:r>
              <a:rPr lang="cs-CZ" i="1" dirty="0" smtClean="0"/>
              <a:t> </a:t>
            </a:r>
            <a:r>
              <a:rPr lang="cs-CZ" i="1" dirty="0" err="1" smtClean="0"/>
              <a:t>hémerai</a:t>
            </a:r>
            <a:r>
              <a:rPr lang="cs-CZ" i="1" dirty="0" smtClean="0"/>
              <a:t> (Práce a dny):</a:t>
            </a:r>
          </a:p>
          <a:p>
            <a:pPr lvl="2"/>
            <a:r>
              <a:rPr lang="cs-CZ" i="1" dirty="0" smtClean="0"/>
              <a:t>Georg. </a:t>
            </a:r>
            <a:r>
              <a:rPr lang="cs-CZ" dirty="0" smtClean="0"/>
              <a:t>2,176</a:t>
            </a:r>
            <a:r>
              <a:rPr lang="cs-CZ" i="1" dirty="0" smtClean="0"/>
              <a:t> (</a:t>
            </a:r>
            <a:r>
              <a:rPr lang="cs-CZ" i="1" dirty="0" err="1" smtClean="0"/>
              <a:t>Ascraeumque</a:t>
            </a:r>
            <a:r>
              <a:rPr lang="cs-CZ" i="1" dirty="0" smtClean="0"/>
              <a:t> </a:t>
            </a:r>
            <a:r>
              <a:rPr lang="cs-CZ" i="1" dirty="0" err="1" smtClean="0"/>
              <a:t>cano</a:t>
            </a:r>
            <a:r>
              <a:rPr lang="cs-CZ" i="1" dirty="0" smtClean="0"/>
              <a:t> Romana per oppida </a:t>
            </a:r>
            <a:r>
              <a:rPr lang="cs-CZ" i="1" dirty="0" err="1" smtClean="0"/>
              <a:t>carmen</a:t>
            </a:r>
            <a:r>
              <a:rPr lang="cs-CZ" i="1" dirty="0" smtClean="0"/>
              <a:t>)</a:t>
            </a:r>
          </a:p>
          <a:p>
            <a:pPr lvl="1"/>
            <a:r>
              <a:rPr lang="cs-CZ" dirty="0" err="1" smtClean="0"/>
              <a:t>Níkandros</a:t>
            </a:r>
            <a:r>
              <a:rPr lang="cs-CZ" dirty="0" smtClean="0"/>
              <a:t> z </a:t>
            </a:r>
            <a:r>
              <a:rPr lang="cs-CZ" dirty="0" err="1" smtClean="0"/>
              <a:t>Kolofónu</a:t>
            </a:r>
            <a:r>
              <a:rPr lang="cs-CZ" dirty="0" smtClean="0"/>
              <a:t>: </a:t>
            </a:r>
            <a:r>
              <a:rPr lang="cs-CZ" i="1" dirty="0" err="1" smtClean="0"/>
              <a:t>Georgica</a:t>
            </a:r>
            <a:r>
              <a:rPr lang="cs-CZ" i="1" dirty="0" smtClean="0"/>
              <a:t>; </a:t>
            </a:r>
            <a:r>
              <a:rPr lang="cs-CZ" dirty="0" err="1" smtClean="0"/>
              <a:t>Arátos</a:t>
            </a:r>
            <a:r>
              <a:rPr lang="cs-CZ" dirty="0" smtClean="0"/>
              <a:t> ze </a:t>
            </a:r>
            <a:r>
              <a:rPr lang="cs-CZ" dirty="0" err="1" smtClean="0"/>
              <a:t>Soloi</a:t>
            </a:r>
            <a:r>
              <a:rPr lang="cs-CZ" dirty="0" smtClean="0"/>
              <a:t>: </a:t>
            </a:r>
            <a:r>
              <a:rPr lang="cs-CZ" i="1" dirty="0" err="1" smtClean="0"/>
              <a:t>Fainomena</a:t>
            </a:r>
            <a:endParaRPr lang="cs-CZ" dirty="0" smtClean="0"/>
          </a:p>
          <a:p>
            <a:pPr lvl="1"/>
            <a:r>
              <a:rPr lang="cs-CZ" dirty="0" err="1" smtClean="0"/>
              <a:t>Lucretius</a:t>
            </a:r>
            <a:r>
              <a:rPr lang="cs-CZ" dirty="0" smtClean="0"/>
              <a:t>: epos </a:t>
            </a:r>
            <a:r>
              <a:rPr lang="cs-CZ" i="1" dirty="0" smtClean="0"/>
              <a:t>De </a:t>
            </a:r>
            <a:r>
              <a:rPr lang="cs-CZ" i="1" dirty="0" err="1" smtClean="0"/>
              <a:t>rerum</a:t>
            </a:r>
            <a:r>
              <a:rPr lang="cs-CZ" i="1" dirty="0" smtClean="0"/>
              <a:t> natura:</a:t>
            </a:r>
          </a:p>
          <a:p>
            <a:pPr lvl="2"/>
            <a:r>
              <a:rPr lang="cs-CZ" dirty="0" smtClean="0"/>
              <a:t>je asi o dvacet let starší</a:t>
            </a:r>
          </a:p>
          <a:p>
            <a:pPr lvl="2"/>
            <a:r>
              <a:rPr lang="cs-CZ" dirty="0" smtClean="0"/>
              <a:t>je prvním dochovaným didaktickým eposem v latině</a:t>
            </a:r>
          </a:p>
          <a:p>
            <a:pPr lvl="2"/>
            <a:r>
              <a:rPr lang="cs-CZ" dirty="0" smtClean="0"/>
              <a:t>je to ovšem filozofický didaktický epos: sleduje tradici </a:t>
            </a:r>
            <a:r>
              <a:rPr lang="cs-CZ" dirty="0" err="1" smtClean="0"/>
              <a:t>Xenofanés</a:t>
            </a:r>
            <a:r>
              <a:rPr lang="cs-CZ" dirty="0" smtClean="0"/>
              <a:t>, </a:t>
            </a:r>
            <a:r>
              <a:rPr lang="cs-CZ" dirty="0" err="1" smtClean="0"/>
              <a:t>Parmenidés</a:t>
            </a:r>
            <a:r>
              <a:rPr lang="cs-CZ" dirty="0" smtClean="0"/>
              <a:t>, </a:t>
            </a:r>
            <a:r>
              <a:rPr lang="cs-CZ" dirty="0" err="1" smtClean="0"/>
              <a:t>Empedoklés</a:t>
            </a:r>
            <a:r>
              <a:rPr lang="cs-CZ" dirty="0" smtClean="0"/>
              <a:t> a samozřejmě tradici římské epiky: </a:t>
            </a:r>
            <a:r>
              <a:rPr lang="cs-CZ" dirty="0" err="1" smtClean="0"/>
              <a:t>Ennius</a:t>
            </a:r>
            <a:endParaRPr lang="cs-CZ" dirty="0" smtClean="0"/>
          </a:p>
          <a:p>
            <a:pPr lvl="1"/>
            <a:r>
              <a:rPr lang="cs-CZ" dirty="0" smtClean="0"/>
              <a:t>M. </a:t>
            </a:r>
            <a:r>
              <a:rPr lang="cs-CZ" dirty="0" err="1" smtClean="0"/>
              <a:t>Terentius</a:t>
            </a:r>
            <a:r>
              <a:rPr lang="cs-CZ" dirty="0" smtClean="0"/>
              <a:t> </a:t>
            </a:r>
            <a:r>
              <a:rPr lang="cs-CZ" dirty="0" err="1" smtClean="0"/>
              <a:t>Varro</a:t>
            </a:r>
            <a:r>
              <a:rPr lang="cs-CZ" dirty="0" smtClean="0"/>
              <a:t>: </a:t>
            </a:r>
            <a:r>
              <a:rPr lang="cs-CZ" i="1" dirty="0" smtClean="0"/>
              <a:t>De re </a:t>
            </a:r>
            <a:r>
              <a:rPr lang="cs-CZ" i="1" dirty="0" err="1" smtClean="0"/>
              <a:t>rustica</a:t>
            </a:r>
            <a:r>
              <a:rPr lang="cs-CZ" i="1" dirty="0" smtClean="0"/>
              <a:t>:</a:t>
            </a:r>
          </a:p>
          <a:p>
            <a:pPr lvl="2"/>
            <a:r>
              <a:rPr lang="cs-CZ" dirty="0" smtClean="0"/>
              <a:t>tematické rozčlenění látky, obsah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1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Georgica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</a:t>
            </a:r>
            <a:r>
              <a:rPr lang="cs-CZ" dirty="0" smtClean="0"/>
              <a:t>ypický </a:t>
            </a:r>
            <a:r>
              <a:rPr lang="cs-CZ" dirty="0"/>
              <a:t>z</a:t>
            </a:r>
            <a:r>
              <a:rPr lang="cs-CZ" dirty="0" smtClean="0"/>
              <a:t>ačátek eposu:</a:t>
            </a:r>
          </a:p>
          <a:p>
            <a:pPr lvl="1"/>
            <a:r>
              <a:rPr lang="cs-CZ" dirty="0" smtClean="0"/>
              <a:t>vymezení tématu a dedikace</a:t>
            </a:r>
          </a:p>
          <a:p>
            <a:pPr marL="1371600" lvl="3" indent="0">
              <a:buNone/>
            </a:pPr>
            <a:r>
              <a:rPr lang="cs-CZ" sz="1600" i="1" dirty="0" err="1" smtClean="0"/>
              <a:t>Quid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faciat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laetas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segetes</a:t>
            </a:r>
            <a:r>
              <a:rPr lang="cs-CZ" sz="1600" i="1" dirty="0" smtClean="0"/>
              <a:t>, quo </a:t>
            </a:r>
            <a:r>
              <a:rPr lang="cs-CZ" sz="1600" i="1" dirty="0" err="1" smtClean="0"/>
              <a:t>sidere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terram</a:t>
            </a:r>
            <a:endParaRPr lang="cs-CZ" sz="1600" i="1" dirty="0" smtClean="0"/>
          </a:p>
          <a:p>
            <a:pPr marL="1371600" lvl="3" indent="0">
              <a:buNone/>
            </a:pPr>
            <a:r>
              <a:rPr lang="cs-CZ" sz="1600" i="1" dirty="0" err="1"/>
              <a:t>v</a:t>
            </a:r>
            <a:r>
              <a:rPr lang="cs-CZ" sz="1600" i="1" dirty="0" err="1" smtClean="0"/>
              <a:t>ertere</a:t>
            </a:r>
            <a:r>
              <a:rPr lang="cs-CZ" sz="1600" i="1" dirty="0" smtClean="0"/>
              <a:t>, </a:t>
            </a:r>
            <a:r>
              <a:rPr lang="cs-CZ" sz="1600" b="1" i="1" dirty="0" err="1" smtClean="0"/>
              <a:t>Maecenas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ulmisque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adiungere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vitis</a:t>
            </a:r>
            <a:endParaRPr lang="cs-CZ" sz="1600" i="1" dirty="0" smtClean="0"/>
          </a:p>
          <a:p>
            <a:pPr marL="1371600" lvl="3" indent="0">
              <a:buNone/>
            </a:pPr>
            <a:r>
              <a:rPr lang="cs-CZ" sz="1600" i="1" dirty="0" err="1"/>
              <a:t>c</a:t>
            </a:r>
            <a:r>
              <a:rPr lang="cs-CZ" sz="1600" i="1" dirty="0" err="1" smtClean="0"/>
              <a:t>onveniat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quae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cura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boum</a:t>
            </a:r>
            <a:r>
              <a:rPr lang="cs-CZ" sz="1600" i="1" dirty="0" smtClean="0"/>
              <a:t>, qui </a:t>
            </a:r>
            <a:r>
              <a:rPr lang="cs-CZ" sz="1600" i="1" dirty="0" err="1" smtClean="0"/>
              <a:t>cultus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habendo</a:t>
            </a:r>
            <a:r>
              <a:rPr lang="cs-CZ" sz="1600" i="1" dirty="0" smtClean="0"/>
              <a:t> </a:t>
            </a:r>
          </a:p>
          <a:p>
            <a:pPr marL="1371600" lvl="3" indent="0">
              <a:buNone/>
            </a:pPr>
            <a:r>
              <a:rPr lang="cs-CZ" sz="1600" i="1" dirty="0" err="1" smtClean="0"/>
              <a:t>sit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pecori</a:t>
            </a:r>
            <a:r>
              <a:rPr lang="cs-CZ" sz="1600" i="1" dirty="0" smtClean="0"/>
              <a:t>, </a:t>
            </a:r>
            <a:r>
              <a:rPr lang="cs-CZ" sz="1600" i="1" dirty="0" err="1" smtClean="0"/>
              <a:t>apibus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quanta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experientia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parcis</a:t>
            </a:r>
            <a:r>
              <a:rPr lang="cs-CZ" sz="1600" i="1" dirty="0"/>
              <a:t>,</a:t>
            </a:r>
            <a:endParaRPr lang="cs-CZ" sz="1600" i="1" dirty="0" smtClean="0"/>
          </a:p>
          <a:p>
            <a:pPr marL="1371600" lvl="3" indent="0">
              <a:buNone/>
            </a:pPr>
            <a:r>
              <a:rPr lang="cs-CZ" sz="1600" i="1" dirty="0" err="1"/>
              <a:t>h</a:t>
            </a:r>
            <a:r>
              <a:rPr lang="cs-CZ" sz="1600" i="1" dirty="0" err="1" smtClean="0"/>
              <a:t>inc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canere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incipiam</a:t>
            </a:r>
            <a:r>
              <a:rPr lang="cs-CZ" sz="1600" i="1" dirty="0" smtClean="0"/>
              <a:t>.  …</a:t>
            </a:r>
          </a:p>
          <a:p>
            <a:pPr marL="1371600" lvl="3" indent="0">
              <a:buNone/>
            </a:pPr>
            <a:endParaRPr lang="cs-CZ" sz="1600" i="1" dirty="0"/>
          </a:p>
          <a:p>
            <a:pPr lvl="1"/>
            <a:r>
              <a:rPr lang="cs-CZ" dirty="0"/>
              <a:t>d</a:t>
            </a:r>
            <a:r>
              <a:rPr lang="cs-CZ" dirty="0" smtClean="0"/>
              <a:t>edikováno </a:t>
            </a:r>
            <a:r>
              <a:rPr lang="cs-CZ" dirty="0" err="1" smtClean="0"/>
              <a:t>Maecenatovi</a:t>
            </a:r>
            <a:endParaRPr lang="cs-CZ" dirty="0" smtClean="0"/>
          </a:p>
          <a:p>
            <a:pPr lvl="1"/>
            <a:r>
              <a:rPr lang="cs-CZ" dirty="0" smtClean="0"/>
              <a:t>4 témata ~ 4 zpěvy:</a:t>
            </a:r>
          </a:p>
          <a:p>
            <a:pPr lvl="3"/>
            <a:r>
              <a:rPr lang="cs-CZ" sz="1600" dirty="0" smtClean="0"/>
              <a:t>rolnictví (pěstování obilí)</a:t>
            </a:r>
          </a:p>
          <a:p>
            <a:pPr lvl="3"/>
            <a:r>
              <a:rPr lang="cs-CZ" sz="1600" dirty="0" smtClean="0"/>
              <a:t>sadařství (ovocnářství) a vinohradnictví</a:t>
            </a:r>
          </a:p>
          <a:p>
            <a:pPr lvl="3"/>
            <a:r>
              <a:rPr lang="cs-CZ" sz="1600" dirty="0" smtClean="0"/>
              <a:t>chov skotu i bravu</a:t>
            </a:r>
          </a:p>
          <a:p>
            <a:pPr lvl="3"/>
            <a:r>
              <a:rPr lang="cs-CZ" sz="1600" dirty="0" smtClean="0"/>
              <a:t>včelařství</a:t>
            </a:r>
          </a:p>
          <a:p>
            <a:pPr marL="1371600" lvl="3" indent="0">
              <a:buNone/>
            </a:pP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772523" y="2687886"/>
            <a:ext cx="3621618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Srov. </a:t>
            </a:r>
            <a:r>
              <a:rPr lang="cs-CZ" sz="1600" dirty="0" err="1" smtClean="0"/>
              <a:t>Varro</a:t>
            </a:r>
            <a:r>
              <a:rPr lang="cs-CZ" sz="1600" dirty="0" smtClean="0"/>
              <a:t> </a:t>
            </a:r>
            <a:r>
              <a:rPr lang="cs-CZ" sz="1600" i="1" dirty="0"/>
              <a:t>Res </a:t>
            </a:r>
            <a:r>
              <a:rPr lang="cs-CZ" sz="1600" i="1" dirty="0" err="1"/>
              <a:t>Rust</a:t>
            </a:r>
            <a:r>
              <a:rPr lang="cs-CZ" sz="1600" i="1" dirty="0"/>
              <a:t>.</a:t>
            </a:r>
            <a:r>
              <a:rPr lang="cs-CZ" sz="1600" dirty="0"/>
              <a:t> </a:t>
            </a:r>
            <a:r>
              <a:rPr lang="cs-CZ" sz="1600" dirty="0" smtClean="0"/>
              <a:t>1,1,11 : </a:t>
            </a:r>
          </a:p>
          <a:p>
            <a:r>
              <a:rPr lang="cs-CZ" sz="1600" i="1" dirty="0" smtClean="0"/>
              <a:t>Quo </a:t>
            </a:r>
            <a:r>
              <a:rPr lang="cs-CZ" sz="1600" i="1" dirty="0" err="1"/>
              <a:t>brevius</a:t>
            </a:r>
            <a:r>
              <a:rPr lang="cs-CZ" sz="1600" i="1" dirty="0"/>
              <a:t> de </a:t>
            </a:r>
            <a:r>
              <a:rPr lang="cs-CZ" sz="1600" i="1" dirty="0" err="1"/>
              <a:t>ea</a:t>
            </a:r>
            <a:r>
              <a:rPr lang="cs-CZ" sz="1600" i="1" dirty="0"/>
              <a:t> re </a:t>
            </a:r>
            <a:r>
              <a:rPr lang="cs-CZ" sz="1600" i="1" dirty="0" err="1"/>
              <a:t>conor</a:t>
            </a:r>
            <a:r>
              <a:rPr lang="cs-CZ" sz="1600" i="1" dirty="0"/>
              <a:t> </a:t>
            </a:r>
            <a:r>
              <a:rPr lang="cs-CZ" sz="1600" i="1" dirty="0" err="1"/>
              <a:t>tribus</a:t>
            </a:r>
            <a:r>
              <a:rPr lang="cs-CZ" sz="1600" i="1" dirty="0"/>
              <a:t> libris </a:t>
            </a:r>
            <a:r>
              <a:rPr lang="cs-CZ" sz="1600" i="1" dirty="0" err="1"/>
              <a:t>exponere</a:t>
            </a:r>
            <a:r>
              <a:rPr lang="cs-CZ" sz="1600" i="1" dirty="0"/>
              <a:t>, </a:t>
            </a:r>
            <a:r>
              <a:rPr lang="cs-CZ" sz="1600" i="1" dirty="0" err="1"/>
              <a:t>uno</a:t>
            </a:r>
            <a:r>
              <a:rPr lang="cs-CZ" sz="1600" i="1" dirty="0"/>
              <a:t> de </a:t>
            </a:r>
            <a:r>
              <a:rPr lang="cs-CZ" sz="1600" i="1" dirty="0" err="1"/>
              <a:t>agri</a:t>
            </a:r>
            <a:r>
              <a:rPr lang="cs-CZ" sz="1600" i="1" dirty="0"/>
              <a:t> </a:t>
            </a:r>
            <a:r>
              <a:rPr lang="cs-CZ" sz="1600" i="1" dirty="0" err="1"/>
              <a:t>cultura</a:t>
            </a:r>
            <a:r>
              <a:rPr lang="cs-CZ" sz="1600" i="1" dirty="0"/>
              <a:t>, </a:t>
            </a:r>
            <a:r>
              <a:rPr lang="cs-CZ" sz="1600" i="1" dirty="0" err="1"/>
              <a:t>altero</a:t>
            </a:r>
            <a:r>
              <a:rPr lang="cs-CZ" sz="1600" i="1" dirty="0"/>
              <a:t> de re </a:t>
            </a:r>
            <a:r>
              <a:rPr lang="cs-CZ" sz="1600" i="1" dirty="0" err="1"/>
              <a:t>pecuaria</a:t>
            </a:r>
            <a:r>
              <a:rPr lang="cs-CZ" sz="1600" i="1" dirty="0"/>
              <a:t>, </a:t>
            </a:r>
            <a:r>
              <a:rPr lang="cs-CZ" sz="1600" i="1" dirty="0" err="1"/>
              <a:t>tertio</a:t>
            </a:r>
            <a:r>
              <a:rPr lang="cs-CZ" sz="1600" i="1" dirty="0"/>
              <a:t> de </a:t>
            </a:r>
            <a:r>
              <a:rPr lang="cs-CZ" sz="1600" i="1" dirty="0" err="1"/>
              <a:t>villaticis</a:t>
            </a:r>
            <a:r>
              <a:rPr lang="cs-CZ" sz="1600" i="1" dirty="0"/>
              <a:t> </a:t>
            </a:r>
            <a:r>
              <a:rPr lang="cs-CZ" sz="1600" i="1" dirty="0" err="1"/>
              <a:t>pastionibus</a:t>
            </a:r>
            <a:r>
              <a:rPr lang="cs-CZ" sz="1600" i="1" dirty="0" smtClean="0"/>
              <a:t>,…</a:t>
            </a:r>
            <a:endParaRPr lang="cs-CZ" sz="1600" i="1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 flipV="1">
            <a:off x="6087035" y="2859741"/>
            <a:ext cx="3675531" cy="412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5831541" y="3706908"/>
            <a:ext cx="2048437" cy="1299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6087035" y="3424518"/>
            <a:ext cx="1792942" cy="1524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 flipV="1">
            <a:off x="6221506" y="3272120"/>
            <a:ext cx="1627095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6221506" y="3016623"/>
            <a:ext cx="3541061" cy="255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6284259" y="2761129"/>
            <a:ext cx="3478307" cy="5109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801188" y="4724400"/>
            <a:ext cx="3779496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Varronovy</a:t>
            </a:r>
            <a:r>
              <a:rPr lang="cs-CZ" sz="1600" dirty="0" smtClean="0"/>
              <a:t> 3 knihy mají trochu jiné členění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zemědělství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pastevectví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chov na statku</a:t>
            </a:r>
            <a:endParaRPr lang="cs-CZ" sz="16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831541" y="726141"/>
            <a:ext cx="2447786" cy="338554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Hésiodos</a:t>
            </a:r>
            <a:r>
              <a:rPr lang="cs-CZ" sz="1600" dirty="0" smtClean="0"/>
              <a:t>: </a:t>
            </a:r>
            <a:r>
              <a:rPr lang="cs-CZ" sz="1600" i="1" dirty="0" err="1" smtClean="0"/>
              <a:t>Erga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kai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hémerai</a:t>
            </a:r>
            <a:endParaRPr lang="cs-CZ" sz="1600" dirty="0"/>
          </a:p>
        </p:txBody>
      </p:sp>
      <p:cxnSp>
        <p:nvCxnSpPr>
          <p:cNvPr id="42" name="Přímá spojnice se šipkou 41"/>
          <p:cNvCxnSpPr/>
          <p:nvPr/>
        </p:nvCxnSpPr>
        <p:spPr>
          <a:xfrm flipH="1">
            <a:off x="3056965" y="995082"/>
            <a:ext cx="3926540" cy="1613647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/>
          <p:nvPr/>
        </p:nvCxnSpPr>
        <p:spPr>
          <a:xfrm flipH="1">
            <a:off x="5020235" y="995082"/>
            <a:ext cx="2644590" cy="1613647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7772523" y="1165412"/>
            <a:ext cx="2423420" cy="338554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Arátos</a:t>
            </a:r>
            <a:r>
              <a:rPr lang="cs-CZ" sz="1600" dirty="0" smtClean="0"/>
              <a:t> ze </a:t>
            </a:r>
            <a:r>
              <a:rPr lang="cs-CZ" sz="1600" dirty="0" err="1" smtClean="0"/>
              <a:t>Soloi</a:t>
            </a:r>
            <a:r>
              <a:rPr lang="cs-CZ" sz="1600" dirty="0" smtClean="0"/>
              <a:t>: </a:t>
            </a:r>
            <a:r>
              <a:rPr lang="cs-CZ" sz="1600" i="1" dirty="0" err="1" smtClean="0"/>
              <a:t>Fainomena</a:t>
            </a:r>
            <a:endParaRPr lang="cs-CZ" sz="1600" i="1" dirty="0"/>
          </a:p>
        </p:txBody>
      </p:sp>
      <p:cxnSp>
        <p:nvCxnSpPr>
          <p:cNvPr id="49" name="Přímá spojnice se šipkou 48"/>
          <p:cNvCxnSpPr/>
          <p:nvPr/>
        </p:nvCxnSpPr>
        <p:spPr>
          <a:xfrm flipH="1">
            <a:off x="5298141" y="1434353"/>
            <a:ext cx="4285192" cy="117437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32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Georgica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</a:t>
            </a:r>
            <a:r>
              <a:rPr lang="cs-CZ" dirty="0" smtClean="0"/>
              <a:t>ypický začátek eposu:</a:t>
            </a:r>
            <a:endParaRPr lang="cs-CZ" sz="1600" dirty="0"/>
          </a:p>
          <a:p>
            <a:pPr lvl="1"/>
            <a:r>
              <a:rPr lang="cs-CZ" dirty="0" smtClean="0"/>
              <a:t>vzývání božstev (invokace: 1,5-23)</a:t>
            </a:r>
          </a:p>
          <a:p>
            <a:pPr lvl="2"/>
            <a:r>
              <a:rPr lang="cs-CZ" i="1" dirty="0" err="1"/>
              <a:t>c</a:t>
            </a:r>
            <a:r>
              <a:rPr lang="cs-CZ" i="1" dirty="0" err="1" smtClean="0"/>
              <a:t>larissima</a:t>
            </a:r>
            <a:r>
              <a:rPr lang="cs-CZ" i="1" dirty="0" smtClean="0"/>
              <a:t> </a:t>
            </a:r>
            <a:r>
              <a:rPr lang="cs-CZ" i="1" dirty="0" err="1" smtClean="0"/>
              <a:t>mundi</a:t>
            </a:r>
            <a:r>
              <a:rPr lang="cs-CZ" i="1" dirty="0" smtClean="0"/>
              <a:t> </a:t>
            </a:r>
            <a:r>
              <a:rPr lang="cs-CZ" i="1" dirty="0" err="1" smtClean="0"/>
              <a:t>lumina</a:t>
            </a:r>
            <a:r>
              <a:rPr lang="cs-CZ" dirty="0" smtClean="0"/>
              <a:t> (Sol, </a:t>
            </a:r>
            <a:r>
              <a:rPr lang="cs-CZ" dirty="0"/>
              <a:t>Luna</a:t>
            </a:r>
            <a:r>
              <a:rPr lang="cs-CZ" dirty="0" smtClean="0"/>
              <a:t>)</a:t>
            </a:r>
          </a:p>
          <a:p>
            <a:pPr lvl="2"/>
            <a:r>
              <a:rPr lang="cs-CZ" i="1" dirty="0" smtClean="0"/>
              <a:t>Liber et alma Ceres</a:t>
            </a:r>
            <a:endParaRPr lang="cs-CZ" sz="1400" dirty="0" smtClean="0"/>
          </a:p>
          <a:p>
            <a:pPr lvl="2"/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Fauni, </a:t>
            </a:r>
            <a:r>
              <a:rPr lang="cs-CZ" i="1" dirty="0" err="1" smtClean="0">
                <a:solidFill>
                  <a:schemeClr val="accent1">
                    <a:lumMod val="75000"/>
                  </a:schemeClr>
                </a:solidFill>
              </a:rPr>
              <a:t>Dryades</a:t>
            </a:r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2"/>
            <a:r>
              <a:rPr lang="cs-CZ" i="1" dirty="0" err="1" smtClean="0">
                <a:solidFill>
                  <a:schemeClr val="accent1">
                    <a:lumMod val="75000"/>
                  </a:schemeClr>
                </a:solidFill>
              </a:rPr>
              <a:t>Neptunus</a:t>
            </a:r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chemeClr val="accent1">
                    <a:lumMod val="75000"/>
                  </a:schemeClr>
                </a:solidFill>
              </a:rPr>
              <a:t>cultor</a:t>
            </a:r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1">
                    <a:lumMod val="75000"/>
                  </a:schemeClr>
                </a:solidFill>
              </a:rPr>
              <a:t>nemorum</a:t>
            </a:r>
            <a:r>
              <a:rPr lang="cs-CZ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Aristaeus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cs-CZ" sz="1400" dirty="0" smtClean="0"/>
              <a:t>(</a:t>
            </a:r>
            <a:r>
              <a:rPr lang="cs-CZ" sz="1400" dirty="0" err="1" smtClean="0"/>
              <a:t>Aristaios</a:t>
            </a:r>
            <a:r>
              <a:rPr lang="cs-CZ" sz="1400" dirty="0" smtClean="0"/>
              <a:t>, ochránce dobytka a včel, syn </a:t>
            </a:r>
            <a:r>
              <a:rPr lang="cs-CZ" sz="1400" dirty="0"/>
              <a:t>Apollóna a nymfy </a:t>
            </a:r>
            <a:r>
              <a:rPr lang="cs-CZ" sz="1400" dirty="0" err="1"/>
              <a:t>Kyrény</a:t>
            </a:r>
            <a:r>
              <a:rPr lang="cs-CZ" sz="1400" dirty="0" smtClean="0"/>
              <a:t>)</a:t>
            </a:r>
          </a:p>
          <a:p>
            <a:pPr lvl="2"/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Pan</a:t>
            </a:r>
            <a:r>
              <a:rPr lang="cs-CZ" dirty="0"/>
              <a:t>; </a:t>
            </a:r>
            <a:r>
              <a:rPr lang="cs-CZ" i="1" dirty="0" smtClean="0"/>
              <a:t>Minerva</a:t>
            </a:r>
          </a:p>
          <a:p>
            <a:pPr lvl="2"/>
            <a:r>
              <a:rPr lang="cs-CZ" i="1" dirty="0" err="1">
                <a:solidFill>
                  <a:schemeClr val="accent1">
                    <a:lumMod val="75000"/>
                  </a:schemeClr>
                </a:solidFill>
              </a:rPr>
              <a:t>monstrator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1">
                    <a:lumMod val="75000"/>
                  </a:schemeClr>
                </a:solidFill>
              </a:rPr>
              <a:t>aratri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Triptolemos</a:t>
            </a:r>
            <a:r>
              <a:rPr lang="cs-CZ" dirty="0"/>
              <a:t>); </a:t>
            </a:r>
            <a:r>
              <a:rPr lang="cs-CZ" i="1" dirty="0" err="1">
                <a:solidFill>
                  <a:schemeClr val="accent1">
                    <a:lumMod val="75000"/>
                  </a:schemeClr>
                </a:solidFill>
              </a:rPr>
              <a:t>Silvanus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cs-CZ" i="1" dirty="0" err="1" smtClean="0"/>
              <a:t>dique</a:t>
            </a:r>
            <a:r>
              <a:rPr lang="cs-CZ" i="1" dirty="0" smtClean="0"/>
              <a:t> </a:t>
            </a:r>
            <a:r>
              <a:rPr lang="cs-CZ" i="1" dirty="0" err="1" smtClean="0"/>
              <a:t>deaeque</a:t>
            </a:r>
            <a:r>
              <a:rPr lang="cs-CZ" i="1" dirty="0" smtClean="0"/>
              <a:t> </a:t>
            </a:r>
            <a:r>
              <a:rPr lang="cs-CZ" i="1" dirty="0" err="1" smtClean="0"/>
              <a:t>omnes</a:t>
            </a:r>
            <a:r>
              <a:rPr lang="cs-CZ" i="1" dirty="0" smtClean="0"/>
              <a:t>,</a:t>
            </a:r>
          </a:p>
          <a:p>
            <a:pPr marL="1371600" lvl="3" indent="0">
              <a:buNone/>
            </a:pPr>
            <a:r>
              <a:rPr lang="cs-CZ" sz="2000" i="1" dirty="0" smtClean="0"/>
              <a:t>studium </a:t>
            </a:r>
            <a:r>
              <a:rPr lang="cs-CZ" sz="2000" i="1" dirty="0" err="1" smtClean="0"/>
              <a:t>quibus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arva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tueri</a:t>
            </a:r>
            <a:endParaRPr lang="cs-CZ" sz="2000" i="1" dirty="0" smtClean="0"/>
          </a:p>
          <a:p>
            <a:pPr marL="1371600" lvl="3" indent="0">
              <a:buNone/>
            </a:pPr>
            <a:endParaRPr lang="cs-CZ" sz="2000" i="1" dirty="0" smtClean="0"/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inovace v závěru invokace: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budoucí bůh Caesar (1,24-42)</a:t>
            </a:r>
          </a:p>
          <a:p>
            <a:pPr marL="1371600" lvl="3" indent="0">
              <a:buNone/>
            </a:pPr>
            <a:r>
              <a:rPr lang="cs-CZ" sz="1700" i="1" dirty="0" smtClean="0">
                <a:solidFill>
                  <a:srgbClr val="FF0000"/>
                </a:solidFill>
              </a:rPr>
              <a:t>da </a:t>
            </a:r>
            <a:r>
              <a:rPr lang="cs-CZ" sz="1700" i="1" dirty="0" err="1" smtClean="0">
                <a:solidFill>
                  <a:srgbClr val="FF0000"/>
                </a:solidFill>
              </a:rPr>
              <a:t>facilem</a:t>
            </a:r>
            <a:r>
              <a:rPr lang="cs-CZ" sz="1700" i="1" dirty="0" smtClean="0">
                <a:solidFill>
                  <a:srgbClr val="FF0000"/>
                </a:solidFill>
              </a:rPr>
              <a:t> </a:t>
            </a:r>
            <a:r>
              <a:rPr lang="cs-CZ" sz="1700" i="1" dirty="0" err="1" smtClean="0">
                <a:solidFill>
                  <a:srgbClr val="FF0000"/>
                </a:solidFill>
              </a:rPr>
              <a:t>cursum</a:t>
            </a:r>
            <a:r>
              <a:rPr lang="cs-CZ" sz="1700" i="1" dirty="0" smtClean="0">
                <a:solidFill>
                  <a:srgbClr val="FF0000"/>
                </a:solidFill>
              </a:rPr>
              <a:t> </a:t>
            </a:r>
            <a:r>
              <a:rPr lang="cs-CZ" sz="1700" i="1" dirty="0" err="1" smtClean="0">
                <a:solidFill>
                  <a:srgbClr val="FF0000"/>
                </a:solidFill>
              </a:rPr>
              <a:t>atque</a:t>
            </a:r>
            <a:r>
              <a:rPr lang="cs-CZ" sz="1700" i="1" dirty="0" smtClean="0">
                <a:solidFill>
                  <a:srgbClr val="FF0000"/>
                </a:solidFill>
              </a:rPr>
              <a:t> </a:t>
            </a:r>
            <a:r>
              <a:rPr lang="cs-CZ" sz="1700" i="1" dirty="0" err="1" smtClean="0">
                <a:solidFill>
                  <a:srgbClr val="FF0000"/>
                </a:solidFill>
              </a:rPr>
              <a:t>audacibus</a:t>
            </a:r>
            <a:r>
              <a:rPr lang="cs-CZ" sz="1700" i="1" dirty="0" smtClean="0">
                <a:solidFill>
                  <a:srgbClr val="FF0000"/>
                </a:solidFill>
              </a:rPr>
              <a:t> </a:t>
            </a:r>
            <a:r>
              <a:rPr lang="cs-CZ" sz="1700" i="1" dirty="0" err="1" smtClean="0">
                <a:solidFill>
                  <a:srgbClr val="FF0000"/>
                </a:solidFill>
              </a:rPr>
              <a:t>adnue</a:t>
            </a:r>
            <a:r>
              <a:rPr lang="cs-CZ" sz="1700" i="1" dirty="0" smtClean="0">
                <a:solidFill>
                  <a:srgbClr val="FF0000"/>
                </a:solidFill>
              </a:rPr>
              <a:t> </a:t>
            </a:r>
            <a:r>
              <a:rPr lang="cs-CZ" sz="1700" i="1" dirty="0" err="1" smtClean="0">
                <a:solidFill>
                  <a:srgbClr val="FF0000"/>
                </a:solidFill>
              </a:rPr>
              <a:t>coeptis</a:t>
            </a:r>
            <a:endParaRPr lang="cs-CZ" sz="1700" i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00801" y="206175"/>
            <a:ext cx="5611900" cy="280076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1100" dirty="0" smtClean="0"/>
              <a:t>Srov. </a:t>
            </a:r>
            <a:r>
              <a:rPr lang="cs-CZ" sz="1100" dirty="0" err="1" smtClean="0"/>
              <a:t>Varro</a:t>
            </a:r>
            <a:r>
              <a:rPr lang="cs-CZ" sz="1100" dirty="0" smtClean="0"/>
              <a:t> </a:t>
            </a:r>
            <a:r>
              <a:rPr lang="cs-CZ" sz="1100" i="1" dirty="0" smtClean="0"/>
              <a:t>Res </a:t>
            </a:r>
            <a:r>
              <a:rPr lang="cs-CZ" sz="1100" i="1" dirty="0" err="1" smtClean="0"/>
              <a:t>Rust</a:t>
            </a:r>
            <a:r>
              <a:rPr lang="cs-CZ" sz="1100" i="1" dirty="0" smtClean="0"/>
              <a:t>.</a:t>
            </a:r>
            <a:r>
              <a:rPr lang="cs-CZ" sz="1100" dirty="0" smtClean="0"/>
              <a:t> 1,1,4-7</a:t>
            </a:r>
            <a:r>
              <a:rPr lang="cs-CZ" sz="1100" dirty="0"/>
              <a:t>: </a:t>
            </a:r>
            <a:r>
              <a:rPr lang="cs-CZ" sz="1100" i="1" dirty="0"/>
              <a:t>Et </a:t>
            </a:r>
            <a:r>
              <a:rPr lang="cs-CZ" sz="1100" i="1" dirty="0" err="1"/>
              <a:t>quoniam</a:t>
            </a:r>
            <a:r>
              <a:rPr lang="cs-CZ" sz="1100" i="1" dirty="0"/>
              <a:t>, </a:t>
            </a:r>
            <a:r>
              <a:rPr lang="cs-CZ" sz="1100" i="1" dirty="0" err="1"/>
              <a:t>ut</a:t>
            </a:r>
            <a:r>
              <a:rPr lang="cs-CZ" sz="1100" i="1" dirty="0"/>
              <a:t> </a:t>
            </a:r>
            <a:r>
              <a:rPr lang="cs-CZ" sz="1100" i="1" dirty="0" err="1"/>
              <a:t>aiunt</a:t>
            </a:r>
            <a:r>
              <a:rPr lang="cs-CZ" sz="1100" i="1" dirty="0"/>
              <a:t>, dei </a:t>
            </a:r>
            <a:r>
              <a:rPr lang="cs-CZ" sz="1100" i="1" dirty="0" err="1"/>
              <a:t>facientes</a:t>
            </a:r>
            <a:r>
              <a:rPr lang="cs-CZ" sz="1100" i="1" dirty="0"/>
              <a:t> </a:t>
            </a:r>
            <a:r>
              <a:rPr lang="cs-CZ" sz="1100" i="1" dirty="0" err="1"/>
              <a:t>adiuvant</a:t>
            </a:r>
            <a:r>
              <a:rPr lang="cs-CZ" sz="1100" i="1" dirty="0"/>
              <a:t>, prius </a:t>
            </a:r>
            <a:r>
              <a:rPr lang="cs-CZ" sz="1100" i="1" dirty="0" err="1"/>
              <a:t>invocabo</a:t>
            </a:r>
            <a:r>
              <a:rPr lang="cs-CZ" sz="1100" i="1" dirty="0"/>
              <a:t> </a:t>
            </a:r>
            <a:r>
              <a:rPr lang="cs-CZ" sz="1100" i="1" dirty="0" err="1"/>
              <a:t>eos</a:t>
            </a:r>
            <a:r>
              <a:rPr lang="cs-CZ" sz="1100" i="1" dirty="0"/>
              <a:t>, </a:t>
            </a:r>
            <a:r>
              <a:rPr lang="cs-CZ" sz="1100" i="1" dirty="0" err="1"/>
              <a:t>nec</a:t>
            </a:r>
            <a:r>
              <a:rPr lang="cs-CZ" sz="1100" i="1" dirty="0"/>
              <a:t>, </a:t>
            </a:r>
            <a:r>
              <a:rPr lang="cs-CZ" sz="1100" i="1" dirty="0" err="1"/>
              <a:t>ut</a:t>
            </a:r>
            <a:r>
              <a:rPr lang="cs-CZ" sz="1100" i="1" dirty="0"/>
              <a:t> </a:t>
            </a:r>
            <a:r>
              <a:rPr lang="cs-CZ" sz="1100" i="1" dirty="0" err="1"/>
              <a:t>Homerus</a:t>
            </a:r>
            <a:r>
              <a:rPr lang="cs-CZ" sz="1100" i="1" dirty="0"/>
              <a:t> et </a:t>
            </a:r>
            <a:r>
              <a:rPr lang="cs-CZ" sz="1100" i="1" dirty="0" err="1"/>
              <a:t>Ennius</a:t>
            </a:r>
            <a:r>
              <a:rPr lang="cs-CZ" sz="1100" i="1" dirty="0"/>
              <a:t>, </a:t>
            </a:r>
            <a:r>
              <a:rPr lang="cs-CZ" sz="1100" i="1" dirty="0" err="1"/>
              <a:t>Musas</a:t>
            </a:r>
            <a:r>
              <a:rPr lang="cs-CZ" sz="1100" i="1" dirty="0"/>
              <a:t>, sed </a:t>
            </a:r>
            <a:r>
              <a:rPr lang="cs-CZ" sz="1100" b="1" i="1" dirty="0"/>
              <a:t>duodecim </a:t>
            </a:r>
            <a:r>
              <a:rPr lang="cs-CZ" sz="1100" b="1" i="1" dirty="0" err="1"/>
              <a:t>deos</a:t>
            </a:r>
            <a:r>
              <a:rPr lang="cs-CZ" sz="1100" b="1" i="1" dirty="0"/>
              <a:t> </a:t>
            </a:r>
            <a:r>
              <a:rPr lang="cs-CZ" sz="1100" b="1" i="1" dirty="0" err="1"/>
              <a:t>Consentis</a:t>
            </a:r>
            <a:r>
              <a:rPr lang="cs-CZ" sz="1100" i="1" dirty="0"/>
              <a:t>; </a:t>
            </a:r>
            <a:r>
              <a:rPr lang="cs-CZ" sz="1100" i="1" dirty="0" err="1"/>
              <a:t>neque</a:t>
            </a:r>
            <a:r>
              <a:rPr lang="cs-CZ" sz="1100" i="1" dirty="0"/>
              <a:t> </a:t>
            </a:r>
            <a:r>
              <a:rPr lang="cs-CZ" sz="1100" i="1" dirty="0" err="1"/>
              <a:t>tamen</a:t>
            </a:r>
            <a:r>
              <a:rPr lang="cs-CZ" sz="1100" i="1" dirty="0"/>
              <a:t> </a:t>
            </a:r>
            <a:r>
              <a:rPr lang="cs-CZ" sz="1100" i="1" dirty="0" err="1"/>
              <a:t>eos</a:t>
            </a:r>
            <a:r>
              <a:rPr lang="cs-CZ" sz="1100" i="1" dirty="0"/>
              <a:t> </a:t>
            </a:r>
            <a:r>
              <a:rPr lang="cs-CZ" sz="1100" i="1" dirty="0" err="1"/>
              <a:t>urbanos</a:t>
            </a:r>
            <a:r>
              <a:rPr lang="cs-CZ" sz="1100" i="1" dirty="0"/>
              <a:t>, </a:t>
            </a:r>
            <a:r>
              <a:rPr lang="cs-CZ" sz="1100" i="1" dirty="0" err="1"/>
              <a:t>quorum</a:t>
            </a:r>
            <a:r>
              <a:rPr lang="cs-CZ" sz="1100" i="1" dirty="0"/>
              <a:t> </a:t>
            </a:r>
            <a:r>
              <a:rPr lang="cs-CZ" sz="1100" i="1" dirty="0" err="1"/>
              <a:t>imagines</a:t>
            </a:r>
            <a:r>
              <a:rPr lang="cs-CZ" sz="1100" i="1" dirty="0"/>
              <a:t> ad </a:t>
            </a:r>
            <a:r>
              <a:rPr lang="cs-CZ" sz="1100" i="1" dirty="0" err="1"/>
              <a:t>forum</a:t>
            </a:r>
            <a:r>
              <a:rPr lang="cs-CZ" sz="1100" i="1" dirty="0"/>
              <a:t> </a:t>
            </a:r>
            <a:r>
              <a:rPr lang="cs-CZ" sz="1100" i="1" dirty="0" err="1"/>
              <a:t>auratae</a:t>
            </a:r>
            <a:r>
              <a:rPr lang="cs-CZ" sz="1100" i="1" dirty="0"/>
              <a:t> </a:t>
            </a:r>
            <a:r>
              <a:rPr lang="cs-CZ" sz="1100" i="1" dirty="0" err="1"/>
              <a:t>stant</a:t>
            </a:r>
            <a:r>
              <a:rPr lang="cs-CZ" sz="1100" i="1" dirty="0"/>
              <a:t>, sex </a:t>
            </a:r>
            <a:r>
              <a:rPr lang="cs-CZ" sz="1100" i="1" dirty="0" err="1"/>
              <a:t>mares</a:t>
            </a:r>
            <a:r>
              <a:rPr lang="cs-CZ" sz="1100" i="1" dirty="0"/>
              <a:t> et </a:t>
            </a:r>
            <a:r>
              <a:rPr lang="cs-CZ" sz="1100" i="1" dirty="0" err="1"/>
              <a:t>feminae</a:t>
            </a:r>
            <a:r>
              <a:rPr lang="cs-CZ" sz="1100" i="1" dirty="0"/>
              <a:t> </a:t>
            </a:r>
            <a:r>
              <a:rPr lang="cs-CZ" sz="1100" i="1" dirty="0" err="1"/>
              <a:t>totidem</a:t>
            </a:r>
            <a:r>
              <a:rPr lang="cs-CZ" sz="1100" i="1" dirty="0"/>
              <a:t>, sed </a:t>
            </a:r>
            <a:r>
              <a:rPr lang="cs-CZ" sz="1100" b="1" i="1" dirty="0" err="1"/>
              <a:t>illos</a:t>
            </a:r>
            <a:r>
              <a:rPr lang="cs-CZ" sz="1100" b="1" i="1" dirty="0"/>
              <a:t> XII </a:t>
            </a:r>
            <a:r>
              <a:rPr lang="cs-CZ" sz="1100" b="1" i="1" dirty="0" err="1"/>
              <a:t>deos</a:t>
            </a:r>
            <a:r>
              <a:rPr lang="cs-CZ" sz="1100" b="1" i="1" dirty="0"/>
              <a:t>, qui </a:t>
            </a:r>
            <a:r>
              <a:rPr lang="cs-CZ" sz="1100" b="1" i="1" dirty="0" err="1"/>
              <a:t>maxime</a:t>
            </a:r>
            <a:r>
              <a:rPr lang="cs-CZ" sz="1100" b="1" i="1" dirty="0"/>
              <a:t> </a:t>
            </a:r>
            <a:r>
              <a:rPr lang="cs-CZ" sz="1100" b="1" i="1" dirty="0" err="1"/>
              <a:t>agricolarum</a:t>
            </a:r>
            <a:r>
              <a:rPr lang="cs-CZ" sz="1100" b="1" i="1" dirty="0"/>
              <a:t> </a:t>
            </a:r>
            <a:r>
              <a:rPr lang="cs-CZ" sz="1100" b="1" i="1" dirty="0" err="1"/>
              <a:t>duces</a:t>
            </a:r>
            <a:r>
              <a:rPr lang="cs-CZ" sz="1100" i="1" dirty="0"/>
              <a:t> </a:t>
            </a:r>
            <a:r>
              <a:rPr lang="cs-CZ" sz="1100" i="1" dirty="0" err="1"/>
              <a:t>sunt</a:t>
            </a:r>
            <a:r>
              <a:rPr lang="cs-CZ" sz="1100" i="1" dirty="0"/>
              <a:t>. Primum, qui </a:t>
            </a:r>
            <a:r>
              <a:rPr lang="cs-CZ" sz="1100" i="1" dirty="0" err="1"/>
              <a:t>omnis</a:t>
            </a:r>
            <a:r>
              <a:rPr lang="cs-CZ" sz="1100" i="1" dirty="0"/>
              <a:t> </a:t>
            </a:r>
            <a:r>
              <a:rPr lang="cs-CZ" sz="1100" i="1" dirty="0" err="1"/>
              <a:t>fructos</a:t>
            </a:r>
            <a:r>
              <a:rPr lang="cs-CZ" sz="1100" i="1" dirty="0"/>
              <a:t> </a:t>
            </a:r>
            <a:r>
              <a:rPr lang="cs-CZ" sz="1100" i="1" dirty="0" err="1"/>
              <a:t>agri</a:t>
            </a:r>
            <a:r>
              <a:rPr lang="cs-CZ" sz="1100" i="1" dirty="0"/>
              <a:t> </a:t>
            </a:r>
            <a:r>
              <a:rPr lang="cs-CZ" sz="1100" i="1" dirty="0" err="1"/>
              <a:t>culturae</a:t>
            </a:r>
            <a:r>
              <a:rPr lang="cs-CZ" sz="1100" i="1" dirty="0"/>
              <a:t> </a:t>
            </a:r>
            <a:r>
              <a:rPr lang="cs-CZ" sz="1100" i="1" dirty="0" err="1"/>
              <a:t>caelo</a:t>
            </a:r>
            <a:r>
              <a:rPr lang="cs-CZ" sz="1100" i="1" dirty="0"/>
              <a:t> et </a:t>
            </a:r>
            <a:r>
              <a:rPr lang="cs-CZ" sz="1100" i="1" dirty="0" err="1"/>
              <a:t>terra</a:t>
            </a:r>
            <a:r>
              <a:rPr lang="cs-CZ" sz="1100" i="1" dirty="0"/>
              <a:t> </a:t>
            </a:r>
            <a:r>
              <a:rPr lang="cs-CZ" sz="1100" i="1" dirty="0" err="1"/>
              <a:t>continent</a:t>
            </a:r>
            <a:r>
              <a:rPr lang="cs-CZ" sz="1100" i="1" dirty="0"/>
              <a:t>, </a:t>
            </a:r>
            <a:r>
              <a:rPr lang="cs-CZ" sz="1100" b="1" i="1" dirty="0" err="1"/>
              <a:t>Iovem</a:t>
            </a:r>
            <a:r>
              <a:rPr lang="cs-CZ" sz="1100" b="1" i="1" dirty="0"/>
              <a:t> et Tellurem</a:t>
            </a:r>
            <a:r>
              <a:rPr lang="cs-CZ" sz="1100" i="1" dirty="0"/>
              <a:t>: </a:t>
            </a:r>
            <a:r>
              <a:rPr lang="cs-CZ" sz="1100" i="1" dirty="0" err="1"/>
              <a:t>itaque</a:t>
            </a:r>
            <a:r>
              <a:rPr lang="cs-CZ" sz="1100" i="1" dirty="0"/>
              <a:t>, </a:t>
            </a:r>
            <a:r>
              <a:rPr lang="cs-CZ" sz="1100" i="1" dirty="0" err="1"/>
              <a:t>quod</a:t>
            </a:r>
            <a:r>
              <a:rPr lang="cs-CZ" sz="1100" i="1" dirty="0"/>
              <a:t> </a:t>
            </a:r>
            <a:r>
              <a:rPr lang="cs-CZ" sz="1100" i="1" dirty="0" err="1"/>
              <a:t>ii</a:t>
            </a:r>
            <a:r>
              <a:rPr lang="cs-CZ" sz="1100" i="1" dirty="0"/>
              <a:t> </a:t>
            </a:r>
            <a:r>
              <a:rPr lang="cs-CZ" sz="1100" i="1" dirty="0" err="1"/>
              <a:t>parentes</a:t>
            </a:r>
            <a:r>
              <a:rPr lang="cs-CZ" sz="1100" i="1" dirty="0"/>
              <a:t>, </a:t>
            </a:r>
            <a:r>
              <a:rPr lang="cs-CZ" sz="1100" i="1" dirty="0" err="1"/>
              <a:t>magni</a:t>
            </a:r>
            <a:r>
              <a:rPr lang="cs-CZ" sz="1100" i="1" dirty="0"/>
              <a:t> </a:t>
            </a:r>
            <a:r>
              <a:rPr lang="cs-CZ" sz="1100" i="1" dirty="0" err="1"/>
              <a:t>dicuntur</a:t>
            </a:r>
            <a:r>
              <a:rPr lang="cs-CZ" sz="1100" i="1" dirty="0"/>
              <a:t>, </a:t>
            </a:r>
            <a:r>
              <a:rPr lang="cs-CZ" sz="1100" i="1" dirty="0" err="1"/>
              <a:t>Iuppiter</a:t>
            </a:r>
            <a:r>
              <a:rPr lang="cs-CZ" sz="1100" i="1" dirty="0"/>
              <a:t> pater </a:t>
            </a:r>
            <a:r>
              <a:rPr lang="cs-CZ" sz="1100" i="1" dirty="0" err="1"/>
              <a:t>appellatur</a:t>
            </a:r>
            <a:r>
              <a:rPr lang="cs-CZ" sz="1100" i="1" dirty="0"/>
              <a:t>, </a:t>
            </a:r>
            <a:r>
              <a:rPr lang="cs-CZ" sz="1100" i="1" dirty="0" err="1"/>
              <a:t>Tellus</a:t>
            </a:r>
            <a:r>
              <a:rPr lang="cs-CZ" sz="1100" i="1" dirty="0"/>
              <a:t> </a:t>
            </a:r>
            <a:r>
              <a:rPr lang="cs-CZ" sz="1100" i="1" dirty="0" err="1"/>
              <a:t>terra</a:t>
            </a:r>
            <a:r>
              <a:rPr lang="cs-CZ" sz="1100" i="1" dirty="0"/>
              <a:t> mater. </a:t>
            </a:r>
            <a:r>
              <a:rPr lang="cs-CZ" sz="1100" i="1" dirty="0" err="1"/>
              <a:t>Secundo</a:t>
            </a:r>
            <a:r>
              <a:rPr lang="cs-CZ" sz="1100" i="1" dirty="0"/>
              <a:t> </a:t>
            </a:r>
            <a:r>
              <a:rPr lang="cs-CZ" sz="1100" b="1" i="1" dirty="0" err="1"/>
              <a:t>Solem</a:t>
            </a:r>
            <a:r>
              <a:rPr lang="cs-CZ" sz="1100" b="1" i="1" dirty="0"/>
              <a:t> et </a:t>
            </a:r>
            <a:r>
              <a:rPr lang="cs-CZ" sz="1100" b="1" i="1" dirty="0" err="1"/>
              <a:t>Lunam</a:t>
            </a:r>
            <a:r>
              <a:rPr lang="cs-CZ" sz="1100" i="1" dirty="0"/>
              <a:t>, </a:t>
            </a:r>
            <a:r>
              <a:rPr lang="cs-CZ" sz="1100" i="1" dirty="0" err="1"/>
              <a:t>quorum</a:t>
            </a:r>
            <a:r>
              <a:rPr lang="cs-CZ" sz="1100" i="1" dirty="0"/>
              <a:t> </a:t>
            </a:r>
            <a:r>
              <a:rPr lang="cs-CZ" sz="1100" i="1" dirty="0" err="1"/>
              <a:t>tempora</a:t>
            </a:r>
            <a:r>
              <a:rPr lang="cs-CZ" sz="1100" i="1" dirty="0"/>
              <a:t> </a:t>
            </a:r>
            <a:r>
              <a:rPr lang="cs-CZ" sz="1100" i="1" dirty="0" err="1"/>
              <a:t>observantur</a:t>
            </a:r>
            <a:r>
              <a:rPr lang="cs-CZ" sz="1100" i="1" dirty="0"/>
              <a:t>, </a:t>
            </a:r>
            <a:r>
              <a:rPr lang="cs-CZ" sz="1100" i="1" dirty="0" err="1"/>
              <a:t>cum</a:t>
            </a:r>
            <a:r>
              <a:rPr lang="cs-CZ" sz="1100" i="1" dirty="0"/>
              <a:t> </a:t>
            </a:r>
            <a:r>
              <a:rPr lang="cs-CZ" sz="1100" i="1" dirty="0" err="1"/>
              <a:t>quaedam</a:t>
            </a:r>
            <a:r>
              <a:rPr lang="cs-CZ" sz="1100" i="1" dirty="0"/>
              <a:t> </a:t>
            </a:r>
            <a:r>
              <a:rPr lang="cs-CZ" sz="1100" i="1" dirty="0" err="1"/>
              <a:t>seruntur</a:t>
            </a:r>
            <a:r>
              <a:rPr lang="cs-CZ" sz="1100" i="1" dirty="0"/>
              <a:t> et </a:t>
            </a:r>
            <a:r>
              <a:rPr lang="cs-CZ" sz="1100" i="1" dirty="0" err="1"/>
              <a:t>conduntur</a:t>
            </a:r>
            <a:r>
              <a:rPr lang="cs-CZ" sz="1100" i="1" dirty="0"/>
              <a:t>. </a:t>
            </a:r>
            <a:r>
              <a:rPr lang="cs-CZ" sz="1100" i="1" dirty="0" err="1"/>
              <a:t>Tertio</a:t>
            </a:r>
            <a:r>
              <a:rPr lang="cs-CZ" sz="1100" i="1" dirty="0"/>
              <a:t> </a:t>
            </a:r>
            <a:r>
              <a:rPr lang="cs-CZ" sz="1100" b="1" i="1" dirty="0" err="1"/>
              <a:t>Cererem</a:t>
            </a:r>
            <a:r>
              <a:rPr lang="cs-CZ" sz="1100" b="1" i="1" dirty="0"/>
              <a:t> et </a:t>
            </a:r>
            <a:r>
              <a:rPr lang="cs-CZ" sz="1100" b="1" i="1" dirty="0" err="1"/>
              <a:t>Liberum</a:t>
            </a:r>
            <a:r>
              <a:rPr lang="cs-CZ" sz="1100" i="1" dirty="0"/>
              <a:t>, </a:t>
            </a:r>
            <a:r>
              <a:rPr lang="cs-CZ" sz="1100" i="1" dirty="0" err="1"/>
              <a:t>quod</a:t>
            </a:r>
            <a:r>
              <a:rPr lang="cs-CZ" sz="1100" i="1" dirty="0"/>
              <a:t> </a:t>
            </a:r>
            <a:r>
              <a:rPr lang="cs-CZ" sz="1100" i="1" dirty="0" err="1"/>
              <a:t>horum</a:t>
            </a:r>
            <a:r>
              <a:rPr lang="cs-CZ" sz="1100" i="1" dirty="0"/>
              <a:t> </a:t>
            </a:r>
            <a:r>
              <a:rPr lang="cs-CZ" sz="1100" i="1" dirty="0" err="1"/>
              <a:t>fructus</a:t>
            </a:r>
            <a:r>
              <a:rPr lang="cs-CZ" sz="1100" i="1" dirty="0"/>
              <a:t> </a:t>
            </a:r>
            <a:r>
              <a:rPr lang="cs-CZ" sz="1100" i="1" dirty="0" err="1"/>
              <a:t>maxime</a:t>
            </a:r>
            <a:r>
              <a:rPr lang="cs-CZ" sz="1100" i="1" dirty="0"/>
              <a:t> </a:t>
            </a:r>
            <a:r>
              <a:rPr lang="cs-CZ" sz="1100" i="1" dirty="0" err="1"/>
              <a:t>necessari</a:t>
            </a:r>
            <a:r>
              <a:rPr lang="cs-CZ" sz="1100" i="1" dirty="0"/>
              <a:t> ad </a:t>
            </a:r>
            <a:r>
              <a:rPr lang="cs-CZ" sz="1100" i="1" dirty="0" err="1"/>
              <a:t>victum</a:t>
            </a:r>
            <a:r>
              <a:rPr lang="cs-CZ" sz="1100" i="1" dirty="0"/>
              <a:t>: ab his </a:t>
            </a:r>
            <a:r>
              <a:rPr lang="cs-CZ" sz="1100" i="1" dirty="0" err="1"/>
              <a:t>enim</a:t>
            </a:r>
            <a:r>
              <a:rPr lang="cs-CZ" sz="1100" i="1" dirty="0"/>
              <a:t> </a:t>
            </a:r>
            <a:r>
              <a:rPr lang="cs-CZ" sz="1100" i="1" dirty="0" err="1"/>
              <a:t>cibus</a:t>
            </a:r>
            <a:r>
              <a:rPr lang="cs-CZ" sz="1100" i="1" dirty="0"/>
              <a:t> et </a:t>
            </a:r>
            <a:r>
              <a:rPr lang="cs-CZ" sz="1100" i="1" dirty="0" err="1"/>
              <a:t>potio</a:t>
            </a:r>
            <a:r>
              <a:rPr lang="cs-CZ" sz="1100" i="1" dirty="0"/>
              <a:t> </a:t>
            </a:r>
            <a:r>
              <a:rPr lang="cs-CZ" sz="1100" i="1" dirty="0" err="1"/>
              <a:t>venit</a:t>
            </a:r>
            <a:r>
              <a:rPr lang="cs-CZ" sz="1100" i="1" dirty="0"/>
              <a:t> e </a:t>
            </a:r>
            <a:r>
              <a:rPr lang="cs-CZ" sz="1100" i="1" dirty="0" err="1"/>
              <a:t>fundo</a:t>
            </a:r>
            <a:r>
              <a:rPr lang="cs-CZ" sz="1100" i="1" dirty="0"/>
              <a:t>. </a:t>
            </a:r>
            <a:r>
              <a:rPr lang="cs-CZ" sz="1100" i="1" dirty="0" err="1"/>
              <a:t>Quarto</a:t>
            </a:r>
            <a:r>
              <a:rPr lang="cs-CZ" sz="1100" i="1" dirty="0"/>
              <a:t> </a:t>
            </a:r>
            <a:r>
              <a:rPr lang="cs-CZ" sz="1100" b="1" i="1" dirty="0" err="1"/>
              <a:t>Robigum</a:t>
            </a:r>
            <a:r>
              <a:rPr lang="cs-CZ" sz="1100" b="1" i="1" dirty="0"/>
              <a:t> </a:t>
            </a:r>
            <a:r>
              <a:rPr lang="cs-CZ" sz="1100" b="1" i="1" dirty="0" err="1"/>
              <a:t>ac</a:t>
            </a:r>
            <a:r>
              <a:rPr lang="cs-CZ" sz="1100" b="1" i="1" dirty="0"/>
              <a:t> </a:t>
            </a:r>
            <a:r>
              <a:rPr lang="cs-CZ" sz="1100" b="1" i="1" dirty="0" err="1"/>
              <a:t>Floram</a:t>
            </a:r>
            <a:r>
              <a:rPr lang="cs-CZ" sz="1100" i="1" dirty="0"/>
              <a:t>, </a:t>
            </a:r>
            <a:r>
              <a:rPr lang="cs-CZ" sz="1100" i="1" dirty="0" err="1"/>
              <a:t>quibus</a:t>
            </a:r>
            <a:r>
              <a:rPr lang="cs-CZ" sz="1100" i="1" dirty="0"/>
              <a:t> </a:t>
            </a:r>
            <a:r>
              <a:rPr lang="cs-CZ" sz="1100" i="1" dirty="0" err="1"/>
              <a:t>propitiis</a:t>
            </a:r>
            <a:r>
              <a:rPr lang="cs-CZ" sz="1100" i="1" dirty="0"/>
              <a:t> </a:t>
            </a:r>
            <a:r>
              <a:rPr lang="cs-CZ" sz="1100" i="1" dirty="0" err="1"/>
              <a:t>neque</a:t>
            </a:r>
            <a:r>
              <a:rPr lang="cs-CZ" sz="1100" i="1" dirty="0"/>
              <a:t> </a:t>
            </a:r>
            <a:r>
              <a:rPr lang="cs-CZ" sz="1100" i="1" dirty="0" err="1"/>
              <a:t>robigo</a:t>
            </a:r>
            <a:r>
              <a:rPr lang="cs-CZ" sz="1100" i="1" dirty="0"/>
              <a:t> </a:t>
            </a:r>
            <a:r>
              <a:rPr lang="cs-CZ" sz="1100" i="1" dirty="0" err="1"/>
              <a:t>frumenta</a:t>
            </a:r>
            <a:r>
              <a:rPr lang="cs-CZ" sz="1100" i="1" dirty="0"/>
              <a:t> </a:t>
            </a:r>
            <a:r>
              <a:rPr lang="cs-CZ" sz="1100" i="1" dirty="0" err="1"/>
              <a:t>atque</a:t>
            </a:r>
            <a:r>
              <a:rPr lang="cs-CZ" sz="1100" i="1" dirty="0"/>
              <a:t> </a:t>
            </a:r>
            <a:r>
              <a:rPr lang="cs-CZ" sz="1100" i="1" dirty="0" err="1"/>
              <a:t>arbores</a:t>
            </a:r>
            <a:r>
              <a:rPr lang="cs-CZ" sz="1100" i="1" dirty="0"/>
              <a:t> </a:t>
            </a:r>
            <a:r>
              <a:rPr lang="cs-CZ" sz="1100" i="1" dirty="0" err="1"/>
              <a:t>corrumpit</a:t>
            </a:r>
            <a:r>
              <a:rPr lang="cs-CZ" sz="1100" i="1" dirty="0"/>
              <a:t>, </a:t>
            </a:r>
            <a:r>
              <a:rPr lang="cs-CZ" sz="1100" i="1" dirty="0" err="1"/>
              <a:t>neque</a:t>
            </a:r>
            <a:r>
              <a:rPr lang="cs-CZ" sz="1100" i="1" dirty="0"/>
              <a:t> non </a:t>
            </a:r>
            <a:r>
              <a:rPr lang="cs-CZ" sz="1100" i="1" dirty="0" err="1"/>
              <a:t>tempestive</a:t>
            </a:r>
            <a:r>
              <a:rPr lang="cs-CZ" sz="1100" i="1" dirty="0"/>
              <a:t> </a:t>
            </a:r>
            <a:r>
              <a:rPr lang="cs-CZ" sz="1100" i="1" dirty="0" err="1"/>
              <a:t>florent</a:t>
            </a:r>
            <a:r>
              <a:rPr lang="cs-CZ" sz="1100" i="1" dirty="0"/>
              <a:t>. </a:t>
            </a:r>
            <a:r>
              <a:rPr lang="cs-CZ" sz="1100" i="1" dirty="0" err="1"/>
              <a:t>Itaque</a:t>
            </a:r>
            <a:r>
              <a:rPr lang="cs-CZ" sz="1100" i="1" dirty="0"/>
              <a:t> </a:t>
            </a:r>
            <a:r>
              <a:rPr lang="cs-CZ" sz="1100" i="1" dirty="0" err="1"/>
              <a:t>publice</a:t>
            </a:r>
            <a:r>
              <a:rPr lang="cs-CZ" sz="1100" i="1" dirty="0"/>
              <a:t> </a:t>
            </a:r>
            <a:r>
              <a:rPr lang="cs-CZ" sz="1100" i="1" dirty="0" err="1"/>
              <a:t>Robigo</a:t>
            </a:r>
            <a:r>
              <a:rPr lang="cs-CZ" sz="1100" i="1" dirty="0"/>
              <a:t> </a:t>
            </a:r>
            <a:r>
              <a:rPr lang="cs-CZ" sz="1100" i="1" dirty="0" err="1"/>
              <a:t>feriae</a:t>
            </a:r>
            <a:r>
              <a:rPr lang="cs-CZ" sz="1100" i="1" dirty="0"/>
              <a:t> </a:t>
            </a:r>
            <a:r>
              <a:rPr lang="cs-CZ" sz="1100" i="1" dirty="0" err="1"/>
              <a:t>Robigalia</a:t>
            </a:r>
            <a:r>
              <a:rPr lang="cs-CZ" sz="1100" i="1" dirty="0"/>
              <a:t>, </a:t>
            </a:r>
            <a:r>
              <a:rPr lang="cs-CZ" sz="1100" i="1" dirty="0" err="1"/>
              <a:t>Florae</a:t>
            </a:r>
            <a:r>
              <a:rPr lang="cs-CZ" sz="1100" i="1" dirty="0"/>
              <a:t> </a:t>
            </a:r>
            <a:r>
              <a:rPr lang="cs-CZ" sz="1100" i="1" dirty="0" err="1"/>
              <a:t>ludi</a:t>
            </a:r>
            <a:r>
              <a:rPr lang="cs-CZ" sz="1100" i="1" dirty="0"/>
              <a:t> </a:t>
            </a:r>
            <a:r>
              <a:rPr lang="cs-CZ" sz="1100" i="1" dirty="0" err="1"/>
              <a:t>Floralia</a:t>
            </a:r>
            <a:r>
              <a:rPr lang="cs-CZ" sz="1100" i="1" dirty="0"/>
              <a:t> </a:t>
            </a:r>
            <a:r>
              <a:rPr lang="cs-CZ" sz="1100" i="1" dirty="0" err="1"/>
              <a:t>instituti</a:t>
            </a:r>
            <a:r>
              <a:rPr lang="cs-CZ" sz="1100" i="1" dirty="0"/>
              <a:t>. </a:t>
            </a:r>
            <a:r>
              <a:rPr lang="cs-CZ" sz="1100" i="1" dirty="0" err="1"/>
              <a:t>Item</a:t>
            </a:r>
            <a:r>
              <a:rPr lang="cs-CZ" sz="1100" i="1" dirty="0"/>
              <a:t> </a:t>
            </a:r>
            <a:r>
              <a:rPr lang="cs-CZ" sz="1100" i="1" dirty="0" err="1"/>
              <a:t>adveneror</a:t>
            </a:r>
            <a:r>
              <a:rPr lang="cs-CZ" sz="1100" i="1" dirty="0"/>
              <a:t> </a:t>
            </a:r>
            <a:r>
              <a:rPr lang="cs-CZ" sz="1100" b="1" i="1" dirty="0" err="1"/>
              <a:t>Minervam</a:t>
            </a:r>
            <a:r>
              <a:rPr lang="cs-CZ" sz="1100" b="1" i="1" dirty="0"/>
              <a:t> et </a:t>
            </a:r>
            <a:r>
              <a:rPr lang="cs-CZ" sz="1100" b="1" i="1" dirty="0" err="1"/>
              <a:t>Venerem</a:t>
            </a:r>
            <a:r>
              <a:rPr lang="cs-CZ" sz="1100" i="1" dirty="0"/>
              <a:t>, </a:t>
            </a:r>
            <a:r>
              <a:rPr lang="cs-CZ" sz="1100" i="1" dirty="0" err="1"/>
              <a:t>quarum</a:t>
            </a:r>
            <a:r>
              <a:rPr lang="cs-CZ" sz="1100" i="1" dirty="0"/>
              <a:t> </a:t>
            </a:r>
            <a:r>
              <a:rPr lang="cs-CZ" sz="1100" i="1" dirty="0" err="1"/>
              <a:t>unius</a:t>
            </a:r>
            <a:r>
              <a:rPr lang="cs-CZ" sz="1100" i="1" dirty="0"/>
              <a:t> </a:t>
            </a:r>
            <a:r>
              <a:rPr lang="cs-CZ" sz="1100" i="1" dirty="0" err="1"/>
              <a:t>procuratio</a:t>
            </a:r>
            <a:r>
              <a:rPr lang="cs-CZ" sz="1100" i="1" dirty="0"/>
              <a:t> </a:t>
            </a:r>
            <a:r>
              <a:rPr lang="cs-CZ" sz="1100" i="1" dirty="0" err="1"/>
              <a:t>oliveti</a:t>
            </a:r>
            <a:r>
              <a:rPr lang="cs-CZ" sz="1100" i="1" dirty="0"/>
              <a:t>, </a:t>
            </a:r>
            <a:r>
              <a:rPr lang="cs-CZ" sz="1100" i="1" dirty="0" err="1"/>
              <a:t>alterius</a:t>
            </a:r>
            <a:r>
              <a:rPr lang="cs-CZ" sz="1100" i="1" dirty="0"/>
              <a:t> </a:t>
            </a:r>
            <a:r>
              <a:rPr lang="cs-CZ" sz="1100" i="1" dirty="0" err="1"/>
              <a:t>hortorum</a:t>
            </a:r>
            <a:r>
              <a:rPr lang="cs-CZ" sz="1100" i="1" dirty="0"/>
              <a:t>; quo </a:t>
            </a:r>
            <a:r>
              <a:rPr lang="cs-CZ" sz="1100" i="1" dirty="0" err="1"/>
              <a:t>nomine</a:t>
            </a:r>
            <a:r>
              <a:rPr lang="cs-CZ" sz="1100" i="1" dirty="0"/>
              <a:t> </a:t>
            </a:r>
            <a:r>
              <a:rPr lang="cs-CZ" sz="1100" i="1" dirty="0" err="1"/>
              <a:t>rustica</a:t>
            </a:r>
            <a:r>
              <a:rPr lang="cs-CZ" sz="1100" i="1" dirty="0"/>
              <a:t> </a:t>
            </a:r>
            <a:r>
              <a:rPr lang="cs-CZ" sz="1100" i="1" dirty="0" err="1"/>
              <a:t>Vinalia</a:t>
            </a:r>
            <a:r>
              <a:rPr lang="cs-CZ" sz="1100" i="1" dirty="0"/>
              <a:t> </a:t>
            </a:r>
            <a:r>
              <a:rPr lang="cs-CZ" sz="1100" i="1" dirty="0" err="1"/>
              <a:t>instituta</a:t>
            </a:r>
            <a:r>
              <a:rPr lang="cs-CZ" sz="1100" i="1" dirty="0"/>
              <a:t>. </a:t>
            </a:r>
            <a:r>
              <a:rPr lang="cs-CZ" sz="1100" i="1" dirty="0" err="1"/>
              <a:t>Nec</a:t>
            </a:r>
            <a:r>
              <a:rPr lang="cs-CZ" sz="1100" i="1" dirty="0"/>
              <a:t> non </a:t>
            </a:r>
            <a:r>
              <a:rPr lang="cs-CZ" sz="1100" i="1" dirty="0" err="1"/>
              <a:t>etiam</a:t>
            </a:r>
            <a:r>
              <a:rPr lang="cs-CZ" sz="1100" i="1" dirty="0"/>
              <a:t> </a:t>
            </a:r>
            <a:r>
              <a:rPr lang="cs-CZ" sz="1100" i="1" dirty="0" err="1"/>
              <a:t>precor</a:t>
            </a:r>
            <a:r>
              <a:rPr lang="cs-CZ" sz="1100" i="1" dirty="0"/>
              <a:t> </a:t>
            </a:r>
            <a:r>
              <a:rPr lang="cs-CZ" sz="1100" b="1" i="1" dirty="0" err="1"/>
              <a:t>Lympham</a:t>
            </a:r>
            <a:r>
              <a:rPr lang="cs-CZ" sz="1100" b="1" i="1" dirty="0"/>
              <a:t> </a:t>
            </a:r>
            <a:r>
              <a:rPr lang="cs-CZ" sz="1100" b="1" i="1" dirty="0" err="1"/>
              <a:t>ac</a:t>
            </a:r>
            <a:r>
              <a:rPr lang="cs-CZ" sz="1100" b="1" i="1" dirty="0"/>
              <a:t> </a:t>
            </a:r>
            <a:r>
              <a:rPr lang="cs-CZ" sz="1100" b="1" i="1" dirty="0" err="1"/>
              <a:t>Bonum</a:t>
            </a:r>
            <a:r>
              <a:rPr lang="cs-CZ" sz="1100" b="1" i="1" dirty="0"/>
              <a:t> </a:t>
            </a:r>
            <a:r>
              <a:rPr lang="cs-CZ" sz="1100" b="1" i="1" dirty="0" err="1"/>
              <a:t>Eventum</a:t>
            </a:r>
            <a:r>
              <a:rPr lang="cs-CZ" sz="1100" i="1" dirty="0"/>
              <a:t>, </a:t>
            </a:r>
            <a:r>
              <a:rPr lang="cs-CZ" sz="1100" i="1" dirty="0" err="1"/>
              <a:t>quoniam</a:t>
            </a:r>
            <a:r>
              <a:rPr lang="cs-CZ" sz="1100" i="1" dirty="0"/>
              <a:t> sine </a:t>
            </a:r>
            <a:r>
              <a:rPr lang="cs-CZ" sz="1100" i="1" dirty="0" err="1"/>
              <a:t>aqua</a:t>
            </a:r>
            <a:r>
              <a:rPr lang="cs-CZ" sz="1100" i="1" dirty="0"/>
              <a:t> </a:t>
            </a:r>
            <a:r>
              <a:rPr lang="cs-CZ" sz="1100" i="1" dirty="0" err="1"/>
              <a:t>omnis</a:t>
            </a:r>
            <a:r>
              <a:rPr lang="cs-CZ" sz="1100" i="1" dirty="0"/>
              <a:t> </a:t>
            </a:r>
            <a:r>
              <a:rPr lang="cs-CZ" sz="1100" i="1" dirty="0" err="1"/>
              <a:t>arida</a:t>
            </a:r>
            <a:r>
              <a:rPr lang="cs-CZ" sz="1100" i="1" dirty="0"/>
              <a:t> </a:t>
            </a:r>
            <a:r>
              <a:rPr lang="cs-CZ" sz="1100" i="1" dirty="0" err="1"/>
              <a:t>ac</a:t>
            </a:r>
            <a:r>
              <a:rPr lang="cs-CZ" sz="1100" i="1" dirty="0"/>
              <a:t> </a:t>
            </a:r>
            <a:r>
              <a:rPr lang="cs-CZ" sz="1100" i="1" dirty="0" err="1"/>
              <a:t>misera</a:t>
            </a:r>
            <a:r>
              <a:rPr lang="cs-CZ" sz="1100" i="1" dirty="0"/>
              <a:t> </a:t>
            </a:r>
            <a:r>
              <a:rPr lang="cs-CZ" sz="1100" i="1" dirty="0" err="1"/>
              <a:t>agri</a:t>
            </a:r>
            <a:r>
              <a:rPr lang="cs-CZ" sz="1100" i="1" dirty="0"/>
              <a:t> </a:t>
            </a:r>
            <a:r>
              <a:rPr lang="cs-CZ" sz="1100" i="1" dirty="0" err="1"/>
              <a:t>cultura</a:t>
            </a:r>
            <a:r>
              <a:rPr lang="cs-CZ" sz="1100" i="1" dirty="0"/>
              <a:t>, sine </a:t>
            </a:r>
            <a:r>
              <a:rPr lang="cs-CZ" sz="1100" i="1" dirty="0" err="1"/>
              <a:t>successu</a:t>
            </a:r>
            <a:r>
              <a:rPr lang="cs-CZ" sz="1100" i="1" dirty="0"/>
              <a:t> </a:t>
            </a:r>
            <a:r>
              <a:rPr lang="cs-CZ" sz="1100" i="1" dirty="0" err="1"/>
              <a:t>ac</a:t>
            </a:r>
            <a:r>
              <a:rPr lang="cs-CZ" sz="1100" i="1" dirty="0"/>
              <a:t> bono </a:t>
            </a:r>
            <a:r>
              <a:rPr lang="cs-CZ" sz="1100" i="1" dirty="0" err="1"/>
              <a:t>eventu</a:t>
            </a:r>
            <a:r>
              <a:rPr lang="cs-CZ" sz="1100" i="1" dirty="0"/>
              <a:t> </a:t>
            </a:r>
            <a:r>
              <a:rPr lang="cs-CZ" sz="1100" i="1" dirty="0" err="1"/>
              <a:t>frustratio</a:t>
            </a:r>
            <a:r>
              <a:rPr lang="cs-CZ" sz="1100" i="1" dirty="0"/>
              <a:t> </a:t>
            </a:r>
            <a:r>
              <a:rPr lang="cs-CZ" sz="1100" i="1" dirty="0" err="1"/>
              <a:t>est</a:t>
            </a:r>
            <a:r>
              <a:rPr lang="cs-CZ" sz="1100" i="1" dirty="0"/>
              <a:t>, non </a:t>
            </a:r>
            <a:r>
              <a:rPr lang="cs-CZ" sz="1100" i="1" dirty="0" err="1"/>
              <a:t>cultura</a:t>
            </a:r>
            <a:r>
              <a:rPr lang="cs-CZ" sz="1100" i="1" dirty="0"/>
              <a:t>. </a:t>
            </a:r>
            <a:r>
              <a:rPr lang="cs-CZ" sz="1100" i="1" dirty="0" err="1"/>
              <a:t>Iis</a:t>
            </a:r>
            <a:r>
              <a:rPr lang="cs-CZ" sz="1100" i="1" dirty="0"/>
              <a:t> </a:t>
            </a:r>
            <a:r>
              <a:rPr lang="cs-CZ" sz="1100" i="1" dirty="0" err="1"/>
              <a:t>igitur</a:t>
            </a:r>
            <a:r>
              <a:rPr lang="cs-CZ" sz="1100" i="1" dirty="0"/>
              <a:t> </a:t>
            </a:r>
            <a:r>
              <a:rPr lang="cs-CZ" sz="1100" i="1" dirty="0" err="1"/>
              <a:t>deis</a:t>
            </a:r>
            <a:r>
              <a:rPr lang="cs-CZ" sz="1100" i="1" dirty="0"/>
              <a:t> ad </a:t>
            </a:r>
            <a:r>
              <a:rPr lang="cs-CZ" sz="1100" i="1" dirty="0" err="1"/>
              <a:t>venerationem</a:t>
            </a:r>
            <a:r>
              <a:rPr lang="cs-CZ" sz="1100" i="1" dirty="0"/>
              <a:t> </a:t>
            </a:r>
            <a:r>
              <a:rPr lang="cs-CZ" sz="1100" i="1" dirty="0" err="1"/>
              <a:t>advocatis</a:t>
            </a:r>
            <a:r>
              <a:rPr lang="cs-CZ" sz="1100" i="1" dirty="0"/>
              <a:t> ego </a:t>
            </a:r>
            <a:r>
              <a:rPr lang="cs-CZ" sz="1100" i="1" dirty="0" err="1"/>
              <a:t>referam</a:t>
            </a:r>
            <a:r>
              <a:rPr lang="cs-CZ" sz="1100" i="1" dirty="0"/>
              <a:t> </a:t>
            </a:r>
            <a:r>
              <a:rPr lang="cs-CZ" sz="1100" i="1" dirty="0" err="1"/>
              <a:t>sermones</a:t>
            </a:r>
            <a:r>
              <a:rPr lang="cs-CZ" sz="1100" i="1" dirty="0"/>
              <a:t> </a:t>
            </a:r>
            <a:r>
              <a:rPr lang="cs-CZ" sz="1100" i="1" dirty="0" err="1"/>
              <a:t>eos</a:t>
            </a:r>
            <a:r>
              <a:rPr lang="cs-CZ" sz="1100" i="1" dirty="0"/>
              <a:t> </a:t>
            </a:r>
            <a:r>
              <a:rPr lang="cs-CZ" sz="1100" i="1" dirty="0" err="1"/>
              <a:t>quos</a:t>
            </a:r>
            <a:r>
              <a:rPr lang="cs-CZ" sz="1100" i="1" dirty="0"/>
              <a:t> de </a:t>
            </a:r>
            <a:r>
              <a:rPr lang="cs-CZ" sz="1100" i="1" dirty="0" err="1"/>
              <a:t>agri</a:t>
            </a:r>
            <a:r>
              <a:rPr lang="cs-CZ" sz="1100" i="1" dirty="0"/>
              <a:t> </a:t>
            </a:r>
            <a:r>
              <a:rPr lang="cs-CZ" sz="1100" i="1" dirty="0" err="1"/>
              <a:t>cultura</a:t>
            </a:r>
            <a:r>
              <a:rPr lang="cs-CZ" sz="1100" i="1" dirty="0"/>
              <a:t> </a:t>
            </a:r>
            <a:r>
              <a:rPr lang="cs-CZ" sz="1100" i="1" dirty="0" err="1"/>
              <a:t>habuimus</a:t>
            </a:r>
            <a:r>
              <a:rPr lang="cs-CZ" sz="1100" i="1" dirty="0"/>
              <a:t> </a:t>
            </a:r>
            <a:r>
              <a:rPr lang="cs-CZ" sz="1100" i="1" dirty="0" err="1"/>
              <a:t>nuper</a:t>
            </a:r>
            <a:r>
              <a:rPr lang="cs-CZ" sz="1100" i="1" dirty="0"/>
              <a:t>, ex </a:t>
            </a:r>
            <a:r>
              <a:rPr lang="cs-CZ" sz="1100" i="1" dirty="0" err="1"/>
              <a:t>quibus</a:t>
            </a:r>
            <a:r>
              <a:rPr lang="cs-CZ" sz="1100" i="1" dirty="0"/>
              <a:t> </a:t>
            </a:r>
            <a:r>
              <a:rPr lang="cs-CZ" sz="1100" i="1" dirty="0" err="1"/>
              <a:t>quid</a:t>
            </a:r>
            <a:r>
              <a:rPr lang="cs-CZ" sz="1100" i="1" dirty="0"/>
              <a:t> </a:t>
            </a:r>
            <a:r>
              <a:rPr lang="cs-CZ" sz="1100" i="1" dirty="0" err="1"/>
              <a:t>te</a:t>
            </a:r>
            <a:r>
              <a:rPr lang="cs-CZ" sz="1100" i="1" dirty="0"/>
              <a:t> </a:t>
            </a:r>
            <a:r>
              <a:rPr lang="cs-CZ" sz="1100" i="1" dirty="0" err="1"/>
              <a:t>facere</a:t>
            </a:r>
            <a:r>
              <a:rPr lang="cs-CZ" sz="1100" i="1" dirty="0"/>
              <a:t> </a:t>
            </a:r>
            <a:r>
              <a:rPr lang="cs-CZ" sz="1100" i="1" dirty="0" err="1"/>
              <a:t>oporteat</a:t>
            </a:r>
            <a:r>
              <a:rPr lang="cs-CZ" sz="1100" i="1" dirty="0"/>
              <a:t> </a:t>
            </a:r>
            <a:r>
              <a:rPr lang="cs-CZ" sz="1100" i="1" dirty="0" err="1"/>
              <a:t>animadvertere</a:t>
            </a:r>
            <a:r>
              <a:rPr lang="cs-CZ" sz="1100" i="1" dirty="0"/>
              <a:t> </a:t>
            </a:r>
            <a:r>
              <a:rPr lang="cs-CZ" sz="1100" i="1" dirty="0" err="1"/>
              <a:t>poteris</a:t>
            </a:r>
            <a:r>
              <a:rPr lang="cs-CZ" sz="1100" i="1" dirty="0"/>
              <a:t>. in </a:t>
            </a:r>
            <a:r>
              <a:rPr lang="cs-CZ" sz="1100" i="1" dirty="0" err="1"/>
              <a:t>quis</a:t>
            </a:r>
            <a:r>
              <a:rPr lang="cs-CZ" sz="1100" i="1" dirty="0"/>
              <a:t> </a:t>
            </a:r>
            <a:r>
              <a:rPr lang="cs-CZ" sz="1100" i="1" dirty="0" err="1"/>
              <a:t>quae</a:t>
            </a:r>
            <a:r>
              <a:rPr lang="cs-CZ" sz="1100" i="1" dirty="0"/>
              <a:t> non </a:t>
            </a:r>
            <a:r>
              <a:rPr lang="cs-CZ" sz="1100" i="1" dirty="0" err="1"/>
              <a:t>inerunt</a:t>
            </a:r>
            <a:r>
              <a:rPr lang="cs-CZ" sz="1100" i="1" dirty="0"/>
              <a:t> et </a:t>
            </a:r>
            <a:r>
              <a:rPr lang="cs-CZ" sz="1100" i="1" dirty="0" err="1"/>
              <a:t>quaeres</a:t>
            </a:r>
            <a:r>
              <a:rPr lang="cs-CZ" sz="1100" i="1" dirty="0"/>
              <a:t>, </a:t>
            </a:r>
            <a:r>
              <a:rPr lang="cs-CZ" sz="1100" i="1" dirty="0" err="1"/>
              <a:t>indicabo</a:t>
            </a:r>
            <a:r>
              <a:rPr lang="cs-CZ" sz="1100" i="1" dirty="0"/>
              <a:t> a </a:t>
            </a:r>
            <a:r>
              <a:rPr lang="cs-CZ" sz="1100" i="1" dirty="0" err="1"/>
              <a:t>quibus</a:t>
            </a:r>
            <a:r>
              <a:rPr lang="cs-CZ" sz="1100" i="1" dirty="0"/>
              <a:t> </a:t>
            </a:r>
            <a:r>
              <a:rPr lang="cs-CZ" sz="1100" i="1" dirty="0" err="1"/>
              <a:t>scriptoribus</a:t>
            </a:r>
            <a:r>
              <a:rPr lang="cs-CZ" sz="1100" i="1" dirty="0"/>
              <a:t> </a:t>
            </a:r>
            <a:r>
              <a:rPr lang="cs-CZ" sz="1100" i="1" dirty="0" err="1"/>
              <a:t>repetas</a:t>
            </a:r>
            <a:r>
              <a:rPr lang="cs-CZ" sz="1100" i="1" dirty="0"/>
              <a:t> et </a:t>
            </a:r>
            <a:r>
              <a:rPr lang="cs-CZ" sz="1100" i="1" dirty="0" err="1"/>
              <a:t>Graecis</a:t>
            </a:r>
            <a:r>
              <a:rPr lang="cs-CZ" sz="1100" i="1" dirty="0"/>
              <a:t> et </a:t>
            </a:r>
            <a:r>
              <a:rPr lang="cs-CZ" sz="1100" i="1" dirty="0" err="1"/>
              <a:t>nostris</a:t>
            </a:r>
            <a:r>
              <a:rPr lang="cs-CZ" sz="1100" i="1" dirty="0"/>
              <a:t>.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5638800" y="2383409"/>
            <a:ext cx="58270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562162" y="4256782"/>
            <a:ext cx="5289178" cy="21544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božstva spojená </a:t>
            </a:r>
            <a:r>
              <a:rPr lang="cs-CZ" sz="1600" dirty="0"/>
              <a:t>se zemědělstvím </a:t>
            </a:r>
            <a:r>
              <a:rPr lang="cs-CZ" sz="1600" dirty="0" smtClean="0"/>
              <a:t>~ záruka </a:t>
            </a:r>
            <a:r>
              <a:rPr lang="cs-CZ" sz="1600" dirty="0"/>
              <a:t>zdaru aktivit zemědělce i autora </a:t>
            </a:r>
            <a:r>
              <a:rPr lang="cs-CZ" sz="1600" dirty="0" smtClean="0"/>
              <a:t>textu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i</a:t>
            </a:r>
            <a:r>
              <a:rPr lang="cs-CZ" sz="1600" dirty="0" smtClean="0"/>
              <a:t>nspirována </a:t>
            </a:r>
            <a:r>
              <a:rPr lang="cs-CZ" sz="1600" dirty="0" err="1" smtClean="0"/>
              <a:t>Varronem</a:t>
            </a:r>
            <a:r>
              <a:rPr lang="cs-CZ" sz="1600" dirty="0" smtClean="0"/>
              <a:t>: 12 zemědělských božstev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chybí </a:t>
            </a:r>
            <a:r>
              <a:rPr lang="cs-CZ" sz="1400" dirty="0" err="1" smtClean="0"/>
              <a:t>Iuppiter</a:t>
            </a:r>
            <a:r>
              <a:rPr lang="cs-CZ" sz="1400" dirty="0" smtClean="0"/>
              <a:t> a </a:t>
            </a:r>
            <a:r>
              <a:rPr lang="cs-CZ" sz="1400" dirty="0" err="1" smtClean="0"/>
              <a:t>Tellus</a:t>
            </a:r>
            <a:r>
              <a:rPr lang="cs-CZ" sz="1400" dirty="0" smtClean="0"/>
              <a:t> / </a:t>
            </a:r>
            <a:r>
              <a:rPr lang="cs-CZ" sz="1400" dirty="0" err="1" smtClean="0"/>
              <a:t>Robigus</a:t>
            </a:r>
            <a:r>
              <a:rPr lang="cs-CZ" sz="1400" dirty="0" smtClean="0"/>
              <a:t> a Flora / </a:t>
            </a:r>
            <a:r>
              <a:rPr lang="cs-CZ" sz="1400" dirty="0" err="1" smtClean="0"/>
              <a:t>Venus</a:t>
            </a:r>
            <a:r>
              <a:rPr lang="cs-CZ" sz="1400" dirty="0" smtClean="0"/>
              <a:t>/ </a:t>
            </a:r>
            <a:r>
              <a:rPr lang="cs-CZ" sz="1400" dirty="0" err="1" smtClean="0"/>
              <a:t>Lympha</a:t>
            </a:r>
            <a:r>
              <a:rPr lang="cs-CZ" sz="1400" dirty="0" smtClean="0"/>
              <a:t> a Bonus </a:t>
            </a:r>
            <a:r>
              <a:rPr lang="cs-CZ" sz="1400" dirty="0" err="1" smtClean="0"/>
              <a:t>Eventus</a:t>
            </a:r>
            <a:endParaRPr lang="cs-CZ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osloveni namísto toho „divocí“ bohové „divoké přírody“ (</a:t>
            </a:r>
            <a:r>
              <a:rPr lang="cs-CZ" sz="1400" dirty="0"/>
              <a:t>Neptun, </a:t>
            </a:r>
            <a:r>
              <a:rPr lang="cs-CZ" sz="1400" dirty="0" err="1"/>
              <a:t>Satyrové</a:t>
            </a:r>
            <a:r>
              <a:rPr lang="cs-CZ" sz="1400" dirty="0"/>
              <a:t> i </a:t>
            </a:r>
            <a:r>
              <a:rPr lang="cs-CZ" sz="1400" dirty="0" smtClean="0"/>
              <a:t>Dryády</a:t>
            </a:r>
            <a:r>
              <a:rPr lang="cs-CZ" sz="1400" dirty="0"/>
              <a:t>, Pan, </a:t>
            </a:r>
            <a:r>
              <a:rPr lang="cs-CZ" sz="1400" dirty="0" err="1"/>
              <a:t>Silvanus</a:t>
            </a:r>
            <a:r>
              <a:rPr lang="cs-CZ" sz="1400" dirty="0"/>
              <a:t>) </a:t>
            </a:r>
            <a:r>
              <a:rPr lang="cs-CZ" sz="1400" dirty="0" smtClean="0"/>
              <a:t>i její krotitelé (</a:t>
            </a:r>
            <a:r>
              <a:rPr lang="cs-CZ" sz="1400" dirty="0" err="1" smtClean="0"/>
              <a:t>Aristaios</a:t>
            </a:r>
            <a:r>
              <a:rPr lang="cs-CZ" sz="1400" dirty="0" smtClean="0"/>
              <a:t>, </a:t>
            </a:r>
            <a:r>
              <a:rPr lang="cs-CZ" sz="1400" dirty="0" err="1" smtClean="0"/>
              <a:t>Triptolemos</a:t>
            </a:r>
            <a:r>
              <a:rPr lang="cs-CZ" sz="1400" dirty="0" smtClean="0"/>
              <a:t>…)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9045388" y="735106"/>
            <a:ext cx="2241178" cy="403411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Násobení 29"/>
          <p:cNvSpPr/>
          <p:nvPr/>
        </p:nvSpPr>
        <p:spPr>
          <a:xfrm>
            <a:off x="1443318" y="4670590"/>
            <a:ext cx="672353" cy="582706"/>
          </a:xfrm>
          <a:prstGeom prst="mathMultiply">
            <a:avLst>
              <a:gd name="adj1" fmla="val 352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Násobení 31"/>
          <p:cNvSpPr/>
          <p:nvPr/>
        </p:nvSpPr>
        <p:spPr>
          <a:xfrm>
            <a:off x="7315199" y="4979873"/>
            <a:ext cx="394445" cy="354127"/>
          </a:xfrm>
          <a:prstGeom prst="mathMultiply">
            <a:avLst>
              <a:gd name="adj1" fmla="val 352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</a:t>
            </a:r>
            <a:r>
              <a:rPr lang="cs-CZ" dirty="0" smtClean="0"/>
              <a:t>idaktický epos s promyšlenou výstavbou:</a:t>
            </a:r>
          </a:p>
          <a:p>
            <a:pPr lvl="1"/>
            <a:r>
              <a:rPr lang="cs-CZ" dirty="0" smtClean="0"/>
              <a:t>1. zpěv: 514 veršů</a:t>
            </a:r>
          </a:p>
          <a:p>
            <a:pPr lvl="1"/>
            <a:r>
              <a:rPr lang="cs-CZ" dirty="0" smtClean="0"/>
              <a:t>2. zpěv: 542 veršů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3. zpěv: 566 veršů</a:t>
            </a:r>
          </a:p>
          <a:p>
            <a:pPr lvl="1"/>
            <a:r>
              <a:rPr lang="cs-CZ" dirty="0" smtClean="0"/>
              <a:t>4. zpěv: 566 veršů</a:t>
            </a:r>
          </a:p>
          <a:p>
            <a:endParaRPr lang="cs-CZ" dirty="0" smtClean="0"/>
          </a:p>
          <a:p>
            <a:r>
              <a:rPr lang="cs-CZ" dirty="0" smtClean="0"/>
              <a:t>jeho adresátem nejsou zemědělci, ale elitně vzdělané intelektuální publikum</a:t>
            </a:r>
          </a:p>
          <a:p>
            <a:r>
              <a:rPr lang="cs-CZ" dirty="0" smtClean="0"/>
              <a:t>adresná oslovení v úvodu zpěvů:</a:t>
            </a:r>
          </a:p>
          <a:p>
            <a:pPr lvl="1"/>
            <a:r>
              <a:rPr lang="cs-CZ" sz="2100" dirty="0"/>
              <a:t>1. </a:t>
            </a:r>
            <a:r>
              <a:rPr lang="cs-CZ" sz="2100" dirty="0" err="1" smtClean="0"/>
              <a:t>Maecenas</a:t>
            </a:r>
            <a:r>
              <a:rPr lang="cs-CZ" sz="2100" dirty="0" smtClean="0"/>
              <a:t>, budoucí bůh Caesar</a:t>
            </a:r>
          </a:p>
          <a:p>
            <a:pPr lvl="1"/>
            <a:r>
              <a:rPr lang="cs-CZ" sz="2100" dirty="0" smtClean="0"/>
              <a:t>2</a:t>
            </a:r>
            <a:r>
              <a:rPr lang="cs-CZ" sz="2100" dirty="0"/>
              <a:t>. </a:t>
            </a:r>
            <a:r>
              <a:rPr lang="cs-CZ" sz="2100" dirty="0" err="1" smtClean="0"/>
              <a:t>Maecenas</a:t>
            </a:r>
            <a:endParaRPr lang="cs-CZ" sz="2100" dirty="0"/>
          </a:p>
          <a:p>
            <a:pPr lvl="1"/>
            <a:r>
              <a:rPr lang="cs-CZ" sz="2100" dirty="0"/>
              <a:t>3. </a:t>
            </a:r>
            <a:r>
              <a:rPr lang="cs-CZ" sz="2100" dirty="0" smtClean="0"/>
              <a:t>budoucí triumfátor Caesar, </a:t>
            </a:r>
            <a:r>
              <a:rPr lang="cs-CZ" sz="2100" dirty="0" err="1"/>
              <a:t>Maecenas</a:t>
            </a:r>
            <a:endParaRPr lang="cs-CZ" sz="2100" dirty="0"/>
          </a:p>
          <a:p>
            <a:pPr lvl="1"/>
            <a:r>
              <a:rPr lang="cs-CZ" sz="2100" dirty="0"/>
              <a:t>4. </a:t>
            </a:r>
            <a:r>
              <a:rPr lang="cs-CZ" sz="2100" dirty="0" err="1" smtClean="0"/>
              <a:t>Maecenas</a:t>
            </a:r>
            <a:endParaRPr lang="cs-CZ" sz="2100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4177465" y="2214279"/>
            <a:ext cx="152488" cy="510988"/>
          </a:xfrm>
          <a:prstGeom prst="rightBrac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ravá složená závorka 5"/>
          <p:cNvSpPr/>
          <p:nvPr/>
        </p:nvSpPr>
        <p:spPr>
          <a:xfrm>
            <a:off x="4177377" y="3074880"/>
            <a:ext cx="152488" cy="510988"/>
          </a:xfrm>
          <a:prstGeom prst="rightBrac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60266" y="2249249"/>
            <a:ext cx="998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botanika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92199" y="3074880"/>
            <a:ext cx="966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zoologie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54797" y="2110749"/>
            <a:ext cx="2720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1,1-42: předmluva</a:t>
            </a:r>
          </a:p>
          <a:p>
            <a:r>
              <a:rPr lang="cs-CZ" dirty="0" smtClean="0"/>
              <a:t>2,1-8: předmluva + </a:t>
            </a:r>
            <a:r>
              <a:rPr lang="cs-CZ" dirty="0" smtClean="0">
                <a:solidFill>
                  <a:srgbClr val="FF0000"/>
                </a:solidFill>
              </a:rPr>
              <a:t>2,39-46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254797" y="3007208"/>
            <a:ext cx="1903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3,1-48: předmluva</a:t>
            </a:r>
          </a:p>
          <a:p>
            <a:r>
              <a:rPr lang="cs-CZ" dirty="0" smtClean="0"/>
              <a:t>4,1-7: předmluva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152962" y="2069079"/>
            <a:ext cx="1739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1,466-514: závěr</a:t>
            </a:r>
          </a:p>
          <a:p>
            <a:r>
              <a:rPr lang="cs-CZ" dirty="0" smtClean="0"/>
              <a:t>2,458-542: závěr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161926" y="3007207"/>
            <a:ext cx="1739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3,478-566: závěr</a:t>
            </a:r>
          </a:p>
          <a:p>
            <a:r>
              <a:rPr lang="cs-CZ" dirty="0" smtClean="0"/>
              <a:t>2,315-566: závěr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34805" y="4570193"/>
            <a:ext cx="42542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úvodní invokace: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cs-CZ" dirty="0" smtClean="0"/>
              <a:t>1. </a:t>
            </a:r>
            <a:r>
              <a:rPr lang="cs-CZ" dirty="0"/>
              <a:t>bohové, budoucí bůh Caesar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2. </a:t>
            </a:r>
            <a:r>
              <a:rPr lang="cs-CZ" dirty="0" err="1" smtClean="0"/>
              <a:t>Bacchus</a:t>
            </a:r>
            <a:r>
              <a:rPr lang="cs-CZ" dirty="0" smtClean="0"/>
              <a:t> </a:t>
            </a:r>
            <a:r>
              <a:rPr lang="cs-CZ" dirty="0"/>
              <a:t>(refrén: </a:t>
            </a:r>
            <a:r>
              <a:rPr lang="cs-CZ" i="1" dirty="0"/>
              <a:t>pater, o </a:t>
            </a:r>
            <a:r>
              <a:rPr lang="cs-CZ" i="1" dirty="0" err="1"/>
              <a:t>Lenaee</a:t>
            </a:r>
            <a:r>
              <a:rPr lang="cs-CZ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3. </a:t>
            </a:r>
            <a:r>
              <a:rPr lang="cs-CZ" dirty="0" err="1"/>
              <a:t>Pales</a:t>
            </a:r>
            <a:r>
              <a:rPr lang="cs-CZ" dirty="0"/>
              <a:t>, </a:t>
            </a:r>
            <a:r>
              <a:rPr lang="cs-CZ" dirty="0" smtClean="0"/>
              <a:t>Apollón</a:t>
            </a:r>
            <a:endParaRPr lang="cs-CZ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cs-CZ" dirty="0" smtClean="0"/>
              <a:t>4. </a:t>
            </a:r>
            <a:r>
              <a:rPr lang="cs-CZ" i="1" dirty="0" err="1" smtClean="0"/>
              <a:t>numina</a:t>
            </a:r>
            <a:r>
              <a:rPr lang="cs-CZ" i="1" dirty="0" smtClean="0"/>
              <a:t>,</a:t>
            </a:r>
            <a:r>
              <a:rPr lang="cs-CZ" dirty="0" smtClean="0"/>
              <a:t> Apollón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55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r>
              <a:rPr lang="cs-CZ" i="1" dirty="0" smtClean="0"/>
              <a:t>, 1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654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úvod: </a:t>
            </a:r>
          </a:p>
          <a:p>
            <a:pPr lvl="1"/>
            <a:r>
              <a:rPr lang="cs-CZ" dirty="0" smtClean="0"/>
              <a:t>1,1-5: téma práce</a:t>
            </a:r>
          </a:p>
          <a:p>
            <a:pPr lvl="1"/>
            <a:r>
              <a:rPr lang="cs-CZ" dirty="0" smtClean="0"/>
              <a:t>1,5-42: invokace: 12 bohů se vztahem k básni, ostatní, Caesar</a:t>
            </a:r>
          </a:p>
          <a:p>
            <a:r>
              <a:rPr lang="cs-CZ" dirty="0" smtClean="0"/>
              <a:t>práce (</a:t>
            </a:r>
            <a:r>
              <a:rPr lang="cs-CZ" i="1" dirty="0" err="1" smtClean="0"/>
              <a:t>labores</a:t>
            </a:r>
            <a:r>
              <a:rPr lang="cs-CZ" i="1" dirty="0" smtClean="0"/>
              <a:t>, </a:t>
            </a:r>
            <a:r>
              <a:rPr lang="cs-CZ" i="1" dirty="0" err="1" smtClean="0"/>
              <a:t>arvorum</a:t>
            </a:r>
            <a:r>
              <a:rPr lang="cs-CZ" i="1" dirty="0" smtClean="0"/>
              <a:t> </a:t>
            </a:r>
            <a:r>
              <a:rPr lang="cs-CZ" i="1" dirty="0" err="1" smtClean="0"/>
              <a:t>cultus</a:t>
            </a:r>
            <a:r>
              <a:rPr lang="cs-CZ" i="1" dirty="0" smtClean="0"/>
              <a:t>: </a:t>
            </a:r>
            <a:r>
              <a:rPr lang="cs-CZ" dirty="0" smtClean="0"/>
              <a:t>2,1):</a:t>
            </a:r>
          </a:p>
          <a:p>
            <a:pPr lvl="1"/>
            <a:r>
              <a:rPr lang="cs-CZ" dirty="0" smtClean="0"/>
              <a:t>1,43-203:</a:t>
            </a:r>
          </a:p>
          <a:p>
            <a:pPr lvl="2"/>
            <a:r>
              <a:rPr lang="cs-CZ" dirty="0" smtClean="0"/>
              <a:t>1,50-117: setba</a:t>
            </a:r>
          </a:p>
          <a:p>
            <a:pPr lvl="2"/>
            <a:r>
              <a:rPr lang="cs-CZ" dirty="0" smtClean="0"/>
              <a:t>1,117-203: námaha a možná nebezpečí (choroby obilí, škůdci…)</a:t>
            </a:r>
          </a:p>
          <a:p>
            <a:pPr lvl="3"/>
            <a:r>
              <a:rPr lang="cs-CZ" dirty="0" smtClean="0"/>
              <a:t>1,125nn.: </a:t>
            </a:r>
            <a:r>
              <a:rPr lang="cs-CZ" dirty="0" err="1" smtClean="0"/>
              <a:t>Juppiter</a:t>
            </a:r>
            <a:r>
              <a:rPr lang="cs-CZ" dirty="0" smtClean="0"/>
              <a:t> jako strůjce údělu namáhavé péče o obživu</a:t>
            </a:r>
          </a:p>
          <a:p>
            <a:pPr lvl="3"/>
            <a:r>
              <a:rPr lang="cs-CZ" dirty="0" smtClean="0"/>
              <a:t>1,160nn.: výčet zemědělského nářadí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dni </a:t>
            </a:r>
            <a:r>
              <a:rPr lang="cs-CZ" i="1" dirty="0" smtClean="0"/>
              <a:t>(</a:t>
            </a:r>
            <a:r>
              <a:rPr lang="cs-CZ" i="1" dirty="0" err="1" smtClean="0"/>
              <a:t>sidera</a:t>
            </a:r>
            <a:r>
              <a:rPr lang="cs-CZ" i="1" dirty="0" smtClean="0"/>
              <a:t>, </a:t>
            </a:r>
            <a:r>
              <a:rPr lang="cs-CZ" i="1" dirty="0" err="1" smtClean="0"/>
              <a:t>sidera</a:t>
            </a:r>
            <a:r>
              <a:rPr lang="cs-CZ" i="1" dirty="0" smtClean="0"/>
              <a:t> </a:t>
            </a:r>
            <a:r>
              <a:rPr lang="cs-CZ" i="1" dirty="0" err="1" smtClean="0"/>
              <a:t>caeli</a:t>
            </a:r>
            <a:r>
              <a:rPr lang="cs-CZ" i="1" dirty="0" smtClean="0"/>
              <a:t>):</a:t>
            </a:r>
          </a:p>
          <a:p>
            <a:pPr lvl="1"/>
            <a:r>
              <a:rPr lang="cs-CZ" dirty="0" smtClean="0"/>
              <a:t>1,204-465: příhodná znamení k jednotlivým pracím</a:t>
            </a:r>
          </a:p>
          <a:p>
            <a:pPr lvl="2"/>
            <a:r>
              <a:rPr lang="cs-CZ" dirty="0" smtClean="0"/>
              <a:t>1,231-258: popis nebeských a zemských zón: uspořádání do dvanácti znamení</a:t>
            </a:r>
          </a:p>
          <a:p>
            <a:pPr lvl="2"/>
            <a:r>
              <a:rPr lang="cs-CZ" dirty="0" smtClean="0"/>
              <a:t>1,259-350: všední činnosti mimo pole</a:t>
            </a:r>
          </a:p>
          <a:p>
            <a:pPr lvl="3"/>
            <a:r>
              <a:rPr lang="cs-CZ" dirty="0" smtClean="0"/>
              <a:t>nepřízeň počasí, zima, noc</a:t>
            </a:r>
          </a:p>
          <a:p>
            <a:pPr lvl="3"/>
            <a:r>
              <a:rPr lang="cs-CZ" dirty="0" smtClean="0"/>
              <a:t>bouře, s přímým podílem Jova </a:t>
            </a:r>
            <a:r>
              <a:rPr lang="cs-CZ" dirty="0"/>
              <a:t>(316-334</a:t>
            </a:r>
            <a:r>
              <a:rPr lang="cs-CZ" dirty="0" smtClean="0"/>
              <a:t>)</a:t>
            </a:r>
          </a:p>
          <a:p>
            <a:pPr lvl="3"/>
            <a:r>
              <a:rPr lang="cs-CZ" dirty="0" smtClean="0"/>
              <a:t>slavnosti k poctění </a:t>
            </a:r>
            <a:r>
              <a:rPr lang="cs-CZ" dirty="0" err="1" smtClean="0"/>
              <a:t>Cerery</a:t>
            </a:r>
            <a:r>
              <a:rPr lang="cs-CZ" dirty="0" smtClean="0"/>
              <a:t> (k zajištění úrody)</a:t>
            </a:r>
          </a:p>
          <a:p>
            <a:pPr lvl="2"/>
            <a:r>
              <a:rPr lang="cs-CZ" dirty="0" smtClean="0"/>
              <a:t>1,351-465: </a:t>
            </a:r>
            <a:r>
              <a:rPr lang="cs-CZ" dirty="0"/>
              <a:t>znamení </a:t>
            </a:r>
            <a:r>
              <a:rPr lang="cs-CZ" dirty="0" smtClean="0"/>
              <a:t>k předpovídání počasí (</a:t>
            </a:r>
            <a:r>
              <a:rPr lang="cs-CZ" i="1" dirty="0" err="1" smtClean="0"/>
              <a:t>ut</a:t>
            </a:r>
            <a:r>
              <a:rPr lang="cs-CZ" i="1" dirty="0" smtClean="0"/>
              <a:t> </a:t>
            </a:r>
            <a:r>
              <a:rPr lang="cs-CZ" i="1" dirty="0" err="1" smtClean="0"/>
              <a:t>certis</a:t>
            </a:r>
            <a:r>
              <a:rPr lang="cs-CZ" i="1" dirty="0" smtClean="0"/>
              <a:t> </a:t>
            </a:r>
            <a:r>
              <a:rPr lang="cs-CZ" i="1" dirty="0" err="1" smtClean="0"/>
              <a:t>possemus</a:t>
            </a:r>
            <a:r>
              <a:rPr lang="cs-CZ" i="1" dirty="0" smtClean="0"/>
              <a:t> </a:t>
            </a:r>
            <a:r>
              <a:rPr lang="cs-CZ" i="1" dirty="0" err="1" smtClean="0"/>
              <a:t>discere</a:t>
            </a:r>
            <a:r>
              <a:rPr lang="cs-CZ" i="1" dirty="0" smtClean="0"/>
              <a:t> </a:t>
            </a:r>
            <a:r>
              <a:rPr lang="cs-CZ" i="1" dirty="0" err="1" smtClean="0"/>
              <a:t>signis</a:t>
            </a:r>
            <a:r>
              <a:rPr lang="cs-CZ" dirty="0" smtClean="0"/>
              <a:t>)</a:t>
            </a:r>
            <a:endParaRPr lang="cs-CZ" dirty="0"/>
          </a:p>
          <a:p>
            <a:pPr lvl="3"/>
            <a:r>
              <a:rPr lang="cs-CZ" dirty="0" smtClean="0"/>
              <a:t>znamení Měsíce (424-437), znamení Slunce (438-465)</a:t>
            </a:r>
          </a:p>
          <a:p>
            <a:r>
              <a:rPr lang="cs-CZ" dirty="0" smtClean="0"/>
              <a:t>závěr:</a:t>
            </a:r>
          </a:p>
          <a:p>
            <a:pPr lvl="1"/>
            <a:r>
              <a:rPr lang="cs-CZ" dirty="0" smtClean="0"/>
              <a:t>1,466: zatmění jako projev smutku z vraždy Caesara a Vergiliova současnost (války s Germány)</a:t>
            </a:r>
          </a:p>
          <a:p>
            <a:pPr lvl="1"/>
            <a:r>
              <a:rPr lang="cs-CZ" dirty="0" smtClean="0"/>
              <a:t>1,498: invokace: </a:t>
            </a:r>
            <a:r>
              <a:rPr lang="cs-CZ" i="1" dirty="0" smtClean="0"/>
              <a:t>di </a:t>
            </a:r>
            <a:r>
              <a:rPr lang="cs-CZ" i="1" dirty="0" err="1" smtClean="0"/>
              <a:t>patrii</a:t>
            </a:r>
            <a:r>
              <a:rPr lang="cs-CZ" i="1" dirty="0"/>
              <a:t> </a:t>
            </a:r>
            <a:r>
              <a:rPr lang="cs-CZ" dirty="0" smtClean="0"/>
              <a:t>se vztahem k Caesarovi (mají ho podpořit v jeho úsilí)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84023" y="2444388"/>
            <a:ext cx="2284023" cy="30777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400" dirty="0" smtClean="0"/>
              <a:t>začátek polních prací: březen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564875" y="5387788"/>
            <a:ext cx="3284489" cy="738664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400" dirty="0" smtClean="0"/>
              <a:t>připomínka březnových </a:t>
            </a:r>
            <a:r>
              <a:rPr lang="cs-CZ" sz="1400" dirty="0" err="1" smtClean="0"/>
              <a:t>Íd</a:t>
            </a:r>
            <a:endParaRPr lang="cs-CZ" sz="1400" dirty="0" smtClean="0"/>
          </a:p>
          <a:p>
            <a:r>
              <a:rPr lang="cs-CZ" sz="1400" dirty="0" smtClean="0"/>
              <a:t>téma se vrací do výchozího časového bodu</a:t>
            </a:r>
          </a:p>
          <a:p>
            <a:r>
              <a:rPr lang="cs-CZ" sz="1400" dirty="0" smtClean="0"/>
              <a:t>metafora koloběhu </a:t>
            </a:r>
            <a:r>
              <a:rPr lang="cs-CZ" sz="1400" dirty="0" err="1" smtClean="0"/>
              <a:t>zeměd</a:t>
            </a:r>
            <a:r>
              <a:rPr lang="cs-CZ" sz="1400" dirty="0" smtClean="0"/>
              <a:t>. aktivity</a:t>
            </a:r>
          </a:p>
        </p:txBody>
      </p:sp>
      <p:sp>
        <p:nvSpPr>
          <p:cNvPr id="8" name="Zahnutá šipka dolů 7"/>
          <p:cNvSpPr/>
          <p:nvPr/>
        </p:nvSpPr>
        <p:spPr>
          <a:xfrm>
            <a:off x="9417958" y="3451412"/>
            <a:ext cx="1016960" cy="457200"/>
          </a:xfrm>
          <a:prstGeom prst="curvedDownArrow">
            <a:avLst>
              <a:gd name="adj1" fmla="val 4833"/>
              <a:gd name="adj2" fmla="val 35258"/>
              <a:gd name="adj3" fmla="val 1397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dolů 10"/>
          <p:cNvSpPr/>
          <p:nvPr/>
        </p:nvSpPr>
        <p:spPr>
          <a:xfrm rot="10800000">
            <a:off x="9346241" y="3908612"/>
            <a:ext cx="1016960" cy="466164"/>
          </a:xfrm>
          <a:prstGeom prst="curvedDownArrow">
            <a:avLst>
              <a:gd name="adj1" fmla="val 4833"/>
              <a:gd name="adj2" fmla="val 35258"/>
              <a:gd name="adj3" fmla="val 1397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1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r>
              <a:rPr lang="cs-CZ" i="1" dirty="0" smtClean="0"/>
              <a:t>, 2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0213"/>
            <a:ext cx="10515600" cy="528917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úvod: </a:t>
            </a:r>
          </a:p>
          <a:p>
            <a:pPr lvl="1"/>
            <a:r>
              <a:rPr lang="cs-CZ" dirty="0"/>
              <a:t>2</a:t>
            </a:r>
            <a:r>
              <a:rPr lang="cs-CZ" dirty="0" smtClean="0"/>
              <a:t>,1-3: téma minulé a současné knihy </a:t>
            </a:r>
          </a:p>
          <a:p>
            <a:pPr lvl="1"/>
            <a:r>
              <a:rPr lang="cs-CZ" dirty="0"/>
              <a:t>2</a:t>
            </a:r>
            <a:r>
              <a:rPr lang="cs-CZ" dirty="0" smtClean="0"/>
              <a:t>,4-8: invokace Bakcha (prezentovaná bukolicky s refrénem: </a:t>
            </a:r>
            <a:r>
              <a:rPr lang="cs-CZ" i="1" dirty="0" err="1" smtClean="0"/>
              <a:t>huc</a:t>
            </a:r>
            <a:r>
              <a:rPr lang="cs-CZ" i="1" dirty="0" smtClean="0"/>
              <a:t> pater, o </a:t>
            </a:r>
            <a:r>
              <a:rPr lang="cs-CZ" i="1" dirty="0" err="1" smtClean="0"/>
              <a:t>Lenaee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rozdělení stromů a způsoby rozmnožování:</a:t>
            </a:r>
            <a:endParaRPr lang="cs-CZ" i="1" dirty="0" smtClean="0"/>
          </a:p>
          <a:p>
            <a:pPr lvl="1"/>
            <a:r>
              <a:rPr lang="cs-CZ" dirty="0" smtClean="0"/>
              <a:t>2,9-21: divoce rostlé</a:t>
            </a:r>
          </a:p>
          <a:p>
            <a:pPr lvl="1"/>
            <a:r>
              <a:rPr lang="cs-CZ" dirty="0" smtClean="0"/>
              <a:t>2,22-38: člověkem rozmnožované, užitkové (podmětem je </a:t>
            </a:r>
            <a:r>
              <a:rPr lang="cs-CZ" i="1" dirty="0" smtClean="0"/>
              <a:t>usus</a:t>
            </a:r>
            <a:r>
              <a:rPr lang="cs-CZ" dirty="0" smtClean="0"/>
              <a:t>): končí výzvou k obhospodařování půdy, tj. zalesňování</a:t>
            </a:r>
            <a:endParaRPr lang="cs-CZ" dirty="0"/>
          </a:p>
          <a:p>
            <a:pPr lvl="2"/>
            <a:r>
              <a:rPr lang="cs-CZ" sz="2800" dirty="0" smtClean="0">
                <a:solidFill>
                  <a:srgbClr val="FF0000"/>
                </a:solidFill>
              </a:rPr>
              <a:t>odbočka: obrat k </a:t>
            </a:r>
            <a:r>
              <a:rPr lang="cs-CZ" sz="2800" dirty="0" err="1" smtClean="0">
                <a:solidFill>
                  <a:srgbClr val="FF0000"/>
                </a:solidFill>
              </a:rPr>
              <a:t>Maecenatovi</a:t>
            </a:r>
            <a:r>
              <a:rPr lang="cs-CZ" sz="2800" dirty="0" smtClean="0">
                <a:solidFill>
                  <a:srgbClr val="FF0000"/>
                </a:solidFill>
              </a:rPr>
              <a:t> (výzva k pokračování cesty): 2,39-46</a:t>
            </a:r>
          </a:p>
          <a:p>
            <a:pPr lvl="1"/>
            <a:r>
              <a:rPr lang="cs-CZ" dirty="0" smtClean="0"/>
              <a:t>2,47-82: štěpení, roubování, očkování</a:t>
            </a:r>
          </a:p>
          <a:p>
            <a:pPr lvl="1"/>
            <a:r>
              <a:rPr lang="cs-CZ" dirty="0" smtClean="0"/>
              <a:t>2,83-108: odrůdy</a:t>
            </a:r>
          </a:p>
          <a:p>
            <a:r>
              <a:rPr lang="cs-CZ" dirty="0" smtClean="0"/>
              <a:t>prostředí (vhodná a nevhodná klimata pro příslušné plodiny)</a:t>
            </a:r>
          </a:p>
          <a:p>
            <a:pPr lvl="1"/>
            <a:r>
              <a:rPr lang="cs-CZ" dirty="0"/>
              <a:t>2,109-133</a:t>
            </a:r>
            <a:endParaRPr lang="cs-CZ" dirty="0" smtClean="0"/>
          </a:p>
          <a:p>
            <a:pPr lvl="1"/>
            <a:r>
              <a:rPr lang="cs-CZ" sz="3200" dirty="0" smtClean="0">
                <a:solidFill>
                  <a:srgbClr val="FF0000"/>
                </a:solidFill>
              </a:rPr>
              <a:t>oslava Itálie (včetně Caesara: 2,170) jako cíl </a:t>
            </a:r>
            <a:r>
              <a:rPr lang="cs-CZ" sz="3200" dirty="0" err="1" smtClean="0">
                <a:solidFill>
                  <a:srgbClr val="FF0000"/>
                </a:solidFill>
              </a:rPr>
              <a:t>askerské</a:t>
            </a:r>
            <a:r>
              <a:rPr lang="cs-CZ" sz="3200" dirty="0" smtClean="0">
                <a:solidFill>
                  <a:srgbClr val="FF0000"/>
                </a:solidFill>
              </a:rPr>
              <a:t> písně (tj. i literární stanovisko) : 2,134-176</a:t>
            </a:r>
          </a:p>
          <a:p>
            <a:r>
              <a:rPr lang="cs-CZ" dirty="0" smtClean="0"/>
              <a:t>půda: </a:t>
            </a:r>
          </a:p>
          <a:p>
            <a:pPr lvl="1"/>
            <a:r>
              <a:rPr lang="cs-CZ" dirty="0"/>
              <a:t>2,177-314: </a:t>
            </a:r>
            <a:r>
              <a:rPr lang="cs-CZ" dirty="0" smtClean="0"/>
              <a:t>druhy a jejich vliv na způsob sadby</a:t>
            </a:r>
          </a:p>
          <a:p>
            <a:pPr lvl="1"/>
            <a:r>
              <a:rPr lang="cs-CZ" dirty="0" smtClean="0"/>
              <a:t>2,315-345: roční období a půda</a:t>
            </a:r>
          </a:p>
          <a:p>
            <a:r>
              <a:rPr lang="cs-CZ" dirty="0" smtClean="0"/>
              <a:t>péče o stromy:</a:t>
            </a:r>
          </a:p>
          <a:p>
            <a:pPr lvl="1"/>
            <a:r>
              <a:rPr lang="cs-CZ" dirty="0" smtClean="0"/>
              <a:t>2,346-396: sadba a odměna Bakchovi za ochranu sazenic révy</a:t>
            </a:r>
          </a:p>
          <a:p>
            <a:pPr lvl="1"/>
            <a:r>
              <a:rPr lang="cs-CZ" dirty="0" smtClean="0"/>
              <a:t>2,397-457: další práce s révou i ostatními stromy</a:t>
            </a:r>
          </a:p>
          <a:p>
            <a:r>
              <a:rPr lang="cs-CZ" dirty="0" smtClean="0"/>
              <a:t>závěr:</a:t>
            </a:r>
          </a:p>
          <a:p>
            <a:pPr lvl="1"/>
            <a:r>
              <a:rPr lang="cs-CZ" dirty="0" smtClean="0"/>
              <a:t>2,458-474: oslava zemědělce, který </a:t>
            </a:r>
            <a:r>
              <a:rPr lang="cs-CZ" dirty="0"/>
              <a:t>chápe své místo v </a:t>
            </a:r>
            <a:r>
              <a:rPr lang="cs-CZ" dirty="0" smtClean="0"/>
              <a:t>řádu (je šťastný) a podoba tohoto řádu (ideální / spravedlivá krajina)</a:t>
            </a:r>
            <a:endParaRPr lang="cs-CZ" dirty="0"/>
          </a:p>
          <a:p>
            <a:pPr lvl="1"/>
            <a:r>
              <a:rPr lang="cs-CZ" dirty="0" smtClean="0"/>
              <a:t>2,475-489: invokace Múz: prosba o pochopení principů světa a příčin, </a:t>
            </a:r>
            <a:r>
              <a:rPr lang="cs-CZ" dirty="0" err="1" smtClean="0"/>
              <a:t>lucretiovské</a:t>
            </a:r>
            <a:r>
              <a:rPr lang="cs-CZ" dirty="0" smtClean="0"/>
              <a:t> ozvuky</a:t>
            </a:r>
          </a:p>
          <a:p>
            <a:pPr lvl="1"/>
            <a:r>
              <a:rPr lang="cs-CZ" dirty="0" smtClean="0"/>
              <a:t>2,490-542: šťastný je ten, kdo zná příčiny věcí a nebojí se, šťastný je o ten, kdo ctí venkovská božstva (invokace Bakcha), kontrast ideální minulosti a současnosti (boj)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468513" y="1794462"/>
            <a:ext cx="2213876" cy="30777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400" dirty="0" smtClean="0"/>
              <a:t>metafora básnické inspirace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90920" y="4303051"/>
            <a:ext cx="3491469" cy="1015663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200" dirty="0" smtClean="0"/>
              <a:t>v rámci jara:</a:t>
            </a:r>
          </a:p>
          <a:p>
            <a:r>
              <a:rPr lang="cs-CZ" sz="1200" dirty="0" smtClean="0"/>
              <a:t>2,325nn.:</a:t>
            </a:r>
            <a:r>
              <a:rPr lang="cs-CZ" sz="1200" i="1" dirty="0" smtClean="0"/>
              <a:t> pater </a:t>
            </a:r>
            <a:r>
              <a:rPr lang="cs-CZ" sz="1200" i="1" dirty="0" err="1" smtClean="0"/>
              <a:t>omnipotens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fecundis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imbribus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Aether</a:t>
            </a:r>
            <a:endParaRPr lang="cs-CZ" sz="1200" i="1" dirty="0" smtClean="0"/>
          </a:p>
          <a:p>
            <a:r>
              <a:rPr lang="cs-CZ" sz="1200" i="1" dirty="0" smtClean="0"/>
              <a:t> </a:t>
            </a:r>
            <a:r>
              <a:rPr lang="cs-CZ" sz="1200" i="1" dirty="0" err="1" smtClean="0"/>
              <a:t>coniugis</a:t>
            </a:r>
            <a:r>
              <a:rPr lang="cs-CZ" sz="1200" i="1" dirty="0" smtClean="0"/>
              <a:t> in </a:t>
            </a:r>
            <a:r>
              <a:rPr lang="cs-CZ" sz="1200" i="1" dirty="0" err="1" smtClean="0"/>
              <a:t>gremium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laetae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descendit</a:t>
            </a:r>
            <a:r>
              <a:rPr lang="cs-CZ" sz="1200" i="1" dirty="0" smtClean="0"/>
              <a:t>, et </a:t>
            </a:r>
            <a:r>
              <a:rPr lang="cs-CZ" sz="1200" i="1" dirty="0" err="1" smtClean="0"/>
              <a:t>omnis</a:t>
            </a:r>
            <a:endParaRPr lang="cs-CZ" sz="1200" i="1" dirty="0" smtClean="0"/>
          </a:p>
          <a:p>
            <a:r>
              <a:rPr lang="cs-CZ" sz="1200" i="1" dirty="0" err="1" smtClean="0"/>
              <a:t>magnus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alit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magno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commixtus</a:t>
            </a:r>
            <a:r>
              <a:rPr lang="cs-CZ" sz="1200" i="1" dirty="0" smtClean="0"/>
              <a:t> corpore fetus.</a:t>
            </a:r>
          </a:p>
          <a:p>
            <a:r>
              <a:rPr lang="cs-CZ" sz="1200" dirty="0" smtClean="0"/>
              <a:t>srov. </a:t>
            </a:r>
            <a:r>
              <a:rPr lang="cs-CZ" sz="1200" dirty="0" err="1" smtClean="0"/>
              <a:t>Lucretius</a:t>
            </a:r>
            <a:r>
              <a:rPr lang="cs-CZ" sz="1200" dirty="0" smtClean="0"/>
              <a:t> (1,10nn.)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771767" y="5492378"/>
            <a:ext cx="3910622" cy="30777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sz="1400" dirty="0" smtClean="0"/>
              <a:t>důraz na cykličnost: práci na vinici není nikdy konec</a:t>
            </a:r>
            <a:endParaRPr lang="cs-CZ" sz="1400" dirty="0"/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3792071" y="4536141"/>
            <a:ext cx="3487270" cy="20618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1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r>
              <a:rPr lang="cs-CZ" i="1" dirty="0" smtClean="0"/>
              <a:t>, 3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654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úvod: </a:t>
            </a:r>
          </a:p>
          <a:p>
            <a:pPr lvl="1"/>
            <a:r>
              <a:rPr lang="cs-CZ" dirty="0" smtClean="0"/>
              <a:t>3,1-2: invokace bohyně </a:t>
            </a:r>
            <a:r>
              <a:rPr lang="cs-CZ" dirty="0" err="1" smtClean="0"/>
              <a:t>Pales</a:t>
            </a:r>
            <a:r>
              <a:rPr lang="cs-CZ" dirty="0" smtClean="0"/>
              <a:t> a Apollóna (pastýř od </a:t>
            </a:r>
            <a:r>
              <a:rPr lang="cs-CZ" dirty="0" err="1" smtClean="0"/>
              <a:t>Amfrýsu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3,3-11: všední téma versus snaha o výjimečnost (</a:t>
            </a:r>
            <a:r>
              <a:rPr lang="cs-CZ" i="1" dirty="0" err="1" smtClean="0"/>
              <a:t>temptanda</a:t>
            </a:r>
            <a:r>
              <a:rPr lang="cs-CZ" i="1" dirty="0" smtClean="0"/>
              <a:t> via </a:t>
            </a:r>
            <a:r>
              <a:rPr lang="cs-CZ" i="1" dirty="0" err="1" smtClean="0"/>
              <a:t>est</a:t>
            </a:r>
            <a:r>
              <a:rPr lang="cs-CZ" i="1" dirty="0" smtClean="0"/>
              <a:t>, </a:t>
            </a:r>
            <a:r>
              <a:rPr lang="cs-CZ" i="1" dirty="0" err="1" smtClean="0"/>
              <a:t>qua</a:t>
            </a:r>
            <a:r>
              <a:rPr lang="cs-CZ" i="1" dirty="0" smtClean="0"/>
              <a:t> </a:t>
            </a:r>
            <a:r>
              <a:rPr lang="cs-CZ" i="1" dirty="0" err="1" smtClean="0"/>
              <a:t>me</a:t>
            </a:r>
            <a:r>
              <a:rPr lang="cs-CZ" i="1" dirty="0" smtClean="0"/>
              <a:t> </a:t>
            </a:r>
            <a:r>
              <a:rPr lang="cs-CZ" i="1" dirty="0" err="1" smtClean="0"/>
              <a:t>quoque</a:t>
            </a:r>
            <a:r>
              <a:rPr lang="cs-CZ" i="1" dirty="0" smtClean="0"/>
              <a:t> </a:t>
            </a:r>
            <a:r>
              <a:rPr lang="cs-CZ" i="1" dirty="0" err="1" smtClean="0"/>
              <a:t>possim</a:t>
            </a:r>
            <a:r>
              <a:rPr lang="cs-CZ" i="1" dirty="0" smtClean="0"/>
              <a:t> / </a:t>
            </a:r>
            <a:r>
              <a:rPr lang="cs-CZ" i="1" dirty="0" err="1" smtClean="0"/>
              <a:t>tollere</a:t>
            </a:r>
            <a:r>
              <a:rPr lang="cs-CZ" i="1" dirty="0" smtClean="0"/>
              <a:t> </a:t>
            </a:r>
            <a:r>
              <a:rPr lang="cs-CZ" i="1" dirty="0" err="1" smtClean="0"/>
              <a:t>humo</a:t>
            </a:r>
            <a:r>
              <a:rPr lang="cs-CZ" i="1" dirty="0" smtClean="0"/>
              <a:t> </a:t>
            </a:r>
            <a:r>
              <a:rPr lang="cs-CZ" i="1" dirty="0" err="1" smtClean="0"/>
              <a:t>victorque</a:t>
            </a:r>
            <a:r>
              <a:rPr lang="cs-CZ" i="1" dirty="0" smtClean="0"/>
              <a:t> </a:t>
            </a:r>
            <a:r>
              <a:rPr lang="cs-CZ" i="1" dirty="0" err="1" smtClean="0"/>
              <a:t>virum</a:t>
            </a:r>
            <a:r>
              <a:rPr lang="cs-CZ" i="1" dirty="0" smtClean="0"/>
              <a:t> </a:t>
            </a:r>
            <a:r>
              <a:rPr lang="cs-CZ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volitare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</a:t>
            </a:r>
            <a:r>
              <a:rPr lang="cs-CZ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3,12-48: obraz </a:t>
            </a:r>
            <a:r>
              <a:rPr lang="cs-CZ" dirty="0" smtClean="0">
                <a:solidFill>
                  <a:srgbClr val="FF0000"/>
                </a:solidFill>
              </a:rPr>
              <a:t>triumfu básníka v triumfu Caesara </a:t>
            </a:r>
            <a:r>
              <a:rPr lang="cs-CZ" dirty="0" smtClean="0"/>
              <a:t>(</a:t>
            </a:r>
            <a:r>
              <a:rPr lang="cs-CZ" dirty="0" err="1" smtClean="0"/>
              <a:t>ekfraze</a:t>
            </a:r>
            <a:r>
              <a:rPr lang="cs-CZ" dirty="0" smtClean="0"/>
              <a:t> triumfálních výjevů v chrámu): </a:t>
            </a:r>
            <a:r>
              <a:rPr lang="cs-CZ" b="1" dirty="0" smtClean="0">
                <a:solidFill>
                  <a:srgbClr val="FF0000"/>
                </a:solidFill>
              </a:rPr>
              <a:t>literární předobraz </a:t>
            </a:r>
            <a:r>
              <a:rPr lang="cs-CZ" b="1" i="1" dirty="0" smtClean="0">
                <a:solidFill>
                  <a:srgbClr val="FF0000"/>
                </a:solidFill>
              </a:rPr>
              <a:t>Aeneidy</a:t>
            </a:r>
          </a:p>
          <a:p>
            <a:r>
              <a:rPr lang="cs-CZ" dirty="0" smtClean="0"/>
              <a:t>skot (krávy, koně):</a:t>
            </a:r>
            <a:endParaRPr lang="cs-CZ" i="1" dirty="0" smtClean="0"/>
          </a:p>
          <a:p>
            <a:pPr lvl="1"/>
            <a:r>
              <a:rPr lang="cs-CZ" dirty="0" smtClean="0"/>
              <a:t>3,49-122: výběr chovných kusů</a:t>
            </a:r>
          </a:p>
          <a:p>
            <a:pPr lvl="1"/>
            <a:r>
              <a:rPr lang="cs-CZ" dirty="0" smtClean="0"/>
              <a:t>3,123-156: péče o chovná zvířata, samce i samice, zvl. březí</a:t>
            </a:r>
          </a:p>
          <a:p>
            <a:pPr lvl="1"/>
            <a:r>
              <a:rPr lang="cs-CZ" dirty="0" smtClean="0"/>
              <a:t>3,157-189: péče o telata a hříbata</a:t>
            </a:r>
          </a:p>
          <a:p>
            <a:pPr lvl="1"/>
            <a:r>
              <a:rPr lang="cs-CZ" dirty="0" smtClean="0"/>
              <a:t>3,190-241: krocení a kultivace (odvracením od pudovosti)</a:t>
            </a:r>
          </a:p>
          <a:p>
            <a:pPr lvl="1"/>
            <a:r>
              <a:rPr lang="cs-CZ" dirty="0" smtClean="0"/>
              <a:t>3,242-283: negativní projevy sexuální </a:t>
            </a:r>
            <a:r>
              <a:rPr lang="cs-CZ" dirty="0" err="1" smtClean="0"/>
              <a:t>apetence</a:t>
            </a:r>
            <a:endParaRPr lang="cs-CZ" dirty="0" smtClean="0"/>
          </a:p>
          <a:p>
            <a:r>
              <a:rPr lang="cs-CZ" dirty="0" smtClean="0"/>
              <a:t>brav (ovce, kozy, prasata):</a:t>
            </a:r>
          </a:p>
          <a:p>
            <a:pPr lvl="1"/>
            <a:r>
              <a:rPr lang="cs-CZ" dirty="0" smtClean="0"/>
              <a:t>3,284-294: upozornění na všednost tématu kontrastující s vysokým žánrem (cesta, kterou dosud nikdo nešel) a další invokace </a:t>
            </a:r>
            <a:r>
              <a:rPr lang="cs-CZ" dirty="0" err="1" smtClean="0"/>
              <a:t>Pales</a:t>
            </a:r>
            <a:endParaRPr lang="cs-CZ" dirty="0" smtClean="0"/>
          </a:p>
          <a:p>
            <a:pPr lvl="1"/>
            <a:r>
              <a:rPr lang="cs-CZ" dirty="0" smtClean="0"/>
              <a:t>3,295: kozy a způsoby jejich chovu u různých národů (obraz libyjského pastýře versus římského vojáka: 339-348)</a:t>
            </a:r>
          </a:p>
          <a:p>
            <a:pPr lvl="1"/>
            <a:r>
              <a:rPr lang="cs-CZ" dirty="0" smtClean="0"/>
              <a:t>3,384-403: ovce a vlna, kozy a mléko</a:t>
            </a:r>
          </a:p>
          <a:p>
            <a:pPr lvl="1"/>
            <a:r>
              <a:rPr lang="cs-CZ" dirty="0" smtClean="0"/>
              <a:t>3,404-413: psi</a:t>
            </a:r>
          </a:p>
          <a:p>
            <a:pPr lvl="1"/>
            <a:r>
              <a:rPr lang="cs-CZ" dirty="0" smtClean="0"/>
              <a:t>3,414-477: prevence úrazů (uštknutí), péče o stáje, hygiena, choroby a léčba</a:t>
            </a:r>
          </a:p>
          <a:p>
            <a:pPr lvl="1"/>
            <a:r>
              <a:rPr lang="cs-CZ" dirty="0" smtClean="0"/>
              <a:t>3,478-566: zkáza epidemické nákazy dobytčího moru (jediným lékem je oheň: </a:t>
            </a:r>
            <a:r>
              <a:rPr lang="cs-CZ" i="1" dirty="0" err="1" smtClean="0"/>
              <a:t>sacer</a:t>
            </a:r>
            <a:r>
              <a:rPr lang="cs-CZ" i="1" dirty="0" smtClean="0"/>
              <a:t> </a:t>
            </a:r>
            <a:r>
              <a:rPr lang="cs-CZ" i="1" dirty="0" err="1" smtClean="0"/>
              <a:t>ignis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7566211" y="218250"/>
            <a:ext cx="4294095" cy="20621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odkaz k </a:t>
            </a:r>
            <a:r>
              <a:rPr lang="cs-CZ" sz="1400" dirty="0" err="1" smtClean="0"/>
              <a:t>Enniově</a:t>
            </a:r>
            <a:r>
              <a:rPr lang="cs-CZ" sz="1400" dirty="0" smtClean="0"/>
              <a:t> epitafu, v němž poprvé metafora básnického vzletu a věčnosti</a:t>
            </a:r>
          </a:p>
          <a:p>
            <a:pPr lvl="1" algn="just">
              <a:defRPr/>
            </a:pPr>
            <a:r>
              <a:rPr lang="cs-CZ" sz="1100" i="1" dirty="0"/>
              <a:t>ASPICITE, o </a:t>
            </a:r>
            <a:r>
              <a:rPr lang="cs-CZ" sz="1100" i="1" dirty="0" err="1"/>
              <a:t>ciues</a:t>
            </a:r>
            <a:r>
              <a:rPr lang="cs-CZ" sz="1100" i="1" dirty="0"/>
              <a:t>, </a:t>
            </a:r>
            <a:r>
              <a:rPr lang="cs-CZ" sz="1100" i="1" dirty="0" err="1"/>
              <a:t>senis</a:t>
            </a:r>
            <a:r>
              <a:rPr lang="cs-CZ" sz="1100" i="1" dirty="0"/>
              <a:t> </a:t>
            </a:r>
            <a:r>
              <a:rPr lang="cs-CZ" sz="1100" i="1" dirty="0" err="1"/>
              <a:t>Enni</a:t>
            </a:r>
            <a:r>
              <a:rPr lang="cs-CZ" sz="1100" i="1" dirty="0"/>
              <a:t> </a:t>
            </a:r>
            <a:r>
              <a:rPr lang="cs-CZ" sz="1100" i="1" dirty="0" err="1"/>
              <a:t>imaginis</a:t>
            </a:r>
            <a:r>
              <a:rPr lang="cs-CZ" sz="1100" i="1" dirty="0"/>
              <a:t> forman.</a:t>
            </a:r>
          </a:p>
          <a:p>
            <a:pPr lvl="1" algn="just">
              <a:defRPr/>
            </a:pPr>
            <a:r>
              <a:rPr lang="pt-BR" sz="1100" i="1" dirty="0"/>
              <a:t>hic uestrum panxit maxima facta patrum.</a:t>
            </a:r>
            <a:endParaRPr lang="cs-CZ" sz="1100" i="1" dirty="0"/>
          </a:p>
          <a:p>
            <a:pPr lvl="1" algn="just">
              <a:defRPr/>
            </a:pPr>
            <a:r>
              <a:rPr lang="cs-CZ" sz="1100" i="1" dirty="0" err="1"/>
              <a:t>nemo</a:t>
            </a:r>
            <a:r>
              <a:rPr lang="cs-CZ" sz="1100" i="1" dirty="0"/>
              <a:t> </a:t>
            </a:r>
            <a:r>
              <a:rPr lang="cs-CZ" sz="1100" i="1" dirty="0" err="1"/>
              <a:t>me</a:t>
            </a:r>
            <a:r>
              <a:rPr lang="cs-CZ" sz="1100" i="1" dirty="0"/>
              <a:t> </a:t>
            </a:r>
            <a:r>
              <a:rPr lang="cs-CZ" sz="1100" i="1" dirty="0" err="1"/>
              <a:t>lacrimis</a:t>
            </a:r>
            <a:r>
              <a:rPr lang="cs-CZ" sz="1100" i="1" dirty="0"/>
              <a:t> </a:t>
            </a:r>
            <a:r>
              <a:rPr lang="cs-CZ" sz="1100" i="1" dirty="0" err="1"/>
              <a:t>decoret</a:t>
            </a:r>
            <a:r>
              <a:rPr lang="cs-CZ" sz="1100" i="1" dirty="0"/>
              <a:t> </a:t>
            </a:r>
            <a:r>
              <a:rPr lang="cs-CZ" sz="1100" i="1" dirty="0" err="1"/>
              <a:t>nec</a:t>
            </a:r>
            <a:r>
              <a:rPr lang="cs-CZ" sz="1100" i="1" dirty="0"/>
              <a:t> </a:t>
            </a:r>
            <a:r>
              <a:rPr lang="cs-CZ" sz="1100" i="1" dirty="0" err="1"/>
              <a:t>funera</a:t>
            </a:r>
            <a:r>
              <a:rPr lang="cs-CZ" sz="1100" i="1" dirty="0"/>
              <a:t> </a:t>
            </a:r>
            <a:r>
              <a:rPr lang="cs-CZ" sz="1100" i="1" dirty="0" err="1"/>
              <a:t>fletu</a:t>
            </a:r>
            <a:endParaRPr lang="cs-CZ" sz="1100" i="1" dirty="0"/>
          </a:p>
          <a:p>
            <a:pPr lvl="1" algn="just">
              <a:defRPr/>
            </a:pPr>
            <a:r>
              <a:rPr lang="cs-CZ" sz="1100" i="1" dirty="0" err="1"/>
              <a:t>faxit</a:t>
            </a:r>
            <a:r>
              <a:rPr lang="cs-CZ" sz="1100" i="1" dirty="0"/>
              <a:t>. </a:t>
            </a:r>
            <a:r>
              <a:rPr lang="cs-CZ" sz="1100" i="1" dirty="0" err="1"/>
              <a:t>cur</a:t>
            </a:r>
            <a:r>
              <a:rPr lang="cs-CZ" sz="1100" i="1" dirty="0"/>
              <a:t>? </a:t>
            </a:r>
            <a:r>
              <a:rPr lang="cs-CZ" sz="11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uolito</a:t>
            </a:r>
            <a:r>
              <a:rPr lang="cs-CZ" sz="1100" i="1" dirty="0"/>
              <a:t> </a:t>
            </a:r>
            <a:r>
              <a:rPr lang="cs-CZ" sz="1100" i="1" dirty="0" err="1"/>
              <a:t>uiuos</a:t>
            </a:r>
            <a:r>
              <a:rPr lang="cs-CZ" sz="1100" i="1" dirty="0"/>
              <a:t> </a:t>
            </a:r>
            <a:r>
              <a:rPr lang="cs-CZ" sz="1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</a:t>
            </a:r>
            <a:r>
              <a:rPr lang="cs-CZ" sz="11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</a:t>
            </a:r>
            <a:r>
              <a:rPr lang="cs-CZ" sz="1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100" i="1" dirty="0" err="1"/>
              <a:t>uirum</a:t>
            </a:r>
            <a:endParaRPr lang="cs-CZ" sz="11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Vergilius odkazuje na autora </a:t>
            </a:r>
            <a:r>
              <a:rPr lang="cs-CZ" sz="1400" i="1" dirty="0" err="1" smtClean="0"/>
              <a:t>Annales</a:t>
            </a:r>
            <a:r>
              <a:rPr lang="cs-CZ" sz="1400" i="1" dirty="0" smtClean="0"/>
              <a:t>, </a:t>
            </a:r>
            <a:r>
              <a:rPr lang="cs-CZ" sz="1400" dirty="0" smtClean="0"/>
              <a:t>tj. velkého latinského eposu, jako předzvěst  </a:t>
            </a:r>
            <a:r>
              <a:rPr lang="cs-CZ" sz="1400" i="1" dirty="0" smtClean="0"/>
              <a:t>Aeneidy,</a:t>
            </a:r>
            <a:r>
              <a:rPr lang="cs-CZ" sz="1400" dirty="0" smtClean="0"/>
              <a:t> kde téma novosti </a:t>
            </a:r>
            <a:r>
              <a:rPr lang="cs-CZ" sz="1400" i="1" dirty="0" smtClean="0"/>
              <a:t>(primus)</a:t>
            </a:r>
            <a:r>
              <a:rPr lang="cs-CZ" sz="1400" dirty="0" smtClean="0"/>
              <a:t> a návazně vlastní velikosti rozvinuto dále</a:t>
            </a:r>
            <a:endParaRPr lang="cs-CZ" sz="1100" dirty="0" smtClean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2904565" y="1281953"/>
            <a:ext cx="5154706" cy="131781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34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4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r>
              <a:rPr lang="cs-CZ" i="1" dirty="0" smtClean="0"/>
              <a:t>, 4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0893"/>
            <a:ext cx="10515600" cy="519056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úvod: </a:t>
            </a:r>
          </a:p>
          <a:p>
            <a:pPr lvl="1"/>
            <a:r>
              <a:rPr lang="cs-CZ" dirty="0"/>
              <a:t>4</a:t>
            </a:r>
            <a:r>
              <a:rPr lang="cs-CZ" dirty="0" smtClean="0"/>
              <a:t>,1-2: téma medu a oslovení </a:t>
            </a:r>
            <a:r>
              <a:rPr lang="cs-CZ" dirty="0" err="1" smtClean="0"/>
              <a:t>Maecenata</a:t>
            </a:r>
            <a:endParaRPr lang="cs-CZ" dirty="0" smtClean="0"/>
          </a:p>
          <a:p>
            <a:pPr lvl="1"/>
            <a:r>
              <a:rPr lang="cs-CZ" dirty="0" smtClean="0"/>
              <a:t>4,3-7: </a:t>
            </a:r>
            <a:r>
              <a:rPr lang="cs-CZ" i="1" dirty="0" smtClean="0"/>
              <a:t>mores et studia et </a:t>
            </a:r>
            <a:r>
              <a:rPr lang="cs-CZ" i="1" dirty="0" err="1" smtClean="0"/>
              <a:t>populos</a:t>
            </a:r>
            <a:r>
              <a:rPr lang="cs-CZ" i="1" dirty="0" smtClean="0"/>
              <a:t> et </a:t>
            </a:r>
            <a:r>
              <a:rPr lang="cs-CZ" i="1" dirty="0" err="1" smtClean="0"/>
              <a:t>proelia</a:t>
            </a:r>
            <a:r>
              <a:rPr lang="cs-CZ" i="1" dirty="0" smtClean="0"/>
              <a:t> </a:t>
            </a:r>
            <a:r>
              <a:rPr lang="cs-CZ" i="1" dirty="0" err="1" smtClean="0"/>
              <a:t>dicam</a:t>
            </a:r>
            <a:r>
              <a:rPr lang="cs-CZ" i="1" dirty="0" smtClean="0"/>
              <a:t> </a:t>
            </a:r>
            <a:r>
              <a:rPr lang="cs-CZ" dirty="0" smtClean="0"/>
              <a:t>(znovu motiv obyčejného tématu: </a:t>
            </a:r>
            <a:r>
              <a:rPr lang="cs-CZ" i="1" dirty="0" err="1" smtClean="0"/>
              <a:t>leves</a:t>
            </a:r>
            <a:r>
              <a:rPr lang="cs-CZ" i="1" dirty="0" smtClean="0"/>
              <a:t> res, </a:t>
            </a:r>
            <a:r>
              <a:rPr lang="cs-CZ" i="1" dirty="0" err="1" smtClean="0"/>
              <a:t>tenuis</a:t>
            </a:r>
            <a:r>
              <a:rPr lang="cs-CZ" dirty="0" smtClean="0"/>
              <a:t>, přesto přinese </a:t>
            </a:r>
            <a:r>
              <a:rPr lang="cs-CZ" dirty="0" smtClean="0">
                <a:solidFill>
                  <a:srgbClr val="FF0000"/>
                </a:solidFill>
              </a:rPr>
              <a:t>slávu, význam</a:t>
            </a:r>
            <a:r>
              <a:rPr lang="cs-CZ" dirty="0" smtClean="0"/>
              <a:t>); invokace </a:t>
            </a:r>
            <a:r>
              <a:rPr lang="cs-CZ" i="1" dirty="0" err="1" smtClean="0"/>
              <a:t>numina</a:t>
            </a:r>
            <a:r>
              <a:rPr lang="cs-CZ" i="1" dirty="0" smtClean="0"/>
              <a:t> </a:t>
            </a:r>
            <a:r>
              <a:rPr lang="cs-CZ" i="1" dirty="0" err="1" smtClean="0"/>
              <a:t>laeva</a:t>
            </a:r>
            <a:r>
              <a:rPr lang="cs-CZ" i="1" dirty="0" smtClean="0"/>
              <a:t> </a:t>
            </a:r>
            <a:r>
              <a:rPr lang="cs-CZ" dirty="0" smtClean="0"/>
              <a:t>a Apollóna </a:t>
            </a:r>
          </a:p>
          <a:p>
            <a:r>
              <a:rPr lang="cs-CZ" dirty="0" smtClean="0"/>
              <a:t>úly:</a:t>
            </a:r>
            <a:endParaRPr lang="cs-CZ" i="1" dirty="0" smtClean="0"/>
          </a:p>
          <a:p>
            <a:pPr lvl="1"/>
            <a:r>
              <a:rPr lang="cs-CZ" dirty="0" smtClean="0"/>
              <a:t>4,8-50: vhodné prostředí pro úl, úprava krajiny a vhodná podoba úlu</a:t>
            </a:r>
          </a:p>
          <a:p>
            <a:pPr lvl="1"/>
            <a:r>
              <a:rPr lang="cs-CZ" dirty="0" smtClean="0"/>
              <a:t>4,51-115: rojení, lákání do úlu (boj dvou královen, výběr královny, usazení včelstva), osázení okolí vhodnými rostlinami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4,116-148: odbočka (</a:t>
            </a:r>
            <a:r>
              <a:rPr lang="cs-CZ" i="1" dirty="0" err="1" smtClean="0">
                <a:solidFill>
                  <a:srgbClr val="FF0000"/>
                </a:solidFill>
              </a:rPr>
              <a:t>praeteritio</a:t>
            </a:r>
            <a:r>
              <a:rPr lang="cs-CZ" dirty="0" smtClean="0">
                <a:solidFill>
                  <a:srgbClr val="FF0000"/>
                </a:solidFill>
              </a:rPr>
              <a:t>): dílo se chýlí ke konci, jinak by pokračoval líčením díla starce z </a:t>
            </a:r>
            <a:r>
              <a:rPr lang="cs-CZ" dirty="0" err="1" smtClean="0">
                <a:solidFill>
                  <a:srgbClr val="FF0000"/>
                </a:solidFill>
              </a:rPr>
              <a:t>Kóryku</a:t>
            </a:r>
            <a:r>
              <a:rPr lang="cs-CZ" dirty="0" smtClean="0">
                <a:solidFill>
                  <a:srgbClr val="FF0000"/>
                </a:solidFill>
              </a:rPr>
              <a:t> (částečně vylíčí), ale musí pokročit</a:t>
            </a:r>
          </a:p>
          <a:p>
            <a:r>
              <a:rPr lang="cs-CZ" dirty="0" smtClean="0"/>
              <a:t>vlastnosti včel (odměna Jova za jejich pomoc):</a:t>
            </a:r>
          </a:p>
          <a:p>
            <a:pPr lvl="1"/>
            <a:r>
              <a:rPr lang="cs-CZ" dirty="0" smtClean="0"/>
              <a:t>4,149-196: společné děti a sídla, domov, stabilita, práce pro obecnou potřebu, dělba práce a skvělá organizace (příměr ke výrobě </a:t>
            </a:r>
            <a:r>
              <a:rPr lang="cs-CZ" dirty="0" err="1" smtClean="0"/>
              <a:t>kyklópských</a:t>
            </a:r>
            <a:r>
              <a:rPr lang="cs-CZ" dirty="0" smtClean="0"/>
              <a:t> blesků pro Jova), společný oddech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4,197-202: nejpodivuhodnější vlastnost: vyhýbání se páření</a:t>
            </a:r>
          </a:p>
          <a:p>
            <a:pPr lvl="1"/>
            <a:r>
              <a:rPr lang="cs-CZ" dirty="0" smtClean="0"/>
              <a:t>4,203: smrt jednotlivce je častá, ale rod je nesmrtelný</a:t>
            </a:r>
          </a:p>
          <a:p>
            <a:pPr lvl="1"/>
            <a:r>
              <a:rPr lang="cs-CZ" dirty="0" smtClean="0"/>
              <a:t>4,210: královna, úcta, ochrana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4,219: včely mají podíl na světové duši (filozofická odbočka: Bůh proniká vším, k němu se vše vrací, není místo pro smrt)</a:t>
            </a:r>
          </a:p>
          <a:p>
            <a:pPr lvl="1"/>
            <a:r>
              <a:rPr lang="cs-CZ" dirty="0" smtClean="0"/>
              <a:t>4,228:  otevírání úlu a vytáčení medu: vhodná doba a sebeobětování včel na obranu medu</a:t>
            </a:r>
          </a:p>
          <a:p>
            <a:pPr lvl="1"/>
            <a:r>
              <a:rPr lang="cs-CZ" dirty="0" smtClean="0"/>
              <a:t>4,239: zazimování</a:t>
            </a:r>
          </a:p>
          <a:p>
            <a:pPr lvl="1"/>
            <a:r>
              <a:rPr lang="cs-CZ" dirty="0" smtClean="0"/>
              <a:t>4,251: choroby a léčba</a:t>
            </a:r>
          </a:p>
          <a:p>
            <a:pPr lvl="1"/>
            <a:r>
              <a:rPr lang="cs-CZ" dirty="0" smtClean="0"/>
              <a:t>4,281: příběh </a:t>
            </a:r>
            <a:r>
              <a:rPr lang="cs-CZ" dirty="0"/>
              <a:t>(</a:t>
            </a:r>
            <a:r>
              <a:rPr lang="cs-CZ" dirty="0" err="1"/>
              <a:t>epyllion</a:t>
            </a:r>
            <a:r>
              <a:rPr lang="cs-CZ" dirty="0"/>
              <a:t>) </a:t>
            </a:r>
            <a:r>
              <a:rPr lang="cs-CZ" dirty="0" smtClean="0"/>
              <a:t>o pastýři z Arkádie, </a:t>
            </a:r>
            <a:r>
              <a:rPr lang="cs-CZ" dirty="0" err="1" smtClean="0"/>
              <a:t>Aristaeovi</a:t>
            </a:r>
            <a:r>
              <a:rPr lang="cs-CZ" dirty="0" smtClean="0"/>
              <a:t>, a jeho zrodu včelstva z tlející krve mrtvého býka (spoutal </a:t>
            </a:r>
            <a:r>
              <a:rPr lang="cs-CZ" dirty="0" err="1" smtClean="0"/>
              <a:t>Prótéa</a:t>
            </a:r>
            <a:r>
              <a:rPr lang="cs-CZ" dirty="0" smtClean="0"/>
              <a:t>, aby mu poradil)</a:t>
            </a:r>
          </a:p>
          <a:p>
            <a:pPr lvl="2"/>
            <a:r>
              <a:rPr lang="cs-CZ" dirty="0" smtClean="0"/>
              <a:t>katalog nymf, příběh o Orfeovi a </a:t>
            </a:r>
            <a:r>
              <a:rPr lang="cs-CZ" dirty="0" err="1" smtClean="0"/>
              <a:t>Eurydiké</a:t>
            </a:r>
            <a:endParaRPr lang="cs-CZ" dirty="0" smtClean="0"/>
          </a:p>
          <a:p>
            <a:pPr lvl="2"/>
            <a:r>
              <a:rPr lang="cs-CZ" dirty="0" smtClean="0"/>
              <a:t>odprosil nymfy pomocí oběti čtyř volů: v nich se zrodila včelstva</a:t>
            </a:r>
          </a:p>
          <a:p>
            <a:r>
              <a:rPr lang="cs-CZ" dirty="0" smtClean="0"/>
              <a:t>závěr:</a:t>
            </a:r>
          </a:p>
          <a:p>
            <a:pPr lvl="1"/>
            <a:r>
              <a:rPr lang="cs-CZ" dirty="0" smtClean="0"/>
              <a:t>4,559: příměr </a:t>
            </a:r>
            <a:r>
              <a:rPr lang="cs-CZ" b="1" dirty="0" smtClean="0">
                <a:solidFill>
                  <a:srgbClr val="FF0000"/>
                </a:solidFill>
              </a:rPr>
              <a:t>skládání básně a Caesarova tažení  </a:t>
            </a:r>
            <a:r>
              <a:rPr lang="cs-CZ" b="1" dirty="0">
                <a:solidFill>
                  <a:srgbClr val="FF0000"/>
                </a:solidFill>
              </a:rPr>
              <a:t>k</a:t>
            </a:r>
            <a:r>
              <a:rPr lang="cs-CZ" b="1" dirty="0" smtClean="0">
                <a:solidFill>
                  <a:srgbClr val="FF0000"/>
                </a:solidFill>
              </a:rPr>
              <a:t> Eufratu</a:t>
            </a:r>
          </a:p>
          <a:p>
            <a:pPr lvl="1"/>
            <a:r>
              <a:rPr lang="cs-CZ" dirty="0" smtClean="0"/>
              <a:t>4,565-566: intertextová připomínka bukolských veršů, které také složil</a:t>
            </a:r>
          </a:p>
        </p:txBody>
      </p:sp>
    </p:spTree>
    <p:extLst>
      <p:ext uri="{BB962C8B-B14F-4D97-AF65-F5344CB8AC3E}">
        <p14:creationId xmlns:p14="http://schemas.microsoft.com/office/powerpoint/2010/main" val="281813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2988"/>
            <a:ext cx="10515600" cy="5423647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chaos versus kosmos:</a:t>
            </a:r>
          </a:p>
          <a:p>
            <a:pPr lvl="1"/>
            <a:r>
              <a:rPr lang="cs-CZ" dirty="0" smtClean="0"/>
              <a:t>práce zemědělce kultivuje svět, vnáší do něj </a:t>
            </a:r>
            <a:r>
              <a:rPr lang="cs-CZ" dirty="0"/>
              <a:t>řád - divoká příroda má </a:t>
            </a:r>
            <a:r>
              <a:rPr lang="cs-CZ" dirty="0" smtClean="0"/>
              <a:t>totiž schopnost </a:t>
            </a:r>
            <a:r>
              <a:rPr lang="cs-CZ" dirty="0"/>
              <a:t>„učit se“, nejen se podrobit </a:t>
            </a:r>
            <a:r>
              <a:rPr lang="cs-CZ" dirty="0" smtClean="0"/>
              <a:t>zemědělci</a:t>
            </a:r>
          </a:p>
          <a:p>
            <a:pPr lvl="1"/>
            <a:r>
              <a:rPr lang="cs-CZ" dirty="0" smtClean="0"/>
              <a:t>pokud člověk přírodu nekultivuje, znovu upadá do chaosu:</a:t>
            </a:r>
          </a:p>
          <a:p>
            <a:pPr lvl="2"/>
            <a:r>
              <a:rPr lang="cs-CZ" dirty="0" smtClean="0"/>
              <a:t>1,199n.: </a:t>
            </a:r>
            <a:r>
              <a:rPr lang="cs-CZ" i="1" dirty="0" smtClean="0"/>
              <a:t>sic omnia </a:t>
            </a:r>
            <a:r>
              <a:rPr lang="cs-CZ" i="1" dirty="0" err="1" smtClean="0"/>
              <a:t>fatis</a:t>
            </a:r>
            <a:r>
              <a:rPr lang="cs-CZ" i="1" dirty="0" smtClean="0"/>
              <a:t> / </a:t>
            </a:r>
            <a:r>
              <a:rPr lang="cs-CZ" b="1" i="1" dirty="0" smtClean="0">
                <a:solidFill>
                  <a:srgbClr val="FF0000"/>
                </a:solidFill>
              </a:rPr>
              <a:t>in </a:t>
            </a:r>
            <a:r>
              <a:rPr lang="cs-CZ" b="1" i="1" dirty="0" err="1" smtClean="0">
                <a:solidFill>
                  <a:srgbClr val="FF0000"/>
                </a:solidFill>
              </a:rPr>
              <a:t>peius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ruere</a:t>
            </a:r>
            <a:r>
              <a:rPr lang="cs-CZ" i="1" dirty="0" smtClean="0"/>
              <a:t> </a:t>
            </a:r>
            <a:r>
              <a:rPr lang="cs-CZ" i="1" dirty="0" err="1" smtClean="0"/>
              <a:t>ac</a:t>
            </a:r>
            <a:r>
              <a:rPr lang="cs-CZ" i="1" dirty="0" smtClean="0"/>
              <a:t> retro </a:t>
            </a:r>
            <a:r>
              <a:rPr lang="cs-CZ" i="1" dirty="0" err="1" smtClean="0"/>
              <a:t>sublapsa</a:t>
            </a:r>
            <a:r>
              <a:rPr lang="cs-CZ" i="1" dirty="0" smtClean="0"/>
              <a:t> </a:t>
            </a:r>
            <a:r>
              <a:rPr lang="cs-CZ" i="1" dirty="0" err="1" smtClean="0"/>
              <a:t>referri</a:t>
            </a:r>
            <a:r>
              <a:rPr lang="cs-CZ" i="1" dirty="0" smtClean="0"/>
              <a:t> </a:t>
            </a:r>
            <a:r>
              <a:rPr lang="cs-CZ" dirty="0"/>
              <a:t>(důraz pomocí umístění na klíčové místo v textu, předěl mezi „práce“ a „dni“)</a:t>
            </a:r>
            <a:endParaRPr lang="cs-CZ" dirty="0" smtClean="0"/>
          </a:p>
          <a:p>
            <a:pPr lvl="1"/>
            <a:r>
              <a:rPr lang="cs-CZ" i="1" dirty="0" smtClean="0"/>
              <a:t>Georg. </a:t>
            </a:r>
            <a:r>
              <a:rPr lang="cs-CZ" dirty="0" smtClean="0"/>
              <a:t>1,466…: nezkrocená příroda: chaos přírodních </a:t>
            </a:r>
            <a:r>
              <a:rPr lang="cs-CZ" dirty="0"/>
              <a:t>katastrof </a:t>
            </a:r>
            <a:r>
              <a:rPr lang="cs-CZ" dirty="0" smtClean="0"/>
              <a:t>/ chaos válek: zdivočelá příroda </a:t>
            </a:r>
          </a:p>
          <a:p>
            <a:pPr lvl="2"/>
            <a:r>
              <a:rPr lang="cs-CZ" dirty="0" smtClean="0"/>
              <a:t>1,505nn.: 	                    </a:t>
            </a:r>
            <a:r>
              <a:rPr lang="cs-CZ" i="1" dirty="0" smtClean="0"/>
              <a:t>…</a:t>
            </a:r>
            <a:r>
              <a:rPr lang="cs-CZ" dirty="0" smtClean="0"/>
              <a:t> </a:t>
            </a:r>
            <a:r>
              <a:rPr lang="cs-CZ" i="1" dirty="0" err="1"/>
              <a:t>tot</a:t>
            </a:r>
            <a:r>
              <a:rPr lang="cs-CZ" i="1" dirty="0"/>
              <a:t> </a:t>
            </a:r>
            <a:r>
              <a:rPr lang="cs-CZ" i="1" dirty="0" err="1"/>
              <a:t>bella</a:t>
            </a:r>
            <a:r>
              <a:rPr lang="cs-CZ" i="1" dirty="0"/>
              <a:t> per </a:t>
            </a:r>
            <a:r>
              <a:rPr lang="cs-CZ" i="1" dirty="0" err="1" smtClean="0"/>
              <a:t>orbem</a:t>
            </a:r>
            <a:r>
              <a:rPr lang="cs-CZ" i="1" dirty="0" smtClean="0"/>
              <a:t>,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tam </a:t>
            </a:r>
            <a:r>
              <a:rPr lang="cs-CZ" i="1" dirty="0" err="1"/>
              <a:t>multae</a:t>
            </a:r>
            <a:r>
              <a:rPr lang="cs-CZ" i="1" dirty="0"/>
              <a:t> </a:t>
            </a:r>
            <a:r>
              <a:rPr lang="cs-CZ" i="1" dirty="0" err="1"/>
              <a:t>scelerum</a:t>
            </a:r>
            <a:r>
              <a:rPr lang="cs-CZ" i="1" dirty="0"/>
              <a:t> facies, non </a:t>
            </a:r>
            <a:r>
              <a:rPr lang="cs-CZ" i="1" dirty="0" err="1"/>
              <a:t>ullus</a:t>
            </a:r>
            <a:r>
              <a:rPr lang="cs-CZ" i="1" dirty="0"/>
              <a:t> </a:t>
            </a:r>
            <a:r>
              <a:rPr lang="cs-CZ" i="1" dirty="0" err="1"/>
              <a:t>aratro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dignus</a:t>
            </a:r>
            <a:r>
              <a:rPr lang="cs-CZ" i="1" dirty="0"/>
              <a:t> honos, </a:t>
            </a:r>
            <a:r>
              <a:rPr lang="cs-CZ" i="1" dirty="0" err="1"/>
              <a:t>squalent</a:t>
            </a:r>
            <a:r>
              <a:rPr lang="cs-CZ" i="1" dirty="0"/>
              <a:t> </a:t>
            </a:r>
            <a:r>
              <a:rPr lang="cs-CZ" i="1" dirty="0" err="1"/>
              <a:t>abductis</a:t>
            </a:r>
            <a:r>
              <a:rPr lang="cs-CZ" i="1" dirty="0"/>
              <a:t> </a:t>
            </a:r>
            <a:r>
              <a:rPr lang="cs-CZ" i="1" dirty="0" err="1"/>
              <a:t>arua</a:t>
            </a:r>
            <a:r>
              <a:rPr lang="cs-CZ" i="1" dirty="0"/>
              <a:t> </a:t>
            </a:r>
            <a:r>
              <a:rPr lang="cs-CZ" i="1" dirty="0" err="1"/>
              <a:t>colonis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/>
              <a:t>et </a:t>
            </a:r>
            <a:r>
              <a:rPr lang="cs-CZ" i="1" dirty="0" err="1"/>
              <a:t>curuae</a:t>
            </a:r>
            <a:r>
              <a:rPr lang="cs-CZ" i="1" dirty="0"/>
              <a:t> </a:t>
            </a:r>
            <a:r>
              <a:rPr lang="cs-CZ" i="1" dirty="0" err="1"/>
              <a:t>rigidum</a:t>
            </a:r>
            <a:r>
              <a:rPr lang="cs-CZ" i="1" dirty="0"/>
              <a:t> </a:t>
            </a:r>
            <a:r>
              <a:rPr lang="cs-CZ" i="1" dirty="0" err="1"/>
              <a:t>falces</a:t>
            </a:r>
            <a:r>
              <a:rPr lang="cs-CZ" i="1" dirty="0"/>
              <a:t> </a:t>
            </a:r>
            <a:r>
              <a:rPr lang="cs-CZ" i="1" dirty="0" err="1"/>
              <a:t>conflantur</a:t>
            </a:r>
            <a:r>
              <a:rPr lang="cs-CZ" i="1" dirty="0"/>
              <a:t> in </a:t>
            </a:r>
            <a:r>
              <a:rPr lang="cs-CZ" i="1" dirty="0" err="1"/>
              <a:t>ensem</a:t>
            </a:r>
            <a:r>
              <a:rPr lang="cs-CZ" i="1" dirty="0" smtClean="0"/>
              <a:t>.</a:t>
            </a:r>
          </a:p>
          <a:p>
            <a:pPr lvl="1"/>
            <a:r>
              <a:rPr lang="cs-CZ" dirty="0" smtClean="0"/>
              <a:t>2,35-37a: </a:t>
            </a:r>
            <a:r>
              <a:rPr lang="cs-CZ" i="1" dirty="0" err="1" smtClean="0"/>
              <a:t>mollire</a:t>
            </a:r>
            <a:r>
              <a:rPr lang="cs-CZ" i="1" dirty="0" smtClean="0"/>
              <a:t> / </a:t>
            </a:r>
            <a:r>
              <a:rPr lang="cs-CZ" i="1" dirty="0" err="1" smtClean="0"/>
              <a:t>cultus</a:t>
            </a:r>
            <a:r>
              <a:rPr lang="cs-CZ" i="1" dirty="0" smtClean="0"/>
              <a:t> / </a:t>
            </a:r>
            <a:r>
              <a:rPr lang="cs-CZ" i="1" dirty="0" err="1" smtClean="0"/>
              <a:t>agricola</a:t>
            </a:r>
            <a:r>
              <a:rPr lang="cs-CZ" i="1" dirty="0" smtClean="0"/>
              <a:t> / </a:t>
            </a:r>
            <a:r>
              <a:rPr lang="cs-CZ" i="1" dirty="0" err="1" smtClean="0"/>
              <a:t>colere</a:t>
            </a:r>
            <a:r>
              <a:rPr lang="cs-CZ" i="1" dirty="0" smtClean="0"/>
              <a:t>:</a:t>
            </a:r>
            <a:r>
              <a:rPr lang="cs-CZ" dirty="0" smtClean="0"/>
              <a:t> </a:t>
            </a:r>
            <a:r>
              <a:rPr lang="cs-CZ" i="1" dirty="0" err="1" smtClean="0"/>
              <a:t>mollire</a:t>
            </a:r>
            <a:r>
              <a:rPr lang="cs-CZ" i="1" dirty="0" smtClean="0"/>
              <a:t> </a:t>
            </a:r>
            <a:r>
              <a:rPr lang="cs-CZ" dirty="0" smtClean="0"/>
              <a:t>je zde synonymem kultivování</a:t>
            </a:r>
          </a:p>
          <a:p>
            <a:pPr lvl="1"/>
            <a:r>
              <a:rPr lang="cs-CZ" dirty="0" smtClean="0"/>
              <a:t>2,37: </a:t>
            </a:r>
            <a:r>
              <a:rPr lang="cs-CZ" i="1" dirty="0" err="1" smtClean="0"/>
              <a:t>neu</a:t>
            </a:r>
            <a:r>
              <a:rPr lang="cs-CZ" i="1" dirty="0" smtClean="0"/>
              <a:t> </a:t>
            </a:r>
            <a:r>
              <a:rPr lang="cs-CZ" i="1" dirty="0" err="1" smtClean="0"/>
              <a:t>segnes</a:t>
            </a:r>
            <a:r>
              <a:rPr lang="cs-CZ" i="1" dirty="0" smtClean="0"/>
              <a:t> </a:t>
            </a:r>
            <a:r>
              <a:rPr lang="cs-CZ" i="1" dirty="0" err="1" smtClean="0"/>
              <a:t>iaceant</a:t>
            </a:r>
            <a:r>
              <a:rPr lang="cs-CZ" i="1" dirty="0" smtClean="0"/>
              <a:t> </a:t>
            </a:r>
            <a:r>
              <a:rPr lang="cs-CZ" i="1" dirty="0" err="1" smtClean="0"/>
              <a:t>terrae</a:t>
            </a:r>
            <a:r>
              <a:rPr lang="cs-CZ" i="1" dirty="0" smtClean="0"/>
              <a:t> </a:t>
            </a:r>
            <a:r>
              <a:rPr lang="cs-CZ" dirty="0" smtClean="0"/>
              <a:t>(zem nemá ležet ladem)</a:t>
            </a:r>
          </a:p>
          <a:p>
            <a:pPr lvl="1"/>
            <a:r>
              <a:rPr lang="cs-CZ" dirty="0"/>
              <a:t>2,61: </a:t>
            </a:r>
            <a:r>
              <a:rPr lang="cs-CZ" i="1" dirty="0" err="1"/>
              <a:t>scilicet</a:t>
            </a:r>
            <a:r>
              <a:rPr lang="cs-CZ" i="1" dirty="0"/>
              <a:t> omnibus </a:t>
            </a:r>
            <a:r>
              <a:rPr lang="cs-CZ" i="1" dirty="0" err="1"/>
              <a:t>est</a:t>
            </a:r>
            <a:r>
              <a:rPr lang="cs-CZ" i="1" dirty="0"/>
              <a:t> </a:t>
            </a:r>
            <a:r>
              <a:rPr lang="cs-CZ" i="1" dirty="0" err="1"/>
              <a:t>labor</a:t>
            </a:r>
            <a:r>
              <a:rPr lang="cs-CZ" i="1" dirty="0"/>
              <a:t> </a:t>
            </a:r>
            <a:r>
              <a:rPr lang="cs-CZ" i="1" dirty="0" err="1"/>
              <a:t>impendendus</a:t>
            </a:r>
            <a:r>
              <a:rPr lang="cs-CZ" i="1" dirty="0"/>
              <a:t>, et </a:t>
            </a:r>
            <a:r>
              <a:rPr lang="cs-CZ" i="1" dirty="0" err="1" smtClean="0"/>
              <a:t>omnes</a:t>
            </a:r>
            <a:r>
              <a:rPr lang="cs-CZ" i="1" dirty="0" smtClean="0"/>
              <a:t> / </a:t>
            </a:r>
            <a:r>
              <a:rPr lang="cs-CZ" i="1" dirty="0" err="1" smtClean="0"/>
              <a:t>cogendae</a:t>
            </a:r>
            <a:r>
              <a:rPr lang="cs-CZ" i="1" dirty="0" smtClean="0"/>
              <a:t> </a:t>
            </a:r>
            <a:r>
              <a:rPr lang="cs-CZ" i="1" dirty="0"/>
              <a:t>in </a:t>
            </a:r>
            <a:r>
              <a:rPr lang="cs-CZ" i="1" dirty="0" err="1"/>
              <a:t>sulcum</a:t>
            </a:r>
            <a:r>
              <a:rPr lang="cs-CZ" i="1" dirty="0"/>
              <a:t> </a:t>
            </a:r>
            <a:r>
              <a:rPr lang="cs-CZ" i="1" dirty="0" err="1"/>
              <a:t>ac</a:t>
            </a:r>
            <a:r>
              <a:rPr lang="cs-CZ" i="1" dirty="0"/>
              <a:t> </a:t>
            </a:r>
            <a:r>
              <a:rPr lang="cs-CZ" i="1" dirty="0" err="1"/>
              <a:t>multa</a:t>
            </a:r>
            <a:r>
              <a:rPr lang="cs-CZ" i="1" dirty="0"/>
              <a:t> </a:t>
            </a:r>
            <a:r>
              <a:rPr lang="cs-CZ" i="1" dirty="0" err="1"/>
              <a:t>mercede</a:t>
            </a:r>
            <a:r>
              <a:rPr lang="cs-CZ" i="1" dirty="0"/>
              <a:t> </a:t>
            </a:r>
            <a:r>
              <a:rPr lang="cs-CZ" i="1" dirty="0" err="1" smtClean="0"/>
              <a:t>domandae</a:t>
            </a:r>
            <a:r>
              <a:rPr lang="cs-CZ" i="1" dirty="0" smtClean="0"/>
              <a:t> </a:t>
            </a:r>
            <a:r>
              <a:rPr lang="cs-CZ" dirty="0" smtClean="0"/>
              <a:t>(všechny stromy se musejí kultivovat</a:t>
            </a:r>
            <a:r>
              <a:rPr lang="cs-CZ" i="1" dirty="0" smtClean="0"/>
              <a:t>)</a:t>
            </a:r>
          </a:p>
          <a:p>
            <a:pPr lvl="1"/>
            <a:r>
              <a:rPr lang="cs-CZ" dirty="0" smtClean="0"/>
              <a:t>2,284: sázení do řad prospívá růstu</a:t>
            </a:r>
            <a:endParaRPr lang="cs-CZ" i="1" dirty="0"/>
          </a:p>
          <a:p>
            <a:pPr lvl="1"/>
            <a:r>
              <a:rPr lang="cs-CZ" dirty="0"/>
              <a:t>3,163-165: </a:t>
            </a:r>
            <a:r>
              <a:rPr lang="cs-CZ" dirty="0" smtClean="0"/>
              <a:t>domestikace </a:t>
            </a:r>
            <a:r>
              <a:rPr lang="cs-CZ" dirty="0"/>
              <a:t>mláďat </a:t>
            </a:r>
            <a:r>
              <a:rPr lang="cs-CZ" dirty="0" smtClean="0"/>
              <a:t>jako součást kultivace (mladé zvíře uvykne řádu lépe)</a:t>
            </a:r>
            <a:endParaRPr lang="cs-CZ" dirty="0"/>
          </a:p>
          <a:p>
            <a:pPr lvl="1"/>
            <a:r>
              <a:rPr lang="cs-CZ" dirty="0" smtClean="0"/>
              <a:t>řádu </a:t>
            </a:r>
            <a:r>
              <a:rPr lang="cs-CZ" dirty="0"/>
              <a:t>v průběhu děje „přibývá“, vrcholí ve vrcholně organizovaném společenstvu včel, které dávají světu med (med: </a:t>
            </a:r>
            <a:r>
              <a:rPr lang="cs-CZ" dirty="0" err="1"/>
              <a:t>Lucretiův</a:t>
            </a:r>
            <a:r>
              <a:rPr lang="cs-CZ" dirty="0"/>
              <a:t> nosič léku na neznalost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ozvuky </a:t>
            </a:r>
            <a:r>
              <a:rPr lang="cs-CZ" dirty="0"/>
              <a:t>občanské války:</a:t>
            </a:r>
          </a:p>
          <a:p>
            <a:pPr lvl="1"/>
            <a:r>
              <a:rPr lang="cs-CZ" dirty="0"/>
              <a:t>svár mezi bratry: </a:t>
            </a:r>
            <a:r>
              <a:rPr lang="cs-CZ" dirty="0" smtClean="0"/>
              <a:t>2,496 (</a:t>
            </a:r>
            <a:r>
              <a:rPr lang="cs-CZ" i="1" dirty="0" err="1" smtClean="0"/>
              <a:t>infidos</a:t>
            </a:r>
            <a:r>
              <a:rPr lang="cs-CZ" i="1" dirty="0" smtClean="0"/>
              <a:t> </a:t>
            </a:r>
            <a:r>
              <a:rPr lang="cs-CZ" i="1" dirty="0" err="1" smtClean="0"/>
              <a:t>agitans</a:t>
            </a:r>
            <a:r>
              <a:rPr lang="cs-CZ" i="1" dirty="0" smtClean="0"/>
              <a:t> </a:t>
            </a:r>
            <a:r>
              <a:rPr lang="cs-CZ" i="1" dirty="0" err="1" smtClean="0"/>
              <a:t>discordia</a:t>
            </a:r>
            <a:r>
              <a:rPr lang="cs-CZ" i="1" dirty="0" smtClean="0"/>
              <a:t> </a:t>
            </a:r>
            <a:r>
              <a:rPr lang="cs-CZ" i="1" dirty="0" err="1" smtClean="0"/>
              <a:t>fratres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souboj býků: 3,219-223</a:t>
            </a:r>
            <a:endParaRPr lang="cs-CZ" dirty="0"/>
          </a:p>
          <a:p>
            <a:pPr lvl="1"/>
            <a:r>
              <a:rPr lang="cs-CZ" dirty="0"/>
              <a:t>boj dvou včelích </a:t>
            </a:r>
            <a:r>
              <a:rPr lang="cs-CZ" dirty="0" smtClean="0"/>
              <a:t>královen: 4,67-90</a:t>
            </a:r>
            <a:endParaRPr lang="cs-CZ" dirty="0"/>
          </a:p>
          <a:p>
            <a:pPr lvl="1"/>
            <a:r>
              <a:rPr lang="cs-CZ" dirty="0"/>
              <a:t>spoutání </a:t>
            </a:r>
            <a:r>
              <a:rPr lang="cs-CZ" dirty="0" err="1"/>
              <a:t>Prótéa</a:t>
            </a:r>
            <a:r>
              <a:rPr lang="cs-CZ" dirty="0"/>
              <a:t> </a:t>
            </a:r>
            <a:r>
              <a:rPr lang="cs-CZ" dirty="0" err="1" smtClean="0"/>
              <a:t>Aristaeem</a:t>
            </a:r>
            <a:r>
              <a:rPr lang="cs-CZ" dirty="0" smtClean="0"/>
              <a:t>: 4,438</a:t>
            </a:r>
          </a:p>
          <a:p>
            <a:r>
              <a:rPr lang="cs-CZ" dirty="0" smtClean="0"/>
              <a:t>vášnivá </a:t>
            </a:r>
            <a:r>
              <a:rPr lang="cs-CZ" dirty="0"/>
              <a:t>láska (sexuální zvůle, tj. i podrobení se ženě) jako negativní síla a příčina svárů</a:t>
            </a:r>
          </a:p>
          <a:p>
            <a:pPr lvl="2"/>
            <a:r>
              <a:rPr lang="cs-CZ" dirty="0" smtClean="0"/>
              <a:t>3,209…: </a:t>
            </a:r>
            <a:r>
              <a:rPr lang="cs-CZ" dirty="0"/>
              <a:t>upevnit síly dobytka lze jen odklonem od návalů lásky (pudů)</a:t>
            </a:r>
          </a:p>
          <a:p>
            <a:pPr lvl="2"/>
            <a:r>
              <a:rPr lang="cs-CZ" dirty="0"/>
              <a:t>3,242-283 (</a:t>
            </a:r>
            <a:r>
              <a:rPr lang="cs-CZ" i="1" dirty="0" err="1"/>
              <a:t>saevus</a:t>
            </a:r>
            <a:r>
              <a:rPr lang="cs-CZ" i="1" dirty="0"/>
              <a:t>, </a:t>
            </a:r>
            <a:r>
              <a:rPr lang="cs-CZ" i="1" dirty="0" err="1"/>
              <a:t>saevior</a:t>
            </a:r>
            <a:r>
              <a:rPr lang="cs-CZ" i="1" dirty="0"/>
              <a:t>, </a:t>
            </a:r>
            <a:r>
              <a:rPr lang="cs-CZ" i="1" dirty="0" err="1"/>
              <a:t>pessima</a:t>
            </a:r>
            <a:r>
              <a:rPr lang="cs-CZ" i="1" dirty="0"/>
              <a:t>, </a:t>
            </a:r>
            <a:r>
              <a:rPr lang="cs-CZ" i="1" dirty="0" err="1"/>
              <a:t>saeva</a:t>
            </a:r>
            <a:r>
              <a:rPr lang="cs-CZ" i="1" dirty="0"/>
              <a:t>, </a:t>
            </a:r>
            <a:r>
              <a:rPr lang="cs-CZ" i="1" dirty="0" err="1"/>
              <a:t>vulnera</a:t>
            </a:r>
            <a:r>
              <a:rPr lang="cs-CZ" i="1" dirty="0"/>
              <a:t>, </a:t>
            </a:r>
            <a:r>
              <a:rPr lang="cs-CZ" i="1" dirty="0" err="1"/>
              <a:t>durus</a:t>
            </a:r>
            <a:r>
              <a:rPr lang="cs-CZ" i="1" dirty="0"/>
              <a:t> amor, </a:t>
            </a:r>
            <a:r>
              <a:rPr lang="cs-CZ" i="1" dirty="0" err="1"/>
              <a:t>moritura</a:t>
            </a:r>
            <a:r>
              <a:rPr lang="cs-CZ" i="1" dirty="0"/>
              <a:t> </a:t>
            </a:r>
            <a:r>
              <a:rPr lang="cs-CZ" i="1" dirty="0" err="1"/>
              <a:t>virgo</a:t>
            </a:r>
            <a:r>
              <a:rPr lang="cs-CZ" i="1" dirty="0"/>
              <a:t>, </a:t>
            </a:r>
            <a:r>
              <a:rPr lang="cs-CZ" i="1" dirty="0" err="1"/>
              <a:t>proelia</a:t>
            </a:r>
            <a:r>
              <a:rPr lang="cs-CZ" i="1" dirty="0"/>
              <a:t>, </a:t>
            </a:r>
            <a:r>
              <a:rPr lang="cs-CZ" i="1" dirty="0" err="1"/>
              <a:t>furor</a:t>
            </a:r>
            <a:r>
              <a:rPr lang="cs-CZ" dirty="0"/>
              <a:t>)</a:t>
            </a:r>
            <a:r>
              <a:rPr lang="cs-CZ" i="1" dirty="0"/>
              <a:t> </a:t>
            </a:r>
            <a:endParaRPr lang="cs-CZ" dirty="0"/>
          </a:p>
          <a:p>
            <a:pPr lvl="2"/>
            <a:r>
              <a:rPr lang="cs-CZ" dirty="0"/>
              <a:t>3,285: </a:t>
            </a:r>
            <a:r>
              <a:rPr lang="cs-CZ" i="1" dirty="0" err="1"/>
              <a:t>capti</a:t>
            </a:r>
            <a:r>
              <a:rPr lang="cs-CZ" i="1" dirty="0"/>
              <a:t> </a:t>
            </a:r>
            <a:r>
              <a:rPr lang="cs-CZ" i="1" dirty="0" err="1"/>
              <a:t>circumvectamur</a:t>
            </a:r>
            <a:r>
              <a:rPr lang="cs-CZ" i="1" dirty="0"/>
              <a:t> </a:t>
            </a:r>
            <a:r>
              <a:rPr lang="cs-CZ" i="1" dirty="0" smtClean="0"/>
              <a:t>amore</a:t>
            </a:r>
            <a:endParaRPr lang="cs-CZ" i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788696" y="635004"/>
            <a:ext cx="4696414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marL="0" lvl="2"/>
            <a:r>
              <a:rPr lang="cs-CZ" sz="1400" dirty="0"/>
              <a:t>Vergilius </a:t>
            </a:r>
            <a:r>
              <a:rPr lang="cs-CZ" sz="1400" dirty="0" err="1" smtClean="0"/>
              <a:t>moralizátor</a:t>
            </a:r>
            <a:r>
              <a:rPr lang="cs-CZ" sz="1400" dirty="0" smtClean="0"/>
              <a:t>: </a:t>
            </a:r>
            <a:r>
              <a:rPr lang="cs-CZ" sz="1400" dirty="0"/>
              <a:t>válka působí, že </a:t>
            </a:r>
            <a:r>
              <a:rPr lang="cs-CZ" sz="1400" dirty="0" smtClean="0"/>
              <a:t>se příroda </a:t>
            </a:r>
            <a:r>
              <a:rPr lang="cs-CZ" sz="1400" dirty="0"/>
              <a:t>vzdaluje </a:t>
            </a:r>
            <a:r>
              <a:rPr lang="cs-CZ" sz="1400" dirty="0" smtClean="0"/>
              <a:t>řádu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5556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6424"/>
            <a:ext cx="10515600" cy="4760539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Caesar (Augustus): </a:t>
            </a:r>
          </a:p>
          <a:p>
            <a:pPr lvl="1"/>
            <a:r>
              <a:rPr lang="cs-CZ" dirty="0" smtClean="0"/>
              <a:t>vztah rolníka a Caesara: oba dělají stejnou práci: </a:t>
            </a:r>
          </a:p>
          <a:p>
            <a:pPr lvl="2"/>
            <a:r>
              <a:rPr lang="cs-CZ" i="1" dirty="0" err="1" smtClean="0"/>
              <a:t>agricola</a:t>
            </a:r>
            <a:r>
              <a:rPr lang="cs-CZ" i="1" dirty="0" smtClean="0"/>
              <a:t> </a:t>
            </a:r>
            <a:r>
              <a:rPr lang="cs-CZ" i="1" dirty="0" err="1" smtClean="0"/>
              <a:t>incuruo</a:t>
            </a:r>
            <a:r>
              <a:rPr lang="cs-CZ" i="1" dirty="0" smtClean="0"/>
              <a:t> </a:t>
            </a:r>
            <a:r>
              <a:rPr lang="cs-CZ" i="1" dirty="0" err="1" smtClean="0"/>
              <a:t>terram</a:t>
            </a:r>
            <a:r>
              <a:rPr lang="cs-CZ" i="1" dirty="0" smtClean="0"/>
              <a:t> </a:t>
            </a:r>
            <a:r>
              <a:rPr lang="cs-CZ" i="1" dirty="0" err="1" smtClean="0"/>
              <a:t>molitus</a:t>
            </a:r>
            <a:r>
              <a:rPr lang="cs-CZ" i="1" dirty="0" smtClean="0"/>
              <a:t> </a:t>
            </a:r>
            <a:r>
              <a:rPr lang="cs-CZ" i="1" dirty="0" err="1" smtClean="0"/>
              <a:t>aratro</a:t>
            </a:r>
            <a:r>
              <a:rPr lang="cs-CZ" dirty="0" smtClean="0"/>
              <a:t>;</a:t>
            </a:r>
            <a:r>
              <a:rPr lang="cs-CZ" i="1" dirty="0" smtClean="0"/>
              <a:t> </a:t>
            </a:r>
            <a:r>
              <a:rPr lang="cs-CZ" i="1" dirty="0" err="1" smtClean="0"/>
              <a:t>gravibus</a:t>
            </a:r>
            <a:r>
              <a:rPr lang="cs-CZ" i="1" dirty="0" smtClean="0"/>
              <a:t> </a:t>
            </a:r>
            <a:r>
              <a:rPr lang="cs-CZ" i="1" dirty="0" err="1" smtClean="0"/>
              <a:t>rastris</a:t>
            </a:r>
            <a:r>
              <a:rPr lang="cs-CZ" i="1" dirty="0" smtClean="0"/>
              <a:t>: </a:t>
            </a:r>
            <a:r>
              <a:rPr lang="cs-CZ" dirty="0" smtClean="0"/>
              <a:t>1,494n. /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hunc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saltem </a:t>
            </a:r>
            <a:r>
              <a:rPr lang="cs-CZ" i="1" dirty="0" err="1" smtClean="0"/>
              <a:t>everso</a:t>
            </a:r>
            <a:r>
              <a:rPr lang="cs-CZ" i="1" dirty="0" smtClean="0"/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iuvenem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succurrere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/>
              <a:t>saeclo</a:t>
            </a:r>
            <a:r>
              <a:rPr lang="cs-CZ" i="1" dirty="0" smtClean="0"/>
              <a:t>: </a:t>
            </a:r>
            <a:r>
              <a:rPr lang="cs-CZ" dirty="0" smtClean="0"/>
              <a:t>1,500n.</a:t>
            </a:r>
            <a:endParaRPr lang="cs-CZ" i="1" dirty="0" smtClean="0"/>
          </a:p>
          <a:p>
            <a:pPr lvl="2"/>
            <a:r>
              <a:rPr lang="cs-CZ" dirty="0" smtClean="0"/>
              <a:t>rolník orá s velkou námahou, aby původní pole zpustošená boji mohla znovu být oseta, stejně jako Caesar pracuje na obnově řádu</a:t>
            </a:r>
          </a:p>
          <a:p>
            <a:pPr lvl="1"/>
            <a:r>
              <a:rPr lang="cs-CZ" dirty="0" smtClean="0"/>
              <a:t>vztah Vergilia a Caesara: Vergilius je učitelem,</a:t>
            </a:r>
            <a:r>
              <a:rPr lang="cs-CZ" i="1" dirty="0" smtClean="0"/>
              <a:t> </a:t>
            </a:r>
            <a:r>
              <a:rPr lang="cs-CZ" dirty="0" smtClean="0"/>
              <a:t>provází/vede Augusta:</a:t>
            </a:r>
            <a:endParaRPr lang="cs-CZ" i="1" dirty="0" smtClean="0"/>
          </a:p>
          <a:p>
            <a:pPr lvl="2"/>
            <a:r>
              <a:rPr lang="cs-CZ" b="1" i="1" dirty="0" err="1" smtClean="0">
                <a:solidFill>
                  <a:srgbClr val="FF0000"/>
                </a:solidFill>
              </a:rPr>
              <a:t>mecum</a:t>
            </a:r>
            <a:r>
              <a:rPr lang="cs-CZ" i="1" dirty="0" smtClean="0"/>
              <a:t>… </a:t>
            </a:r>
            <a:r>
              <a:rPr lang="cs-CZ" i="1" dirty="0" err="1" smtClean="0"/>
              <a:t>ingredere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i="1" dirty="0" smtClean="0"/>
              <a:t>Georg. </a:t>
            </a:r>
            <a:r>
              <a:rPr lang="cs-CZ" dirty="0" smtClean="0"/>
              <a:t>1,41n.): pojď se mnou (Vergilius zve na literární cestu „krajinou obnovy zemědělství“, tj. řádu)</a:t>
            </a:r>
          </a:p>
          <a:p>
            <a:pPr lvl="2"/>
            <a:r>
              <a:rPr lang="cs-CZ" i="1" dirty="0" err="1" smtClean="0"/>
              <a:t>possum</a:t>
            </a:r>
            <a:r>
              <a:rPr lang="cs-CZ" i="1" dirty="0" smtClean="0"/>
              <a:t> </a:t>
            </a:r>
            <a:r>
              <a:rPr lang="cs-CZ" i="1" dirty="0" err="1" smtClean="0"/>
              <a:t>multa</a:t>
            </a:r>
            <a:r>
              <a:rPr lang="cs-CZ" i="1" dirty="0" smtClean="0"/>
              <a:t> </a:t>
            </a:r>
            <a:r>
              <a:rPr lang="cs-CZ" i="1" dirty="0" err="1" smtClean="0"/>
              <a:t>tibi</a:t>
            </a:r>
            <a:r>
              <a:rPr lang="cs-CZ" i="1" dirty="0" smtClean="0"/>
              <a:t> </a:t>
            </a:r>
            <a:r>
              <a:rPr lang="cs-CZ" i="1" dirty="0" err="1" smtClean="0"/>
              <a:t>veterum</a:t>
            </a:r>
            <a:r>
              <a:rPr lang="cs-CZ" i="1" dirty="0" smtClean="0"/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praecepta</a:t>
            </a:r>
            <a:r>
              <a:rPr lang="cs-CZ" i="1" dirty="0" smtClean="0"/>
              <a:t> </a:t>
            </a:r>
            <a:r>
              <a:rPr lang="cs-CZ" i="1" dirty="0" err="1" smtClean="0"/>
              <a:t>referre</a:t>
            </a:r>
            <a:r>
              <a:rPr lang="cs-CZ" i="1" dirty="0" smtClean="0"/>
              <a:t> / ni </a:t>
            </a:r>
            <a:r>
              <a:rPr lang="cs-CZ" i="1" dirty="0" err="1" smtClean="0"/>
              <a:t>refugis</a:t>
            </a:r>
            <a:r>
              <a:rPr lang="cs-CZ" i="1" dirty="0" smtClean="0"/>
              <a:t> </a:t>
            </a:r>
            <a:r>
              <a:rPr lang="cs-CZ" i="1" dirty="0" err="1" smtClean="0"/>
              <a:t>tenuisque</a:t>
            </a:r>
            <a:r>
              <a:rPr lang="cs-CZ" i="1" dirty="0" smtClean="0"/>
              <a:t> </a:t>
            </a:r>
            <a:r>
              <a:rPr lang="cs-CZ" i="1" dirty="0" err="1" smtClean="0"/>
              <a:t>piget</a:t>
            </a:r>
            <a:r>
              <a:rPr lang="cs-CZ" i="1" dirty="0" smtClean="0"/>
              <a:t> </a:t>
            </a:r>
            <a:r>
              <a:rPr lang="cs-CZ" i="1" dirty="0" err="1" smtClean="0"/>
              <a:t>cognoscere</a:t>
            </a:r>
            <a:r>
              <a:rPr lang="cs-CZ" i="1" dirty="0" smtClean="0"/>
              <a:t> </a:t>
            </a:r>
            <a:r>
              <a:rPr lang="cs-CZ" i="1" dirty="0" err="1" smtClean="0"/>
              <a:t>curas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i="1" dirty="0" smtClean="0"/>
              <a:t>Georg.</a:t>
            </a:r>
            <a:r>
              <a:rPr lang="cs-CZ" dirty="0" smtClean="0"/>
              <a:t> </a:t>
            </a:r>
            <a:r>
              <a:rPr lang="cs-CZ" i="1" dirty="0" smtClean="0"/>
              <a:t> </a:t>
            </a:r>
            <a:r>
              <a:rPr lang="cs-CZ" dirty="0" smtClean="0"/>
              <a:t>1,176n.): </a:t>
            </a:r>
            <a:r>
              <a:rPr lang="cs-CZ" dirty="0" err="1" smtClean="0"/>
              <a:t>Verg</a:t>
            </a:r>
            <a:r>
              <a:rPr lang="cs-CZ" dirty="0" smtClean="0"/>
              <a:t>. může Augusta mnoho naučit, pokud ovšem nepohrdne obyčejnými (</a:t>
            </a:r>
            <a:r>
              <a:rPr lang="cs-CZ" i="1" dirty="0" err="1" smtClean="0"/>
              <a:t>tenuis</a:t>
            </a:r>
            <a:r>
              <a:rPr lang="cs-CZ" dirty="0" smtClean="0"/>
              <a:t>) starostmi</a:t>
            </a:r>
          </a:p>
          <a:p>
            <a:pPr lvl="2"/>
            <a:r>
              <a:rPr lang="cs-CZ" i="1" dirty="0" err="1">
                <a:solidFill>
                  <a:srgbClr val="FF0000"/>
                </a:solidFill>
              </a:rPr>
              <a:t>Haec</a:t>
            </a:r>
            <a:r>
              <a:rPr lang="cs-CZ" i="1" dirty="0"/>
              <a:t> super </a:t>
            </a:r>
            <a:r>
              <a:rPr lang="cs-CZ" i="1" dirty="0" err="1"/>
              <a:t>arvorum</a:t>
            </a:r>
            <a:r>
              <a:rPr lang="cs-CZ" i="1" dirty="0"/>
              <a:t> </a:t>
            </a:r>
            <a:r>
              <a:rPr lang="cs-CZ" i="1" dirty="0" err="1"/>
              <a:t>cultu</a:t>
            </a:r>
            <a:r>
              <a:rPr lang="cs-CZ" i="1" dirty="0"/>
              <a:t> </a:t>
            </a:r>
            <a:r>
              <a:rPr lang="cs-CZ" i="1" dirty="0" err="1"/>
              <a:t>pecorumque</a:t>
            </a:r>
            <a:r>
              <a:rPr lang="cs-CZ" i="1" dirty="0"/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canebam</a:t>
            </a:r>
            <a:r>
              <a:rPr lang="cs-CZ" i="1" dirty="0" smtClean="0"/>
              <a:t>    </a:t>
            </a:r>
            <a:r>
              <a:rPr lang="cs-CZ" dirty="0" smtClean="0"/>
              <a:t>(</a:t>
            </a:r>
            <a:r>
              <a:rPr lang="cs-CZ" i="1" dirty="0" smtClean="0"/>
              <a:t>Georg. </a:t>
            </a:r>
            <a:r>
              <a:rPr lang="cs-CZ" dirty="0" smtClean="0"/>
              <a:t>4, 559-562)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et super </a:t>
            </a:r>
            <a:r>
              <a:rPr lang="cs-CZ" i="1" dirty="0" err="1"/>
              <a:t>arboribus</a:t>
            </a:r>
            <a:r>
              <a:rPr lang="cs-CZ" i="1" dirty="0"/>
              <a:t>, </a:t>
            </a:r>
            <a:r>
              <a:rPr lang="cs-CZ" b="1" i="1" dirty="0">
                <a:solidFill>
                  <a:srgbClr val="FF0000"/>
                </a:solidFill>
              </a:rPr>
              <a:t>Caesar dum </a:t>
            </a:r>
            <a:r>
              <a:rPr lang="cs-CZ" b="1" i="1" dirty="0" err="1">
                <a:solidFill>
                  <a:srgbClr val="FF0000"/>
                </a:solidFill>
              </a:rPr>
              <a:t>magnus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/>
              <a:t>ad </a:t>
            </a:r>
            <a:r>
              <a:rPr lang="cs-CZ" i="1" dirty="0" err="1" smtClean="0"/>
              <a:t>altum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b="1" i="1" dirty="0" err="1" smtClean="0">
                <a:solidFill>
                  <a:srgbClr val="FF0000"/>
                </a:solidFill>
              </a:rPr>
              <a:t>fulminat</a:t>
            </a:r>
            <a:r>
              <a:rPr lang="cs-CZ" i="1" dirty="0" smtClean="0"/>
              <a:t> </a:t>
            </a:r>
            <a:r>
              <a:rPr lang="cs-CZ" i="1" dirty="0" err="1"/>
              <a:t>Euphraten</a:t>
            </a:r>
            <a:r>
              <a:rPr lang="cs-CZ" i="1" dirty="0"/>
              <a:t> </a:t>
            </a:r>
            <a:r>
              <a:rPr lang="cs-CZ" i="1" dirty="0" err="1"/>
              <a:t>bello</a:t>
            </a:r>
            <a:r>
              <a:rPr lang="cs-CZ" i="1" dirty="0"/>
              <a:t> </a:t>
            </a:r>
            <a:r>
              <a:rPr lang="cs-CZ" i="1" dirty="0" err="1"/>
              <a:t>victorque</a:t>
            </a:r>
            <a:r>
              <a:rPr lang="cs-CZ" i="1" dirty="0"/>
              <a:t> </a:t>
            </a:r>
            <a:r>
              <a:rPr lang="cs-CZ" i="1" dirty="0" err="1"/>
              <a:t>volentes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per </a:t>
            </a:r>
            <a:r>
              <a:rPr lang="cs-CZ" i="1" dirty="0" err="1"/>
              <a:t>populos</a:t>
            </a:r>
            <a:r>
              <a:rPr lang="cs-CZ" i="1" dirty="0"/>
              <a:t> </a:t>
            </a:r>
            <a:r>
              <a:rPr lang="cs-CZ" b="1" i="1" dirty="0">
                <a:solidFill>
                  <a:srgbClr val="FF0000"/>
                </a:solidFill>
              </a:rPr>
              <a:t>dat </a:t>
            </a:r>
            <a:r>
              <a:rPr lang="cs-CZ" b="1" i="1" dirty="0" err="1">
                <a:solidFill>
                  <a:srgbClr val="FF0000"/>
                </a:solidFill>
              </a:rPr>
              <a:t>iura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viamque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adfectat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/>
              <a:t>Olympo</a:t>
            </a:r>
            <a:r>
              <a:rPr lang="cs-CZ" i="1" dirty="0"/>
              <a:t>.</a:t>
            </a:r>
            <a:endParaRPr lang="cs-CZ" i="1" dirty="0" smtClean="0"/>
          </a:p>
          <a:p>
            <a:pPr lvl="1"/>
            <a:r>
              <a:rPr lang="cs-CZ" dirty="0" smtClean="0"/>
              <a:t>Caesar je středobodem skladby:</a:t>
            </a:r>
          </a:p>
          <a:p>
            <a:pPr lvl="2"/>
            <a:r>
              <a:rPr lang="cs-CZ" i="1" dirty="0" smtClean="0"/>
              <a:t>„</a:t>
            </a:r>
            <a:r>
              <a:rPr lang="cs-CZ" b="1" i="1" dirty="0" smtClean="0">
                <a:solidFill>
                  <a:srgbClr val="FF0000"/>
                </a:solidFill>
              </a:rPr>
              <a:t>in </a:t>
            </a:r>
            <a:r>
              <a:rPr lang="cs-CZ" b="1" i="1" dirty="0" err="1" smtClean="0">
                <a:solidFill>
                  <a:srgbClr val="FF0000"/>
                </a:solidFill>
              </a:rPr>
              <a:t>medio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/>
              <a:t>mihi</a:t>
            </a:r>
            <a:r>
              <a:rPr lang="cs-CZ" i="1" dirty="0" smtClean="0"/>
              <a:t> Caesar </a:t>
            </a:r>
            <a:r>
              <a:rPr lang="cs-CZ" i="1" dirty="0" err="1" smtClean="0"/>
              <a:t>erit</a:t>
            </a:r>
            <a:r>
              <a:rPr lang="cs-CZ" i="1" dirty="0" smtClean="0"/>
              <a:t>“ </a:t>
            </a:r>
            <a:r>
              <a:rPr lang="cs-CZ" dirty="0" smtClean="0"/>
              <a:t>(</a:t>
            </a:r>
            <a:r>
              <a:rPr lang="cs-CZ" i="1" dirty="0" smtClean="0"/>
              <a:t>Georg. </a:t>
            </a:r>
            <a:r>
              <a:rPr lang="cs-CZ" dirty="0" smtClean="0"/>
              <a:t>3,16): doslova (přesně uprostřed textu) i obrazně</a:t>
            </a:r>
          </a:p>
          <a:p>
            <a:pPr lvl="1"/>
            <a:r>
              <a:rPr lang="cs-CZ" i="1" dirty="0" smtClean="0"/>
              <a:t>Georg.</a:t>
            </a:r>
            <a:r>
              <a:rPr lang="cs-CZ" dirty="0" smtClean="0"/>
              <a:t> 1,25; 1,503; 2,170; 3,16; 3,47; 3,48; 4,560</a:t>
            </a:r>
          </a:p>
          <a:p>
            <a:r>
              <a:rPr lang="cs-CZ" dirty="0" err="1"/>
              <a:t>Maecenas</a:t>
            </a:r>
            <a:r>
              <a:rPr lang="cs-CZ" dirty="0"/>
              <a:t>: </a:t>
            </a:r>
            <a:endParaRPr lang="cs-CZ" dirty="0" smtClean="0"/>
          </a:p>
          <a:p>
            <a:pPr lvl="1"/>
            <a:r>
              <a:rPr lang="cs-CZ" dirty="0"/>
              <a:t>adresát a inspirátor (podporovatel)</a:t>
            </a:r>
          </a:p>
          <a:p>
            <a:pPr lvl="2"/>
            <a:r>
              <a:rPr lang="cs-CZ" dirty="0" smtClean="0"/>
              <a:t>1,2</a:t>
            </a:r>
          </a:p>
          <a:p>
            <a:pPr lvl="2"/>
            <a:r>
              <a:rPr lang="cs-CZ" dirty="0" smtClean="0"/>
              <a:t>2,39-48</a:t>
            </a:r>
            <a:r>
              <a:rPr lang="cs-CZ" dirty="0"/>
              <a:t>: </a:t>
            </a:r>
            <a:r>
              <a:rPr lang="cs-CZ" i="1" dirty="0" err="1"/>
              <a:t>tuque</a:t>
            </a:r>
            <a:r>
              <a:rPr lang="cs-CZ" i="1" dirty="0"/>
              <a:t> </a:t>
            </a:r>
            <a:r>
              <a:rPr lang="cs-CZ" b="1" i="1" dirty="0" err="1">
                <a:solidFill>
                  <a:srgbClr val="FF0000"/>
                </a:solidFill>
              </a:rPr>
              <a:t>ades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/>
              <a:t>inceptumque</a:t>
            </a:r>
            <a:r>
              <a:rPr lang="cs-CZ" i="1" dirty="0"/>
              <a:t> una </a:t>
            </a:r>
            <a:r>
              <a:rPr lang="cs-CZ" i="1" dirty="0" err="1"/>
              <a:t>decurre</a:t>
            </a:r>
            <a:r>
              <a:rPr lang="cs-CZ" i="1" dirty="0"/>
              <a:t> </a:t>
            </a:r>
            <a:r>
              <a:rPr lang="cs-CZ" i="1" dirty="0" err="1"/>
              <a:t>laborem</a:t>
            </a:r>
            <a:r>
              <a:rPr lang="cs-CZ" i="1" dirty="0"/>
              <a:t>,  </a:t>
            </a:r>
            <a:r>
              <a:rPr lang="cs-CZ" dirty="0"/>
              <a:t>(Homérovská inspirace, viz dále)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o </a:t>
            </a:r>
            <a:r>
              <a:rPr lang="cs-CZ" i="1" dirty="0" err="1"/>
              <a:t>decus</a:t>
            </a:r>
            <a:r>
              <a:rPr lang="cs-CZ" i="1" dirty="0"/>
              <a:t>, </a:t>
            </a:r>
            <a:r>
              <a:rPr lang="cs-CZ" b="1" i="1" dirty="0">
                <a:solidFill>
                  <a:srgbClr val="FF0000"/>
                </a:solidFill>
              </a:rPr>
              <a:t>o </a:t>
            </a:r>
            <a:r>
              <a:rPr lang="cs-CZ" b="1" i="1" dirty="0" err="1">
                <a:solidFill>
                  <a:srgbClr val="FF0000"/>
                </a:solidFill>
              </a:rPr>
              <a:t>famae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merito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pars</a:t>
            </a:r>
            <a:r>
              <a:rPr lang="cs-CZ" b="1" i="1" dirty="0">
                <a:solidFill>
                  <a:srgbClr val="FF0000"/>
                </a:solidFill>
              </a:rPr>
              <a:t> maxima </a:t>
            </a:r>
            <a:r>
              <a:rPr lang="cs-CZ" b="1" i="1" dirty="0" err="1">
                <a:solidFill>
                  <a:srgbClr val="FF0000"/>
                </a:solidFill>
              </a:rPr>
              <a:t>nostrae</a:t>
            </a:r>
            <a:r>
              <a:rPr lang="cs-CZ" i="1" dirty="0"/>
              <a:t>, </a:t>
            </a:r>
            <a:br>
              <a:rPr lang="cs-CZ" i="1" dirty="0"/>
            </a:br>
            <a:r>
              <a:rPr lang="cs-CZ" i="1" dirty="0" err="1"/>
              <a:t>Maecenas</a:t>
            </a:r>
            <a:r>
              <a:rPr lang="cs-CZ" i="1" dirty="0"/>
              <a:t>, </a:t>
            </a:r>
            <a:r>
              <a:rPr lang="cs-CZ" i="1" dirty="0" err="1"/>
              <a:t>pelagoque</a:t>
            </a:r>
            <a:r>
              <a:rPr lang="cs-CZ" i="1" dirty="0"/>
              <a:t> </a:t>
            </a:r>
            <a:r>
              <a:rPr lang="cs-CZ" i="1" dirty="0" err="1"/>
              <a:t>uolans</a:t>
            </a:r>
            <a:r>
              <a:rPr lang="cs-CZ" i="1" dirty="0"/>
              <a:t> da </a:t>
            </a:r>
            <a:r>
              <a:rPr lang="cs-CZ" i="1" dirty="0" err="1"/>
              <a:t>uela</a:t>
            </a:r>
            <a:r>
              <a:rPr lang="cs-CZ" i="1" dirty="0"/>
              <a:t> </a:t>
            </a:r>
            <a:r>
              <a:rPr lang="cs-CZ" i="1" dirty="0" err="1"/>
              <a:t>patenti</a:t>
            </a:r>
            <a:r>
              <a:rPr lang="cs-CZ" i="1" dirty="0"/>
              <a:t>.</a:t>
            </a:r>
            <a:br>
              <a:rPr lang="cs-CZ" i="1" dirty="0"/>
            </a:br>
            <a:r>
              <a:rPr lang="cs-CZ" i="1" dirty="0"/>
              <a:t>non ego </a:t>
            </a:r>
            <a:r>
              <a:rPr lang="cs-CZ" i="1" dirty="0" err="1"/>
              <a:t>cuncta</a:t>
            </a:r>
            <a:r>
              <a:rPr lang="cs-CZ" i="1" dirty="0"/>
              <a:t> </a:t>
            </a:r>
            <a:r>
              <a:rPr lang="cs-CZ" i="1" dirty="0" err="1"/>
              <a:t>meis</a:t>
            </a:r>
            <a:r>
              <a:rPr lang="cs-CZ" i="1" dirty="0"/>
              <a:t> </a:t>
            </a:r>
            <a:r>
              <a:rPr lang="cs-CZ" i="1" dirty="0" err="1"/>
              <a:t>amplecti</a:t>
            </a:r>
            <a:r>
              <a:rPr lang="cs-CZ" i="1" dirty="0"/>
              <a:t> </a:t>
            </a:r>
            <a:r>
              <a:rPr lang="cs-CZ" i="1" dirty="0" err="1"/>
              <a:t>uersibus</a:t>
            </a:r>
            <a:r>
              <a:rPr lang="cs-CZ" i="1" dirty="0"/>
              <a:t> </a:t>
            </a:r>
            <a:r>
              <a:rPr lang="cs-CZ" i="1" dirty="0" err="1"/>
              <a:t>opto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/>
              <a:t>non, </a:t>
            </a:r>
            <a:r>
              <a:rPr lang="cs-CZ" i="1" dirty="0" err="1"/>
              <a:t>mihi</a:t>
            </a:r>
            <a:r>
              <a:rPr lang="cs-CZ" i="1" dirty="0"/>
              <a:t> si linguae </a:t>
            </a:r>
            <a:r>
              <a:rPr lang="cs-CZ" i="1" dirty="0" err="1"/>
              <a:t>centum</a:t>
            </a:r>
            <a:r>
              <a:rPr lang="cs-CZ" i="1" dirty="0"/>
              <a:t> </a:t>
            </a:r>
            <a:r>
              <a:rPr lang="cs-CZ" i="1" dirty="0" err="1"/>
              <a:t>sint</a:t>
            </a:r>
            <a:r>
              <a:rPr lang="cs-CZ" i="1" dirty="0"/>
              <a:t> </a:t>
            </a:r>
            <a:r>
              <a:rPr lang="cs-CZ" i="1" dirty="0" err="1"/>
              <a:t>oraque</a:t>
            </a:r>
            <a:r>
              <a:rPr lang="cs-CZ" i="1" dirty="0"/>
              <a:t> </a:t>
            </a:r>
            <a:r>
              <a:rPr lang="cs-CZ" i="1" dirty="0" err="1"/>
              <a:t>centum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 err="1"/>
              <a:t>ferrea</a:t>
            </a:r>
            <a:r>
              <a:rPr lang="cs-CZ" i="1" dirty="0"/>
              <a:t> </a:t>
            </a:r>
            <a:r>
              <a:rPr lang="cs-CZ" i="1" dirty="0" err="1"/>
              <a:t>uox</a:t>
            </a:r>
            <a:r>
              <a:rPr lang="cs-CZ" i="1" dirty="0"/>
              <a:t>. </a:t>
            </a:r>
            <a:r>
              <a:rPr lang="cs-CZ" b="1" i="1" dirty="0" err="1">
                <a:solidFill>
                  <a:srgbClr val="FF0000"/>
                </a:solidFill>
              </a:rPr>
              <a:t>ades</a:t>
            </a:r>
            <a:r>
              <a:rPr lang="cs-CZ" i="1" dirty="0"/>
              <a:t> et </a:t>
            </a:r>
            <a:r>
              <a:rPr lang="cs-CZ" i="1" dirty="0" err="1"/>
              <a:t>primi</a:t>
            </a:r>
            <a:r>
              <a:rPr lang="cs-CZ" i="1" dirty="0"/>
              <a:t> lege </a:t>
            </a:r>
            <a:r>
              <a:rPr lang="cs-CZ" i="1" dirty="0" err="1"/>
              <a:t>litoris</a:t>
            </a:r>
            <a:r>
              <a:rPr lang="cs-CZ" i="1" dirty="0"/>
              <a:t> </a:t>
            </a:r>
            <a:r>
              <a:rPr lang="cs-CZ" i="1" dirty="0" err="1"/>
              <a:t>oram</a:t>
            </a:r>
            <a:r>
              <a:rPr lang="cs-CZ" i="1" dirty="0"/>
              <a:t>;</a:t>
            </a:r>
            <a:br>
              <a:rPr lang="cs-CZ" i="1" dirty="0"/>
            </a:br>
            <a:r>
              <a:rPr lang="cs-CZ" i="1" dirty="0"/>
              <a:t>in </a:t>
            </a:r>
            <a:r>
              <a:rPr lang="cs-CZ" i="1" dirty="0" err="1"/>
              <a:t>manibus</a:t>
            </a:r>
            <a:r>
              <a:rPr lang="cs-CZ" i="1" dirty="0"/>
              <a:t> </a:t>
            </a:r>
            <a:r>
              <a:rPr lang="cs-CZ" i="1" dirty="0" err="1"/>
              <a:t>terrae</a:t>
            </a:r>
            <a:r>
              <a:rPr lang="cs-CZ" i="1" dirty="0"/>
              <a:t>. non hic </a:t>
            </a:r>
            <a:r>
              <a:rPr lang="cs-CZ" i="1" dirty="0" err="1"/>
              <a:t>te</a:t>
            </a:r>
            <a:r>
              <a:rPr lang="cs-CZ" i="1" dirty="0"/>
              <a:t> </a:t>
            </a:r>
            <a:r>
              <a:rPr lang="cs-CZ" i="1" dirty="0" err="1"/>
              <a:t>carmine</a:t>
            </a:r>
            <a:r>
              <a:rPr lang="cs-CZ" i="1" dirty="0"/>
              <a:t> </a:t>
            </a:r>
            <a:r>
              <a:rPr lang="cs-CZ" i="1" dirty="0" err="1"/>
              <a:t>ficto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atque</a:t>
            </a:r>
            <a:r>
              <a:rPr lang="cs-CZ" i="1" dirty="0"/>
              <a:t> per </a:t>
            </a:r>
            <a:r>
              <a:rPr lang="cs-CZ" i="1" dirty="0" err="1"/>
              <a:t>ambages</a:t>
            </a:r>
            <a:r>
              <a:rPr lang="cs-CZ" i="1" dirty="0"/>
              <a:t> et longa </a:t>
            </a:r>
            <a:r>
              <a:rPr lang="cs-CZ" i="1" dirty="0" err="1"/>
              <a:t>exorsa</a:t>
            </a:r>
            <a:r>
              <a:rPr lang="cs-CZ" i="1" dirty="0"/>
              <a:t> </a:t>
            </a:r>
            <a:r>
              <a:rPr lang="cs-CZ" i="1" dirty="0" err="1"/>
              <a:t>tenebo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3,40n.: … </a:t>
            </a:r>
            <a:r>
              <a:rPr lang="cs-CZ" b="1" i="1" dirty="0" err="1" smtClean="0">
                <a:solidFill>
                  <a:srgbClr val="FF0000"/>
                </a:solidFill>
              </a:rPr>
              <a:t>sequamur</a:t>
            </a:r>
            <a:r>
              <a:rPr lang="cs-CZ" i="1" dirty="0" smtClean="0"/>
              <a:t> / </a:t>
            </a:r>
            <a:r>
              <a:rPr lang="cs-CZ" i="1" dirty="0" err="1" smtClean="0"/>
              <a:t>intactos</a:t>
            </a:r>
            <a:r>
              <a:rPr lang="cs-CZ" i="1" dirty="0" smtClean="0"/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tua</a:t>
            </a:r>
            <a:r>
              <a:rPr lang="cs-CZ" i="1" dirty="0" smtClean="0"/>
              <a:t>,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/>
              <a:t>Maecenas</a:t>
            </a:r>
            <a:r>
              <a:rPr lang="cs-CZ" i="1" dirty="0" smtClean="0"/>
              <a:t>, </a:t>
            </a:r>
            <a:r>
              <a:rPr lang="cs-CZ" i="1" dirty="0" err="1" smtClean="0"/>
              <a:t>haud</a:t>
            </a:r>
            <a:r>
              <a:rPr lang="cs-CZ" i="1" dirty="0" smtClean="0"/>
              <a:t> </a:t>
            </a:r>
            <a:r>
              <a:rPr lang="cs-CZ" i="1" dirty="0" err="1" smtClean="0"/>
              <a:t>mollia</a:t>
            </a:r>
            <a:r>
              <a:rPr lang="cs-CZ" i="1" dirty="0" smtClean="0"/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iussa</a:t>
            </a:r>
            <a:r>
              <a:rPr lang="cs-CZ" i="1" dirty="0" smtClean="0"/>
              <a:t>: / </a:t>
            </a:r>
            <a:r>
              <a:rPr lang="cs-CZ" i="1" dirty="0" err="1" smtClean="0"/>
              <a:t>te</a:t>
            </a:r>
            <a:r>
              <a:rPr lang="cs-CZ" i="1" dirty="0" smtClean="0"/>
              <a:t> sine </a:t>
            </a:r>
            <a:r>
              <a:rPr lang="cs-CZ" i="1" dirty="0" err="1" smtClean="0"/>
              <a:t>nil</a:t>
            </a:r>
            <a:r>
              <a:rPr lang="cs-CZ" i="1" dirty="0" smtClean="0"/>
              <a:t> </a:t>
            </a:r>
            <a:r>
              <a:rPr lang="cs-CZ" i="1" dirty="0" err="1" smtClean="0"/>
              <a:t>altum</a:t>
            </a:r>
            <a:r>
              <a:rPr lang="cs-CZ" i="1" dirty="0" smtClean="0"/>
              <a:t> mens </a:t>
            </a:r>
            <a:r>
              <a:rPr lang="cs-CZ" i="1" dirty="0" err="1" smtClean="0"/>
              <a:t>incohat</a:t>
            </a:r>
            <a:r>
              <a:rPr lang="cs-CZ" i="1" dirty="0" smtClean="0"/>
              <a:t>.</a:t>
            </a:r>
            <a:endParaRPr lang="cs-CZ" dirty="0"/>
          </a:p>
          <a:p>
            <a:pPr lvl="2"/>
            <a:r>
              <a:rPr lang="cs-CZ" dirty="0" smtClean="0"/>
              <a:t>4,2: … </a:t>
            </a:r>
            <a:r>
              <a:rPr lang="cs-CZ" i="1" dirty="0" err="1" smtClean="0"/>
              <a:t>exsequar</a:t>
            </a:r>
            <a:r>
              <a:rPr lang="cs-CZ" i="1" dirty="0" smtClean="0"/>
              <a:t>: </a:t>
            </a:r>
            <a:r>
              <a:rPr lang="cs-CZ" i="1" dirty="0" err="1" smtClean="0"/>
              <a:t>hanc</a:t>
            </a:r>
            <a:r>
              <a:rPr lang="cs-CZ" i="1" dirty="0" smtClean="0"/>
              <a:t> </a:t>
            </a:r>
            <a:r>
              <a:rPr lang="cs-CZ" i="1" dirty="0" err="1" smtClean="0"/>
              <a:t>etiam</a:t>
            </a:r>
            <a:r>
              <a:rPr lang="cs-CZ" i="1" dirty="0" smtClean="0"/>
              <a:t>, </a:t>
            </a:r>
            <a:r>
              <a:rPr lang="cs-CZ" i="1" dirty="0" err="1" smtClean="0"/>
              <a:t>Maecenas</a:t>
            </a:r>
            <a:r>
              <a:rPr lang="cs-CZ" i="1" dirty="0" smtClean="0"/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aspice</a:t>
            </a:r>
            <a:r>
              <a:rPr lang="cs-CZ" i="1" dirty="0" smtClean="0"/>
              <a:t> partem.</a:t>
            </a:r>
            <a:endParaRPr lang="cs-CZ" dirty="0"/>
          </a:p>
          <a:p>
            <a:pPr lvl="1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279341" y="757515"/>
            <a:ext cx="3514167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/>
              <a:t>Vergilius </a:t>
            </a:r>
            <a:r>
              <a:rPr lang="cs-CZ" sz="1600" i="1" dirty="0" err="1" smtClean="0"/>
              <a:t>praeceptor</a:t>
            </a:r>
            <a:r>
              <a:rPr lang="cs-CZ" sz="1600" i="1" dirty="0"/>
              <a:t> </a:t>
            </a:r>
            <a:r>
              <a:rPr lang="cs-CZ" sz="1600" i="1" dirty="0" smtClean="0"/>
              <a:t>        </a:t>
            </a:r>
            <a:r>
              <a:rPr lang="cs-CZ" sz="1600" dirty="0" smtClean="0"/>
              <a:t>Augustus „žák“</a:t>
            </a:r>
            <a:endParaRPr lang="cs-CZ" sz="1600" dirty="0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9054136" y="952033"/>
            <a:ext cx="35563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5226423" y="6159041"/>
            <a:ext cx="2124877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dirty="0" smtClean="0"/>
              <a:t>zde má </a:t>
            </a:r>
            <a:r>
              <a:rPr lang="cs-CZ" sz="1400" dirty="0" err="1" smtClean="0"/>
              <a:t>Maecenas</a:t>
            </a:r>
            <a:r>
              <a:rPr lang="cs-CZ" sz="1400" dirty="0" smtClean="0"/>
              <a:t> přihlížet</a:t>
            </a:r>
            <a:endParaRPr lang="cs-CZ" sz="14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867835" y="6015318"/>
            <a:ext cx="502024" cy="23308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6884894" y="3064877"/>
            <a:ext cx="4327384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Vergilius je spoluautorem řádu stejně jako Caesar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5369859" y="3234154"/>
            <a:ext cx="1279979" cy="88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7404846" y="4760547"/>
            <a:ext cx="3618876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Maecenas</a:t>
            </a:r>
            <a:r>
              <a:rPr lang="cs-CZ" sz="1400" dirty="0" smtClean="0"/>
              <a:t> se prochází spolu s Vergiliem textem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3909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4352"/>
            <a:ext cx="10515600" cy="503816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podpora </a:t>
            </a:r>
            <a:r>
              <a:rPr lang="cs-CZ" dirty="0" err="1" smtClean="0"/>
              <a:t>Augustovské</a:t>
            </a:r>
            <a:r>
              <a:rPr lang="cs-CZ" dirty="0" smtClean="0"/>
              <a:t> obnovy řádu:</a:t>
            </a:r>
          </a:p>
          <a:p>
            <a:pPr lvl="1"/>
            <a:r>
              <a:rPr lang="cs-CZ" dirty="0" smtClean="0"/>
              <a:t>důraz na rodinu, rodinné zázemí (zdroj radosti):</a:t>
            </a:r>
          </a:p>
          <a:p>
            <a:pPr lvl="2"/>
            <a:r>
              <a:rPr lang="cs-CZ" dirty="0"/>
              <a:t>1</a:t>
            </a:r>
            <a:r>
              <a:rPr lang="cs-CZ" dirty="0" smtClean="0"/>
              <a:t>,291-296: idylický obraz zimního večera (muž i jeho manželka: </a:t>
            </a:r>
            <a:r>
              <a:rPr lang="cs-CZ" i="1" dirty="0" err="1" smtClean="0"/>
              <a:t>uxor</a:t>
            </a:r>
            <a:r>
              <a:rPr lang="cs-CZ" dirty="0" smtClean="0"/>
              <a:t> svorně pracují)</a:t>
            </a:r>
          </a:p>
          <a:p>
            <a:pPr lvl="2"/>
            <a:r>
              <a:rPr lang="cs-CZ" dirty="0"/>
              <a:t>2,325n.:</a:t>
            </a:r>
            <a:r>
              <a:rPr lang="cs-CZ" i="1" dirty="0"/>
              <a:t> </a:t>
            </a:r>
            <a:r>
              <a:rPr lang="cs-CZ" i="1" dirty="0" smtClean="0"/>
              <a:t>„</a:t>
            </a:r>
            <a:r>
              <a:rPr lang="cs-CZ" dirty="0" err="1" smtClean="0"/>
              <a:t>hieros</a:t>
            </a:r>
            <a:r>
              <a:rPr lang="cs-CZ" dirty="0" smtClean="0"/>
              <a:t> </a:t>
            </a:r>
            <a:r>
              <a:rPr lang="cs-CZ" dirty="0" err="1" smtClean="0"/>
              <a:t>gamos</a:t>
            </a:r>
            <a:r>
              <a:rPr lang="cs-CZ" dirty="0" smtClean="0"/>
              <a:t>“:</a:t>
            </a:r>
            <a:r>
              <a:rPr lang="cs-CZ" i="1" dirty="0" smtClean="0"/>
              <a:t> pater </a:t>
            </a:r>
            <a:r>
              <a:rPr lang="cs-CZ" i="1" dirty="0" err="1"/>
              <a:t>omnipotens</a:t>
            </a:r>
            <a:r>
              <a:rPr lang="cs-CZ" i="1" dirty="0"/>
              <a:t> </a:t>
            </a:r>
            <a:r>
              <a:rPr lang="cs-CZ" i="1" dirty="0" err="1"/>
              <a:t>fecundis</a:t>
            </a:r>
            <a:r>
              <a:rPr lang="cs-CZ" i="1" dirty="0"/>
              <a:t> </a:t>
            </a:r>
            <a:r>
              <a:rPr lang="cs-CZ" i="1" dirty="0" err="1"/>
              <a:t>imbribus</a:t>
            </a:r>
            <a:r>
              <a:rPr lang="cs-CZ" i="1" dirty="0"/>
              <a:t> </a:t>
            </a:r>
            <a:r>
              <a:rPr lang="cs-CZ" i="1" dirty="0" err="1"/>
              <a:t>Aether</a:t>
            </a:r>
            <a:r>
              <a:rPr lang="cs-CZ" i="1" dirty="0"/>
              <a:t> </a:t>
            </a:r>
            <a:r>
              <a:rPr lang="cs-CZ" i="1" dirty="0" err="1"/>
              <a:t>coniugis</a:t>
            </a:r>
            <a:r>
              <a:rPr lang="cs-CZ" i="1" dirty="0"/>
              <a:t> in </a:t>
            </a:r>
            <a:r>
              <a:rPr lang="cs-CZ" i="1" dirty="0" err="1"/>
              <a:t>gremium</a:t>
            </a:r>
            <a:r>
              <a:rPr lang="cs-CZ" i="1" dirty="0"/>
              <a:t> </a:t>
            </a:r>
            <a:r>
              <a:rPr lang="cs-CZ" i="1" dirty="0" err="1"/>
              <a:t>laetae</a:t>
            </a:r>
            <a:r>
              <a:rPr lang="cs-CZ" i="1" dirty="0"/>
              <a:t> </a:t>
            </a:r>
            <a:r>
              <a:rPr lang="cs-CZ" i="1" dirty="0" err="1"/>
              <a:t>descendit</a:t>
            </a:r>
            <a:r>
              <a:rPr lang="cs-CZ" i="1" dirty="0" smtClean="0"/>
              <a:t>… </a:t>
            </a:r>
            <a:endParaRPr lang="cs-CZ" dirty="0" smtClean="0"/>
          </a:p>
          <a:p>
            <a:pPr lvl="2"/>
            <a:r>
              <a:rPr lang="cs-CZ" dirty="0" smtClean="0"/>
              <a:t>2,523: </a:t>
            </a:r>
            <a:r>
              <a:rPr lang="cs-CZ" i="1" dirty="0" err="1" smtClean="0"/>
              <a:t>interea</a:t>
            </a:r>
            <a:r>
              <a:rPr lang="cs-CZ" i="1" dirty="0" smtClean="0"/>
              <a:t> </a:t>
            </a:r>
            <a:r>
              <a:rPr lang="cs-CZ" i="1" dirty="0" err="1" smtClean="0"/>
              <a:t>dulces</a:t>
            </a:r>
            <a:r>
              <a:rPr lang="cs-CZ" i="1" dirty="0" smtClean="0"/>
              <a:t> </a:t>
            </a:r>
            <a:r>
              <a:rPr lang="cs-CZ" i="1" dirty="0" err="1" smtClean="0"/>
              <a:t>pendent</a:t>
            </a:r>
            <a:r>
              <a:rPr lang="cs-CZ" i="1" dirty="0" smtClean="0"/>
              <a:t> </a:t>
            </a:r>
            <a:r>
              <a:rPr lang="cs-CZ" i="1" dirty="0" err="1" smtClean="0"/>
              <a:t>circum</a:t>
            </a:r>
            <a:r>
              <a:rPr lang="cs-CZ" i="1" dirty="0" smtClean="0"/>
              <a:t> </a:t>
            </a:r>
            <a:r>
              <a:rPr lang="cs-CZ" i="1" dirty="0" err="1" smtClean="0"/>
              <a:t>oscula</a:t>
            </a:r>
            <a:r>
              <a:rPr lang="cs-CZ" i="1" dirty="0" smtClean="0"/>
              <a:t> nati </a:t>
            </a:r>
            <a:r>
              <a:rPr lang="cs-CZ" dirty="0" smtClean="0"/>
              <a:t>(sladké potomstvo „visí otci kolem krku“)</a:t>
            </a:r>
          </a:p>
          <a:p>
            <a:pPr lvl="2"/>
            <a:r>
              <a:rPr lang="cs-CZ" dirty="0" smtClean="0"/>
              <a:t>3,125: chovný samec koně je </a:t>
            </a:r>
            <a:r>
              <a:rPr lang="cs-CZ" i="1" dirty="0" err="1" smtClean="0"/>
              <a:t>maritus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důraz na těžkou poctivou práci:</a:t>
            </a:r>
          </a:p>
          <a:p>
            <a:pPr lvl="2"/>
            <a:r>
              <a:rPr lang="cs-CZ" dirty="0" smtClean="0"/>
              <a:t>polím dovede poručit jen ten, kdo oral vícekrát (1,97n.: </a:t>
            </a:r>
            <a:r>
              <a:rPr lang="cs-CZ" i="1" dirty="0" err="1" smtClean="0"/>
              <a:t>imperat</a:t>
            </a:r>
            <a:r>
              <a:rPr lang="cs-CZ" i="1" dirty="0" smtClean="0"/>
              <a:t> </a:t>
            </a:r>
            <a:r>
              <a:rPr lang="cs-CZ" i="1" dirty="0" err="1" smtClean="0"/>
              <a:t>arvis</a:t>
            </a:r>
            <a:r>
              <a:rPr lang="cs-CZ" dirty="0" smtClean="0"/>
              <a:t>)</a:t>
            </a:r>
          </a:p>
          <a:p>
            <a:pPr lvl="2"/>
            <a:r>
              <a:rPr lang="cs-CZ" i="1" dirty="0" err="1" smtClean="0"/>
              <a:t>labor</a:t>
            </a:r>
            <a:r>
              <a:rPr lang="cs-CZ" dirty="0" smtClean="0"/>
              <a:t> (1, 118-203: námaha lidí /i býků/ je z vůle Jova a je motivační a aktivizační: 133</a:t>
            </a:r>
            <a:r>
              <a:rPr lang="cs-CZ" i="1" dirty="0" smtClean="0"/>
              <a:t> </a:t>
            </a:r>
            <a:r>
              <a:rPr lang="cs-CZ" i="1" dirty="0" err="1" smtClean="0"/>
              <a:t>ut</a:t>
            </a:r>
            <a:r>
              <a:rPr lang="cs-CZ" i="1" dirty="0" smtClean="0"/>
              <a:t> </a:t>
            </a:r>
            <a:r>
              <a:rPr lang="cs-CZ" i="1" dirty="0" err="1" smtClean="0"/>
              <a:t>varias</a:t>
            </a:r>
            <a:r>
              <a:rPr lang="cs-CZ" i="1" dirty="0" smtClean="0"/>
              <a:t> usus </a:t>
            </a:r>
            <a:r>
              <a:rPr lang="cs-CZ" i="1" dirty="0" err="1" smtClean="0"/>
              <a:t>meditando</a:t>
            </a:r>
            <a:r>
              <a:rPr lang="cs-CZ" i="1" dirty="0" smtClean="0"/>
              <a:t> </a:t>
            </a:r>
            <a:r>
              <a:rPr lang="cs-CZ" i="1" dirty="0" err="1" smtClean="0"/>
              <a:t>extunderet</a:t>
            </a:r>
            <a:r>
              <a:rPr lang="cs-CZ" i="1" dirty="0" smtClean="0"/>
              <a:t> </a:t>
            </a:r>
            <a:r>
              <a:rPr lang="cs-CZ" i="1" dirty="0" err="1" smtClean="0"/>
              <a:t>artis</a:t>
            </a:r>
            <a:r>
              <a:rPr lang="cs-CZ" i="1" dirty="0" smtClean="0"/>
              <a:t> / </a:t>
            </a:r>
            <a:r>
              <a:rPr lang="cs-CZ" i="1" dirty="0" err="1" smtClean="0"/>
              <a:t>paulatim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1,145: </a:t>
            </a:r>
            <a:r>
              <a:rPr lang="cs-CZ" i="1" dirty="0" err="1" smtClean="0"/>
              <a:t>labor</a:t>
            </a:r>
            <a:r>
              <a:rPr lang="cs-CZ" i="1" dirty="0" smtClean="0"/>
              <a:t> omnia </a:t>
            </a:r>
            <a:r>
              <a:rPr lang="cs-CZ" i="1" dirty="0" err="1" smtClean="0"/>
              <a:t>vicit</a:t>
            </a:r>
            <a:r>
              <a:rPr lang="cs-CZ" i="1" dirty="0" smtClean="0"/>
              <a:t>; </a:t>
            </a:r>
            <a:r>
              <a:rPr lang="cs-CZ" dirty="0" smtClean="0"/>
              <a:t>1,325: </a:t>
            </a:r>
            <a:r>
              <a:rPr lang="cs-CZ" i="1" dirty="0" err="1" smtClean="0"/>
              <a:t>boumque</a:t>
            </a:r>
            <a:r>
              <a:rPr lang="cs-CZ" i="1" dirty="0" smtClean="0"/>
              <a:t> </a:t>
            </a:r>
            <a:r>
              <a:rPr lang="cs-CZ" i="1" dirty="0" err="1" smtClean="0"/>
              <a:t>labores</a:t>
            </a:r>
            <a:endParaRPr lang="cs-CZ" dirty="0" smtClean="0"/>
          </a:p>
          <a:p>
            <a:pPr lvl="2"/>
            <a:r>
              <a:rPr lang="cs-CZ" dirty="0" smtClean="0"/>
              <a:t>práce neustává ani v noci: 1,287nn. (manžel dělá louče, žena tká či vaří); 1,390 (dívky předou); 3,401 (pastýři v noci dělají sýr)</a:t>
            </a:r>
          </a:p>
          <a:p>
            <a:pPr lvl="2"/>
            <a:r>
              <a:rPr lang="cs-CZ" i="1" dirty="0" err="1" smtClean="0"/>
              <a:t>nec</a:t>
            </a:r>
            <a:r>
              <a:rPr lang="cs-CZ" i="1" dirty="0" smtClean="0"/>
              <a:t> </a:t>
            </a:r>
            <a:r>
              <a:rPr lang="cs-CZ" i="1" dirty="0" err="1" smtClean="0"/>
              <a:t>requies</a:t>
            </a:r>
            <a:r>
              <a:rPr lang="cs-CZ" dirty="0" smtClean="0"/>
              <a:t> (2,516)</a:t>
            </a:r>
          </a:p>
          <a:p>
            <a:pPr lvl="1"/>
            <a:r>
              <a:rPr lang="cs-CZ" dirty="0" smtClean="0"/>
              <a:t>tvrdost a síla jako podstatná vlastnost při kultivaci:</a:t>
            </a:r>
          </a:p>
          <a:p>
            <a:pPr lvl="2"/>
            <a:r>
              <a:rPr lang="cs-CZ" i="1" dirty="0" err="1" smtClean="0"/>
              <a:t>homines</a:t>
            </a:r>
            <a:r>
              <a:rPr lang="cs-CZ" i="1" dirty="0" smtClean="0"/>
              <a:t>: </a:t>
            </a:r>
            <a:r>
              <a:rPr lang="cs-CZ" i="1" dirty="0" err="1" smtClean="0"/>
              <a:t>durum</a:t>
            </a:r>
            <a:r>
              <a:rPr lang="cs-CZ" i="1" dirty="0" smtClean="0"/>
              <a:t> genus </a:t>
            </a:r>
            <a:r>
              <a:rPr lang="cs-CZ" dirty="0" smtClean="0"/>
              <a:t>(1,63: v souvislosti s připomínkou mýtu o </a:t>
            </a:r>
            <a:r>
              <a:rPr lang="cs-CZ" dirty="0" err="1" smtClean="0"/>
              <a:t>Deukaliónovi</a:t>
            </a:r>
            <a:r>
              <a:rPr lang="cs-CZ" dirty="0" smtClean="0"/>
              <a:t>, lidé jsou z kamene)</a:t>
            </a:r>
          </a:p>
          <a:p>
            <a:pPr lvl="2"/>
            <a:r>
              <a:rPr lang="cs-CZ" i="1" dirty="0" err="1" smtClean="0"/>
              <a:t>quae</a:t>
            </a:r>
            <a:r>
              <a:rPr lang="cs-CZ" i="1" dirty="0" smtClean="0"/>
              <a:t> </a:t>
            </a:r>
            <a:r>
              <a:rPr lang="cs-CZ" i="1" dirty="0" err="1" smtClean="0"/>
              <a:t>sint</a:t>
            </a:r>
            <a:r>
              <a:rPr lang="cs-CZ" i="1" dirty="0" smtClean="0"/>
              <a:t> </a:t>
            </a:r>
            <a:r>
              <a:rPr lang="cs-CZ" i="1" dirty="0" err="1" smtClean="0"/>
              <a:t>duris</a:t>
            </a:r>
            <a:r>
              <a:rPr lang="cs-CZ" i="1" dirty="0" smtClean="0"/>
              <a:t> </a:t>
            </a:r>
            <a:r>
              <a:rPr lang="cs-CZ" i="1" dirty="0" err="1" smtClean="0"/>
              <a:t>agrestibus</a:t>
            </a:r>
            <a:r>
              <a:rPr lang="cs-CZ" i="1" dirty="0" smtClean="0"/>
              <a:t> </a:t>
            </a:r>
            <a:r>
              <a:rPr lang="cs-CZ" i="1" dirty="0" err="1" smtClean="0"/>
              <a:t>arma</a:t>
            </a:r>
            <a:r>
              <a:rPr lang="cs-CZ" i="1" dirty="0" smtClean="0"/>
              <a:t> </a:t>
            </a:r>
            <a:r>
              <a:rPr lang="cs-CZ" dirty="0" smtClean="0"/>
              <a:t>(1,160; nástroje rolníka ~ zbraně)</a:t>
            </a:r>
            <a:endParaRPr lang="cs-CZ" i="1" dirty="0" smtClean="0"/>
          </a:p>
          <a:p>
            <a:pPr lvl="2"/>
            <a:r>
              <a:rPr lang="cs-CZ" dirty="0"/>
              <a:t>v rozmezí třiceti veršů třikrát použije přímo </a:t>
            </a:r>
            <a:r>
              <a:rPr lang="cs-CZ" dirty="0" err="1"/>
              <a:t>adj</a:t>
            </a:r>
            <a:r>
              <a:rPr lang="cs-CZ" dirty="0"/>
              <a:t>. </a:t>
            </a:r>
            <a:r>
              <a:rPr lang="cs-CZ" i="1" dirty="0" err="1" smtClean="0"/>
              <a:t>durus</a:t>
            </a:r>
            <a:r>
              <a:rPr lang="cs-CZ" i="1" dirty="0" smtClean="0"/>
              <a:t> </a:t>
            </a:r>
            <a:r>
              <a:rPr lang="cs-CZ" dirty="0"/>
              <a:t>a obraz tvrdosti navozuje i dalšími obraty (2,340-370)</a:t>
            </a:r>
          </a:p>
          <a:p>
            <a:pPr lvl="2"/>
            <a:r>
              <a:rPr lang="cs-CZ" i="1" dirty="0" err="1" smtClean="0"/>
              <a:t>fortes</a:t>
            </a:r>
            <a:r>
              <a:rPr lang="cs-CZ" i="1" dirty="0" smtClean="0"/>
              <a:t> </a:t>
            </a:r>
            <a:r>
              <a:rPr lang="cs-CZ" i="1" dirty="0" err="1" smtClean="0"/>
              <a:t>coloni</a:t>
            </a:r>
            <a:r>
              <a:rPr lang="cs-CZ" i="1" dirty="0" smtClean="0"/>
              <a:t> </a:t>
            </a:r>
            <a:r>
              <a:rPr lang="cs-CZ" dirty="0" smtClean="0"/>
              <a:t>(3,288)</a:t>
            </a:r>
          </a:p>
          <a:p>
            <a:pPr lvl="1"/>
            <a:r>
              <a:rPr lang="cs-CZ" dirty="0" smtClean="0"/>
              <a:t>zbožnost, čistota a poctivost:</a:t>
            </a:r>
          </a:p>
          <a:p>
            <a:pPr lvl="2"/>
            <a:r>
              <a:rPr lang="cs-CZ" i="1" dirty="0" smtClean="0"/>
              <a:t>in </a:t>
            </a:r>
            <a:r>
              <a:rPr lang="cs-CZ" i="1" dirty="0" err="1" smtClean="0"/>
              <a:t>primis</a:t>
            </a:r>
            <a:r>
              <a:rPr lang="cs-CZ" i="1" dirty="0" smtClean="0"/>
              <a:t> </a:t>
            </a:r>
            <a:r>
              <a:rPr lang="cs-CZ" i="1" dirty="0" err="1" smtClean="0"/>
              <a:t>venerare</a:t>
            </a:r>
            <a:r>
              <a:rPr lang="cs-CZ" i="1" dirty="0" smtClean="0"/>
              <a:t> </a:t>
            </a:r>
            <a:r>
              <a:rPr lang="cs-CZ" i="1" dirty="0" err="1" smtClean="0"/>
              <a:t>deos</a:t>
            </a:r>
            <a:r>
              <a:rPr lang="cs-CZ" i="1" dirty="0" smtClean="0"/>
              <a:t> </a:t>
            </a:r>
            <a:r>
              <a:rPr lang="cs-CZ" dirty="0" smtClean="0"/>
              <a:t>(1,338)</a:t>
            </a:r>
          </a:p>
          <a:p>
            <a:pPr lvl="2"/>
            <a:r>
              <a:rPr lang="cs-CZ" i="1" dirty="0" err="1" smtClean="0"/>
              <a:t>casta</a:t>
            </a:r>
            <a:r>
              <a:rPr lang="cs-CZ" i="1" dirty="0" smtClean="0"/>
              <a:t> </a:t>
            </a:r>
            <a:r>
              <a:rPr lang="cs-CZ" i="1" dirty="0" err="1" smtClean="0"/>
              <a:t>pudititiam</a:t>
            </a:r>
            <a:r>
              <a:rPr lang="cs-CZ" i="1" dirty="0" smtClean="0"/>
              <a:t> servat </a:t>
            </a:r>
            <a:r>
              <a:rPr lang="cs-CZ" i="1" dirty="0" err="1" smtClean="0"/>
              <a:t>domus</a:t>
            </a:r>
            <a:r>
              <a:rPr lang="cs-CZ" i="1" dirty="0" smtClean="0"/>
              <a:t> </a:t>
            </a:r>
            <a:r>
              <a:rPr lang="cs-CZ" dirty="0" smtClean="0"/>
              <a:t>(2,524)</a:t>
            </a:r>
          </a:p>
          <a:p>
            <a:pPr lvl="2"/>
            <a:r>
              <a:rPr lang="cs-CZ" dirty="0"/>
              <a:t>4,197nn.: </a:t>
            </a:r>
            <a:r>
              <a:rPr lang="cs-CZ" i="1" dirty="0" err="1"/>
              <a:t>illum</a:t>
            </a:r>
            <a:r>
              <a:rPr lang="cs-CZ" i="1" dirty="0"/>
              <a:t> </a:t>
            </a:r>
            <a:r>
              <a:rPr lang="cs-CZ" i="1" dirty="0" err="1"/>
              <a:t>adeo</a:t>
            </a:r>
            <a:r>
              <a:rPr lang="cs-CZ" i="1" dirty="0"/>
              <a:t> </a:t>
            </a:r>
            <a:r>
              <a:rPr lang="cs-CZ" i="1" dirty="0" err="1"/>
              <a:t>placuisse</a:t>
            </a:r>
            <a:r>
              <a:rPr lang="cs-CZ" i="1" dirty="0"/>
              <a:t> </a:t>
            </a:r>
            <a:r>
              <a:rPr lang="cs-CZ" i="1" dirty="0" err="1"/>
              <a:t>apibus</a:t>
            </a:r>
            <a:r>
              <a:rPr lang="cs-CZ" i="1" dirty="0"/>
              <a:t> </a:t>
            </a:r>
            <a:r>
              <a:rPr lang="cs-CZ" i="1" dirty="0" err="1"/>
              <a:t>mirabere</a:t>
            </a:r>
            <a:r>
              <a:rPr lang="cs-CZ" i="1" dirty="0"/>
              <a:t> morem,</a:t>
            </a:r>
            <a:br>
              <a:rPr lang="cs-CZ" i="1" dirty="0"/>
            </a:br>
            <a:r>
              <a:rPr lang="cs-CZ" i="1" dirty="0" err="1"/>
              <a:t>quod</a:t>
            </a:r>
            <a:r>
              <a:rPr lang="cs-CZ" i="1" dirty="0"/>
              <a:t> </a:t>
            </a:r>
            <a:r>
              <a:rPr lang="cs-CZ" i="1" dirty="0" err="1"/>
              <a:t>neque</a:t>
            </a:r>
            <a:r>
              <a:rPr lang="cs-CZ" i="1" dirty="0"/>
              <a:t> </a:t>
            </a:r>
            <a:r>
              <a:rPr lang="cs-CZ" i="1" dirty="0" err="1"/>
              <a:t>concubitu</a:t>
            </a:r>
            <a:r>
              <a:rPr lang="cs-CZ" i="1" dirty="0"/>
              <a:t> </a:t>
            </a:r>
            <a:r>
              <a:rPr lang="cs-CZ" i="1" dirty="0" err="1"/>
              <a:t>indulgent</a:t>
            </a:r>
            <a:r>
              <a:rPr lang="cs-CZ" i="1" dirty="0"/>
              <a:t>, </a:t>
            </a:r>
            <a:r>
              <a:rPr lang="cs-CZ" i="1" dirty="0" err="1"/>
              <a:t>nec</a:t>
            </a:r>
            <a:r>
              <a:rPr lang="cs-CZ" i="1" dirty="0"/>
              <a:t> </a:t>
            </a:r>
            <a:r>
              <a:rPr lang="cs-CZ" i="1" dirty="0" err="1"/>
              <a:t>corpora</a:t>
            </a:r>
            <a:r>
              <a:rPr lang="cs-CZ" i="1" dirty="0"/>
              <a:t> </a:t>
            </a:r>
            <a:r>
              <a:rPr lang="cs-CZ" i="1" dirty="0" err="1"/>
              <a:t>segnes</a:t>
            </a:r>
            <a:r>
              <a:rPr lang="cs-CZ" i="1" dirty="0"/>
              <a:t> </a:t>
            </a:r>
            <a:br>
              <a:rPr lang="cs-CZ" i="1" dirty="0"/>
            </a:br>
            <a:r>
              <a:rPr lang="cs-CZ" i="1" dirty="0"/>
              <a:t>in </a:t>
            </a:r>
            <a:r>
              <a:rPr lang="cs-CZ" i="1" dirty="0" err="1"/>
              <a:t>Venerem</a:t>
            </a:r>
            <a:r>
              <a:rPr lang="cs-CZ" i="1" dirty="0"/>
              <a:t> </a:t>
            </a:r>
            <a:r>
              <a:rPr lang="cs-CZ" i="1" dirty="0" err="1"/>
              <a:t>solvunt</a:t>
            </a:r>
            <a:r>
              <a:rPr lang="cs-CZ" i="1" dirty="0"/>
              <a:t> aut fetus </a:t>
            </a:r>
            <a:r>
              <a:rPr lang="cs-CZ" i="1" dirty="0" err="1"/>
              <a:t>nixibus</a:t>
            </a:r>
            <a:r>
              <a:rPr lang="cs-CZ" i="1" dirty="0"/>
              <a:t> </a:t>
            </a:r>
            <a:r>
              <a:rPr lang="cs-CZ" i="1" dirty="0" err="1"/>
              <a:t>edunt</a:t>
            </a:r>
            <a:r>
              <a:rPr lang="cs-CZ" i="1" dirty="0"/>
              <a:t>. </a:t>
            </a:r>
            <a:r>
              <a:rPr lang="cs-CZ" dirty="0" smtClean="0"/>
              <a:t>(nejobdivuhodnější vlastností včel je bezpohlavnost</a:t>
            </a:r>
            <a:r>
              <a:rPr lang="cs-CZ" dirty="0"/>
              <a:t> </a:t>
            </a:r>
            <a:r>
              <a:rPr lang="cs-CZ" dirty="0" smtClean="0"/>
              <a:t>        reprezentují ideální stát)</a:t>
            </a:r>
            <a:endParaRPr lang="cs-CZ" i="1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8435788" y="6149789"/>
            <a:ext cx="33169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8476128" y="787896"/>
            <a:ext cx="3545541" cy="121571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 smtClean="0"/>
              <a:t>změna oproti vzoru (</a:t>
            </a:r>
            <a:r>
              <a:rPr lang="cs-CZ" sz="1100" dirty="0" err="1" smtClean="0"/>
              <a:t>Lucr</a:t>
            </a:r>
            <a:r>
              <a:rPr lang="cs-CZ" sz="1100" dirty="0" smtClean="0"/>
              <a:t>.): hlavní roli má mužský princip : všemocný otec, namísto matky manželka v podřízeném postavení (</a:t>
            </a:r>
            <a:r>
              <a:rPr lang="cs-CZ" sz="1100" i="1" dirty="0" err="1" smtClean="0"/>
              <a:t>descendere</a:t>
            </a:r>
            <a:r>
              <a:rPr lang="cs-CZ" sz="1100" dirty="0" smtClean="0"/>
              <a:t>), srov.:</a:t>
            </a:r>
          </a:p>
          <a:p>
            <a:pPr lvl="1"/>
            <a:r>
              <a:rPr lang="cs-CZ" sz="1000" i="1" dirty="0" err="1" smtClean="0"/>
              <a:t>nam</a:t>
            </a:r>
            <a:r>
              <a:rPr lang="cs-CZ" sz="1000" i="1" dirty="0" smtClean="0"/>
              <a:t> </a:t>
            </a:r>
            <a:r>
              <a:rPr lang="cs-CZ" sz="1000" i="1" dirty="0" err="1"/>
              <a:t>simul</a:t>
            </a:r>
            <a:r>
              <a:rPr lang="cs-CZ" sz="1000" i="1" dirty="0"/>
              <a:t> </a:t>
            </a:r>
            <a:r>
              <a:rPr lang="cs-CZ" sz="1000" i="1" dirty="0" err="1"/>
              <a:t>ac</a:t>
            </a:r>
            <a:r>
              <a:rPr lang="cs-CZ" sz="1000" i="1" dirty="0"/>
              <a:t> species </a:t>
            </a:r>
            <a:r>
              <a:rPr lang="cs-CZ" sz="1000" i="1" dirty="0" err="1"/>
              <a:t>patefactast</a:t>
            </a:r>
            <a:r>
              <a:rPr lang="cs-CZ" sz="1000" i="1" dirty="0"/>
              <a:t> </a:t>
            </a:r>
            <a:r>
              <a:rPr lang="cs-CZ" sz="1000" i="1" dirty="0" err="1"/>
              <a:t>verna</a:t>
            </a:r>
            <a:r>
              <a:rPr lang="cs-CZ" sz="1000" i="1" dirty="0"/>
              <a:t> </a:t>
            </a:r>
            <a:r>
              <a:rPr lang="cs-CZ" sz="1000" i="1" dirty="0" err="1"/>
              <a:t>diei</a:t>
            </a:r>
            <a:r>
              <a:rPr lang="cs-CZ" sz="1000" i="1" dirty="0"/>
              <a:t> </a:t>
            </a:r>
            <a:br>
              <a:rPr lang="cs-CZ" sz="1000" i="1" dirty="0"/>
            </a:br>
            <a:r>
              <a:rPr lang="cs-CZ" sz="1000" i="1" dirty="0"/>
              <a:t>et </a:t>
            </a:r>
            <a:r>
              <a:rPr lang="cs-CZ" sz="1000" i="1" dirty="0" err="1"/>
              <a:t>reserata</a:t>
            </a:r>
            <a:r>
              <a:rPr lang="cs-CZ" sz="1000" i="1" dirty="0"/>
              <a:t> </a:t>
            </a:r>
            <a:r>
              <a:rPr lang="cs-CZ" sz="1000" i="1" dirty="0" err="1"/>
              <a:t>viget</a:t>
            </a:r>
            <a:r>
              <a:rPr lang="cs-CZ" sz="1000" i="1" dirty="0"/>
              <a:t> </a:t>
            </a:r>
            <a:r>
              <a:rPr lang="cs-CZ" sz="1000" i="1" dirty="0" err="1"/>
              <a:t>genitabilis</a:t>
            </a:r>
            <a:r>
              <a:rPr lang="cs-CZ" sz="1000" i="1" dirty="0"/>
              <a:t> aura </a:t>
            </a:r>
            <a:r>
              <a:rPr lang="cs-CZ" sz="1000" i="1" dirty="0" err="1"/>
              <a:t>favoni</a:t>
            </a:r>
            <a:r>
              <a:rPr lang="cs-CZ" sz="1000" i="1" dirty="0"/>
              <a:t>, </a:t>
            </a:r>
            <a:br>
              <a:rPr lang="cs-CZ" sz="1000" i="1" dirty="0"/>
            </a:br>
            <a:r>
              <a:rPr lang="cs-CZ" sz="1000" i="1" dirty="0" err="1"/>
              <a:t>aeriae</a:t>
            </a:r>
            <a:r>
              <a:rPr lang="cs-CZ" sz="1000" i="1" dirty="0"/>
              <a:t> primum </a:t>
            </a:r>
            <a:r>
              <a:rPr lang="cs-CZ" sz="1000" i="1" dirty="0" err="1"/>
              <a:t>volucris</a:t>
            </a:r>
            <a:r>
              <a:rPr lang="cs-CZ" sz="1000" i="1" dirty="0"/>
              <a:t> </a:t>
            </a:r>
            <a:r>
              <a:rPr lang="cs-CZ" sz="1000" i="1" dirty="0" err="1"/>
              <a:t>te</a:t>
            </a:r>
            <a:r>
              <a:rPr lang="cs-CZ" sz="1000" i="1" dirty="0"/>
              <a:t>, diva, </a:t>
            </a:r>
            <a:r>
              <a:rPr lang="cs-CZ" sz="1000" i="1" dirty="0" err="1"/>
              <a:t>tuumque</a:t>
            </a:r>
            <a:r>
              <a:rPr lang="cs-CZ" sz="1000" i="1" dirty="0"/>
              <a:t> </a:t>
            </a:r>
            <a:br>
              <a:rPr lang="cs-CZ" sz="1000" i="1" dirty="0"/>
            </a:br>
            <a:r>
              <a:rPr lang="cs-CZ" sz="1000" i="1" dirty="0" err="1"/>
              <a:t>significant</a:t>
            </a:r>
            <a:r>
              <a:rPr lang="cs-CZ" sz="1000" i="1" dirty="0"/>
              <a:t> </a:t>
            </a:r>
            <a:r>
              <a:rPr lang="cs-CZ" sz="1000" i="1" dirty="0" err="1"/>
              <a:t>initum</a:t>
            </a:r>
            <a:r>
              <a:rPr lang="cs-CZ" sz="1000" i="1" dirty="0"/>
              <a:t> </a:t>
            </a:r>
            <a:r>
              <a:rPr lang="cs-CZ" sz="1000" i="1" dirty="0" err="1"/>
              <a:t>perculsae</a:t>
            </a:r>
            <a:r>
              <a:rPr lang="cs-CZ" sz="1000" i="1" dirty="0"/>
              <a:t> corda </a:t>
            </a:r>
            <a:r>
              <a:rPr lang="cs-CZ" sz="1000" i="1" dirty="0" err="1"/>
              <a:t>tua</a:t>
            </a:r>
            <a:r>
              <a:rPr lang="cs-CZ" sz="1000" i="1" dirty="0"/>
              <a:t> </a:t>
            </a:r>
            <a:r>
              <a:rPr lang="cs-CZ" sz="1000" i="1" dirty="0" err="1"/>
              <a:t>vi</a:t>
            </a:r>
            <a:r>
              <a:rPr lang="cs-CZ" sz="1000" i="1" dirty="0" smtClean="0"/>
              <a:t>.  </a:t>
            </a:r>
            <a:r>
              <a:rPr lang="cs-CZ" sz="1000" dirty="0" smtClean="0"/>
              <a:t>(</a:t>
            </a:r>
            <a:r>
              <a:rPr lang="cs-CZ" sz="1000" dirty="0" err="1" smtClean="0"/>
              <a:t>Lucr</a:t>
            </a:r>
            <a:r>
              <a:rPr lang="cs-CZ" sz="1000" dirty="0" smtClean="0"/>
              <a:t>. 1,10nn.)</a:t>
            </a:r>
            <a:endParaRPr lang="cs-CZ" sz="1000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8346141" y="1864660"/>
            <a:ext cx="510988" cy="242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03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ávaznost na </a:t>
            </a:r>
            <a:r>
              <a:rPr lang="cs-CZ" i="1" dirty="0" err="1" smtClean="0"/>
              <a:t>Bucolica</a:t>
            </a:r>
            <a:r>
              <a:rPr lang="cs-CZ" dirty="0" smtClean="0"/>
              <a:t>: provázání Vergiliovy lit. tvorby:</a:t>
            </a:r>
          </a:p>
          <a:p>
            <a:pPr lvl="1"/>
            <a:r>
              <a:rPr lang="cs-CZ" dirty="0" smtClean="0"/>
              <a:t>přítomnost nezušlechtěné přírody</a:t>
            </a:r>
          </a:p>
          <a:p>
            <a:pPr lvl="1"/>
            <a:r>
              <a:rPr lang="cs-CZ" dirty="0"/>
              <a:t>2,4-8: invokace Bakcha </a:t>
            </a:r>
            <a:r>
              <a:rPr lang="cs-CZ" dirty="0" smtClean="0"/>
              <a:t>(bukolický refrén: </a:t>
            </a:r>
            <a:r>
              <a:rPr lang="cs-CZ" i="1" dirty="0" err="1"/>
              <a:t>huc</a:t>
            </a:r>
            <a:r>
              <a:rPr lang="cs-CZ" i="1" dirty="0"/>
              <a:t> pater, o </a:t>
            </a:r>
            <a:r>
              <a:rPr lang="cs-CZ" i="1" dirty="0" err="1"/>
              <a:t>Lenaee</a:t>
            </a:r>
            <a:r>
              <a:rPr lang="cs-CZ" dirty="0"/>
              <a:t>)</a:t>
            </a:r>
            <a:endParaRPr lang="cs-CZ" i="1" dirty="0" smtClean="0"/>
          </a:p>
          <a:p>
            <a:pPr lvl="1"/>
            <a:r>
              <a:rPr lang="cs-CZ" dirty="0"/>
              <a:t>4,281</a:t>
            </a:r>
            <a:r>
              <a:rPr lang="cs-CZ" dirty="0" smtClean="0"/>
              <a:t>: </a:t>
            </a:r>
            <a:r>
              <a:rPr lang="cs-CZ" dirty="0" err="1" smtClean="0"/>
              <a:t>epyllion</a:t>
            </a:r>
            <a:r>
              <a:rPr lang="cs-CZ" dirty="0" smtClean="0"/>
              <a:t> o pastýři z Arkádie</a:t>
            </a:r>
            <a:endParaRPr lang="cs-CZ" i="1" dirty="0" smtClean="0"/>
          </a:p>
          <a:p>
            <a:pPr lvl="1"/>
            <a:r>
              <a:rPr lang="cs-CZ" i="1" dirty="0" smtClean="0"/>
              <a:t>Georg. </a:t>
            </a:r>
            <a:r>
              <a:rPr lang="cs-CZ" dirty="0" smtClean="0"/>
              <a:t>1,500</a:t>
            </a:r>
            <a:r>
              <a:rPr lang="cs-CZ" dirty="0"/>
              <a:t>: </a:t>
            </a:r>
            <a:r>
              <a:rPr lang="cs-CZ" sz="1600" i="1" dirty="0" err="1"/>
              <a:t>hunc</a:t>
            </a:r>
            <a:r>
              <a:rPr lang="cs-CZ" sz="1600" i="1" dirty="0"/>
              <a:t> saltem </a:t>
            </a:r>
            <a:r>
              <a:rPr lang="cs-CZ" sz="1600" i="1" dirty="0" err="1"/>
              <a:t>euerso</a:t>
            </a:r>
            <a:r>
              <a:rPr lang="cs-CZ" sz="1600" i="1" dirty="0"/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iuuenem</a:t>
            </a:r>
            <a:r>
              <a:rPr lang="cs-CZ" sz="1600" i="1" dirty="0"/>
              <a:t> </a:t>
            </a:r>
            <a:r>
              <a:rPr lang="cs-CZ" sz="1600" i="1" dirty="0" err="1"/>
              <a:t>succurrere</a:t>
            </a:r>
            <a:r>
              <a:rPr lang="cs-CZ" sz="1600" i="1" dirty="0"/>
              <a:t> </a:t>
            </a:r>
            <a:r>
              <a:rPr lang="cs-CZ" sz="1600" i="1" dirty="0" err="1" smtClean="0"/>
              <a:t>saeclo</a:t>
            </a:r>
            <a:r>
              <a:rPr lang="cs-CZ" sz="1600" i="1" dirty="0" smtClean="0"/>
              <a:t> /</a:t>
            </a:r>
            <a:r>
              <a:rPr lang="cs-CZ" sz="1600" i="1" dirty="0"/>
              <a:t> </a:t>
            </a:r>
            <a:r>
              <a:rPr lang="cs-CZ" sz="1600" i="1" dirty="0" smtClean="0"/>
              <a:t>ne </a:t>
            </a:r>
            <a:r>
              <a:rPr lang="cs-CZ" sz="1600" i="1" dirty="0" err="1"/>
              <a:t>prohibete</a:t>
            </a:r>
            <a:r>
              <a:rPr lang="cs-CZ" sz="1600" i="1" dirty="0" smtClean="0"/>
              <a:t>.</a:t>
            </a:r>
          </a:p>
          <a:p>
            <a:pPr lvl="1"/>
            <a:r>
              <a:rPr lang="cs-CZ" dirty="0" smtClean="0"/>
              <a:t>přímý odkaz v pečeti na konci </a:t>
            </a:r>
            <a:r>
              <a:rPr lang="cs-CZ" i="1" dirty="0" smtClean="0"/>
              <a:t>Georg.</a:t>
            </a:r>
            <a:r>
              <a:rPr lang="cs-CZ" dirty="0" smtClean="0"/>
              <a:t> 4,559-566:</a:t>
            </a:r>
          </a:p>
          <a:p>
            <a:pPr marL="1371600" lvl="3" indent="0">
              <a:buNone/>
            </a:pPr>
            <a:r>
              <a:rPr lang="cs-CZ" sz="1600" i="1" dirty="0" err="1"/>
              <a:t>Haec</a:t>
            </a:r>
            <a:r>
              <a:rPr lang="cs-CZ" sz="1600" i="1" dirty="0"/>
              <a:t> super </a:t>
            </a:r>
            <a:r>
              <a:rPr lang="cs-CZ" sz="1600" i="1" dirty="0" err="1"/>
              <a:t>arvorum</a:t>
            </a:r>
            <a:r>
              <a:rPr lang="cs-CZ" sz="1600" i="1" dirty="0"/>
              <a:t> </a:t>
            </a:r>
            <a:r>
              <a:rPr lang="cs-CZ" sz="1600" i="1" dirty="0" err="1"/>
              <a:t>cultu</a:t>
            </a:r>
            <a:r>
              <a:rPr lang="cs-CZ" sz="1600" i="1" dirty="0"/>
              <a:t> </a:t>
            </a:r>
            <a:r>
              <a:rPr lang="cs-CZ" sz="1600" i="1" dirty="0" err="1"/>
              <a:t>pecorumque</a:t>
            </a:r>
            <a:r>
              <a:rPr lang="cs-CZ" sz="1600" i="1" dirty="0"/>
              <a:t> </a:t>
            </a:r>
            <a:r>
              <a:rPr lang="cs-CZ" sz="1600" i="1" dirty="0" err="1"/>
              <a:t>canebam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et super </a:t>
            </a:r>
            <a:r>
              <a:rPr lang="cs-CZ" sz="1600" i="1" dirty="0" err="1"/>
              <a:t>arboribus</a:t>
            </a:r>
            <a:r>
              <a:rPr lang="cs-CZ" sz="1600" i="1" dirty="0"/>
              <a:t>, Caesar dum </a:t>
            </a:r>
            <a:r>
              <a:rPr lang="cs-CZ" sz="1600" i="1" dirty="0" err="1"/>
              <a:t>magnus</a:t>
            </a:r>
            <a:r>
              <a:rPr lang="cs-CZ" sz="1600" i="1" dirty="0"/>
              <a:t> ad </a:t>
            </a:r>
            <a:r>
              <a:rPr lang="cs-CZ" sz="1600" i="1" dirty="0" err="1" smtClean="0"/>
              <a:t>altum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err="1" smtClean="0"/>
              <a:t>fulminat</a:t>
            </a:r>
            <a:r>
              <a:rPr lang="cs-CZ" sz="1600" i="1" dirty="0" smtClean="0"/>
              <a:t> </a:t>
            </a:r>
            <a:r>
              <a:rPr lang="cs-CZ" sz="1600" i="1" dirty="0" err="1"/>
              <a:t>Euphraten</a:t>
            </a:r>
            <a:r>
              <a:rPr lang="cs-CZ" sz="1600" i="1" dirty="0"/>
              <a:t> </a:t>
            </a:r>
            <a:r>
              <a:rPr lang="cs-CZ" sz="1600" i="1" dirty="0" err="1"/>
              <a:t>bello</a:t>
            </a:r>
            <a:r>
              <a:rPr lang="cs-CZ" sz="1600" i="1" dirty="0"/>
              <a:t> </a:t>
            </a:r>
            <a:r>
              <a:rPr lang="cs-CZ" sz="1600" i="1" dirty="0" err="1"/>
              <a:t>victorque</a:t>
            </a:r>
            <a:r>
              <a:rPr lang="cs-CZ" sz="1600" i="1" dirty="0"/>
              <a:t> </a:t>
            </a:r>
            <a:r>
              <a:rPr lang="cs-CZ" sz="1600" i="1" dirty="0" err="1"/>
              <a:t>volentes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per </a:t>
            </a:r>
            <a:r>
              <a:rPr lang="cs-CZ" sz="1600" i="1" dirty="0" err="1"/>
              <a:t>populos</a:t>
            </a:r>
            <a:r>
              <a:rPr lang="cs-CZ" sz="1600" i="1" dirty="0"/>
              <a:t> dat </a:t>
            </a:r>
            <a:r>
              <a:rPr lang="cs-CZ" sz="1600" i="1" dirty="0" err="1"/>
              <a:t>iura</a:t>
            </a:r>
            <a:r>
              <a:rPr lang="cs-CZ" sz="1600" i="1" dirty="0"/>
              <a:t> </a:t>
            </a:r>
            <a:r>
              <a:rPr lang="cs-CZ" sz="1600" i="1" dirty="0" err="1"/>
              <a:t>viamque</a:t>
            </a:r>
            <a:r>
              <a:rPr lang="cs-CZ" sz="1600" i="1" dirty="0"/>
              <a:t> </a:t>
            </a:r>
            <a:r>
              <a:rPr lang="cs-CZ" sz="1600" i="1" dirty="0" err="1"/>
              <a:t>adfectat</a:t>
            </a:r>
            <a:r>
              <a:rPr lang="cs-CZ" sz="1600" i="1" dirty="0"/>
              <a:t> </a:t>
            </a:r>
            <a:r>
              <a:rPr lang="cs-CZ" sz="1600" i="1" dirty="0" err="1"/>
              <a:t>Olympo</a:t>
            </a:r>
            <a:r>
              <a:rPr lang="cs-CZ" sz="1600" i="1" dirty="0"/>
              <a:t>.</a:t>
            </a:r>
            <a:br>
              <a:rPr lang="cs-CZ" sz="1600" i="1" dirty="0"/>
            </a:br>
            <a:r>
              <a:rPr lang="cs-CZ" sz="1600" i="1" dirty="0" err="1"/>
              <a:t>Illo</a:t>
            </a:r>
            <a:r>
              <a:rPr lang="cs-CZ" sz="1600" i="1" dirty="0"/>
              <a:t> </a:t>
            </a:r>
            <a:r>
              <a:rPr lang="cs-CZ" sz="1600" i="1" dirty="0" err="1"/>
              <a:t>Vergilium</a:t>
            </a:r>
            <a:r>
              <a:rPr lang="cs-CZ" sz="1600" i="1" dirty="0"/>
              <a:t> </a:t>
            </a:r>
            <a:r>
              <a:rPr lang="cs-CZ" sz="1600" i="1" dirty="0" err="1"/>
              <a:t>me</a:t>
            </a:r>
            <a:r>
              <a:rPr lang="cs-CZ" sz="1600" i="1" dirty="0"/>
              <a:t> </a:t>
            </a:r>
            <a:r>
              <a:rPr lang="cs-CZ" sz="1600" i="1" dirty="0" err="1"/>
              <a:t>tempore</a:t>
            </a:r>
            <a:r>
              <a:rPr lang="cs-CZ" sz="1600" i="1" dirty="0"/>
              <a:t> </a:t>
            </a:r>
            <a:r>
              <a:rPr lang="cs-CZ" sz="1600" i="1" dirty="0" err="1"/>
              <a:t>dulcis</a:t>
            </a:r>
            <a:r>
              <a:rPr lang="cs-CZ" sz="1600" i="1" dirty="0"/>
              <a:t> </a:t>
            </a:r>
            <a:r>
              <a:rPr lang="cs-CZ" sz="1600" i="1" dirty="0" err="1"/>
              <a:t>alebat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Parthenope</a:t>
            </a:r>
            <a:r>
              <a:rPr lang="cs-CZ" sz="1600" i="1" dirty="0"/>
              <a:t> </a:t>
            </a:r>
            <a:r>
              <a:rPr lang="cs-CZ" sz="1600" i="1" dirty="0" err="1"/>
              <a:t>studiis</a:t>
            </a:r>
            <a:r>
              <a:rPr lang="cs-CZ" sz="1600" i="1" dirty="0"/>
              <a:t> </a:t>
            </a:r>
            <a:r>
              <a:rPr lang="cs-CZ" sz="1600" i="1" dirty="0" err="1"/>
              <a:t>florentem</a:t>
            </a:r>
            <a:r>
              <a:rPr lang="cs-CZ" sz="1600" i="1" dirty="0"/>
              <a:t> </a:t>
            </a:r>
            <a:r>
              <a:rPr lang="cs-CZ" sz="1600" i="1" dirty="0" err="1"/>
              <a:t>ignobilis</a:t>
            </a:r>
            <a:r>
              <a:rPr lang="cs-CZ" sz="1600" i="1" dirty="0"/>
              <a:t> </a:t>
            </a:r>
            <a:r>
              <a:rPr lang="cs-CZ" sz="1600" i="1" dirty="0" err="1"/>
              <a:t>oti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 err="1">
                <a:solidFill>
                  <a:srgbClr val="FF0000"/>
                </a:solidFill>
              </a:rPr>
              <a:t>carmina</a:t>
            </a:r>
            <a:r>
              <a:rPr lang="cs-CZ" sz="1600" i="1" dirty="0">
                <a:solidFill>
                  <a:srgbClr val="FF0000"/>
                </a:solidFill>
              </a:rPr>
              <a:t> qui </a:t>
            </a:r>
            <a:r>
              <a:rPr lang="cs-CZ" sz="1600" i="1" dirty="0" err="1">
                <a:solidFill>
                  <a:srgbClr val="FF0000"/>
                </a:solidFill>
              </a:rPr>
              <a:t>lusi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pastorum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audaxque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 smtClean="0">
                <a:solidFill>
                  <a:srgbClr val="FF0000"/>
                </a:solidFill>
              </a:rPr>
              <a:t>iuventa</a:t>
            </a:r>
            <a:r>
              <a:rPr lang="cs-CZ" sz="1600" i="1" dirty="0" smtClean="0">
                <a:solidFill>
                  <a:srgbClr val="FF0000"/>
                </a:solidFill>
              </a:rPr>
              <a:t>,</a:t>
            </a:r>
            <a:br>
              <a:rPr lang="cs-CZ" sz="1600" i="1" dirty="0" smtClean="0">
                <a:solidFill>
                  <a:srgbClr val="FF0000"/>
                </a:solidFill>
              </a:rPr>
            </a:br>
            <a:r>
              <a:rPr lang="cs-CZ" sz="1600" i="1" dirty="0" err="1" smtClean="0">
                <a:solidFill>
                  <a:srgbClr val="FF0000"/>
                </a:solidFill>
              </a:rPr>
              <a:t>Tityre</a:t>
            </a:r>
            <a:r>
              <a:rPr lang="cs-CZ" sz="1600" i="1" dirty="0">
                <a:solidFill>
                  <a:srgbClr val="FF0000"/>
                </a:solidFill>
              </a:rPr>
              <a:t>, </a:t>
            </a:r>
            <a:r>
              <a:rPr lang="cs-CZ" sz="1600" i="1" dirty="0" err="1">
                <a:solidFill>
                  <a:srgbClr val="FF0000"/>
                </a:solidFill>
              </a:rPr>
              <a:t>te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patulae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cecini</a:t>
            </a:r>
            <a:r>
              <a:rPr lang="cs-CZ" sz="1600" i="1" dirty="0">
                <a:solidFill>
                  <a:srgbClr val="FF0000"/>
                </a:solidFill>
              </a:rPr>
              <a:t> sub </a:t>
            </a:r>
            <a:r>
              <a:rPr lang="cs-CZ" sz="1600" i="1" dirty="0" err="1">
                <a:solidFill>
                  <a:srgbClr val="FF0000"/>
                </a:solidFill>
              </a:rPr>
              <a:t>tegmine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fagi</a:t>
            </a:r>
            <a:r>
              <a:rPr lang="cs-CZ" sz="1600" i="1" dirty="0"/>
              <a:t>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946776" y="3164538"/>
            <a:ext cx="273183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i="1" dirty="0" err="1"/>
              <a:t>i</a:t>
            </a:r>
            <a:r>
              <a:rPr lang="cs-CZ" i="1" dirty="0" err="1" smtClean="0"/>
              <a:t>uvenis</a:t>
            </a:r>
            <a:r>
              <a:rPr lang="cs-CZ" i="1" dirty="0" smtClean="0"/>
              <a:t>: </a:t>
            </a:r>
            <a:r>
              <a:rPr lang="cs-CZ" i="1" dirty="0" err="1" smtClean="0"/>
              <a:t>Buc</a:t>
            </a:r>
            <a:r>
              <a:rPr lang="cs-CZ" i="1" dirty="0" smtClean="0"/>
              <a:t>. </a:t>
            </a:r>
            <a:r>
              <a:rPr lang="cs-CZ" dirty="0" smtClean="0"/>
              <a:t>1,42 (4,46/52)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278471" y="4814047"/>
            <a:ext cx="174458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Tityre</a:t>
            </a:r>
            <a:r>
              <a:rPr lang="cs-CZ" i="1" dirty="0" smtClean="0"/>
              <a:t>…:</a:t>
            </a:r>
            <a:r>
              <a:rPr lang="cs-CZ" dirty="0" smtClean="0"/>
              <a:t> </a:t>
            </a:r>
            <a:r>
              <a:rPr lang="cs-CZ" i="1" dirty="0" err="1" smtClean="0"/>
              <a:t>Buc</a:t>
            </a:r>
            <a:r>
              <a:rPr lang="cs-CZ" i="1" dirty="0" smtClean="0"/>
              <a:t>. </a:t>
            </a:r>
            <a:r>
              <a:rPr lang="cs-CZ" dirty="0" smtClean="0"/>
              <a:t>1,1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42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Intertexty</a:t>
            </a:r>
            <a:r>
              <a:rPr lang="cs-CZ" dirty="0" smtClean="0"/>
              <a:t>:</a:t>
            </a:r>
          </a:p>
          <a:p>
            <a:pPr marL="457200" lvl="1" indent="0">
              <a:buNone/>
            </a:pPr>
            <a:r>
              <a:rPr lang="cs-CZ" sz="1600" i="1" dirty="0" smtClean="0"/>
              <a:t>Georg. </a:t>
            </a:r>
            <a:r>
              <a:rPr lang="cs-CZ" sz="1600" dirty="0" smtClean="0"/>
              <a:t>2,39-46:</a:t>
            </a:r>
          </a:p>
          <a:p>
            <a:pPr marL="457200" lvl="1" indent="0">
              <a:buNone/>
            </a:pPr>
            <a:r>
              <a:rPr lang="cs-CZ" sz="1600" i="1" dirty="0" err="1" smtClean="0"/>
              <a:t>tuque</a:t>
            </a:r>
            <a:r>
              <a:rPr lang="cs-CZ" sz="1600" i="1" dirty="0" smtClean="0"/>
              <a:t> </a:t>
            </a:r>
            <a:r>
              <a:rPr lang="cs-CZ" sz="1600" i="1" dirty="0" err="1"/>
              <a:t>ades</a:t>
            </a:r>
            <a:r>
              <a:rPr lang="cs-CZ" sz="1600" i="1" dirty="0"/>
              <a:t> </a:t>
            </a:r>
            <a:r>
              <a:rPr lang="cs-CZ" sz="1600" i="1" dirty="0" err="1"/>
              <a:t>inceptumque</a:t>
            </a:r>
            <a:r>
              <a:rPr lang="cs-CZ" sz="1600" i="1" dirty="0"/>
              <a:t> una </a:t>
            </a:r>
            <a:r>
              <a:rPr lang="cs-CZ" sz="1600" i="1" dirty="0" err="1"/>
              <a:t>decurre</a:t>
            </a:r>
            <a:r>
              <a:rPr lang="cs-CZ" sz="1600" i="1" dirty="0"/>
              <a:t> </a:t>
            </a:r>
            <a:r>
              <a:rPr lang="cs-CZ" sz="1600" i="1" dirty="0" err="1"/>
              <a:t>laborem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/>
              <a:t>o </a:t>
            </a:r>
            <a:r>
              <a:rPr lang="cs-CZ" sz="1600" i="1" dirty="0" err="1"/>
              <a:t>decus</a:t>
            </a:r>
            <a:r>
              <a:rPr lang="cs-CZ" sz="1600" i="1" dirty="0"/>
              <a:t>, o </a:t>
            </a:r>
            <a:r>
              <a:rPr lang="cs-CZ" sz="1600" i="1" dirty="0" err="1"/>
              <a:t>famae</a:t>
            </a:r>
            <a:r>
              <a:rPr lang="cs-CZ" sz="1600" i="1" dirty="0"/>
              <a:t> </a:t>
            </a:r>
            <a:r>
              <a:rPr lang="cs-CZ" sz="1600" i="1" dirty="0" err="1"/>
              <a:t>merito</a:t>
            </a:r>
            <a:r>
              <a:rPr lang="cs-CZ" sz="1600" i="1" dirty="0"/>
              <a:t> </a:t>
            </a:r>
            <a:r>
              <a:rPr lang="cs-CZ" sz="1600" i="1" dirty="0" err="1"/>
              <a:t>pars</a:t>
            </a:r>
            <a:r>
              <a:rPr lang="cs-CZ" sz="1600" i="1" dirty="0"/>
              <a:t> maxima </a:t>
            </a:r>
            <a:r>
              <a:rPr lang="cs-CZ" sz="1600" i="1" dirty="0" err="1"/>
              <a:t>nostrae</a:t>
            </a:r>
            <a:r>
              <a:rPr lang="cs-CZ" sz="1600" i="1" dirty="0" smtClean="0"/>
              <a:t>,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Maecenas</a:t>
            </a:r>
            <a:r>
              <a:rPr lang="cs-CZ" sz="1600" i="1" dirty="0"/>
              <a:t>, </a:t>
            </a:r>
            <a:r>
              <a:rPr lang="cs-CZ" sz="1600" i="1" dirty="0" err="1"/>
              <a:t>pelagoque</a:t>
            </a:r>
            <a:r>
              <a:rPr lang="cs-CZ" sz="1600" i="1" dirty="0"/>
              <a:t> </a:t>
            </a:r>
            <a:r>
              <a:rPr lang="cs-CZ" sz="1600" i="1" dirty="0" err="1"/>
              <a:t>uolans</a:t>
            </a:r>
            <a:r>
              <a:rPr lang="cs-CZ" sz="1600" i="1" dirty="0"/>
              <a:t> da </a:t>
            </a:r>
            <a:r>
              <a:rPr lang="cs-CZ" sz="1600" i="1" dirty="0" err="1"/>
              <a:t>uela</a:t>
            </a:r>
            <a:r>
              <a:rPr lang="cs-CZ" sz="1600" i="1" dirty="0"/>
              <a:t> </a:t>
            </a:r>
            <a:r>
              <a:rPr lang="cs-CZ" sz="1600" i="1" dirty="0" err="1"/>
              <a:t>patenti</a:t>
            </a:r>
            <a:r>
              <a:rPr lang="cs-CZ" sz="1600" i="1" dirty="0"/>
              <a:t>.</a:t>
            </a:r>
            <a:br>
              <a:rPr lang="cs-CZ" sz="1600" i="1" dirty="0"/>
            </a:br>
            <a:r>
              <a:rPr lang="cs-CZ" sz="1600" i="1" dirty="0">
                <a:solidFill>
                  <a:srgbClr val="FF0000"/>
                </a:solidFill>
              </a:rPr>
              <a:t>non ego </a:t>
            </a:r>
            <a:r>
              <a:rPr lang="cs-CZ" sz="1600" i="1" dirty="0" err="1">
                <a:solidFill>
                  <a:srgbClr val="FF0000"/>
                </a:solidFill>
              </a:rPr>
              <a:t>cuncta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meis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amplecti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uersibus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opto</a:t>
            </a:r>
            <a:r>
              <a:rPr lang="cs-CZ" sz="1600" i="1" dirty="0">
                <a:solidFill>
                  <a:srgbClr val="FF0000"/>
                </a:solidFill>
              </a:rPr>
              <a:t>,</a:t>
            </a:r>
            <a:br>
              <a:rPr lang="cs-CZ" sz="1600" i="1" dirty="0">
                <a:solidFill>
                  <a:srgbClr val="FF0000"/>
                </a:solidFill>
              </a:rPr>
            </a:br>
            <a:r>
              <a:rPr lang="cs-CZ" sz="1600" i="1" dirty="0">
                <a:solidFill>
                  <a:srgbClr val="FF0000"/>
                </a:solidFill>
              </a:rPr>
              <a:t>non, </a:t>
            </a:r>
            <a:r>
              <a:rPr lang="cs-CZ" sz="1600" i="1" dirty="0" err="1">
                <a:solidFill>
                  <a:srgbClr val="FF0000"/>
                </a:solidFill>
              </a:rPr>
              <a:t>mihi</a:t>
            </a:r>
            <a:r>
              <a:rPr lang="cs-CZ" sz="1600" i="1" dirty="0">
                <a:solidFill>
                  <a:srgbClr val="FF0000"/>
                </a:solidFill>
              </a:rPr>
              <a:t> si linguae </a:t>
            </a:r>
            <a:r>
              <a:rPr lang="cs-CZ" sz="1600" i="1" dirty="0" err="1">
                <a:solidFill>
                  <a:srgbClr val="FF0000"/>
                </a:solidFill>
              </a:rPr>
              <a:t>centum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sint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oraque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centum</a:t>
            </a:r>
            <a:r>
              <a:rPr lang="cs-CZ" sz="1600" i="1" dirty="0">
                <a:solidFill>
                  <a:srgbClr val="FF0000"/>
                </a:solidFill>
              </a:rPr>
              <a:t>,</a:t>
            </a:r>
            <a:br>
              <a:rPr lang="cs-CZ" sz="1600" i="1" dirty="0">
                <a:solidFill>
                  <a:srgbClr val="FF0000"/>
                </a:solidFill>
              </a:rPr>
            </a:br>
            <a:r>
              <a:rPr lang="cs-CZ" sz="1600" i="1" dirty="0" err="1">
                <a:solidFill>
                  <a:srgbClr val="FF0000"/>
                </a:solidFill>
              </a:rPr>
              <a:t>ferrea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uox</a:t>
            </a:r>
            <a:r>
              <a:rPr lang="cs-CZ" sz="1600" i="1" dirty="0">
                <a:solidFill>
                  <a:srgbClr val="FF0000"/>
                </a:solidFill>
              </a:rPr>
              <a:t>. </a:t>
            </a:r>
            <a:r>
              <a:rPr lang="cs-CZ" sz="1600" i="1" dirty="0" err="1"/>
              <a:t>ades</a:t>
            </a:r>
            <a:r>
              <a:rPr lang="cs-CZ" sz="1600" i="1" dirty="0"/>
              <a:t> et </a:t>
            </a:r>
            <a:r>
              <a:rPr lang="cs-CZ" sz="1600" i="1" dirty="0" err="1"/>
              <a:t>primi</a:t>
            </a:r>
            <a:r>
              <a:rPr lang="cs-CZ" sz="1600" i="1" dirty="0"/>
              <a:t> lege </a:t>
            </a:r>
            <a:r>
              <a:rPr lang="cs-CZ" sz="1600" i="1" dirty="0" err="1"/>
              <a:t>litoris</a:t>
            </a:r>
            <a:r>
              <a:rPr lang="cs-CZ" sz="1600" i="1" dirty="0"/>
              <a:t> </a:t>
            </a:r>
            <a:r>
              <a:rPr lang="cs-CZ" sz="1600" i="1" dirty="0" err="1"/>
              <a:t>oram</a:t>
            </a:r>
            <a:r>
              <a:rPr lang="cs-CZ" sz="1600" i="1" dirty="0"/>
              <a:t>;</a:t>
            </a:r>
            <a:br>
              <a:rPr lang="cs-CZ" sz="1600" i="1" dirty="0"/>
            </a:br>
            <a:r>
              <a:rPr lang="cs-CZ" sz="1600" i="1" dirty="0"/>
              <a:t>in </a:t>
            </a:r>
            <a:r>
              <a:rPr lang="cs-CZ" sz="1600" i="1" dirty="0" err="1"/>
              <a:t>manibus</a:t>
            </a:r>
            <a:r>
              <a:rPr lang="cs-CZ" sz="1600" i="1" dirty="0"/>
              <a:t> </a:t>
            </a:r>
            <a:r>
              <a:rPr lang="cs-CZ" sz="1600" i="1" dirty="0" err="1"/>
              <a:t>terrae</a:t>
            </a:r>
            <a:r>
              <a:rPr lang="cs-CZ" sz="1600" i="1" dirty="0"/>
              <a:t>. non hic </a:t>
            </a:r>
            <a:r>
              <a:rPr lang="cs-CZ" sz="1600" i="1" dirty="0" err="1"/>
              <a:t>te</a:t>
            </a:r>
            <a:r>
              <a:rPr lang="cs-CZ" sz="1600" i="1" dirty="0"/>
              <a:t> </a:t>
            </a:r>
            <a:r>
              <a:rPr lang="cs-CZ" sz="1600" i="1" dirty="0" err="1"/>
              <a:t>carmine</a:t>
            </a:r>
            <a:r>
              <a:rPr lang="cs-CZ" sz="1600" i="1" dirty="0"/>
              <a:t> </a:t>
            </a:r>
            <a:r>
              <a:rPr lang="cs-CZ" sz="1600" i="1" dirty="0" err="1" smtClean="0"/>
              <a:t>ficto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err="1" smtClean="0"/>
              <a:t>atque</a:t>
            </a:r>
            <a:r>
              <a:rPr lang="cs-CZ" sz="1600" i="1" dirty="0" smtClean="0"/>
              <a:t> </a:t>
            </a:r>
            <a:r>
              <a:rPr lang="cs-CZ" sz="1600" i="1" dirty="0"/>
              <a:t>per </a:t>
            </a:r>
            <a:r>
              <a:rPr lang="cs-CZ" sz="1600" i="1" dirty="0" err="1"/>
              <a:t>ambages</a:t>
            </a:r>
            <a:r>
              <a:rPr lang="cs-CZ" sz="1600" i="1" dirty="0"/>
              <a:t> et longa </a:t>
            </a:r>
            <a:r>
              <a:rPr lang="cs-CZ" sz="1600" i="1" dirty="0" err="1"/>
              <a:t>exorsa</a:t>
            </a:r>
            <a:r>
              <a:rPr lang="cs-CZ" sz="1600" i="1" dirty="0"/>
              <a:t> </a:t>
            </a:r>
            <a:r>
              <a:rPr lang="cs-CZ" sz="1600" i="1" dirty="0" err="1"/>
              <a:t>tenebo</a:t>
            </a:r>
            <a:r>
              <a:rPr lang="cs-CZ" sz="1600" i="1" dirty="0" smtClean="0"/>
              <a:t>.</a:t>
            </a:r>
          </a:p>
          <a:p>
            <a:pPr marL="457200" lvl="1" indent="0">
              <a:buNone/>
            </a:pPr>
            <a:endParaRPr lang="cs-CZ" sz="1600" i="1" dirty="0"/>
          </a:p>
          <a:p>
            <a:pPr marL="457200" lvl="1" indent="0">
              <a:buNone/>
            </a:pPr>
            <a:r>
              <a:rPr lang="cs-CZ" sz="1600" i="1" dirty="0" smtClean="0"/>
              <a:t>Georg. </a:t>
            </a:r>
            <a:r>
              <a:rPr lang="cs-CZ" sz="1600" dirty="0" smtClean="0"/>
              <a:t>1,106-110:</a:t>
            </a:r>
          </a:p>
          <a:p>
            <a:pPr marL="457200" lvl="1" indent="0">
              <a:buNone/>
            </a:pPr>
            <a:r>
              <a:rPr lang="cs-CZ" sz="1600" i="1" dirty="0" err="1"/>
              <a:t>deinde</a:t>
            </a:r>
            <a:r>
              <a:rPr lang="cs-CZ" sz="1600" i="1" dirty="0"/>
              <a:t> </a:t>
            </a:r>
            <a:r>
              <a:rPr lang="cs-CZ" sz="1600" i="1" dirty="0" err="1"/>
              <a:t>satis</a:t>
            </a:r>
            <a:r>
              <a:rPr lang="cs-CZ" sz="1600" i="1" dirty="0"/>
              <a:t> </a:t>
            </a:r>
            <a:r>
              <a:rPr lang="cs-CZ" sz="1600" i="1" dirty="0" err="1"/>
              <a:t>fluuium</a:t>
            </a:r>
            <a:r>
              <a:rPr lang="cs-CZ" sz="1600" i="1" dirty="0"/>
              <a:t> </a:t>
            </a:r>
            <a:r>
              <a:rPr lang="cs-CZ" sz="1600" i="1" dirty="0" err="1"/>
              <a:t>inducit</a:t>
            </a:r>
            <a:r>
              <a:rPr lang="cs-CZ" sz="1600" i="1" dirty="0"/>
              <a:t> </a:t>
            </a:r>
            <a:r>
              <a:rPr lang="cs-CZ" sz="1600" i="1" dirty="0" err="1"/>
              <a:t>riuosque</a:t>
            </a:r>
            <a:r>
              <a:rPr lang="cs-CZ" sz="1600" i="1" dirty="0"/>
              <a:t> </a:t>
            </a:r>
            <a:r>
              <a:rPr lang="cs-CZ" sz="1600" i="1" dirty="0" err="1"/>
              <a:t>sequentis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/>
              <a:t>et, </a:t>
            </a:r>
            <a:r>
              <a:rPr lang="cs-CZ" sz="1600" i="1" dirty="0" err="1"/>
              <a:t>cum</a:t>
            </a:r>
            <a:r>
              <a:rPr lang="cs-CZ" sz="1600" i="1" dirty="0"/>
              <a:t> </a:t>
            </a:r>
            <a:r>
              <a:rPr lang="cs-CZ" sz="1600" i="1" dirty="0" err="1"/>
              <a:t>exustus</a:t>
            </a:r>
            <a:r>
              <a:rPr lang="cs-CZ" sz="1600" i="1" dirty="0"/>
              <a:t> </a:t>
            </a:r>
            <a:r>
              <a:rPr lang="cs-CZ" sz="1600" i="1" dirty="0" err="1"/>
              <a:t>ager</a:t>
            </a:r>
            <a:r>
              <a:rPr lang="cs-CZ" sz="1600" i="1" dirty="0"/>
              <a:t> </a:t>
            </a:r>
            <a:r>
              <a:rPr lang="cs-CZ" sz="1600" i="1" dirty="0" err="1"/>
              <a:t>morientibus</a:t>
            </a:r>
            <a:r>
              <a:rPr lang="cs-CZ" sz="1600" i="1" dirty="0"/>
              <a:t> </a:t>
            </a:r>
            <a:r>
              <a:rPr lang="cs-CZ" sz="1600" i="1" dirty="0" err="1"/>
              <a:t>aestuat</a:t>
            </a:r>
            <a:r>
              <a:rPr lang="cs-CZ" sz="1600" i="1" dirty="0"/>
              <a:t> </a:t>
            </a:r>
            <a:r>
              <a:rPr lang="cs-CZ" sz="1600" i="1" dirty="0" err="1"/>
              <a:t>herbis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/>
              <a:t>ecce </a:t>
            </a:r>
            <a:r>
              <a:rPr lang="cs-CZ" sz="1600" i="1" dirty="0" err="1"/>
              <a:t>supercilio</a:t>
            </a:r>
            <a:r>
              <a:rPr lang="cs-CZ" sz="1600" i="1" dirty="0"/>
              <a:t> </a:t>
            </a:r>
            <a:r>
              <a:rPr lang="cs-CZ" sz="1600" i="1" dirty="0" err="1"/>
              <a:t>cliuosi</a:t>
            </a:r>
            <a:r>
              <a:rPr lang="cs-CZ" sz="1600" i="1" dirty="0"/>
              <a:t> </a:t>
            </a:r>
            <a:r>
              <a:rPr lang="cs-CZ" sz="1600" i="1" dirty="0" err="1"/>
              <a:t>tramitis</a:t>
            </a:r>
            <a:r>
              <a:rPr lang="cs-CZ" sz="1600" i="1" dirty="0"/>
              <a:t> </a:t>
            </a:r>
            <a:r>
              <a:rPr lang="cs-CZ" sz="1600" i="1" dirty="0" err="1"/>
              <a:t>undam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elicit</a:t>
            </a:r>
            <a:r>
              <a:rPr lang="cs-CZ" sz="1600" i="1" dirty="0"/>
              <a:t>? </a:t>
            </a:r>
            <a:r>
              <a:rPr lang="cs-CZ" sz="1600" i="1" dirty="0" err="1"/>
              <a:t>illa</a:t>
            </a:r>
            <a:r>
              <a:rPr lang="cs-CZ" sz="1600" i="1" dirty="0"/>
              <a:t> </a:t>
            </a:r>
            <a:r>
              <a:rPr lang="cs-CZ" sz="1600" i="1" dirty="0" err="1"/>
              <a:t>cadens</a:t>
            </a:r>
            <a:r>
              <a:rPr lang="cs-CZ" sz="1600" i="1" dirty="0"/>
              <a:t> </a:t>
            </a:r>
            <a:r>
              <a:rPr lang="cs-CZ" sz="1600" i="1" dirty="0" err="1"/>
              <a:t>raucum</a:t>
            </a:r>
            <a:r>
              <a:rPr lang="cs-CZ" sz="1600" i="1" dirty="0"/>
              <a:t> per </a:t>
            </a:r>
            <a:r>
              <a:rPr lang="cs-CZ" sz="1600" i="1" dirty="0" err="1"/>
              <a:t>leuia</a:t>
            </a:r>
            <a:r>
              <a:rPr lang="cs-CZ" sz="1600" i="1" dirty="0"/>
              <a:t> </a:t>
            </a:r>
            <a:r>
              <a:rPr lang="cs-CZ" sz="1600" i="1" dirty="0" err="1"/>
              <a:t>murmur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saxa</a:t>
            </a:r>
            <a:r>
              <a:rPr lang="cs-CZ" sz="1600" i="1" dirty="0"/>
              <a:t> </a:t>
            </a:r>
            <a:r>
              <a:rPr lang="cs-CZ" sz="1600" i="1" dirty="0" err="1"/>
              <a:t>ciet</a:t>
            </a:r>
            <a:r>
              <a:rPr lang="cs-CZ" sz="1600" i="1" dirty="0"/>
              <a:t>, </a:t>
            </a:r>
            <a:r>
              <a:rPr lang="cs-CZ" sz="1600" i="1" dirty="0" err="1"/>
              <a:t>scatebrisque</a:t>
            </a:r>
            <a:r>
              <a:rPr lang="cs-CZ" sz="1600" i="1" dirty="0"/>
              <a:t> </a:t>
            </a:r>
            <a:r>
              <a:rPr lang="cs-CZ" sz="1600" i="1" dirty="0" err="1"/>
              <a:t>arentia</a:t>
            </a:r>
            <a:r>
              <a:rPr lang="cs-CZ" sz="1600" i="1" dirty="0"/>
              <a:t> </a:t>
            </a:r>
            <a:r>
              <a:rPr lang="cs-CZ" sz="1600" i="1" dirty="0" err="1"/>
              <a:t>temperat</a:t>
            </a:r>
            <a:r>
              <a:rPr lang="cs-CZ" sz="1600" i="1" dirty="0"/>
              <a:t> </a:t>
            </a:r>
            <a:r>
              <a:rPr lang="cs-CZ" sz="1600" i="1" dirty="0" err="1"/>
              <a:t>arua</a:t>
            </a:r>
            <a:r>
              <a:rPr lang="cs-CZ" sz="1600" i="1" dirty="0"/>
              <a:t>. </a:t>
            </a:r>
            <a:endParaRPr lang="cs-CZ" sz="1600" i="1" dirty="0" smtClean="0"/>
          </a:p>
          <a:p>
            <a:pPr marL="457200" lvl="1" indent="0">
              <a:buNone/>
            </a:pPr>
            <a:endParaRPr lang="cs-CZ" sz="1600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7216588" y="2259107"/>
            <a:ext cx="384534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Homér, </a:t>
            </a:r>
            <a:r>
              <a:rPr lang="cs-CZ" i="1" dirty="0" err="1" smtClean="0"/>
              <a:t>Ílias</a:t>
            </a:r>
            <a:r>
              <a:rPr lang="cs-CZ" i="1" dirty="0" smtClean="0"/>
              <a:t> </a:t>
            </a:r>
            <a:r>
              <a:rPr lang="cs-CZ" dirty="0" smtClean="0"/>
              <a:t>2,488-490:</a:t>
            </a:r>
          </a:p>
          <a:p>
            <a:endParaRPr lang="cs-CZ" dirty="0"/>
          </a:p>
          <a:p>
            <a:r>
              <a:rPr lang="cs-CZ" sz="1200" i="1" dirty="0" err="1" smtClean="0"/>
              <a:t>Nemoh</a:t>
            </a:r>
            <a:r>
              <a:rPr lang="cs-CZ" sz="1200" i="1" dirty="0" smtClean="0"/>
              <a:t> bych sdělit ten počet a jmenovat všechny, i kdybych</a:t>
            </a:r>
          </a:p>
          <a:p>
            <a:r>
              <a:rPr lang="cs-CZ" sz="1200" i="1" dirty="0">
                <a:solidFill>
                  <a:srgbClr val="FF0000"/>
                </a:solidFill>
              </a:rPr>
              <a:t>d</a:t>
            </a:r>
            <a:r>
              <a:rPr lang="cs-CZ" sz="1200" i="1" dirty="0" smtClean="0">
                <a:solidFill>
                  <a:srgbClr val="FF0000"/>
                </a:solidFill>
              </a:rPr>
              <a:t>esatero měl úst a v ústech jazyků deset,</a:t>
            </a:r>
          </a:p>
          <a:p>
            <a:r>
              <a:rPr lang="cs-CZ" sz="1200" i="1" dirty="0">
                <a:solidFill>
                  <a:srgbClr val="FF0000"/>
                </a:solidFill>
              </a:rPr>
              <a:t>k</a:t>
            </a:r>
            <a:r>
              <a:rPr lang="cs-CZ" sz="1200" i="1" dirty="0" smtClean="0">
                <a:solidFill>
                  <a:srgbClr val="FF0000"/>
                </a:solidFill>
              </a:rPr>
              <a:t>dybych měl nezlomný hlas a v prsou kovové plíce</a:t>
            </a:r>
            <a:r>
              <a:rPr lang="cs-CZ" sz="1200" i="1" dirty="0" smtClean="0"/>
              <a:t>…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Homér, </a:t>
            </a:r>
            <a:r>
              <a:rPr lang="cs-CZ" i="1" dirty="0" err="1" smtClean="0"/>
              <a:t>Ílias</a:t>
            </a:r>
            <a:r>
              <a:rPr lang="cs-CZ" i="1" dirty="0" smtClean="0"/>
              <a:t> </a:t>
            </a:r>
            <a:r>
              <a:rPr lang="cs-CZ" dirty="0" smtClean="0"/>
              <a:t>21,257nn.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5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Intertexty</a:t>
            </a:r>
            <a:r>
              <a:rPr lang="cs-CZ" dirty="0" smtClean="0"/>
              <a:t>:</a:t>
            </a:r>
          </a:p>
          <a:p>
            <a:pPr marL="457200" lvl="1" indent="0">
              <a:buNone/>
            </a:pPr>
            <a:r>
              <a:rPr lang="cs-CZ" sz="1600" i="1" dirty="0" smtClean="0"/>
              <a:t>Georg. </a:t>
            </a:r>
            <a:r>
              <a:rPr lang="cs-CZ" sz="1600" dirty="0" smtClean="0"/>
              <a:t>1, 338-350:</a:t>
            </a:r>
          </a:p>
          <a:p>
            <a:pPr marL="457200" lvl="1" indent="0">
              <a:buNone/>
            </a:pPr>
            <a:r>
              <a:rPr lang="cs-CZ" sz="1600" i="1" dirty="0"/>
              <a:t>in </a:t>
            </a:r>
            <a:r>
              <a:rPr lang="cs-CZ" sz="1600" i="1" dirty="0" err="1"/>
              <a:t>primis</a:t>
            </a:r>
            <a:r>
              <a:rPr lang="cs-CZ" sz="1600" i="1" dirty="0"/>
              <a:t> </a:t>
            </a:r>
            <a:r>
              <a:rPr lang="cs-CZ" sz="1600" i="1" dirty="0" err="1"/>
              <a:t>uenerare</a:t>
            </a:r>
            <a:r>
              <a:rPr lang="cs-CZ" sz="1600" i="1" dirty="0"/>
              <a:t> </a:t>
            </a:r>
            <a:r>
              <a:rPr lang="cs-CZ" sz="1600" i="1" dirty="0" err="1"/>
              <a:t>deos</a:t>
            </a:r>
            <a:r>
              <a:rPr lang="cs-CZ" sz="1600" i="1" dirty="0"/>
              <a:t>, </a:t>
            </a:r>
            <a:r>
              <a:rPr lang="cs-CZ" sz="1600" i="1" dirty="0" err="1"/>
              <a:t>atque</a:t>
            </a:r>
            <a:r>
              <a:rPr lang="cs-CZ" sz="1600" i="1" dirty="0"/>
              <a:t> </a:t>
            </a:r>
            <a:r>
              <a:rPr lang="cs-CZ" sz="1600" i="1" dirty="0" err="1"/>
              <a:t>annua</a:t>
            </a:r>
            <a:r>
              <a:rPr lang="cs-CZ" sz="1600" i="1" dirty="0"/>
              <a:t> </a:t>
            </a:r>
            <a:r>
              <a:rPr lang="cs-CZ" sz="1600" i="1" dirty="0" err="1"/>
              <a:t>magnae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sacra</a:t>
            </a:r>
            <a:r>
              <a:rPr lang="cs-CZ" sz="1600" i="1" dirty="0"/>
              <a:t> </a:t>
            </a:r>
            <a:r>
              <a:rPr lang="cs-CZ" sz="1600" i="1" dirty="0" err="1"/>
              <a:t>refer</a:t>
            </a:r>
            <a:r>
              <a:rPr lang="cs-CZ" sz="1600" i="1" dirty="0"/>
              <a:t> </a:t>
            </a:r>
            <a:r>
              <a:rPr lang="cs-CZ" sz="1600" i="1" dirty="0" err="1"/>
              <a:t>Cereri</a:t>
            </a:r>
            <a:r>
              <a:rPr lang="cs-CZ" sz="1600" i="1" dirty="0"/>
              <a:t> </a:t>
            </a:r>
            <a:r>
              <a:rPr lang="cs-CZ" sz="1600" i="1" dirty="0" err="1"/>
              <a:t>laetis</a:t>
            </a:r>
            <a:r>
              <a:rPr lang="cs-CZ" sz="1600" i="1" dirty="0"/>
              <a:t> </a:t>
            </a:r>
            <a:r>
              <a:rPr lang="cs-CZ" sz="1600" i="1" dirty="0" err="1"/>
              <a:t>operatus</a:t>
            </a:r>
            <a:r>
              <a:rPr lang="cs-CZ" sz="1600" i="1" dirty="0"/>
              <a:t> in </a:t>
            </a:r>
            <a:r>
              <a:rPr lang="cs-CZ" sz="1600" i="1" dirty="0" err="1"/>
              <a:t>herbis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extremae</a:t>
            </a:r>
            <a:r>
              <a:rPr lang="cs-CZ" sz="1600" i="1" dirty="0"/>
              <a:t> sub </a:t>
            </a:r>
            <a:r>
              <a:rPr lang="cs-CZ" sz="1600" i="1" dirty="0" err="1"/>
              <a:t>casum</a:t>
            </a:r>
            <a:r>
              <a:rPr lang="cs-CZ" sz="1600" i="1" dirty="0"/>
              <a:t> </a:t>
            </a:r>
            <a:r>
              <a:rPr lang="cs-CZ" sz="1600" i="1" dirty="0" err="1"/>
              <a:t>hiemis</a:t>
            </a:r>
            <a:r>
              <a:rPr lang="cs-CZ" sz="1600" i="1" dirty="0"/>
              <a:t>, </a:t>
            </a:r>
            <a:r>
              <a:rPr lang="cs-CZ" sz="1600" i="1" dirty="0" err="1"/>
              <a:t>iam</a:t>
            </a:r>
            <a:r>
              <a:rPr lang="cs-CZ" sz="1600" i="1" dirty="0"/>
              <a:t> </a:t>
            </a:r>
            <a:r>
              <a:rPr lang="cs-CZ" sz="1600" i="1" dirty="0" err="1"/>
              <a:t>uere</a:t>
            </a:r>
            <a:r>
              <a:rPr lang="cs-CZ" sz="1600" i="1" dirty="0"/>
              <a:t> </a:t>
            </a:r>
            <a:r>
              <a:rPr lang="cs-CZ" sz="1600" i="1" dirty="0" err="1"/>
              <a:t>sereno</a:t>
            </a:r>
            <a:r>
              <a:rPr lang="cs-CZ" sz="1600" i="1" dirty="0"/>
              <a:t>. 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err="1" smtClean="0">
                <a:solidFill>
                  <a:srgbClr val="FF0000"/>
                </a:solidFill>
              </a:rPr>
              <a:t>tum</a:t>
            </a:r>
            <a:r>
              <a:rPr lang="cs-CZ" sz="1600" i="1" dirty="0" smtClean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pingues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agni</a:t>
            </a:r>
            <a:r>
              <a:rPr lang="cs-CZ" sz="1600" i="1" dirty="0">
                <a:solidFill>
                  <a:srgbClr val="FF0000"/>
                </a:solidFill>
              </a:rPr>
              <a:t> et </a:t>
            </a:r>
            <a:r>
              <a:rPr lang="cs-CZ" sz="1600" i="1" dirty="0" err="1">
                <a:solidFill>
                  <a:srgbClr val="FF0000"/>
                </a:solidFill>
              </a:rPr>
              <a:t>tum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mollissima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uina</a:t>
            </a:r>
            <a:r>
              <a:rPr lang="cs-CZ" sz="1600" i="1" dirty="0">
                <a:solidFill>
                  <a:srgbClr val="FF0000"/>
                </a:solidFill>
              </a:rPr>
              <a:t>,</a:t>
            </a:r>
            <a:br>
              <a:rPr lang="cs-CZ" sz="1600" i="1" dirty="0">
                <a:solidFill>
                  <a:srgbClr val="FF0000"/>
                </a:solidFill>
              </a:rPr>
            </a:br>
            <a:r>
              <a:rPr lang="cs-CZ" sz="1600" i="1" dirty="0" err="1">
                <a:solidFill>
                  <a:srgbClr val="FF0000"/>
                </a:solidFill>
              </a:rPr>
              <a:t>tum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somni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dulces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densaeque</a:t>
            </a:r>
            <a:r>
              <a:rPr lang="cs-CZ" sz="1600" i="1" dirty="0">
                <a:solidFill>
                  <a:srgbClr val="FF0000"/>
                </a:solidFill>
              </a:rPr>
              <a:t> in </a:t>
            </a:r>
            <a:r>
              <a:rPr lang="cs-CZ" sz="1600" i="1" dirty="0" err="1">
                <a:solidFill>
                  <a:srgbClr val="FF0000"/>
                </a:solidFill>
              </a:rPr>
              <a:t>montibus</a:t>
            </a:r>
            <a:r>
              <a:rPr lang="cs-CZ" sz="1600" i="1" dirty="0">
                <a:solidFill>
                  <a:srgbClr val="FF0000"/>
                </a:solidFill>
              </a:rPr>
              <a:t> </a:t>
            </a:r>
            <a:r>
              <a:rPr lang="cs-CZ" sz="1600" i="1" dirty="0" err="1">
                <a:solidFill>
                  <a:srgbClr val="FF0000"/>
                </a:solidFill>
              </a:rPr>
              <a:t>umbrae</a:t>
            </a:r>
            <a:r>
              <a:rPr lang="cs-CZ" sz="1600" i="1" dirty="0">
                <a:solidFill>
                  <a:srgbClr val="FF0000"/>
                </a:solidFill>
              </a:rPr>
              <a:t>.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cuncta</a:t>
            </a:r>
            <a:r>
              <a:rPr lang="cs-CZ" sz="1600" i="1" dirty="0"/>
              <a:t> </a:t>
            </a:r>
            <a:r>
              <a:rPr lang="cs-CZ" sz="1600" i="1" dirty="0" err="1"/>
              <a:t>tibi</a:t>
            </a:r>
            <a:r>
              <a:rPr lang="cs-CZ" sz="1600" i="1" dirty="0"/>
              <a:t> </a:t>
            </a:r>
            <a:r>
              <a:rPr lang="cs-CZ" sz="1600" i="1" dirty="0" err="1"/>
              <a:t>Cererem</a:t>
            </a:r>
            <a:r>
              <a:rPr lang="cs-CZ" sz="1600" i="1" dirty="0"/>
              <a:t> </a:t>
            </a:r>
            <a:r>
              <a:rPr lang="cs-CZ" sz="1600" i="1" dirty="0" err="1"/>
              <a:t>pubes</a:t>
            </a:r>
            <a:r>
              <a:rPr lang="cs-CZ" sz="1600" i="1" dirty="0"/>
              <a:t> </a:t>
            </a:r>
            <a:r>
              <a:rPr lang="cs-CZ" sz="1600" i="1" dirty="0" err="1"/>
              <a:t>agrestis</a:t>
            </a:r>
            <a:r>
              <a:rPr lang="cs-CZ" sz="1600" i="1" dirty="0"/>
              <a:t> </a:t>
            </a:r>
            <a:r>
              <a:rPr lang="cs-CZ" sz="1600" i="1" dirty="0" err="1"/>
              <a:t>adoret</a:t>
            </a:r>
            <a:r>
              <a:rPr lang="cs-CZ" sz="1600" i="1" dirty="0"/>
              <a:t>:</a:t>
            </a:r>
            <a:br>
              <a:rPr lang="cs-CZ" sz="1600" i="1" dirty="0"/>
            </a:br>
            <a:r>
              <a:rPr lang="cs-CZ" sz="1600" i="1" dirty="0"/>
              <a:t>cui tu </a:t>
            </a:r>
            <a:r>
              <a:rPr lang="cs-CZ" sz="1600" i="1" dirty="0" err="1"/>
              <a:t>lacte</a:t>
            </a:r>
            <a:r>
              <a:rPr lang="cs-CZ" sz="1600" i="1" dirty="0"/>
              <a:t> </a:t>
            </a:r>
            <a:r>
              <a:rPr lang="cs-CZ" sz="1600" i="1" dirty="0" err="1"/>
              <a:t>fauos</a:t>
            </a:r>
            <a:r>
              <a:rPr lang="cs-CZ" sz="1600" i="1" dirty="0"/>
              <a:t> et </a:t>
            </a:r>
            <a:r>
              <a:rPr lang="cs-CZ" sz="1600" i="1" dirty="0" err="1"/>
              <a:t>miti</a:t>
            </a:r>
            <a:r>
              <a:rPr lang="cs-CZ" sz="1600" i="1" dirty="0"/>
              <a:t> </a:t>
            </a:r>
            <a:r>
              <a:rPr lang="cs-CZ" sz="1600" i="1" dirty="0" err="1"/>
              <a:t>dilue</a:t>
            </a:r>
            <a:r>
              <a:rPr lang="cs-CZ" sz="1600" i="1" dirty="0"/>
              <a:t> </a:t>
            </a:r>
            <a:r>
              <a:rPr lang="cs-CZ" sz="1600" i="1" dirty="0" err="1"/>
              <a:t>Baccho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 err="1"/>
              <a:t>terque</a:t>
            </a:r>
            <a:r>
              <a:rPr lang="cs-CZ" sz="1600" i="1" dirty="0"/>
              <a:t> </a:t>
            </a:r>
            <a:r>
              <a:rPr lang="cs-CZ" sz="1600" i="1" dirty="0" err="1"/>
              <a:t>nouas</a:t>
            </a:r>
            <a:r>
              <a:rPr lang="cs-CZ" sz="1600" i="1" dirty="0"/>
              <a:t> </a:t>
            </a:r>
            <a:r>
              <a:rPr lang="cs-CZ" sz="1600" i="1" dirty="0" err="1"/>
              <a:t>circum</a:t>
            </a:r>
            <a:r>
              <a:rPr lang="cs-CZ" sz="1600" i="1" dirty="0"/>
              <a:t> </a:t>
            </a:r>
            <a:r>
              <a:rPr lang="cs-CZ" sz="1600" i="1" dirty="0" err="1"/>
              <a:t>felix</a:t>
            </a:r>
            <a:r>
              <a:rPr lang="cs-CZ" sz="1600" i="1" dirty="0"/>
              <a:t> </a:t>
            </a:r>
            <a:r>
              <a:rPr lang="cs-CZ" sz="1600" i="1" dirty="0" err="1"/>
              <a:t>eat</a:t>
            </a:r>
            <a:r>
              <a:rPr lang="cs-CZ" sz="1600" i="1" dirty="0"/>
              <a:t> </a:t>
            </a:r>
            <a:r>
              <a:rPr lang="cs-CZ" sz="1600" i="1" dirty="0" err="1"/>
              <a:t>hostia</a:t>
            </a:r>
            <a:r>
              <a:rPr lang="cs-CZ" sz="1600" i="1" dirty="0"/>
              <a:t> </a:t>
            </a:r>
            <a:r>
              <a:rPr lang="cs-CZ" sz="1600" i="1" dirty="0" err="1"/>
              <a:t>fruges</a:t>
            </a:r>
            <a:r>
              <a:rPr lang="cs-CZ" sz="1600" i="1" dirty="0" smtClean="0"/>
              <a:t>,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omnis</a:t>
            </a:r>
            <a:r>
              <a:rPr lang="cs-CZ" sz="1600" i="1" dirty="0"/>
              <a:t> </a:t>
            </a:r>
            <a:r>
              <a:rPr lang="cs-CZ" sz="1600" i="1" dirty="0" err="1"/>
              <a:t>quam</a:t>
            </a:r>
            <a:r>
              <a:rPr lang="cs-CZ" sz="1600" i="1" dirty="0"/>
              <a:t> chorus et </a:t>
            </a:r>
            <a:r>
              <a:rPr lang="cs-CZ" sz="1600" i="1" dirty="0" err="1"/>
              <a:t>socii</a:t>
            </a:r>
            <a:r>
              <a:rPr lang="cs-CZ" sz="1600" i="1" dirty="0"/>
              <a:t> </a:t>
            </a:r>
            <a:r>
              <a:rPr lang="cs-CZ" sz="1600" i="1" dirty="0" err="1"/>
              <a:t>comitentur</a:t>
            </a:r>
            <a:r>
              <a:rPr lang="cs-CZ" sz="1600" i="1" dirty="0"/>
              <a:t> </a:t>
            </a:r>
            <a:r>
              <a:rPr lang="cs-CZ" sz="1600" i="1" dirty="0" err="1"/>
              <a:t>ouantes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et </a:t>
            </a:r>
            <a:r>
              <a:rPr lang="cs-CZ" sz="1600" i="1" dirty="0" err="1"/>
              <a:t>Cererem</a:t>
            </a:r>
            <a:r>
              <a:rPr lang="cs-CZ" sz="1600" i="1" dirty="0"/>
              <a:t> </a:t>
            </a:r>
            <a:r>
              <a:rPr lang="cs-CZ" sz="1600" i="1" dirty="0" err="1"/>
              <a:t>clamore</a:t>
            </a:r>
            <a:r>
              <a:rPr lang="cs-CZ" sz="1600" i="1" dirty="0"/>
              <a:t> </a:t>
            </a:r>
            <a:r>
              <a:rPr lang="cs-CZ" sz="1600" i="1" dirty="0" err="1"/>
              <a:t>uocent</a:t>
            </a:r>
            <a:r>
              <a:rPr lang="cs-CZ" sz="1600" i="1" dirty="0"/>
              <a:t> in </a:t>
            </a:r>
            <a:r>
              <a:rPr lang="cs-CZ" sz="1600" i="1" dirty="0" err="1"/>
              <a:t>tecta</a:t>
            </a:r>
            <a:r>
              <a:rPr lang="cs-CZ" sz="1600" i="1" dirty="0"/>
              <a:t>; </a:t>
            </a:r>
            <a:r>
              <a:rPr lang="cs-CZ" sz="1600" i="1" dirty="0" err="1"/>
              <a:t>neque</a:t>
            </a:r>
            <a:r>
              <a:rPr lang="cs-CZ" sz="1600" i="1" dirty="0"/>
              <a:t> ante</a:t>
            </a:r>
            <a:br>
              <a:rPr lang="cs-CZ" sz="1600" i="1" dirty="0"/>
            </a:br>
            <a:r>
              <a:rPr lang="cs-CZ" sz="1600" i="1" dirty="0" err="1"/>
              <a:t>falcem</a:t>
            </a:r>
            <a:r>
              <a:rPr lang="cs-CZ" sz="1600" i="1" dirty="0"/>
              <a:t> </a:t>
            </a:r>
            <a:r>
              <a:rPr lang="cs-CZ" sz="1600" i="1" dirty="0" err="1"/>
              <a:t>maturis</a:t>
            </a:r>
            <a:r>
              <a:rPr lang="cs-CZ" sz="1600" i="1" dirty="0"/>
              <a:t> </a:t>
            </a:r>
            <a:r>
              <a:rPr lang="cs-CZ" sz="1600" i="1" dirty="0" err="1"/>
              <a:t>quisquam</a:t>
            </a:r>
            <a:r>
              <a:rPr lang="cs-CZ" sz="1600" i="1" dirty="0"/>
              <a:t> </a:t>
            </a:r>
            <a:r>
              <a:rPr lang="cs-CZ" sz="1600" i="1" dirty="0" err="1"/>
              <a:t>supponat</a:t>
            </a:r>
            <a:r>
              <a:rPr lang="cs-CZ" sz="1600" i="1" dirty="0"/>
              <a:t> </a:t>
            </a:r>
            <a:r>
              <a:rPr lang="cs-CZ" sz="1600" i="1" dirty="0" err="1"/>
              <a:t>aristis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quam</a:t>
            </a:r>
            <a:r>
              <a:rPr lang="cs-CZ" sz="1600" i="1" dirty="0"/>
              <a:t> </a:t>
            </a:r>
            <a:r>
              <a:rPr lang="cs-CZ" sz="1600" i="1" dirty="0" err="1"/>
              <a:t>Cereri</a:t>
            </a:r>
            <a:r>
              <a:rPr lang="cs-CZ" sz="1600" i="1" dirty="0"/>
              <a:t> </a:t>
            </a:r>
            <a:r>
              <a:rPr lang="cs-CZ" sz="1600" i="1" dirty="0" err="1"/>
              <a:t>torta</a:t>
            </a:r>
            <a:r>
              <a:rPr lang="cs-CZ" sz="1600" i="1" dirty="0"/>
              <a:t> </a:t>
            </a:r>
            <a:r>
              <a:rPr lang="cs-CZ" sz="1600" i="1" dirty="0" err="1"/>
              <a:t>redimitus</a:t>
            </a:r>
            <a:r>
              <a:rPr lang="cs-CZ" sz="1600" i="1" dirty="0"/>
              <a:t> </a:t>
            </a:r>
            <a:r>
              <a:rPr lang="cs-CZ" sz="1600" i="1" dirty="0" err="1"/>
              <a:t>tempora</a:t>
            </a:r>
            <a:r>
              <a:rPr lang="cs-CZ" sz="1600" i="1" dirty="0"/>
              <a:t> </a:t>
            </a:r>
            <a:r>
              <a:rPr lang="cs-CZ" sz="1600" i="1" dirty="0" err="1"/>
              <a:t>quercu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det</a:t>
            </a:r>
            <a:r>
              <a:rPr lang="cs-CZ" sz="1600" i="1" dirty="0"/>
              <a:t> </a:t>
            </a:r>
            <a:r>
              <a:rPr lang="cs-CZ" sz="1600" i="1" dirty="0" err="1"/>
              <a:t>motus</a:t>
            </a:r>
            <a:r>
              <a:rPr lang="cs-CZ" sz="1600" i="1" dirty="0"/>
              <a:t> </a:t>
            </a:r>
            <a:r>
              <a:rPr lang="cs-CZ" sz="1600" i="1" dirty="0" err="1"/>
              <a:t>incompositos</a:t>
            </a:r>
            <a:r>
              <a:rPr lang="cs-CZ" sz="1600" i="1" dirty="0"/>
              <a:t> et </a:t>
            </a:r>
            <a:r>
              <a:rPr lang="cs-CZ" sz="1600" i="1" dirty="0" err="1"/>
              <a:t>carmina</a:t>
            </a:r>
            <a:r>
              <a:rPr lang="cs-CZ" sz="1600" i="1" dirty="0"/>
              <a:t> </a:t>
            </a:r>
            <a:r>
              <a:rPr lang="cs-CZ" sz="1600" i="1" dirty="0" err="1"/>
              <a:t>dicat</a:t>
            </a:r>
            <a:r>
              <a:rPr lang="cs-CZ" sz="1600" i="1" dirty="0"/>
              <a:t>. </a:t>
            </a:r>
            <a:endParaRPr lang="cs-CZ" sz="1600" i="1" dirty="0" smtClean="0"/>
          </a:p>
          <a:p>
            <a:pPr marL="457200" lvl="1" indent="0">
              <a:buNone/>
            </a:pPr>
            <a:endParaRPr lang="cs-CZ" sz="1600" i="1" dirty="0" smtClean="0"/>
          </a:p>
          <a:p>
            <a:pPr marL="457200" lvl="1" indent="0">
              <a:buNone/>
            </a:pPr>
            <a:r>
              <a:rPr lang="cs-CZ" sz="1600" i="1" dirty="0" smtClean="0"/>
              <a:t>Georg</a:t>
            </a:r>
            <a:r>
              <a:rPr lang="cs-CZ" sz="1600" i="1" dirty="0"/>
              <a:t>. </a:t>
            </a:r>
            <a:r>
              <a:rPr lang="cs-CZ" sz="1600" dirty="0"/>
              <a:t>1, </a:t>
            </a:r>
            <a:r>
              <a:rPr lang="cs-CZ" sz="1600" dirty="0" smtClean="0"/>
              <a:t>43-46:</a:t>
            </a:r>
            <a:endParaRPr lang="cs-CZ" sz="1600" dirty="0"/>
          </a:p>
          <a:p>
            <a:pPr marL="457200" lvl="1" indent="0">
              <a:buNone/>
            </a:pPr>
            <a:r>
              <a:rPr lang="cs-CZ" sz="1600" i="1" dirty="0" err="1"/>
              <a:t>Vere</a:t>
            </a:r>
            <a:r>
              <a:rPr lang="cs-CZ" sz="1600" i="1" dirty="0"/>
              <a:t> </a:t>
            </a:r>
            <a:r>
              <a:rPr lang="cs-CZ" sz="1600" i="1" dirty="0" err="1"/>
              <a:t>nouo</a:t>
            </a:r>
            <a:r>
              <a:rPr lang="cs-CZ" sz="1600" i="1" dirty="0"/>
              <a:t>, </a:t>
            </a:r>
            <a:r>
              <a:rPr lang="cs-CZ" sz="1600" i="1" dirty="0" err="1"/>
              <a:t>gelidus</a:t>
            </a:r>
            <a:r>
              <a:rPr lang="cs-CZ" sz="1600" i="1" dirty="0"/>
              <a:t> </a:t>
            </a:r>
            <a:r>
              <a:rPr lang="cs-CZ" sz="1600" i="1" dirty="0" err="1"/>
              <a:t>canis</a:t>
            </a:r>
            <a:r>
              <a:rPr lang="cs-CZ" sz="1600" i="1" dirty="0"/>
              <a:t> </a:t>
            </a:r>
            <a:r>
              <a:rPr lang="cs-CZ" sz="1600" i="1" dirty="0" err="1"/>
              <a:t>cum</a:t>
            </a:r>
            <a:r>
              <a:rPr lang="cs-CZ" sz="1600" i="1" dirty="0"/>
              <a:t> </a:t>
            </a:r>
            <a:r>
              <a:rPr lang="cs-CZ" sz="1600" i="1" dirty="0" err="1"/>
              <a:t>montibus</a:t>
            </a:r>
            <a:r>
              <a:rPr lang="cs-CZ" sz="1600" i="1" dirty="0"/>
              <a:t> </a:t>
            </a:r>
            <a:r>
              <a:rPr lang="cs-CZ" sz="1600" i="1" dirty="0" err="1"/>
              <a:t>umor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liquitur</a:t>
            </a:r>
            <a:r>
              <a:rPr lang="cs-CZ" sz="1600" i="1" dirty="0"/>
              <a:t> et </a:t>
            </a:r>
            <a:r>
              <a:rPr lang="cs-CZ" sz="1600" i="1" dirty="0" err="1"/>
              <a:t>Zephyro</a:t>
            </a:r>
            <a:r>
              <a:rPr lang="cs-CZ" sz="1600" i="1" dirty="0"/>
              <a:t> </a:t>
            </a:r>
            <a:r>
              <a:rPr lang="cs-CZ" sz="1600" i="1" dirty="0" err="1"/>
              <a:t>putris</a:t>
            </a:r>
            <a:r>
              <a:rPr lang="cs-CZ" sz="1600" i="1" dirty="0"/>
              <a:t> se </a:t>
            </a:r>
            <a:r>
              <a:rPr lang="cs-CZ" sz="1600" i="1" dirty="0" err="1"/>
              <a:t>glaeba</a:t>
            </a:r>
            <a:r>
              <a:rPr lang="cs-CZ" sz="1600" i="1" dirty="0"/>
              <a:t> </a:t>
            </a:r>
            <a:r>
              <a:rPr lang="cs-CZ" sz="1600" i="1" dirty="0" err="1"/>
              <a:t>resoluit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 err="1"/>
              <a:t>depresso</a:t>
            </a:r>
            <a:r>
              <a:rPr lang="cs-CZ" sz="1600" i="1" dirty="0"/>
              <a:t> </a:t>
            </a:r>
            <a:r>
              <a:rPr lang="cs-CZ" sz="1600" i="1" dirty="0" err="1"/>
              <a:t>incipiat</a:t>
            </a:r>
            <a:r>
              <a:rPr lang="cs-CZ" sz="1600" i="1" dirty="0"/>
              <a:t> </a:t>
            </a:r>
            <a:r>
              <a:rPr lang="cs-CZ" sz="1600" i="1" dirty="0" err="1"/>
              <a:t>iam</a:t>
            </a:r>
            <a:r>
              <a:rPr lang="cs-CZ" sz="1600" i="1" dirty="0"/>
              <a:t> </a:t>
            </a:r>
            <a:r>
              <a:rPr lang="cs-CZ" sz="1600" i="1" dirty="0" err="1"/>
              <a:t>tum</a:t>
            </a:r>
            <a:r>
              <a:rPr lang="cs-CZ" sz="1600" i="1" dirty="0"/>
              <a:t> </a:t>
            </a:r>
            <a:r>
              <a:rPr lang="cs-CZ" sz="1600" i="1" dirty="0" err="1"/>
              <a:t>mihi</a:t>
            </a:r>
            <a:r>
              <a:rPr lang="cs-CZ" sz="1600" i="1" dirty="0"/>
              <a:t> </a:t>
            </a:r>
            <a:r>
              <a:rPr lang="cs-CZ" sz="1600" i="1" dirty="0" err="1"/>
              <a:t>taurus</a:t>
            </a:r>
            <a:r>
              <a:rPr lang="cs-CZ" sz="1600" i="1" dirty="0"/>
              <a:t> </a:t>
            </a:r>
            <a:r>
              <a:rPr lang="cs-CZ" sz="1600" i="1" dirty="0" err="1"/>
              <a:t>aratro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ingemere</a:t>
            </a:r>
            <a:r>
              <a:rPr lang="cs-CZ" sz="1600" i="1" dirty="0"/>
              <a:t> et </a:t>
            </a:r>
            <a:r>
              <a:rPr lang="cs-CZ" sz="1600" i="1" dirty="0" err="1"/>
              <a:t>sulco</a:t>
            </a:r>
            <a:r>
              <a:rPr lang="cs-CZ" sz="1600" i="1" dirty="0"/>
              <a:t> </a:t>
            </a:r>
            <a:r>
              <a:rPr lang="cs-CZ" sz="1600" i="1" dirty="0" err="1"/>
              <a:t>attritus</a:t>
            </a:r>
            <a:r>
              <a:rPr lang="cs-CZ" sz="1600" i="1" dirty="0"/>
              <a:t> </a:t>
            </a:r>
            <a:r>
              <a:rPr lang="cs-CZ" sz="1600" i="1" dirty="0" err="1"/>
              <a:t>splendescere</a:t>
            </a:r>
            <a:r>
              <a:rPr lang="cs-CZ" sz="1600" i="1" dirty="0"/>
              <a:t> </a:t>
            </a:r>
            <a:r>
              <a:rPr lang="cs-CZ" sz="1600" i="1" dirty="0" err="1"/>
              <a:t>uomer</a:t>
            </a:r>
            <a:r>
              <a:rPr lang="cs-CZ" sz="1600" i="1" dirty="0"/>
              <a:t>. 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28329" y="2088778"/>
            <a:ext cx="3298788" cy="41395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Hésiodos</a:t>
            </a:r>
            <a:r>
              <a:rPr lang="cs-CZ" sz="1400" dirty="0" smtClean="0"/>
              <a:t>, </a:t>
            </a:r>
            <a:r>
              <a:rPr lang="cs-CZ" sz="1400" i="1" dirty="0" err="1" smtClean="0"/>
              <a:t>Erga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kai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hémerai</a:t>
            </a:r>
            <a:r>
              <a:rPr lang="cs-CZ" sz="1400" i="1" dirty="0" smtClean="0"/>
              <a:t> </a:t>
            </a:r>
            <a:r>
              <a:rPr lang="cs-CZ" sz="1400" dirty="0" smtClean="0"/>
              <a:t>585-587a:</a:t>
            </a:r>
          </a:p>
          <a:p>
            <a:endParaRPr lang="cs-CZ" sz="2000" dirty="0"/>
          </a:p>
          <a:p>
            <a:pPr lvl="2"/>
            <a:r>
              <a:rPr lang="cs-CZ" sz="1200" i="1" dirty="0" smtClean="0"/>
              <a:t>… v tu hodinu potu a parna,</a:t>
            </a:r>
          </a:p>
          <a:p>
            <a:r>
              <a:rPr lang="cs-CZ" sz="1200" i="1" dirty="0" smtClean="0">
                <a:solidFill>
                  <a:srgbClr val="FF0000"/>
                </a:solidFill>
              </a:rPr>
              <a:t>tehdy jsou kozy nejtučnější a nejlepší víno,</a:t>
            </a:r>
          </a:p>
          <a:p>
            <a:r>
              <a:rPr lang="cs-CZ" sz="1200" i="1" dirty="0" smtClean="0">
                <a:solidFill>
                  <a:srgbClr val="FF0000"/>
                </a:solidFill>
              </a:rPr>
              <a:t>ženy nejvilnější a mužové mdlí jako nikdy,</a:t>
            </a:r>
          </a:p>
          <a:p>
            <a:r>
              <a:rPr lang="cs-CZ" sz="1200" i="1" dirty="0" smtClean="0"/>
              <a:t>neboť hlavu a kolena jim </a:t>
            </a:r>
            <a:r>
              <a:rPr lang="cs-CZ" sz="1200" i="1" dirty="0" err="1" smtClean="0"/>
              <a:t>Seirios</a:t>
            </a:r>
            <a:r>
              <a:rPr lang="cs-CZ" sz="1200" i="1" dirty="0" smtClean="0"/>
              <a:t> praží,</a:t>
            </a:r>
          </a:p>
          <a:p>
            <a:r>
              <a:rPr lang="cs-CZ" sz="1200" i="1" dirty="0" smtClean="0"/>
              <a:t>vedro jim kůži vysušilo. V ten čas by už vítal</a:t>
            </a:r>
          </a:p>
          <a:p>
            <a:r>
              <a:rPr lang="cs-CZ" sz="1200" i="1" dirty="0" smtClean="0"/>
              <a:t>pod skalou chládek i </a:t>
            </a:r>
            <a:r>
              <a:rPr lang="cs-CZ" sz="1200" i="1" dirty="0" err="1" smtClean="0"/>
              <a:t>bybelské</a:t>
            </a:r>
            <a:r>
              <a:rPr lang="cs-CZ" sz="1200" i="1" dirty="0" smtClean="0"/>
              <a:t> víno a kynutý koláč,</a:t>
            </a:r>
          </a:p>
          <a:p>
            <a:r>
              <a:rPr lang="cs-CZ" sz="1200" i="1" dirty="0" smtClean="0"/>
              <a:t>k němu mléko, to od kozy po </a:t>
            </a:r>
            <a:r>
              <a:rPr lang="cs-CZ" sz="1200" i="1" dirty="0" err="1" smtClean="0"/>
              <a:t>kůzlatechj</a:t>
            </a:r>
            <a:r>
              <a:rPr lang="cs-CZ" sz="1200" i="1" dirty="0" smtClean="0"/>
              <a:t>; a maso</a:t>
            </a:r>
          </a:p>
          <a:p>
            <a:r>
              <a:rPr lang="cs-CZ" sz="1200" i="1" dirty="0" smtClean="0"/>
              <a:t>z jaloviček, co lupení spásaly v háji, i maso</a:t>
            </a:r>
          </a:p>
          <a:p>
            <a:r>
              <a:rPr lang="cs-CZ" sz="1200" i="1" dirty="0" smtClean="0"/>
              <a:t>z kůzlat </a:t>
            </a:r>
            <a:r>
              <a:rPr lang="cs-CZ" sz="1200" i="1" dirty="0" err="1" smtClean="0"/>
              <a:t>prvníčátek</a:t>
            </a:r>
            <a:r>
              <a:rPr lang="cs-CZ" sz="1200" i="1" dirty="0" smtClean="0"/>
              <a:t>…</a:t>
            </a:r>
          </a:p>
          <a:p>
            <a:endParaRPr lang="cs-CZ" sz="2000" dirty="0" smtClean="0"/>
          </a:p>
          <a:p>
            <a:endParaRPr lang="cs-CZ" sz="1400" dirty="0" smtClean="0"/>
          </a:p>
          <a:p>
            <a:r>
              <a:rPr lang="cs-CZ" sz="1400" dirty="0" err="1" smtClean="0"/>
              <a:t>Hésiodos</a:t>
            </a:r>
            <a:r>
              <a:rPr lang="cs-CZ" sz="1400" dirty="0"/>
              <a:t>, </a:t>
            </a:r>
            <a:r>
              <a:rPr lang="cs-CZ" sz="1400" i="1" dirty="0" err="1"/>
              <a:t>Erga</a:t>
            </a:r>
            <a:r>
              <a:rPr lang="cs-CZ" sz="1400" i="1" dirty="0"/>
              <a:t> </a:t>
            </a:r>
            <a:r>
              <a:rPr lang="cs-CZ" sz="1400" i="1" dirty="0" err="1"/>
              <a:t>kai</a:t>
            </a:r>
            <a:r>
              <a:rPr lang="cs-CZ" sz="1400" i="1" dirty="0"/>
              <a:t> </a:t>
            </a:r>
            <a:r>
              <a:rPr lang="cs-CZ" sz="1400" i="1" dirty="0" err="1"/>
              <a:t>hémerai</a:t>
            </a:r>
            <a:r>
              <a:rPr lang="cs-CZ" sz="1400" i="1" dirty="0"/>
              <a:t> </a:t>
            </a:r>
            <a:r>
              <a:rPr lang="cs-CZ" sz="1400" dirty="0"/>
              <a:t>458-462</a:t>
            </a:r>
            <a:r>
              <a:rPr lang="cs-CZ" sz="1400" dirty="0" smtClean="0"/>
              <a:t>:</a:t>
            </a:r>
          </a:p>
          <a:p>
            <a:endParaRPr lang="cs-CZ" sz="1400" dirty="0"/>
          </a:p>
          <a:p>
            <a:r>
              <a:rPr lang="cs-CZ" sz="1200" i="1" dirty="0" smtClean="0"/>
              <a:t>Jakmile </a:t>
            </a:r>
            <a:r>
              <a:rPr lang="cs-CZ" sz="1200" i="1" dirty="0"/>
              <a:t>smrtelníkům už udeří hodina orby,</a:t>
            </a:r>
          </a:p>
          <a:p>
            <a:r>
              <a:rPr lang="cs-CZ" sz="1200" i="1" dirty="0"/>
              <a:t>tehdy si pospěšte všichni, ty sám i čeládka s tebou,</a:t>
            </a:r>
          </a:p>
          <a:p>
            <a:r>
              <a:rPr lang="cs-CZ" sz="1200" i="1" dirty="0"/>
              <a:t>orat v suchu i v mokru, než doba k orání mine, </a:t>
            </a:r>
          </a:p>
          <a:p>
            <a:r>
              <a:rPr lang="cs-CZ" sz="1200" i="1" dirty="0"/>
              <a:t>vstávaje za svítání, ať tvoje role jsou plny.</a:t>
            </a:r>
            <a:endParaRPr lang="cs-CZ" sz="1200" dirty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70797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Intertexty</a:t>
            </a:r>
            <a:r>
              <a:rPr lang="cs-CZ" dirty="0" smtClean="0"/>
              <a:t>:</a:t>
            </a:r>
          </a:p>
          <a:p>
            <a:pPr marL="457200" lvl="1" indent="0">
              <a:buNone/>
            </a:pPr>
            <a:r>
              <a:rPr lang="cs-CZ" sz="1600" i="1" dirty="0" smtClean="0"/>
              <a:t>Georg. </a:t>
            </a:r>
            <a:r>
              <a:rPr lang="cs-CZ" sz="1600" dirty="0" smtClean="0"/>
              <a:t>3,8b-9:</a:t>
            </a:r>
          </a:p>
          <a:p>
            <a:pPr marL="457200" lvl="1" indent="0">
              <a:buNone/>
            </a:pPr>
            <a:r>
              <a:rPr lang="cs-CZ" sz="1600" i="1" dirty="0" err="1"/>
              <a:t>temptanda</a:t>
            </a:r>
            <a:r>
              <a:rPr lang="cs-CZ" sz="1600" i="1" dirty="0"/>
              <a:t> via </a:t>
            </a:r>
            <a:r>
              <a:rPr lang="cs-CZ" sz="1600" i="1" dirty="0" err="1"/>
              <a:t>est</a:t>
            </a:r>
            <a:r>
              <a:rPr lang="cs-CZ" sz="1600" i="1" dirty="0"/>
              <a:t>, </a:t>
            </a:r>
            <a:r>
              <a:rPr lang="cs-CZ" sz="1600" i="1" dirty="0" err="1"/>
              <a:t>qua</a:t>
            </a:r>
            <a:r>
              <a:rPr lang="cs-CZ" sz="1600" i="1" dirty="0"/>
              <a:t> </a:t>
            </a:r>
            <a:r>
              <a:rPr lang="cs-CZ" sz="1600" i="1" dirty="0" err="1"/>
              <a:t>me</a:t>
            </a:r>
            <a:r>
              <a:rPr lang="cs-CZ" sz="1600" i="1" dirty="0"/>
              <a:t> </a:t>
            </a:r>
            <a:r>
              <a:rPr lang="cs-CZ" sz="1600" i="1" dirty="0" err="1"/>
              <a:t>quoque</a:t>
            </a:r>
            <a:r>
              <a:rPr lang="cs-CZ" sz="1600" i="1" dirty="0"/>
              <a:t> </a:t>
            </a:r>
            <a:r>
              <a:rPr lang="cs-CZ" sz="1600" i="1" dirty="0" err="1"/>
              <a:t>possim</a:t>
            </a:r>
            <a:r>
              <a:rPr lang="cs-CZ" sz="1600" i="1" dirty="0"/>
              <a:t> </a:t>
            </a:r>
            <a:endParaRPr lang="cs-CZ" sz="1600" i="1" dirty="0" smtClean="0"/>
          </a:p>
          <a:p>
            <a:pPr marL="457200" lvl="1" indent="0">
              <a:buNone/>
            </a:pPr>
            <a:r>
              <a:rPr lang="cs-CZ" sz="1600" i="1" dirty="0" err="1" smtClean="0"/>
              <a:t>tollere</a:t>
            </a:r>
            <a:r>
              <a:rPr lang="cs-CZ" sz="1600" i="1" dirty="0" smtClean="0"/>
              <a:t> </a:t>
            </a:r>
            <a:r>
              <a:rPr lang="cs-CZ" sz="1600" i="1" dirty="0" err="1"/>
              <a:t>humo</a:t>
            </a:r>
            <a:r>
              <a:rPr lang="cs-CZ" sz="1600" i="1" dirty="0"/>
              <a:t> </a:t>
            </a:r>
            <a:r>
              <a:rPr lang="cs-CZ" sz="1600" i="1" dirty="0" err="1"/>
              <a:t>victorque</a:t>
            </a:r>
            <a:r>
              <a:rPr lang="cs-CZ" sz="1600" i="1" dirty="0"/>
              <a:t> </a:t>
            </a:r>
            <a:r>
              <a:rPr lang="cs-CZ" sz="1600" i="1" dirty="0" err="1"/>
              <a:t>virum</a:t>
            </a:r>
            <a:r>
              <a:rPr lang="cs-CZ" sz="1600" i="1" dirty="0"/>
              <a:t> </a:t>
            </a:r>
            <a:r>
              <a:rPr lang="cs-CZ" sz="1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volitare</a:t>
            </a:r>
            <a:r>
              <a:rPr lang="cs-CZ" sz="1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</a:t>
            </a:r>
            <a:r>
              <a:rPr lang="cs-CZ" sz="1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</a:t>
            </a:r>
            <a:endParaRPr lang="cs-CZ" sz="16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7028329" y="2259113"/>
            <a:ext cx="4332468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Ennius</a:t>
            </a:r>
            <a:r>
              <a:rPr lang="cs-CZ" sz="1400" dirty="0" smtClean="0"/>
              <a:t>, epitaf</a:t>
            </a:r>
          </a:p>
          <a:p>
            <a:pPr algn="just">
              <a:defRPr/>
            </a:pPr>
            <a:endParaRPr lang="cs-CZ" sz="1200" i="1" dirty="0" smtClean="0"/>
          </a:p>
          <a:p>
            <a:pPr algn="just">
              <a:defRPr/>
            </a:pPr>
            <a:r>
              <a:rPr lang="cs-CZ" sz="1400" i="1" dirty="0" smtClean="0"/>
              <a:t>ASPICITE</a:t>
            </a:r>
            <a:r>
              <a:rPr lang="cs-CZ" sz="1400" i="1" dirty="0"/>
              <a:t>, o </a:t>
            </a:r>
            <a:r>
              <a:rPr lang="cs-CZ" sz="1400" i="1" dirty="0" err="1"/>
              <a:t>ciues</a:t>
            </a:r>
            <a:r>
              <a:rPr lang="cs-CZ" sz="1400" i="1" dirty="0"/>
              <a:t>, </a:t>
            </a:r>
            <a:r>
              <a:rPr lang="cs-CZ" sz="1400" i="1" dirty="0" err="1"/>
              <a:t>senis</a:t>
            </a:r>
            <a:r>
              <a:rPr lang="cs-CZ" sz="1400" i="1" dirty="0"/>
              <a:t> </a:t>
            </a:r>
            <a:r>
              <a:rPr lang="cs-CZ" sz="1400" i="1" dirty="0" err="1"/>
              <a:t>Enni</a:t>
            </a:r>
            <a:r>
              <a:rPr lang="cs-CZ" sz="1400" i="1" dirty="0"/>
              <a:t> </a:t>
            </a:r>
            <a:r>
              <a:rPr lang="cs-CZ" sz="1400" i="1" dirty="0" err="1"/>
              <a:t>imaginis</a:t>
            </a:r>
            <a:r>
              <a:rPr lang="cs-CZ" sz="1400" i="1" dirty="0"/>
              <a:t> forman.</a:t>
            </a:r>
          </a:p>
          <a:p>
            <a:pPr algn="just">
              <a:defRPr/>
            </a:pPr>
            <a:r>
              <a:rPr lang="pt-BR" sz="1400" i="1" dirty="0"/>
              <a:t>hic uestrum panxit maxima facta patrum.</a:t>
            </a:r>
            <a:endParaRPr lang="cs-CZ" sz="1400" i="1" dirty="0"/>
          </a:p>
          <a:p>
            <a:pPr algn="just">
              <a:defRPr/>
            </a:pPr>
            <a:r>
              <a:rPr lang="cs-CZ" sz="1400" i="1" dirty="0" err="1"/>
              <a:t>nemo</a:t>
            </a:r>
            <a:r>
              <a:rPr lang="cs-CZ" sz="1400" i="1" dirty="0"/>
              <a:t> </a:t>
            </a:r>
            <a:r>
              <a:rPr lang="cs-CZ" sz="1400" i="1" dirty="0" err="1"/>
              <a:t>me</a:t>
            </a:r>
            <a:r>
              <a:rPr lang="cs-CZ" sz="1400" i="1" dirty="0"/>
              <a:t> </a:t>
            </a:r>
            <a:r>
              <a:rPr lang="cs-CZ" sz="1400" i="1" dirty="0" err="1"/>
              <a:t>lacrimis</a:t>
            </a:r>
            <a:r>
              <a:rPr lang="cs-CZ" sz="1400" i="1" dirty="0"/>
              <a:t> </a:t>
            </a:r>
            <a:r>
              <a:rPr lang="cs-CZ" sz="1400" i="1" dirty="0" err="1"/>
              <a:t>decoret</a:t>
            </a:r>
            <a:r>
              <a:rPr lang="cs-CZ" sz="1400" i="1" dirty="0"/>
              <a:t> </a:t>
            </a:r>
            <a:r>
              <a:rPr lang="cs-CZ" sz="1400" i="1" dirty="0" err="1"/>
              <a:t>nec</a:t>
            </a:r>
            <a:r>
              <a:rPr lang="cs-CZ" sz="1400" i="1" dirty="0"/>
              <a:t> </a:t>
            </a:r>
            <a:r>
              <a:rPr lang="cs-CZ" sz="1400" i="1" dirty="0" err="1"/>
              <a:t>funera</a:t>
            </a:r>
            <a:r>
              <a:rPr lang="cs-CZ" sz="1400" i="1" dirty="0"/>
              <a:t> </a:t>
            </a:r>
            <a:r>
              <a:rPr lang="cs-CZ" sz="1400" i="1" dirty="0" err="1"/>
              <a:t>fletu</a:t>
            </a:r>
            <a:endParaRPr lang="cs-CZ" sz="1400" i="1" dirty="0"/>
          </a:p>
          <a:p>
            <a:pPr algn="just">
              <a:defRPr/>
            </a:pPr>
            <a:r>
              <a:rPr lang="cs-CZ" sz="1400" i="1" dirty="0" err="1"/>
              <a:t>faxit</a:t>
            </a:r>
            <a:r>
              <a:rPr lang="cs-CZ" sz="1400" i="1" dirty="0"/>
              <a:t>. </a:t>
            </a:r>
            <a:r>
              <a:rPr lang="cs-CZ" sz="1400" i="1" dirty="0" err="1"/>
              <a:t>cur</a:t>
            </a:r>
            <a:r>
              <a:rPr lang="cs-CZ" sz="1400" i="1" dirty="0"/>
              <a:t>? </a:t>
            </a:r>
            <a:r>
              <a:rPr lang="cs-CZ" sz="1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uolito</a:t>
            </a:r>
            <a:r>
              <a:rPr lang="cs-CZ" sz="1400" i="1" dirty="0"/>
              <a:t> </a:t>
            </a:r>
            <a:r>
              <a:rPr lang="cs-CZ" sz="1400" i="1" dirty="0" err="1"/>
              <a:t>uiuos</a:t>
            </a:r>
            <a:r>
              <a:rPr lang="cs-CZ" sz="1400" i="1" dirty="0"/>
              <a:t> </a:t>
            </a:r>
            <a:r>
              <a:rPr lang="cs-CZ" sz="1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</a:t>
            </a:r>
            <a:r>
              <a:rPr lang="cs-CZ" sz="14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</a:t>
            </a:r>
            <a:r>
              <a:rPr lang="cs-CZ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400" i="1" dirty="0" err="1" smtClean="0"/>
              <a:t>uirum</a:t>
            </a:r>
            <a:endParaRPr lang="cs-CZ" sz="1400" i="1" dirty="0" smtClean="0"/>
          </a:p>
          <a:p>
            <a:pPr algn="just">
              <a:defRPr/>
            </a:pPr>
            <a:endParaRPr lang="cs-CZ" sz="1200" i="1" dirty="0"/>
          </a:p>
          <a:p>
            <a:r>
              <a:rPr lang="cs-CZ" sz="1200" dirty="0" smtClean="0"/>
              <a:t>(</a:t>
            </a:r>
            <a:r>
              <a:rPr lang="en-US" sz="1200" dirty="0" err="1" smtClean="0"/>
              <a:t>Heathcote</a:t>
            </a:r>
            <a:r>
              <a:rPr lang="en-US" sz="1200" dirty="0" smtClean="0"/>
              <a:t> </a:t>
            </a:r>
            <a:r>
              <a:rPr lang="en-US" sz="1200" dirty="0"/>
              <a:t>William </a:t>
            </a:r>
            <a:r>
              <a:rPr lang="en-US" sz="1200" dirty="0" err="1" smtClean="0"/>
              <a:t>Garrod</a:t>
            </a:r>
            <a:r>
              <a:rPr lang="cs-CZ" sz="1200" dirty="0" smtClean="0"/>
              <a:t>. </a:t>
            </a:r>
            <a:r>
              <a:rPr lang="en-US" sz="1200" dirty="0" smtClean="0"/>
              <a:t>The </a:t>
            </a:r>
            <a:r>
              <a:rPr lang="en-US" sz="1200" dirty="0"/>
              <a:t>Oxford Book of Latin Verse.  </a:t>
            </a:r>
            <a:r>
              <a:rPr lang="en-US" sz="1200" dirty="0" smtClean="0"/>
              <a:t>1912</a:t>
            </a:r>
            <a:r>
              <a:rPr lang="cs-CZ" sz="1200" dirty="0" smtClean="0"/>
              <a:t>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1586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Georgica</a:t>
            </a:r>
            <a:r>
              <a:rPr lang="cs-CZ" dirty="0"/>
              <a:t> </a:t>
            </a:r>
            <a:r>
              <a:rPr lang="cs-CZ" dirty="0" smtClean="0"/>
              <a:t>2,458-474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fortunatos</a:t>
            </a:r>
            <a:r>
              <a:rPr lang="cs-CZ" i="1" dirty="0"/>
              <a:t> </a:t>
            </a:r>
            <a:r>
              <a:rPr lang="cs-CZ" i="1" dirty="0" err="1"/>
              <a:t>nimium</a:t>
            </a:r>
            <a:r>
              <a:rPr lang="cs-CZ" i="1" dirty="0"/>
              <a:t>, sua si bona </a:t>
            </a:r>
            <a:r>
              <a:rPr lang="cs-CZ" i="1" dirty="0" err="1"/>
              <a:t>norint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 err="1"/>
              <a:t>agricolas</a:t>
            </a:r>
            <a:r>
              <a:rPr lang="cs-CZ" i="1" dirty="0"/>
              <a:t>! </a:t>
            </a:r>
            <a:r>
              <a:rPr lang="cs-CZ" i="1" dirty="0" err="1"/>
              <a:t>quibus</a:t>
            </a:r>
            <a:r>
              <a:rPr lang="cs-CZ" i="1" dirty="0"/>
              <a:t> </a:t>
            </a:r>
            <a:r>
              <a:rPr lang="cs-CZ" i="1" dirty="0" err="1"/>
              <a:t>ipsa</a:t>
            </a:r>
            <a:r>
              <a:rPr lang="cs-CZ" i="1" dirty="0"/>
              <a:t> </a:t>
            </a:r>
            <a:r>
              <a:rPr lang="cs-CZ" i="1" dirty="0" err="1"/>
              <a:t>procul</a:t>
            </a:r>
            <a:r>
              <a:rPr lang="cs-CZ" i="1" dirty="0"/>
              <a:t> </a:t>
            </a:r>
            <a:r>
              <a:rPr lang="cs-CZ" i="1" dirty="0" err="1"/>
              <a:t>discordibus</a:t>
            </a:r>
            <a:r>
              <a:rPr lang="cs-CZ" i="1" dirty="0"/>
              <a:t> </a:t>
            </a:r>
            <a:r>
              <a:rPr lang="cs-CZ" i="1" dirty="0" err="1"/>
              <a:t>armis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fundit</a:t>
            </a:r>
            <a:r>
              <a:rPr lang="cs-CZ" i="1" dirty="0"/>
              <a:t> </a:t>
            </a:r>
            <a:r>
              <a:rPr lang="cs-CZ" i="1" dirty="0" err="1"/>
              <a:t>humo</a:t>
            </a:r>
            <a:r>
              <a:rPr lang="cs-CZ" i="1" dirty="0"/>
              <a:t> </a:t>
            </a:r>
            <a:r>
              <a:rPr lang="cs-CZ" i="1" dirty="0" err="1"/>
              <a:t>facilem</a:t>
            </a:r>
            <a:r>
              <a:rPr lang="cs-CZ" i="1" dirty="0"/>
              <a:t> </a:t>
            </a:r>
            <a:r>
              <a:rPr lang="cs-CZ" i="1" dirty="0" err="1"/>
              <a:t>uictum</a:t>
            </a:r>
            <a:r>
              <a:rPr lang="cs-CZ" i="1" dirty="0"/>
              <a:t> </a:t>
            </a:r>
            <a:r>
              <a:rPr lang="cs-CZ" i="1" dirty="0" err="1"/>
              <a:t>iustissima</a:t>
            </a:r>
            <a:r>
              <a:rPr lang="cs-CZ" i="1" dirty="0"/>
              <a:t> </a:t>
            </a:r>
            <a:r>
              <a:rPr lang="cs-CZ" i="1" dirty="0" err="1"/>
              <a:t>tellus</a:t>
            </a:r>
            <a:r>
              <a:rPr lang="cs-CZ" i="1" dirty="0"/>
              <a:t>.               460</a:t>
            </a:r>
            <a:br>
              <a:rPr lang="cs-CZ" i="1" dirty="0"/>
            </a:br>
            <a:r>
              <a:rPr lang="cs-CZ" i="1" dirty="0"/>
              <a:t>si non </a:t>
            </a:r>
            <a:r>
              <a:rPr lang="cs-CZ" i="1" dirty="0" err="1"/>
              <a:t>ingentem</a:t>
            </a:r>
            <a:r>
              <a:rPr lang="cs-CZ" i="1" dirty="0"/>
              <a:t> </a:t>
            </a:r>
            <a:r>
              <a:rPr lang="cs-CZ" i="1" dirty="0" err="1"/>
              <a:t>foribus</a:t>
            </a:r>
            <a:r>
              <a:rPr lang="cs-CZ" i="1" dirty="0"/>
              <a:t> </a:t>
            </a:r>
            <a:r>
              <a:rPr lang="cs-CZ" i="1" dirty="0" err="1"/>
              <a:t>domus</a:t>
            </a:r>
            <a:r>
              <a:rPr lang="cs-CZ" i="1" dirty="0"/>
              <a:t> </a:t>
            </a:r>
            <a:r>
              <a:rPr lang="cs-CZ" i="1" dirty="0" err="1"/>
              <a:t>alta</a:t>
            </a:r>
            <a:r>
              <a:rPr lang="cs-CZ" i="1" dirty="0"/>
              <a:t> </a:t>
            </a:r>
            <a:r>
              <a:rPr lang="cs-CZ" i="1" dirty="0" err="1"/>
              <a:t>superbis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mane</a:t>
            </a:r>
            <a:r>
              <a:rPr lang="cs-CZ" i="1" dirty="0"/>
              <a:t> </a:t>
            </a:r>
            <a:r>
              <a:rPr lang="cs-CZ" i="1" dirty="0" err="1"/>
              <a:t>salutantum</a:t>
            </a:r>
            <a:r>
              <a:rPr lang="cs-CZ" i="1" dirty="0"/>
              <a:t> </a:t>
            </a:r>
            <a:r>
              <a:rPr lang="cs-CZ" i="1" dirty="0" err="1"/>
              <a:t>totis</a:t>
            </a:r>
            <a:r>
              <a:rPr lang="cs-CZ" i="1" dirty="0"/>
              <a:t> </a:t>
            </a:r>
            <a:r>
              <a:rPr lang="cs-CZ" i="1" dirty="0" err="1"/>
              <a:t>uomit</a:t>
            </a:r>
            <a:r>
              <a:rPr lang="cs-CZ" i="1" dirty="0"/>
              <a:t> </a:t>
            </a:r>
            <a:r>
              <a:rPr lang="cs-CZ" i="1" dirty="0" err="1"/>
              <a:t>aedibus</a:t>
            </a:r>
            <a:r>
              <a:rPr lang="cs-CZ" i="1" dirty="0"/>
              <a:t> </a:t>
            </a:r>
            <a:r>
              <a:rPr lang="cs-CZ" i="1" dirty="0" err="1"/>
              <a:t>undam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 err="1"/>
              <a:t>nec</a:t>
            </a:r>
            <a:r>
              <a:rPr lang="cs-CZ" i="1" dirty="0"/>
              <a:t> </a:t>
            </a:r>
            <a:r>
              <a:rPr lang="cs-CZ" i="1" dirty="0" err="1"/>
              <a:t>uarios</a:t>
            </a:r>
            <a:r>
              <a:rPr lang="cs-CZ" i="1" dirty="0"/>
              <a:t> </a:t>
            </a:r>
            <a:r>
              <a:rPr lang="cs-CZ" i="1" dirty="0" err="1">
                <a:solidFill>
                  <a:schemeClr val="accent1"/>
                </a:solidFill>
              </a:rPr>
              <a:t>inhi</a:t>
            </a:r>
            <a:r>
              <a:rPr lang="cs-CZ" i="1" dirty="0" err="1"/>
              <a:t>ant</a:t>
            </a:r>
            <a:r>
              <a:rPr lang="cs-CZ" i="1" dirty="0"/>
              <a:t> </a:t>
            </a:r>
            <a:r>
              <a:rPr lang="cs-CZ" i="1" dirty="0" err="1"/>
              <a:t>pulchra</a:t>
            </a:r>
            <a:r>
              <a:rPr lang="cs-CZ" i="1" dirty="0"/>
              <a:t> </a:t>
            </a:r>
            <a:r>
              <a:rPr lang="cs-CZ" i="1" dirty="0" err="1"/>
              <a:t>testudine</a:t>
            </a:r>
            <a:r>
              <a:rPr lang="cs-CZ" i="1" dirty="0"/>
              <a:t> </a:t>
            </a:r>
            <a:r>
              <a:rPr lang="cs-CZ" i="1" dirty="0" err="1"/>
              <a:t>postis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inlusasq</a:t>
            </a:r>
            <a:r>
              <a:rPr lang="cs-CZ" i="1" dirty="0" err="1">
                <a:solidFill>
                  <a:srgbClr val="FFC000"/>
                </a:solidFill>
              </a:rPr>
              <a:t>ue</a:t>
            </a:r>
            <a:r>
              <a:rPr lang="cs-CZ" i="1" dirty="0"/>
              <a:t> </a:t>
            </a:r>
            <a:r>
              <a:rPr lang="cs-CZ" i="1" dirty="0">
                <a:solidFill>
                  <a:srgbClr val="FFC000"/>
                </a:solidFill>
              </a:rPr>
              <a:t>auro </a:t>
            </a:r>
            <a:r>
              <a:rPr lang="cs-CZ" i="1" dirty="0" err="1">
                <a:solidFill>
                  <a:srgbClr val="FFC000"/>
                </a:solidFill>
              </a:rPr>
              <a:t>uestis</a:t>
            </a:r>
            <a:r>
              <a:rPr lang="cs-CZ" i="1" dirty="0">
                <a:solidFill>
                  <a:srgbClr val="FFC000"/>
                </a:solidFill>
              </a:rPr>
              <a:t> </a:t>
            </a:r>
            <a:r>
              <a:rPr lang="cs-CZ" i="1" dirty="0" err="1">
                <a:solidFill>
                  <a:schemeClr val="accent1"/>
                </a:solidFill>
              </a:rPr>
              <a:t>Ephy</a:t>
            </a:r>
            <a:r>
              <a:rPr lang="cs-CZ" i="1" dirty="0" err="1"/>
              <a:t>reiaque</a:t>
            </a:r>
            <a:r>
              <a:rPr lang="cs-CZ" i="1" dirty="0"/>
              <a:t> aera,</a:t>
            </a:r>
            <a:br>
              <a:rPr lang="cs-CZ" i="1" dirty="0"/>
            </a:br>
            <a:r>
              <a:rPr lang="cs-CZ" i="1" dirty="0"/>
              <a:t>alba </a:t>
            </a:r>
            <a:r>
              <a:rPr lang="cs-CZ" i="1" dirty="0" err="1"/>
              <a:t>nequ</a:t>
            </a:r>
            <a:r>
              <a:rPr lang="cs-CZ" i="1" dirty="0" err="1">
                <a:solidFill>
                  <a:srgbClr val="FFC000"/>
                </a:solidFill>
              </a:rPr>
              <a:t>e</a:t>
            </a:r>
            <a:r>
              <a:rPr lang="cs-CZ" i="1" dirty="0">
                <a:solidFill>
                  <a:srgbClr val="FFC000"/>
                </a:solidFill>
              </a:rPr>
              <a:t> </a:t>
            </a:r>
            <a:r>
              <a:rPr lang="cs-CZ" i="1" dirty="0" err="1">
                <a:solidFill>
                  <a:srgbClr val="FFC000"/>
                </a:solidFill>
              </a:rPr>
              <a:t>Ass</a:t>
            </a:r>
            <a:r>
              <a:rPr lang="cs-CZ" i="1" dirty="0" err="1"/>
              <a:t>yrio</a:t>
            </a:r>
            <a:r>
              <a:rPr lang="cs-CZ" i="1" dirty="0"/>
              <a:t> </a:t>
            </a:r>
            <a:r>
              <a:rPr lang="cs-CZ" i="1" dirty="0" err="1"/>
              <a:t>f</a:t>
            </a:r>
            <a:r>
              <a:rPr lang="cs-CZ" i="1" dirty="0" err="1">
                <a:solidFill>
                  <a:srgbClr val="FFC000"/>
                </a:solidFill>
              </a:rPr>
              <a:t>u</a:t>
            </a:r>
            <a:r>
              <a:rPr lang="cs-CZ" i="1" dirty="0" err="1"/>
              <a:t>catur</a:t>
            </a:r>
            <a:r>
              <a:rPr lang="cs-CZ" i="1" dirty="0"/>
              <a:t> lana </a:t>
            </a:r>
            <a:r>
              <a:rPr lang="cs-CZ" i="1" dirty="0" err="1"/>
              <a:t>ueneno</a:t>
            </a:r>
            <a:r>
              <a:rPr lang="cs-CZ" i="1" dirty="0"/>
              <a:t>,               465</a:t>
            </a:r>
            <a:br>
              <a:rPr lang="cs-CZ" i="1" dirty="0"/>
            </a:br>
            <a:r>
              <a:rPr lang="cs-CZ" i="1" dirty="0" err="1"/>
              <a:t>nec</a:t>
            </a:r>
            <a:r>
              <a:rPr lang="cs-CZ" i="1" dirty="0"/>
              <a:t> </a:t>
            </a:r>
            <a:r>
              <a:rPr lang="cs-CZ" i="1" dirty="0" err="1"/>
              <a:t>casia</a:t>
            </a:r>
            <a:r>
              <a:rPr lang="cs-CZ" i="1" dirty="0"/>
              <a:t> </a:t>
            </a:r>
            <a:r>
              <a:rPr lang="cs-CZ" i="1" dirty="0" err="1"/>
              <a:t>liquidi</a:t>
            </a:r>
            <a:r>
              <a:rPr lang="cs-CZ" i="1" dirty="0"/>
              <a:t> </a:t>
            </a:r>
            <a:r>
              <a:rPr lang="cs-CZ" i="1" dirty="0" err="1"/>
              <a:t>corrumpitur</a:t>
            </a:r>
            <a:r>
              <a:rPr lang="cs-CZ" i="1" dirty="0"/>
              <a:t> usus </a:t>
            </a:r>
            <a:r>
              <a:rPr lang="cs-CZ" i="1" dirty="0" err="1"/>
              <a:t>oliui</a:t>
            </a:r>
            <a:r>
              <a:rPr lang="cs-CZ" i="1" dirty="0"/>
              <a:t>;</a:t>
            </a:r>
            <a:br>
              <a:rPr lang="cs-CZ" i="1" dirty="0"/>
            </a:b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C000"/>
                </a:solidFill>
              </a:rPr>
              <a:t>secu</a:t>
            </a:r>
            <a:r>
              <a:rPr lang="cs-CZ" i="1" dirty="0" err="1"/>
              <a:t>ra</a:t>
            </a:r>
            <a:r>
              <a:rPr lang="cs-CZ" i="1" dirty="0"/>
              <a:t> </a:t>
            </a:r>
            <a:r>
              <a:rPr lang="cs-CZ" i="1" dirty="0" err="1"/>
              <a:t>quies</a:t>
            </a:r>
            <a:r>
              <a:rPr lang="cs-CZ" i="1" dirty="0"/>
              <a:t> et </a:t>
            </a:r>
            <a:r>
              <a:rPr lang="cs-CZ" i="1" dirty="0" err="1"/>
              <a:t>nescia</a:t>
            </a:r>
            <a:r>
              <a:rPr lang="cs-CZ" i="1" dirty="0"/>
              <a:t> </a:t>
            </a:r>
            <a:r>
              <a:rPr lang="cs-CZ" i="1" dirty="0" err="1"/>
              <a:t>fallere</a:t>
            </a:r>
            <a:r>
              <a:rPr lang="cs-CZ" i="1" dirty="0"/>
              <a:t> </a:t>
            </a:r>
            <a:r>
              <a:rPr lang="cs-CZ" i="1" dirty="0" err="1"/>
              <a:t>uita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 err="1"/>
              <a:t>diues</a:t>
            </a:r>
            <a:r>
              <a:rPr lang="cs-CZ" i="1" dirty="0"/>
              <a:t> </a:t>
            </a:r>
            <a:r>
              <a:rPr lang="cs-CZ" i="1" dirty="0" err="1"/>
              <a:t>opum</a:t>
            </a:r>
            <a:r>
              <a:rPr lang="cs-CZ" i="1" dirty="0"/>
              <a:t> </a:t>
            </a:r>
            <a:r>
              <a:rPr lang="cs-CZ" i="1" dirty="0" err="1"/>
              <a:t>uariarum</a:t>
            </a:r>
            <a:r>
              <a:rPr lang="cs-CZ" i="1" dirty="0"/>
              <a:t>, </a:t>
            </a: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C000"/>
                </a:solidFill>
              </a:rPr>
              <a:t>latis</a:t>
            </a:r>
            <a:r>
              <a:rPr lang="cs-CZ" i="1" dirty="0"/>
              <a:t> </a:t>
            </a:r>
            <a:r>
              <a:rPr lang="cs-CZ" i="1" dirty="0" err="1"/>
              <a:t>otia</a:t>
            </a:r>
            <a:r>
              <a:rPr lang="cs-CZ" i="1" dirty="0"/>
              <a:t> </a:t>
            </a:r>
            <a:r>
              <a:rPr lang="cs-CZ" i="1" dirty="0" err="1"/>
              <a:t>fundis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 err="1"/>
              <a:t>speluncae</a:t>
            </a:r>
            <a:r>
              <a:rPr lang="cs-CZ" i="1" dirty="0"/>
              <a:t> </a:t>
            </a:r>
            <a:r>
              <a:rPr lang="cs-CZ" i="1" dirty="0" err="1"/>
              <a:t>uiuique</a:t>
            </a:r>
            <a:r>
              <a:rPr lang="cs-CZ" i="1" dirty="0"/>
              <a:t> </a:t>
            </a:r>
            <a:r>
              <a:rPr lang="cs-CZ" i="1" dirty="0" err="1"/>
              <a:t>lacus</a:t>
            </a:r>
            <a:r>
              <a:rPr lang="cs-CZ" i="1" dirty="0"/>
              <a:t>, </a:t>
            </a: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/>
              <a:t>frigida</a:t>
            </a:r>
            <a:r>
              <a:rPr lang="cs-CZ" i="1" dirty="0"/>
              <a:t> </a:t>
            </a:r>
            <a:r>
              <a:rPr lang="cs-CZ" i="1" dirty="0" err="1"/>
              <a:t>tempe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mu</a:t>
            </a:r>
            <a:r>
              <a:rPr lang="cs-CZ" i="1" dirty="0" err="1">
                <a:solidFill>
                  <a:srgbClr val="FFC000"/>
                </a:solidFill>
              </a:rPr>
              <a:t>gi</a:t>
            </a:r>
            <a:r>
              <a:rPr lang="cs-CZ" i="1" dirty="0" err="1"/>
              <a:t>tus</a:t>
            </a:r>
            <a:r>
              <a:rPr lang="cs-CZ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que</a:t>
            </a:r>
            <a:r>
              <a:rPr lang="cs-CZ" i="1" dirty="0"/>
              <a:t> </a:t>
            </a:r>
            <a:r>
              <a:rPr lang="cs-CZ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bo</a:t>
            </a:r>
            <a:r>
              <a:rPr lang="cs-CZ" i="1" dirty="0" err="1"/>
              <a:t>um</a:t>
            </a:r>
            <a:r>
              <a:rPr lang="cs-CZ" i="1" dirty="0"/>
              <a:t> </a:t>
            </a:r>
            <a:r>
              <a:rPr lang="cs-CZ" i="1" dirty="0" err="1"/>
              <a:t>molles</a:t>
            </a:r>
            <a:r>
              <a:rPr lang="cs-CZ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que</a:t>
            </a:r>
            <a:r>
              <a:rPr lang="cs-CZ" i="1" dirty="0"/>
              <a:t> </a:t>
            </a:r>
            <a:r>
              <a:rPr lang="cs-CZ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sub</a:t>
            </a:r>
            <a:r>
              <a:rPr lang="cs-CZ" i="1" dirty="0"/>
              <a:t> </a:t>
            </a:r>
            <a:r>
              <a:rPr lang="cs-CZ" i="1" dirty="0" err="1"/>
              <a:t>arbore</a:t>
            </a:r>
            <a:r>
              <a:rPr lang="cs-CZ" i="1" dirty="0"/>
              <a:t> </a:t>
            </a:r>
            <a:r>
              <a:rPr lang="cs-CZ" i="1" dirty="0" err="1"/>
              <a:t>somni</a:t>
            </a:r>
            <a:r>
              <a:rPr lang="cs-CZ" i="1" dirty="0"/>
              <a:t>               470</a:t>
            </a:r>
            <a:br>
              <a:rPr lang="cs-CZ" i="1" dirty="0"/>
            </a:br>
            <a:r>
              <a:rPr lang="cs-CZ" i="1" dirty="0"/>
              <a:t>non </a:t>
            </a:r>
            <a:r>
              <a:rPr lang="cs-CZ" i="1" dirty="0" err="1"/>
              <a:t>absunt</a:t>
            </a:r>
            <a:r>
              <a:rPr lang="cs-CZ" i="1" dirty="0"/>
              <a:t>; </a:t>
            </a:r>
            <a:r>
              <a:rPr lang="cs-CZ" i="1" dirty="0" err="1"/>
              <a:t>illic</a:t>
            </a:r>
            <a:r>
              <a:rPr lang="cs-CZ" i="1" dirty="0"/>
              <a:t> </a:t>
            </a:r>
            <a:r>
              <a:rPr lang="cs-CZ" i="1" dirty="0" err="1"/>
              <a:t>saltus</a:t>
            </a:r>
            <a:r>
              <a:rPr lang="cs-CZ" i="1" dirty="0"/>
              <a:t> </a:t>
            </a:r>
            <a:r>
              <a:rPr lang="cs-CZ" i="1" dirty="0" err="1"/>
              <a:t>ac</a:t>
            </a:r>
            <a:r>
              <a:rPr lang="cs-CZ" i="1" dirty="0"/>
              <a:t> lustra </a:t>
            </a:r>
            <a:r>
              <a:rPr lang="cs-CZ" i="1" dirty="0" err="1"/>
              <a:t>ferarum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/>
              <a:t>et patiens </a:t>
            </a:r>
            <a:r>
              <a:rPr lang="cs-CZ" i="1" dirty="0" err="1"/>
              <a:t>operum</a:t>
            </a:r>
            <a:r>
              <a:rPr lang="cs-CZ" i="1" dirty="0"/>
              <a:t> </a:t>
            </a:r>
            <a:r>
              <a:rPr lang="cs-CZ" i="1" dirty="0" err="1"/>
              <a:t>exig</a:t>
            </a:r>
            <a:r>
              <a:rPr lang="cs-CZ" i="1" dirty="0" err="1">
                <a:solidFill>
                  <a:srgbClr val="FFC000"/>
                </a:solidFill>
              </a:rPr>
              <a:t>uoque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C000"/>
                </a:solidFill>
              </a:rPr>
              <a:t>ad</a:t>
            </a:r>
            <a:r>
              <a:rPr lang="cs-CZ" i="1" dirty="0" err="1"/>
              <a:t>sueta</a:t>
            </a:r>
            <a:r>
              <a:rPr lang="cs-CZ" i="1" dirty="0"/>
              <a:t> </a:t>
            </a:r>
            <a:r>
              <a:rPr lang="cs-CZ" i="1" dirty="0" err="1"/>
              <a:t>iuuentus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 err="1"/>
              <a:t>sacra</a:t>
            </a:r>
            <a:r>
              <a:rPr lang="cs-CZ" i="1" dirty="0"/>
              <a:t> </a:t>
            </a:r>
            <a:r>
              <a:rPr lang="cs-CZ" i="1" dirty="0" err="1"/>
              <a:t>deum</a:t>
            </a:r>
            <a:r>
              <a:rPr lang="cs-CZ" i="1" dirty="0"/>
              <a:t> </a:t>
            </a:r>
            <a:r>
              <a:rPr lang="cs-CZ" i="1" dirty="0" err="1"/>
              <a:t>sanctique</a:t>
            </a:r>
            <a:r>
              <a:rPr lang="cs-CZ" i="1" dirty="0"/>
              <a:t> </a:t>
            </a:r>
            <a:r>
              <a:rPr lang="cs-CZ" i="1" dirty="0" err="1"/>
              <a:t>patres</a:t>
            </a:r>
            <a:r>
              <a:rPr lang="cs-CZ" i="1" dirty="0"/>
              <a:t>; </a:t>
            </a:r>
            <a:r>
              <a:rPr lang="cs-CZ" i="1" dirty="0" err="1"/>
              <a:t>extrema</a:t>
            </a:r>
            <a:r>
              <a:rPr lang="cs-CZ" i="1" dirty="0"/>
              <a:t> per </a:t>
            </a:r>
            <a:r>
              <a:rPr lang="cs-CZ" i="1" dirty="0" err="1"/>
              <a:t>illos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Iustitia</a:t>
            </a:r>
            <a:r>
              <a:rPr lang="cs-CZ" i="1" dirty="0"/>
              <a:t> </a:t>
            </a:r>
            <a:r>
              <a:rPr lang="cs-CZ" i="1" dirty="0" err="1"/>
              <a:t>excedens</a:t>
            </a:r>
            <a:r>
              <a:rPr lang="cs-CZ" i="1" dirty="0"/>
              <a:t> </a:t>
            </a:r>
            <a:r>
              <a:rPr lang="cs-CZ" i="1" dirty="0" err="1"/>
              <a:t>terris</a:t>
            </a:r>
            <a:r>
              <a:rPr lang="cs-CZ" i="1" dirty="0"/>
              <a:t> </a:t>
            </a:r>
            <a:r>
              <a:rPr lang="cs-CZ" i="1" dirty="0" err="1"/>
              <a:t>uestigia</a:t>
            </a:r>
            <a:r>
              <a:rPr lang="cs-CZ" i="1" dirty="0"/>
              <a:t> </a:t>
            </a:r>
            <a:r>
              <a:rPr lang="cs-CZ" i="1" dirty="0" err="1"/>
              <a:t>fecit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881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AENEIS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33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Idyla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7812"/>
            <a:ext cx="10645588" cy="5271247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err="1"/>
              <a:t>e</a:t>
            </a:r>
            <a:r>
              <a:rPr lang="cs-CZ" i="1" dirty="0" err="1" smtClean="0"/>
              <a:t>idyllion</a:t>
            </a:r>
            <a:r>
              <a:rPr lang="cs-CZ" i="1" dirty="0" smtClean="0"/>
              <a:t>: </a:t>
            </a:r>
            <a:r>
              <a:rPr lang="cs-CZ" dirty="0" smtClean="0"/>
              <a:t>obrázek	 </a:t>
            </a:r>
            <a:r>
              <a:rPr lang="cs-CZ" dirty="0"/>
              <a:t>krátká báseň čerpající náměty z pastýřského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latinsky: </a:t>
            </a:r>
            <a:r>
              <a:rPr lang="cs-CZ" i="1" dirty="0" err="1" smtClean="0"/>
              <a:t>carmen</a:t>
            </a:r>
            <a:r>
              <a:rPr lang="cs-CZ" i="1" dirty="0" smtClean="0"/>
              <a:t> </a:t>
            </a:r>
            <a:r>
              <a:rPr lang="cs-CZ" i="1" dirty="0" err="1" smtClean="0"/>
              <a:t>bucolicum</a:t>
            </a:r>
            <a:r>
              <a:rPr lang="cs-CZ" i="1" dirty="0" smtClean="0"/>
              <a:t>, </a:t>
            </a:r>
            <a:r>
              <a:rPr lang="cs-CZ" dirty="0" smtClean="0"/>
              <a:t>další název: </a:t>
            </a:r>
            <a:r>
              <a:rPr lang="cs-CZ" i="1" dirty="0" err="1" smtClean="0"/>
              <a:t>eklogé</a:t>
            </a:r>
            <a:r>
              <a:rPr lang="cs-CZ" dirty="0" smtClean="0"/>
              <a:t> (soubor kratších básní)</a:t>
            </a:r>
          </a:p>
          <a:p>
            <a:endParaRPr lang="cs-CZ" dirty="0" smtClean="0"/>
          </a:p>
          <a:p>
            <a:r>
              <a:rPr lang="cs-CZ" dirty="0" smtClean="0"/>
              <a:t>zakladatel: </a:t>
            </a:r>
            <a:r>
              <a:rPr lang="cs-CZ" b="1" dirty="0" err="1" smtClean="0"/>
              <a:t>Theokritos</a:t>
            </a:r>
            <a:r>
              <a:rPr lang="cs-CZ" b="1" dirty="0" smtClean="0"/>
              <a:t> </a:t>
            </a:r>
            <a:r>
              <a:rPr lang="cs-CZ" b="1" dirty="0"/>
              <a:t>ze </a:t>
            </a:r>
            <a:r>
              <a:rPr lang="cs-CZ" b="1" dirty="0" err="1" smtClean="0"/>
              <a:t>Syrákús</a:t>
            </a:r>
            <a:endParaRPr lang="cs-CZ" b="1" dirty="0" smtClean="0"/>
          </a:p>
          <a:p>
            <a:r>
              <a:rPr lang="cs-CZ" dirty="0" smtClean="0"/>
              <a:t>působil v </a:t>
            </a:r>
            <a:r>
              <a:rPr lang="cs-CZ" dirty="0" err="1" smtClean="0"/>
              <a:t>Syrákúsách</a:t>
            </a:r>
            <a:r>
              <a:rPr lang="cs-CZ" dirty="0" smtClean="0"/>
              <a:t> u </a:t>
            </a:r>
            <a:r>
              <a:rPr lang="cs-CZ" dirty="0" err="1" smtClean="0"/>
              <a:t>Hieróna</a:t>
            </a:r>
            <a:r>
              <a:rPr lang="cs-CZ" dirty="0" smtClean="0"/>
              <a:t> </a:t>
            </a:r>
            <a:r>
              <a:rPr lang="cs-CZ" dirty="0"/>
              <a:t>II</a:t>
            </a:r>
            <a:r>
              <a:rPr lang="cs-CZ" dirty="0" smtClean="0"/>
              <a:t>. </a:t>
            </a:r>
            <a:r>
              <a:rPr lang="cs-CZ" dirty="0"/>
              <a:t>a</a:t>
            </a:r>
            <a:r>
              <a:rPr lang="cs-CZ" dirty="0" smtClean="0"/>
              <a:t> u</a:t>
            </a:r>
            <a:r>
              <a:rPr lang="cs-CZ" dirty="0"/>
              <a:t> Ptolemaia II. v </a:t>
            </a:r>
            <a:r>
              <a:rPr lang="cs-CZ" dirty="0" smtClean="0"/>
              <a:t>Alexandrii</a:t>
            </a:r>
          </a:p>
          <a:p>
            <a:r>
              <a:rPr lang="cs-CZ" dirty="0" smtClean="0"/>
              <a:t>dílo:</a:t>
            </a:r>
          </a:p>
          <a:p>
            <a:pPr lvl="1"/>
            <a:r>
              <a:rPr lang="cs-CZ" dirty="0" smtClean="0"/>
              <a:t>nejúplnější </a:t>
            </a:r>
            <a:r>
              <a:rPr lang="cs-CZ" dirty="0"/>
              <a:t>rukopis </a:t>
            </a:r>
            <a:r>
              <a:rPr lang="cs-CZ" dirty="0" smtClean="0"/>
              <a:t>(</a:t>
            </a:r>
            <a:r>
              <a:rPr lang="cs-CZ" dirty="0" err="1" smtClean="0"/>
              <a:t>Ambrosiana</a:t>
            </a:r>
            <a:r>
              <a:rPr lang="cs-CZ" dirty="0" smtClean="0"/>
              <a:t>, </a:t>
            </a:r>
            <a:r>
              <a:rPr lang="cs-CZ" dirty="0" err="1" smtClean="0"/>
              <a:t>Miláno</a:t>
            </a:r>
            <a:r>
              <a:rPr lang="cs-CZ" dirty="0" smtClean="0"/>
              <a:t>): 30 idyl </a:t>
            </a:r>
          </a:p>
          <a:p>
            <a:pPr lvl="1"/>
            <a:r>
              <a:rPr lang="cs-CZ" dirty="0" smtClean="0"/>
              <a:t>papyrus 31 (</a:t>
            </a:r>
            <a:r>
              <a:rPr lang="cs-CZ" i="1" dirty="0" err="1" smtClean="0"/>
              <a:t>Bereníké</a:t>
            </a:r>
            <a:r>
              <a:rPr lang="cs-CZ" dirty="0" smtClean="0"/>
              <a:t>) a </a:t>
            </a:r>
            <a:r>
              <a:rPr lang="cs-CZ" i="1" dirty="0" smtClean="0"/>
              <a:t>Syrinx</a:t>
            </a:r>
            <a:r>
              <a:rPr lang="cs-CZ" dirty="0" smtClean="0"/>
              <a:t> </a:t>
            </a:r>
          </a:p>
          <a:p>
            <a:r>
              <a:rPr lang="cs-CZ" dirty="0"/>
              <a:t>d</a:t>
            </a:r>
            <a:r>
              <a:rPr lang="cs-CZ" dirty="0" smtClean="0"/>
              <a:t>ělení: </a:t>
            </a:r>
          </a:p>
          <a:p>
            <a:pPr lvl="1"/>
            <a:r>
              <a:rPr lang="cs-CZ" dirty="0" smtClean="0"/>
              <a:t>pastýřská </a:t>
            </a:r>
            <a:r>
              <a:rPr lang="cs-CZ" dirty="0"/>
              <a:t>poezie </a:t>
            </a:r>
            <a:r>
              <a:rPr lang="cs-CZ" dirty="0" smtClean="0"/>
              <a:t>(1</a:t>
            </a:r>
            <a:r>
              <a:rPr lang="cs-CZ" dirty="0"/>
              <a:t>, 3, 4, 5, 6, 7, 10, 11), </a:t>
            </a:r>
            <a:endParaRPr lang="cs-CZ" dirty="0" smtClean="0"/>
          </a:p>
          <a:p>
            <a:pPr lvl="1"/>
            <a:r>
              <a:rPr lang="cs-CZ" dirty="0" err="1" smtClean="0"/>
              <a:t>mímy</a:t>
            </a:r>
            <a:r>
              <a:rPr lang="cs-CZ" dirty="0" smtClean="0"/>
              <a:t> (2</a:t>
            </a:r>
            <a:r>
              <a:rPr lang="cs-CZ" dirty="0"/>
              <a:t>, 14, 15), </a:t>
            </a:r>
            <a:endParaRPr lang="cs-CZ" dirty="0" smtClean="0"/>
          </a:p>
          <a:p>
            <a:pPr lvl="1"/>
            <a:r>
              <a:rPr lang="cs-CZ" dirty="0" err="1" smtClean="0"/>
              <a:t>enkómia</a:t>
            </a:r>
            <a:r>
              <a:rPr lang="cs-CZ" dirty="0" smtClean="0"/>
              <a:t> (16</a:t>
            </a:r>
            <a:r>
              <a:rPr lang="cs-CZ" dirty="0"/>
              <a:t>, 17, zlomek </a:t>
            </a:r>
            <a:r>
              <a:rPr lang="cs-CZ" i="1" dirty="0" err="1"/>
              <a:t>Bereníké</a:t>
            </a:r>
            <a:r>
              <a:rPr lang="cs-CZ" dirty="0"/>
              <a:t>), </a:t>
            </a:r>
            <a:endParaRPr lang="cs-CZ" dirty="0" smtClean="0"/>
          </a:p>
          <a:p>
            <a:pPr lvl="1"/>
            <a:r>
              <a:rPr lang="cs-CZ" dirty="0" smtClean="0"/>
              <a:t>epická </a:t>
            </a:r>
            <a:r>
              <a:rPr lang="cs-CZ" dirty="0"/>
              <a:t>poezie s mytologickým obsahem </a:t>
            </a:r>
            <a:r>
              <a:rPr lang="cs-CZ" dirty="0" smtClean="0"/>
              <a:t>(13</a:t>
            </a:r>
            <a:r>
              <a:rPr lang="cs-CZ" dirty="0"/>
              <a:t>, 18, 22, 24</a:t>
            </a:r>
            <a:r>
              <a:rPr lang="cs-CZ" dirty="0" smtClean="0"/>
              <a:t>),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ederastické básně </a:t>
            </a:r>
            <a:r>
              <a:rPr lang="cs-CZ" dirty="0"/>
              <a:t>obsahu </a:t>
            </a:r>
            <a:r>
              <a:rPr lang="cs-CZ" dirty="0" smtClean="0"/>
              <a:t>(12</a:t>
            </a:r>
            <a:r>
              <a:rPr lang="cs-CZ" dirty="0"/>
              <a:t>, 29, 30, 31</a:t>
            </a:r>
            <a:r>
              <a:rPr lang="cs-CZ" dirty="0" smtClean="0"/>
              <a:t>)</a:t>
            </a:r>
          </a:p>
          <a:p>
            <a:r>
              <a:rPr lang="cs-CZ" dirty="0" smtClean="0"/>
              <a:t>25 epigramů (autorství???)</a:t>
            </a:r>
          </a:p>
          <a:p>
            <a:r>
              <a:rPr lang="cs-CZ" dirty="0"/>
              <a:t>m</a:t>
            </a:r>
            <a:r>
              <a:rPr lang="cs-CZ" dirty="0" smtClean="0"/>
              <a:t>ožné vzory </a:t>
            </a:r>
            <a:r>
              <a:rPr lang="cs-CZ" dirty="0" err="1" smtClean="0"/>
              <a:t>Theokrita</a:t>
            </a:r>
            <a:r>
              <a:rPr lang="cs-CZ" dirty="0" smtClean="0"/>
              <a:t>: </a:t>
            </a:r>
            <a:r>
              <a:rPr lang="cs-CZ" dirty="0" err="1" smtClean="0"/>
              <a:t>Héróndás</a:t>
            </a:r>
            <a:r>
              <a:rPr lang="cs-CZ" dirty="0" smtClean="0"/>
              <a:t> (</a:t>
            </a:r>
            <a:r>
              <a:rPr lang="cs-CZ" dirty="0" err="1" smtClean="0"/>
              <a:t>mímiamby</a:t>
            </a:r>
            <a:r>
              <a:rPr lang="cs-CZ" dirty="0" smtClean="0"/>
              <a:t>), </a:t>
            </a:r>
            <a:r>
              <a:rPr lang="cs-CZ" dirty="0" err="1" smtClean="0"/>
              <a:t>Sófron</a:t>
            </a:r>
            <a:r>
              <a:rPr lang="cs-CZ" dirty="0" smtClean="0"/>
              <a:t> (</a:t>
            </a:r>
            <a:r>
              <a:rPr lang="cs-CZ" dirty="0" err="1" smtClean="0"/>
              <a:t>mímy</a:t>
            </a:r>
            <a:r>
              <a:rPr lang="cs-CZ" dirty="0" smtClean="0"/>
              <a:t>)</a:t>
            </a:r>
          </a:p>
          <a:p>
            <a:r>
              <a:rPr lang="cs-CZ" dirty="0"/>
              <a:t>d</a:t>
            </a:r>
            <a:r>
              <a:rPr lang="cs-CZ" dirty="0" smtClean="0"/>
              <a:t>alší idylici: </a:t>
            </a:r>
            <a:r>
              <a:rPr lang="cs-CZ" dirty="0" err="1" smtClean="0"/>
              <a:t>Moschos</a:t>
            </a:r>
            <a:r>
              <a:rPr lang="cs-CZ" dirty="0" smtClean="0"/>
              <a:t> a </a:t>
            </a:r>
            <a:r>
              <a:rPr lang="cs-CZ" dirty="0" err="1" smtClean="0"/>
              <a:t>Bión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003175" y="1376485"/>
            <a:ext cx="681318" cy="121158"/>
          </a:xfrm>
          <a:prstGeom prst="rightArrow">
            <a:avLst>
              <a:gd name="adj1" fmla="val 11099"/>
              <a:gd name="adj2" fmla="val 832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610324" y="374739"/>
            <a:ext cx="981359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eidyllion</a:t>
            </a:r>
            <a:endParaRPr lang="cs-CZ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9591683" y="1128311"/>
            <a:ext cx="1916871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carmen</a:t>
            </a:r>
            <a:r>
              <a:rPr lang="cs-CZ" i="1" dirty="0" smtClean="0"/>
              <a:t> </a:t>
            </a:r>
            <a:r>
              <a:rPr lang="cs-CZ" i="1" dirty="0" err="1" smtClean="0"/>
              <a:t>bucolicum</a:t>
            </a:r>
            <a:endParaRPr lang="cs-CZ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9149198" y="2042174"/>
            <a:ext cx="801501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eklogé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7833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Aeneis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hérójský</a:t>
            </a:r>
            <a:r>
              <a:rPr lang="cs-CZ" dirty="0" smtClean="0"/>
              <a:t> epos v duchu helénistické tradice</a:t>
            </a:r>
          </a:p>
          <a:p>
            <a:r>
              <a:rPr lang="cs-CZ" dirty="0" smtClean="0"/>
              <a:t>inspirace a vzory:</a:t>
            </a:r>
          </a:p>
          <a:p>
            <a:pPr lvl="1"/>
            <a:r>
              <a:rPr lang="cs-CZ" dirty="0" smtClean="0"/>
              <a:t>Homér: </a:t>
            </a:r>
            <a:r>
              <a:rPr lang="cs-CZ" i="1" dirty="0" smtClean="0"/>
              <a:t>Odyssea </a:t>
            </a:r>
            <a:r>
              <a:rPr lang="cs-CZ" dirty="0" smtClean="0"/>
              <a:t>a </a:t>
            </a:r>
            <a:r>
              <a:rPr lang="cs-CZ" i="1" dirty="0" smtClean="0"/>
              <a:t>Ilias</a:t>
            </a:r>
          </a:p>
          <a:p>
            <a:pPr lvl="1"/>
            <a:r>
              <a:rPr lang="cs-CZ" dirty="0" err="1" smtClean="0"/>
              <a:t>Ennius</a:t>
            </a:r>
            <a:r>
              <a:rPr lang="cs-CZ" dirty="0" smtClean="0"/>
              <a:t>: </a:t>
            </a:r>
            <a:r>
              <a:rPr lang="cs-CZ" i="1" dirty="0" err="1" smtClean="0"/>
              <a:t>Annales</a:t>
            </a:r>
            <a:endParaRPr lang="cs-CZ" dirty="0" smtClean="0"/>
          </a:p>
          <a:p>
            <a:pPr lvl="1"/>
            <a:r>
              <a:rPr lang="cs-CZ" dirty="0" err="1" smtClean="0"/>
              <a:t>Varro</a:t>
            </a:r>
            <a:r>
              <a:rPr lang="cs-CZ" dirty="0" smtClean="0"/>
              <a:t>: </a:t>
            </a:r>
            <a:r>
              <a:rPr lang="cs-CZ" i="1" dirty="0" err="1" smtClean="0"/>
              <a:t>Antiquitates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60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Aeneis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typický začátek eposu:</a:t>
            </a:r>
          </a:p>
          <a:p>
            <a:pPr marL="914400" lvl="2" indent="0">
              <a:buNone/>
            </a:pPr>
            <a:r>
              <a:rPr lang="cs-CZ" i="1" dirty="0" err="1"/>
              <a:t>Arma</a:t>
            </a:r>
            <a:r>
              <a:rPr lang="cs-CZ" i="1" dirty="0"/>
              <a:t> </a:t>
            </a:r>
            <a:r>
              <a:rPr lang="cs-CZ" i="1" dirty="0" err="1"/>
              <a:t>virumque</a:t>
            </a:r>
            <a:r>
              <a:rPr lang="cs-CZ" i="1" dirty="0"/>
              <a:t> </a:t>
            </a:r>
            <a:r>
              <a:rPr lang="cs-CZ" i="1" dirty="0" err="1"/>
              <a:t>canō</a:t>
            </a:r>
            <a:r>
              <a:rPr lang="cs-CZ" i="1" dirty="0"/>
              <a:t>, </a:t>
            </a:r>
            <a:r>
              <a:rPr lang="cs-CZ" i="1" dirty="0" err="1"/>
              <a:t>Trōiae</a:t>
            </a:r>
            <a:r>
              <a:rPr lang="cs-CZ" i="1" dirty="0"/>
              <a:t> </a:t>
            </a:r>
            <a:r>
              <a:rPr lang="cs-CZ" i="1" dirty="0" err="1"/>
              <a:t>quī</a:t>
            </a:r>
            <a:r>
              <a:rPr lang="cs-CZ" i="1" dirty="0"/>
              <a:t> </a:t>
            </a:r>
            <a:r>
              <a:rPr lang="cs-CZ" i="1" dirty="0" err="1"/>
              <a:t>prīmus</a:t>
            </a:r>
            <a:r>
              <a:rPr lang="cs-CZ" i="1" dirty="0"/>
              <a:t> ab </a:t>
            </a:r>
            <a:r>
              <a:rPr lang="cs-CZ" i="1" dirty="0" err="1"/>
              <a:t>orīs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Ītaliam</a:t>
            </a:r>
            <a:r>
              <a:rPr lang="cs-CZ" i="1" dirty="0"/>
              <a:t>, </a:t>
            </a:r>
            <a:r>
              <a:rPr lang="cs-CZ" i="1" dirty="0" err="1"/>
              <a:t>fātō</a:t>
            </a:r>
            <a:r>
              <a:rPr lang="cs-CZ" i="1" dirty="0"/>
              <a:t> </a:t>
            </a:r>
            <a:r>
              <a:rPr lang="cs-CZ" i="1" dirty="0" err="1"/>
              <a:t>profugus</a:t>
            </a:r>
            <a:r>
              <a:rPr lang="cs-CZ" i="1" dirty="0"/>
              <a:t>, </a:t>
            </a:r>
            <a:r>
              <a:rPr lang="cs-CZ" i="1" dirty="0" err="1"/>
              <a:t>Lāvīniaque</a:t>
            </a:r>
            <a:r>
              <a:rPr lang="cs-CZ" i="1" dirty="0"/>
              <a:t> </a:t>
            </a:r>
            <a:r>
              <a:rPr lang="cs-CZ" i="1" dirty="0" err="1"/>
              <a:t>vēnit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lītora</a:t>
            </a:r>
            <a:r>
              <a:rPr lang="cs-CZ" i="1" dirty="0"/>
              <a:t>, </a:t>
            </a:r>
            <a:r>
              <a:rPr lang="cs-CZ" i="1" dirty="0" err="1"/>
              <a:t>multum</a:t>
            </a:r>
            <a:r>
              <a:rPr lang="cs-CZ" i="1" dirty="0"/>
              <a:t> </a:t>
            </a:r>
            <a:r>
              <a:rPr lang="cs-CZ" i="1" dirty="0" err="1"/>
              <a:t>ille</a:t>
            </a:r>
            <a:r>
              <a:rPr lang="cs-CZ" i="1" dirty="0"/>
              <a:t> et </a:t>
            </a:r>
            <a:r>
              <a:rPr lang="cs-CZ" i="1" dirty="0" err="1"/>
              <a:t>terrīs</a:t>
            </a:r>
            <a:r>
              <a:rPr lang="cs-CZ" i="1" dirty="0"/>
              <a:t> </a:t>
            </a:r>
            <a:r>
              <a:rPr lang="cs-CZ" i="1" dirty="0" err="1"/>
              <a:t>iactātus</a:t>
            </a:r>
            <a:r>
              <a:rPr lang="cs-CZ" i="1" dirty="0"/>
              <a:t> et </a:t>
            </a:r>
            <a:r>
              <a:rPr lang="cs-CZ" i="1" dirty="0" err="1"/>
              <a:t>altō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vī</a:t>
            </a:r>
            <a:r>
              <a:rPr lang="cs-CZ" i="1" dirty="0"/>
              <a:t> </a:t>
            </a:r>
            <a:r>
              <a:rPr lang="cs-CZ" i="1" dirty="0" err="1"/>
              <a:t>superum</a:t>
            </a:r>
            <a:r>
              <a:rPr lang="cs-CZ" i="1" dirty="0"/>
              <a:t> </a:t>
            </a:r>
            <a:r>
              <a:rPr lang="cs-CZ" i="1" dirty="0" err="1"/>
              <a:t>saevae</a:t>
            </a:r>
            <a:r>
              <a:rPr lang="cs-CZ" i="1" dirty="0"/>
              <a:t> </a:t>
            </a:r>
            <a:r>
              <a:rPr lang="cs-CZ" i="1" dirty="0" err="1"/>
              <a:t>memorem</a:t>
            </a:r>
            <a:r>
              <a:rPr lang="cs-CZ" i="1" dirty="0"/>
              <a:t> </a:t>
            </a:r>
            <a:r>
              <a:rPr lang="cs-CZ" i="1" dirty="0" err="1"/>
              <a:t>Iūnōnis</a:t>
            </a:r>
            <a:r>
              <a:rPr lang="cs-CZ" i="1" dirty="0"/>
              <a:t> ob </a:t>
            </a:r>
            <a:r>
              <a:rPr lang="cs-CZ" i="1" dirty="0" err="1"/>
              <a:t>īram</a:t>
            </a:r>
            <a:r>
              <a:rPr lang="cs-CZ" i="1" dirty="0"/>
              <a:t>;</a:t>
            </a:r>
            <a:br>
              <a:rPr lang="cs-CZ" i="1" dirty="0"/>
            </a:br>
            <a:r>
              <a:rPr lang="cs-CZ" i="1" dirty="0" err="1"/>
              <a:t>multa</a:t>
            </a:r>
            <a:r>
              <a:rPr lang="cs-CZ" i="1" dirty="0"/>
              <a:t> </a:t>
            </a:r>
            <a:r>
              <a:rPr lang="cs-CZ" i="1" dirty="0" err="1"/>
              <a:t>quoque</a:t>
            </a:r>
            <a:r>
              <a:rPr lang="cs-CZ" i="1" dirty="0"/>
              <a:t> et </a:t>
            </a:r>
            <a:r>
              <a:rPr lang="cs-CZ" i="1" dirty="0" err="1"/>
              <a:t>bellō</a:t>
            </a:r>
            <a:r>
              <a:rPr lang="cs-CZ" i="1" dirty="0"/>
              <a:t> </a:t>
            </a:r>
            <a:r>
              <a:rPr lang="cs-CZ" i="1" dirty="0" err="1"/>
              <a:t>passūs</a:t>
            </a:r>
            <a:r>
              <a:rPr lang="cs-CZ" i="1" dirty="0"/>
              <a:t>, </a:t>
            </a:r>
            <a:r>
              <a:rPr lang="cs-CZ" i="1" dirty="0">
                <a:solidFill>
                  <a:srgbClr val="00B050"/>
                </a:solidFill>
              </a:rPr>
              <a:t>dum </a:t>
            </a:r>
            <a:r>
              <a:rPr lang="cs-CZ" i="1" dirty="0" err="1">
                <a:solidFill>
                  <a:srgbClr val="00B050"/>
                </a:solidFill>
              </a:rPr>
              <a:t>conderet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urbem</a:t>
            </a:r>
            <a:r>
              <a:rPr lang="cs-CZ" i="1" dirty="0" smtClean="0">
                <a:solidFill>
                  <a:srgbClr val="00B050"/>
                </a:solidFill>
              </a:rPr>
              <a:t>,</a:t>
            </a:r>
            <a:r>
              <a:rPr lang="cs-CZ" i="1" dirty="0">
                <a:solidFill>
                  <a:srgbClr val="00B050"/>
                </a:solidFill>
              </a:rPr>
              <a:t/>
            </a:r>
            <a:br>
              <a:rPr lang="cs-CZ" i="1" dirty="0">
                <a:solidFill>
                  <a:srgbClr val="00B050"/>
                </a:solidFill>
              </a:rPr>
            </a:br>
            <a:r>
              <a:rPr lang="cs-CZ" i="1" dirty="0" err="1">
                <a:solidFill>
                  <a:srgbClr val="00B050"/>
                </a:solidFill>
              </a:rPr>
              <a:t>inferretque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deōs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Latiō</a:t>
            </a:r>
            <a:r>
              <a:rPr lang="cs-CZ" i="1" dirty="0">
                <a:solidFill>
                  <a:srgbClr val="00B050"/>
                </a:solidFill>
              </a:rPr>
              <a:t>, genus </a:t>
            </a:r>
            <a:r>
              <a:rPr lang="cs-CZ" i="1" dirty="0" err="1">
                <a:solidFill>
                  <a:srgbClr val="00B050"/>
                </a:solidFill>
              </a:rPr>
              <a:t>unde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Latīnum</a:t>
            </a:r>
            <a:r>
              <a:rPr lang="cs-CZ" i="1" dirty="0">
                <a:solidFill>
                  <a:srgbClr val="00B050"/>
                </a:solidFill>
              </a:rPr>
              <a:t>,</a:t>
            </a:r>
            <a:br>
              <a:rPr lang="cs-CZ" i="1" dirty="0">
                <a:solidFill>
                  <a:srgbClr val="00B050"/>
                </a:solidFill>
              </a:rPr>
            </a:br>
            <a:r>
              <a:rPr lang="cs-CZ" i="1" dirty="0" err="1">
                <a:solidFill>
                  <a:srgbClr val="00B050"/>
                </a:solidFill>
              </a:rPr>
              <a:t>Albānīque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patrēs</a:t>
            </a:r>
            <a:r>
              <a:rPr lang="cs-CZ" i="1" dirty="0">
                <a:solidFill>
                  <a:srgbClr val="00B050"/>
                </a:solidFill>
              </a:rPr>
              <a:t>, </a:t>
            </a:r>
            <a:r>
              <a:rPr lang="cs-CZ" i="1" dirty="0" err="1">
                <a:solidFill>
                  <a:srgbClr val="00B050"/>
                </a:solidFill>
              </a:rPr>
              <a:t>atque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altae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moenia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 err="1">
                <a:solidFill>
                  <a:srgbClr val="00B050"/>
                </a:solidFill>
              </a:rPr>
              <a:t>Rōmae</a:t>
            </a:r>
            <a:r>
              <a:rPr lang="cs-CZ" i="1" dirty="0">
                <a:solidFill>
                  <a:srgbClr val="00B050"/>
                </a:solidFill>
              </a:rPr>
              <a:t>. </a:t>
            </a:r>
          </a:p>
          <a:p>
            <a:pPr marL="914400" lvl="2" indent="0">
              <a:buNone/>
            </a:pPr>
            <a:r>
              <a:rPr lang="cs-CZ" i="1" dirty="0" err="1"/>
              <a:t>Mūsa</a:t>
            </a:r>
            <a:r>
              <a:rPr lang="cs-CZ" i="1" dirty="0"/>
              <a:t>, </a:t>
            </a:r>
            <a:r>
              <a:rPr lang="cs-CZ" i="1" dirty="0" err="1"/>
              <a:t>mihī</a:t>
            </a:r>
            <a:r>
              <a:rPr lang="cs-CZ" i="1" dirty="0"/>
              <a:t> </a:t>
            </a:r>
            <a:r>
              <a:rPr lang="cs-CZ" i="1" dirty="0" err="1"/>
              <a:t>causās</a:t>
            </a:r>
            <a:r>
              <a:rPr lang="cs-CZ" i="1" dirty="0"/>
              <a:t> </a:t>
            </a:r>
            <a:r>
              <a:rPr lang="cs-CZ" i="1" dirty="0" err="1"/>
              <a:t>memorā</a:t>
            </a:r>
            <a:r>
              <a:rPr lang="cs-CZ" i="1" dirty="0"/>
              <a:t>, </a:t>
            </a:r>
            <a:r>
              <a:rPr lang="cs-CZ" i="1" dirty="0" err="1"/>
              <a:t>quō</a:t>
            </a:r>
            <a:r>
              <a:rPr lang="cs-CZ" i="1" dirty="0"/>
              <a:t> </a:t>
            </a:r>
            <a:r>
              <a:rPr lang="cs-CZ" i="1" dirty="0" err="1"/>
              <a:t>nūmine</a:t>
            </a:r>
            <a:r>
              <a:rPr lang="cs-CZ" i="1" dirty="0"/>
              <a:t> </a:t>
            </a:r>
            <a:r>
              <a:rPr lang="cs-CZ" i="1" dirty="0" err="1"/>
              <a:t>laesō</a:t>
            </a:r>
            <a:r>
              <a:rPr lang="cs-CZ" i="1" dirty="0"/>
              <a:t>,</a:t>
            </a:r>
            <a:br>
              <a:rPr lang="cs-CZ" i="1" dirty="0"/>
            </a:br>
            <a:r>
              <a:rPr lang="cs-CZ" i="1" dirty="0" err="1"/>
              <a:t>quidve</a:t>
            </a:r>
            <a:r>
              <a:rPr lang="cs-CZ" i="1" dirty="0"/>
              <a:t> </a:t>
            </a:r>
            <a:r>
              <a:rPr lang="cs-CZ" i="1" dirty="0" err="1"/>
              <a:t>dolēns</a:t>
            </a:r>
            <a:r>
              <a:rPr lang="cs-CZ" i="1" dirty="0"/>
              <a:t>, </a:t>
            </a:r>
            <a:r>
              <a:rPr lang="cs-CZ" i="1" dirty="0" err="1"/>
              <a:t>rēgīna</a:t>
            </a:r>
            <a:r>
              <a:rPr lang="cs-CZ" i="1" dirty="0"/>
              <a:t> </a:t>
            </a:r>
            <a:r>
              <a:rPr lang="cs-CZ" i="1" dirty="0" err="1"/>
              <a:t>deum</a:t>
            </a:r>
            <a:r>
              <a:rPr lang="cs-CZ" i="1" dirty="0"/>
              <a:t> </a:t>
            </a:r>
            <a:r>
              <a:rPr lang="cs-CZ" i="1" dirty="0" err="1"/>
              <a:t>tot</a:t>
            </a:r>
            <a:r>
              <a:rPr lang="cs-CZ" i="1" dirty="0"/>
              <a:t> </a:t>
            </a:r>
            <a:r>
              <a:rPr lang="cs-CZ" i="1" dirty="0" err="1"/>
              <a:t>volvere</a:t>
            </a:r>
            <a:r>
              <a:rPr lang="cs-CZ" i="1" dirty="0"/>
              <a:t> </a:t>
            </a:r>
            <a:r>
              <a:rPr lang="cs-CZ" i="1" dirty="0" err="1"/>
              <a:t>cāsūs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īnsīgnem</a:t>
            </a:r>
            <a:r>
              <a:rPr lang="cs-CZ" i="1" dirty="0"/>
              <a:t> </a:t>
            </a:r>
            <a:r>
              <a:rPr lang="cs-CZ" i="1" dirty="0" err="1"/>
              <a:t>pietāte</a:t>
            </a:r>
            <a:r>
              <a:rPr lang="cs-CZ" i="1" dirty="0"/>
              <a:t> </a:t>
            </a:r>
            <a:r>
              <a:rPr lang="cs-CZ" i="1" dirty="0" err="1"/>
              <a:t>virum</a:t>
            </a:r>
            <a:r>
              <a:rPr lang="cs-CZ" i="1" dirty="0"/>
              <a:t>, </a:t>
            </a:r>
            <a:r>
              <a:rPr lang="cs-CZ" i="1" dirty="0" err="1"/>
              <a:t>tot</a:t>
            </a:r>
            <a:r>
              <a:rPr lang="cs-CZ" i="1" dirty="0"/>
              <a:t> </a:t>
            </a:r>
            <a:r>
              <a:rPr lang="cs-CZ" i="1" dirty="0" err="1"/>
              <a:t>adīre</a:t>
            </a:r>
            <a:r>
              <a:rPr lang="cs-CZ" i="1" dirty="0"/>
              <a:t> </a:t>
            </a:r>
            <a:r>
              <a:rPr lang="cs-CZ" i="1" dirty="0" err="1" smtClean="0"/>
              <a:t>labōrēs</a:t>
            </a:r>
            <a:r>
              <a:rPr lang="cs-CZ" i="1" dirty="0"/>
              <a:t/>
            </a:r>
            <a:br>
              <a:rPr lang="cs-CZ" i="1" dirty="0"/>
            </a:br>
            <a:r>
              <a:rPr lang="cs-CZ" i="1" dirty="0" err="1"/>
              <a:t>impulerit</a:t>
            </a:r>
            <a:r>
              <a:rPr lang="cs-CZ" i="1" dirty="0"/>
              <a:t>. </a:t>
            </a:r>
            <a:r>
              <a:rPr lang="cs-CZ" i="1" dirty="0" err="1"/>
              <a:t>Tantaene</a:t>
            </a:r>
            <a:r>
              <a:rPr lang="cs-CZ" i="1" dirty="0"/>
              <a:t> </a:t>
            </a:r>
            <a:r>
              <a:rPr lang="cs-CZ" i="1" dirty="0" err="1"/>
              <a:t>animīs</a:t>
            </a:r>
            <a:r>
              <a:rPr lang="cs-CZ" i="1" dirty="0"/>
              <a:t> </a:t>
            </a:r>
            <a:r>
              <a:rPr lang="cs-CZ" i="1" dirty="0" err="1"/>
              <a:t>caelestibus</a:t>
            </a:r>
            <a:r>
              <a:rPr lang="cs-CZ" i="1" dirty="0"/>
              <a:t> </a:t>
            </a:r>
            <a:r>
              <a:rPr lang="cs-CZ" i="1" dirty="0" err="1"/>
              <a:t>īrae</a:t>
            </a:r>
            <a:r>
              <a:rPr lang="cs-CZ" i="1" dirty="0"/>
              <a:t>? 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63879" y="1432574"/>
            <a:ext cx="1162498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arma</a:t>
            </a:r>
            <a:r>
              <a:rPr lang="cs-CZ" i="1" dirty="0" smtClean="0"/>
              <a:t>:</a:t>
            </a:r>
            <a:r>
              <a:rPr lang="cs-CZ" dirty="0" smtClean="0"/>
              <a:t> </a:t>
            </a:r>
            <a:r>
              <a:rPr lang="cs-CZ" i="1" dirty="0" err="1" smtClean="0"/>
              <a:t>Ílias</a:t>
            </a:r>
            <a:endParaRPr 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826377" y="2635624"/>
            <a:ext cx="1317990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smtClean="0"/>
              <a:t>vir:</a:t>
            </a:r>
            <a:r>
              <a:rPr lang="cs-CZ" dirty="0" smtClean="0"/>
              <a:t> </a:t>
            </a:r>
            <a:r>
              <a:rPr lang="cs-CZ" i="1" dirty="0" smtClean="0"/>
              <a:t>Odyssea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2178423" y="1626205"/>
            <a:ext cx="5485456" cy="7584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805953" y="2384613"/>
            <a:ext cx="6020424" cy="4446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4" idx="1"/>
          </p:cNvCxnSpPr>
          <p:nvPr/>
        </p:nvCxnSpPr>
        <p:spPr>
          <a:xfrm flipV="1">
            <a:off x="4670612" y="1617240"/>
            <a:ext cx="2993267" cy="7584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endCxn id="5" idx="1"/>
          </p:cNvCxnSpPr>
          <p:nvPr/>
        </p:nvCxnSpPr>
        <p:spPr>
          <a:xfrm>
            <a:off x="3675529" y="2635624"/>
            <a:ext cx="5150848" cy="1846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endCxn id="5" idx="1"/>
          </p:cNvCxnSpPr>
          <p:nvPr/>
        </p:nvCxnSpPr>
        <p:spPr>
          <a:xfrm flipV="1">
            <a:off x="5239870" y="2820290"/>
            <a:ext cx="3586507" cy="1022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endCxn id="4" idx="1"/>
          </p:cNvCxnSpPr>
          <p:nvPr/>
        </p:nvCxnSpPr>
        <p:spPr>
          <a:xfrm flipV="1">
            <a:off x="4096870" y="1617240"/>
            <a:ext cx="3567009" cy="18610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7458635" y="5414683"/>
            <a:ext cx="3806427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insignis</a:t>
            </a:r>
            <a:r>
              <a:rPr lang="cs-CZ" i="1" dirty="0" smtClean="0"/>
              <a:t> </a:t>
            </a:r>
            <a:r>
              <a:rPr lang="cs-CZ" i="1" dirty="0" err="1" smtClean="0"/>
              <a:t>pietate</a:t>
            </a:r>
            <a:r>
              <a:rPr lang="cs-CZ" i="1" dirty="0" smtClean="0"/>
              <a:t>: </a:t>
            </a:r>
            <a:r>
              <a:rPr lang="cs-CZ" dirty="0" smtClean="0"/>
              <a:t>hlavní vlastnost hrdiny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458635" y="6122894"/>
            <a:ext cx="2825132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ira</a:t>
            </a:r>
            <a:r>
              <a:rPr lang="cs-CZ" i="1" dirty="0" smtClean="0"/>
              <a:t>:</a:t>
            </a:r>
            <a:r>
              <a:rPr lang="cs-CZ" dirty="0" smtClean="0"/>
              <a:t> klíčová vlastnost bohyně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647" y="3795665"/>
            <a:ext cx="1665841" cy="369332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dirty="0" err="1" smtClean="0"/>
              <a:t>Ennius</a:t>
            </a:r>
            <a:r>
              <a:rPr lang="cs-CZ" dirty="0" smtClean="0"/>
              <a:t>: </a:t>
            </a:r>
            <a:r>
              <a:rPr lang="cs-CZ" i="1" dirty="0" err="1" smtClean="0">
                <a:solidFill>
                  <a:srgbClr val="00B050"/>
                </a:solidFill>
              </a:rPr>
              <a:t>Annales</a:t>
            </a:r>
            <a:endParaRPr lang="cs-CZ" i="1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927412" y="6391835"/>
            <a:ext cx="29288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~ Herkulovy práce (12 versus </a:t>
            </a:r>
            <a:r>
              <a:rPr lang="cs-CZ" sz="1600" i="1" dirty="0" err="1" smtClean="0"/>
              <a:t>tot</a:t>
            </a:r>
            <a:r>
              <a:rPr lang="cs-CZ" sz="1600" dirty="0" smtClean="0"/>
              <a:t>)</a:t>
            </a:r>
            <a:endParaRPr lang="cs-CZ" sz="1600" dirty="0"/>
          </a:p>
        </p:txBody>
      </p:sp>
      <p:cxnSp>
        <p:nvCxnSpPr>
          <p:cNvPr id="16" name="Přímá spojnice se šipkou 15"/>
          <p:cNvCxnSpPr/>
          <p:nvPr/>
        </p:nvCxnSpPr>
        <p:spPr>
          <a:xfrm flipV="1">
            <a:off x="2860616" y="5091953"/>
            <a:ext cx="2415113" cy="14002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Násobení 13"/>
          <p:cNvSpPr/>
          <p:nvPr/>
        </p:nvSpPr>
        <p:spPr>
          <a:xfrm>
            <a:off x="8572953" y="5706929"/>
            <a:ext cx="762000" cy="469755"/>
          </a:xfrm>
          <a:prstGeom prst="mathMultiply">
            <a:avLst>
              <a:gd name="adj1" fmla="val 39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se šipkou 19"/>
          <p:cNvCxnSpPr/>
          <p:nvPr/>
        </p:nvCxnSpPr>
        <p:spPr>
          <a:xfrm flipV="1">
            <a:off x="2864047" y="4823012"/>
            <a:ext cx="2183082" cy="16692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89647" y="5414683"/>
            <a:ext cx="3299365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/>
              <a:t>epický prvek:</a:t>
            </a:r>
          </a:p>
          <a:p>
            <a:r>
              <a:rPr lang="cs-CZ" sz="1600" dirty="0" smtClean="0"/>
              <a:t>invokace Múzy, ovšem v oslabené roli</a:t>
            </a:r>
          </a:p>
          <a:p>
            <a:r>
              <a:rPr lang="cs-CZ" sz="1600" dirty="0" smtClean="0"/>
              <a:t>pouze připomíná</a:t>
            </a:r>
          </a:p>
        </p:txBody>
      </p:sp>
      <p:cxnSp>
        <p:nvCxnSpPr>
          <p:cNvPr id="24" name="Přímá spojnice se šipkou 23"/>
          <p:cNvCxnSpPr/>
          <p:nvPr/>
        </p:nvCxnSpPr>
        <p:spPr>
          <a:xfrm flipV="1">
            <a:off x="445503" y="4455459"/>
            <a:ext cx="1374332" cy="10004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7324165" y="4347882"/>
            <a:ext cx="2372701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/>
              <a:t>epický prvek:</a:t>
            </a:r>
          </a:p>
          <a:p>
            <a:r>
              <a:rPr lang="cs-CZ" sz="1600" dirty="0" smtClean="0"/>
              <a:t>bohové jako hybatelé děje</a:t>
            </a:r>
            <a:endParaRPr lang="cs-CZ" sz="1600" dirty="0"/>
          </a:p>
        </p:txBody>
      </p:sp>
      <p:cxnSp>
        <p:nvCxnSpPr>
          <p:cNvPr id="27" name="Přímá spojnice se šipkou 26"/>
          <p:cNvCxnSpPr/>
          <p:nvPr/>
        </p:nvCxnSpPr>
        <p:spPr>
          <a:xfrm flipH="1">
            <a:off x="4021546" y="4640269"/>
            <a:ext cx="3595706" cy="806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9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Aeneis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8494"/>
            <a:ext cx="10515600" cy="525331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Caesar:</a:t>
            </a:r>
            <a:endParaRPr lang="cs-CZ" dirty="0" smtClean="0"/>
          </a:p>
          <a:p>
            <a:pPr lvl="1"/>
            <a:r>
              <a:rPr lang="cs-CZ" dirty="0" smtClean="0"/>
              <a:t>1,257-296 (Jovova útěcha Venuše):</a:t>
            </a:r>
          </a:p>
          <a:p>
            <a:pPr lvl="2"/>
            <a:r>
              <a:rPr lang="cs-CZ" sz="1700" dirty="0"/>
              <a:t>1,278-279a (</a:t>
            </a:r>
            <a:r>
              <a:rPr lang="cs-CZ" sz="1700" dirty="0" err="1"/>
              <a:t>Juppiter</a:t>
            </a:r>
            <a:r>
              <a:rPr lang="cs-CZ" sz="1700" dirty="0"/>
              <a:t> </a:t>
            </a:r>
            <a:r>
              <a:rPr lang="cs-CZ" sz="1700" dirty="0" smtClean="0"/>
              <a:t>vládne na </a:t>
            </a:r>
            <a:r>
              <a:rPr lang="cs-CZ" sz="1700" dirty="0"/>
              <a:t>nebi ~ </a:t>
            </a:r>
            <a:r>
              <a:rPr lang="cs-CZ" sz="1700" dirty="0" smtClean="0"/>
              <a:t>Římané </a:t>
            </a:r>
            <a:r>
              <a:rPr lang="cs-CZ" sz="1700" dirty="0"/>
              <a:t>na zemi)</a:t>
            </a:r>
          </a:p>
          <a:p>
            <a:pPr marL="1371600" lvl="3" indent="0">
              <a:buNone/>
            </a:pPr>
            <a:r>
              <a:rPr lang="cs-CZ" sz="1500" i="1" dirty="0" smtClean="0"/>
              <a:t>His </a:t>
            </a:r>
            <a:r>
              <a:rPr lang="cs-CZ" sz="1500" i="1" dirty="0"/>
              <a:t>ego </a:t>
            </a:r>
            <a:r>
              <a:rPr lang="cs-CZ" sz="1500" i="1" dirty="0" err="1"/>
              <a:t>nec</a:t>
            </a:r>
            <a:r>
              <a:rPr lang="cs-CZ" sz="1500" i="1" dirty="0"/>
              <a:t> </a:t>
            </a:r>
            <a:r>
              <a:rPr lang="cs-CZ" sz="1500" i="1" dirty="0" err="1"/>
              <a:t>metas</a:t>
            </a:r>
            <a:r>
              <a:rPr lang="cs-CZ" sz="1500" i="1" dirty="0"/>
              <a:t> </a:t>
            </a:r>
            <a:r>
              <a:rPr lang="cs-CZ" sz="1500" i="1" dirty="0" err="1"/>
              <a:t>rerum</a:t>
            </a:r>
            <a:r>
              <a:rPr lang="cs-CZ" sz="1500" i="1" dirty="0"/>
              <a:t> </a:t>
            </a:r>
            <a:r>
              <a:rPr lang="cs-CZ" sz="1500" i="1" dirty="0" err="1"/>
              <a:t>nec</a:t>
            </a:r>
            <a:r>
              <a:rPr lang="cs-CZ" sz="1500" i="1" dirty="0"/>
              <a:t> </a:t>
            </a:r>
            <a:r>
              <a:rPr lang="cs-CZ" sz="1500" i="1" dirty="0" err="1"/>
              <a:t>tempora</a:t>
            </a:r>
            <a:r>
              <a:rPr lang="cs-CZ" sz="1500" i="1" dirty="0"/>
              <a:t> </a:t>
            </a:r>
            <a:r>
              <a:rPr lang="cs-CZ" sz="1500" i="1" dirty="0" err="1"/>
              <a:t>pono</a:t>
            </a:r>
            <a:r>
              <a:rPr lang="cs-CZ" sz="1500" i="1" dirty="0"/>
              <a:t>;</a:t>
            </a:r>
            <a:br>
              <a:rPr lang="cs-CZ" sz="1500" i="1" dirty="0"/>
            </a:br>
            <a:r>
              <a:rPr lang="cs-CZ" sz="1500" i="1" dirty="0" err="1"/>
              <a:t>imperium</a:t>
            </a:r>
            <a:r>
              <a:rPr lang="cs-CZ" sz="1500" i="1" dirty="0"/>
              <a:t> sine fine </a:t>
            </a:r>
            <a:r>
              <a:rPr lang="cs-CZ" sz="1500" i="1" dirty="0" err="1"/>
              <a:t>dedi</a:t>
            </a:r>
            <a:r>
              <a:rPr lang="cs-CZ" sz="1500" i="1" dirty="0"/>
              <a:t>. </a:t>
            </a:r>
            <a:r>
              <a:rPr lang="cs-CZ" sz="1500" i="1" dirty="0" err="1"/>
              <a:t>Quin</a:t>
            </a:r>
            <a:r>
              <a:rPr lang="cs-CZ" sz="1500" i="1" dirty="0"/>
              <a:t> </a:t>
            </a:r>
            <a:r>
              <a:rPr lang="cs-CZ" sz="1500" i="1" dirty="0" err="1"/>
              <a:t>aspera</a:t>
            </a:r>
            <a:r>
              <a:rPr lang="cs-CZ" sz="1500" i="1" dirty="0"/>
              <a:t> </a:t>
            </a:r>
            <a:r>
              <a:rPr lang="cs-CZ" sz="1500" i="1" dirty="0" err="1"/>
              <a:t>Iuno</a:t>
            </a:r>
            <a:r>
              <a:rPr lang="cs-CZ" sz="1500" i="1" dirty="0"/>
              <a:t>,</a:t>
            </a:r>
            <a:br>
              <a:rPr lang="cs-CZ" sz="1500" i="1" dirty="0"/>
            </a:br>
            <a:r>
              <a:rPr lang="cs-CZ" sz="1500" i="1" dirty="0" err="1"/>
              <a:t>quae</a:t>
            </a:r>
            <a:r>
              <a:rPr lang="cs-CZ" sz="1500" i="1" dirty="0"/>
              <a:t> mare </a:t>
            </a:r>
            <a:r>
              <a:rPr lang="cs-CZ" sz="1500" i="1" dirty="0" err="1"/>
              <a:t>nunc</a:t>
            </a:r>
            <a:r>
              <a:rPr lang="cs-CZ" sz="1500" i="1" dirty="0"/>
              <a:t> </a:t>
            </a:r>
            <a:r>
              <a:rPr lang="cs-CZ" sz="1500" i="1" dirty="0" err="1"/>
              <a:t>terrasque</a:t>
            </a:r>
            <a:r>
              <a:rPr lang="cs-CZ" sz="1500" i="1" dirty="0"/>
              <a:t> metu </a:t>
            </a:r>
            <a:r>
              <a:rPr lang="cs-CZ" sz="1500" i="1" dirty="0" err="1"/>
              <a:t>caelumque</a:t>
            </a:r>
            <a:r>
              <a:rPr lang="cs-CZ" sz="1500" i="1" dirty="0"/>
              <a:t> </a:t>
            </a:r>
            <a:r>
              <a:rPr lang="cs-CZ" sz="1500" i="1" dirty="0" err="1"/>
              <a:t>fatigat</a:t>
            </a:r>
            <a:r>
              <a:rPr lang="cs-CZ" sz="1500" i="1" dirty="0" smtClean="0"/>
              <a:t>,</a:t>
            </a:r>
            <a:r>
              <a:rPr lang="cs-CZ" sz="1500" i="1" dirty="0"/>
              <a:t/>
            </a:r>
            <a:br>
              <a:rPr lang="cs-CZ" sz="1500" i="1" dirty="0"/>
            </a:br>
            <a:r>
              <a:rPr lang="cs-CZ" sz="1500" i="1" dirty="0" err="1"/>
              <a:t>consilia</a:t>
            </a:r>
            <a:r>
              <a:rPr lang="cs-CZ" sz="1500" i="1" dirty="0"/>
              <a:t> in </a:t>
            </a:r>
            <a:r>
              <a:rPr lang="cs-CZ" sz="1500" i="1" dirty="0" err="1"/>
              <a:t>melius</a:t>
            </a:r>
            <a:r>
              <a:rPr lang="cs-CZ" sz="1500" i="1" dirty="0"/>
              <a:t> </a:t>
            </a:r>
            <a:r>
              <a:rPr lang="cs-CZ" sz="1500" i="1" dirty="0" err="1"/>
              <a:t>referet</a:t>
            </a:r>
            <a:r>
              <a:rPr lang="cs-CZ" sz="1500" i="1" dirty="0"/>
              <a:t>, </a:t>
            </a:r>
            <a:r>
              <a:rPr lang="cs-CZ" sz="1500" i="1" dirty="0" err="1"/>
              <a:t>mecumque</a:t>
            </a:r>
            <a:r>
              <a:rPr lang="cs-CZ" sz="1500" i="1" dirty="0"/>
              <a:t> </a:t>
            </a:r>
            <a:r>
              <a:rPr lang="cs-CZ" sz="1500" i="1" dirty="0" err="1"/>
              <a:t>fovebit</a:t>
            </a:r>
            <a:r>
              <a:rPr lang="cs-CZ" sz="1500" i="1" dirty="0"/>
              <a:t/>
            </a:r>
            <a:br>
              <a:rPr lang="cs-CZ" sz="1500" i="1" dirty="0"/>
            </a:br>
            <a:r>
              <a:rPr lang="cs-CZ" sz="1500" i="1" dirty="0" err="1"/>
              <a:t>Romanos</a:t>
            </a:r>
            <a:r>
              <a:rPr lang="cs-CZ" sz="1500" i="1" dirty="0"/>
              <a:t> </a:t>
            </a:r>
            <a:r>
              <a:rPr lang="cs-CZ" sz="1500" i="1" dirty="0" err="1"/>
              <a:t>rerum</a:t>
            </a:r>
            <a:r>
              <a:rPr lang="cs-CZ" sz="1500" i="1" dirty="0"/>
              <a:t> </a:t>
            </a:r>
            <a:r>
              <a:rPr lang="cs-CZ" sz="1500" i="1" dirty="0" err="1"/>
              <a:t>dominos</a:t>
            </a:r>
            <a:r>
              <a:rPr lang="cs-CZ" sz="1500" i="1" dirty="0"/>
              <a:t> </a:t>
            </a:r>
            <a:r>
              <a:rPr lang="cs-CZ" sz="1500" i="1" dirty="0" err="1"/>
              <a:t>gentemque</a:t>
            </a:r>
            <a:r>
              <a:rPr lang="cs-CZ" sz="1500" i="1" dirty="0"/>
              <a:t> </a:t>
            </a:r>
            <a:r>
              <a:rPr lang="cs-CZ" sz="1500" i="1" dirty="0" err="1"/>
              <a:t>togatam</a:t>
            </a:r>
            <a:r>
              <a:rPr lang="cs-CZ" sz="1500" i="1" dirty="0"/>
              <a:t>:</a:t>
            </a:r>
            <a:br>
              <a:rPr lang="cs-CZ" sz="1500" i="1" dirty="0"/>
            </a:br>
            <a:r>
              <a:rPr lang="cs-CZ" sz="1500" i="1" dirty="0"/>
              <a:t>sic </a:t>
            </a:r>
            <a:r>
              <a:rPr lang="cs-CZ" sz="1500" i="1" dirty="0" err="1"/>
              <a:t>placitum</a:t>
            </a:r>
            <a:r>
              <a:rPr lang="cs-CZ" sz="1500" i="1" dirty="0" smtClean="0"/>
              <a:t>.</a:t>
            </a:r>
            <a:endParaRPr lang="cs-CZ" sz="1500" dirty="0" smtClean="0"/>
          </a:p>
          <a:p>
            <a:pPr lvl="2"/>
            <a:r>
              <a:rPr lang="cs-CZ" sz="1700" dirty="0" smtClean="0"/>
              <a:t>1,286-296 (Caesarův příchod, triumf, zbožnění a konec válek)</a:t>
            </a:r>
          </a:p>
          <a:p>
            <a:pPr marL="1371600" lvl="3" indent="0">
              <a:buNone/>
            </a:pPr>
            <a:r>
              <a:rPr lang="cs-CZ" sz="1600" i="1" dirty="0" err="1"/>
              <a:t>Nascetur</a:t>
            </a:r>
            <a:r>
              <a:rPr lang="cs-CZ" sz="1600" i="1" dirty="0"/>
              <a:t> </a:t>
            </a:r>
            <a:r>
              <a:rPr lang="cs-CZ" sz="1600" i="1" dirty="0" err="1"/>
              <a:t>pulchra</a:t>
            </a:r>
            <a:r>
              <a:rPr lang="cs-CZ" sz="1600" i="1" dirty="0"/>
              <a:t> </a:t>
            </a:r>
            <a:r>
              <a:rPr lang="cs-CZ" sz="1600" i="1" dirty="0" err="1"/>
              <a:t>Troianus</a:t>
            </a:r>
            <a:r>
              <a:rPr lang="cs-CZ" sz="1600" i="1" dirty="0"/>
              <a:t> </a:t>
            </a:r>
            <a:r>
              <a:rPr lang="cs-CZ" sz="1600" i="1" dirty="0" err="1"/>
              <a:t>origine</a:t>
            </a:r>
            <a:r>
              <a:rPr lang="cs-CZ" sz="1600" i="1" dirty="0"/>
              <a:t> Caesar,</a:t>
            </a:r>
            <a:br>
              <a:rPr lang="cs-CZ" sz="1600" i="1" dirty="0"/>
            </a:br>
            <a:r>
              <a:rPr lang="cs-CZ" sz="1600" i="1" dirty="0" err="1"/>
              <a:t>imperium</a:t>
            </a:r>
            <a:r>
              <a:rPr lang="cs-CZ" sz="1600" i="1" dirty="0"/>
              <a:t> </a:t>
            </a:r>
            <a:r>
              <a:rPr lang="cs-CZ" sz="1600" i="1" dirty="0" err="1"/>
              <a:t>oceano</a:t>
            </a:r>
            <a:r>
              <a:rPr lang="cs-CZ" sz="1600" i="1" dirty="0"/>
              <a:t>, </a:t>
            </a:r>
            <a:r>
              <a:rPr lang="cs-CZ" sz="1600" i="1" dirty="0" err="1"/>
              <a:t>famam</a:t>
            </a:r>
            <a:r>
              <a:rPr lang="cs-CZ" sz="1600" i="1" dirty="0"/>
              <a:t> qui </a:t>
            </a:r>
            <a:r>
              <a:rPr lang="cs-CZ" sz="1600" i="1" dirty="0" err="1"/>
              <a:t>terminet</a:t>
            </a:r>
            <a:r>
              <a:rPr lang="cs-CZ" sz="1600" i="1" dirty="0"/>
              <a:t> </a:t>
            </a:r>
            <a:r>
              <a:rPr lang="cs-CZ" sz="1600" i="1" dirty="0" err="1"/>
              <a:t>astris</a:t>
            </a:r>
            <a:r>
              <a:rPr lang="cs-CZ" sz="1600" i="1" dirty="0"/>
              <a:t>,—</a:t>
            </a:r>
            <a:br>
              <a:rPr lang="cs-CZ" sz="1600" i="1" dirty="0"/>
            </a:br>
            <a:r>
              <a:rPr lang="cs-CZ" sz="1600" i="1" dirty="0" err="1"/>
              <a:t>Iulius</a:t>
            </a:r>
            <a:r>
              <a:rPr lang="cs-CZ" sz="1600" i="1" dirty="0"/>
              <a:t>, a </a:t>
            </a:r>
            <a:r>
              <a:rPr lang="cs-CZ" sz="1600" i="1" dirty="0" err="1"/>
              <a:t>magno</a:t>
            </a:r>
            <a:r>
              <a:rPr lang="cs-CZ" sz="1600" i="1" dirty="0"/>
              <a:t> </a:t>
            </a:r>
            <a:r>
              <a:rPr lang="cs-CZ" sz="1600" i="1" dirty="0" err="1"/>
              <a:t>demissum</a:t>
            </a:r>
            <a:r>
              <a:rPr lang="cs-CZ" sz="1600" i="1" dirty="0"/>
              <a:t> nomen </a:t>
            </a:r>
            <a:r>
              <a:rPr lang="cs-CZ" sz="1600" i="1" dirty="0" err="1"/>
              <a:t>Iulo</a:t>
            </a:r>
            <a:r>
              <a:rPr lang="cs-CZ" sz="1600" i="1" dirty="0"/>
              <a:t>.</a:t>
            </a:r>
            <a:br>
              <a:rPr lang="cs-CZ" sz="1600" i="1" dirty="0"/>
            </a:br>
            <a:r>
              <a:rPr lang="cs-CZ" sz="1600" i="1" dirty="0" err="1"/>
              <a:t>Hunc</a:t>
            </a:r>
            <a:r>
              <a:rPr lang="cs-CZ" sz="1600" i="1" dirty="0"/>
              <a:t> tu </a:t>
            </a:r>
            <a:r>
              <a:rPr lang="cs-CZ" sz="1600" i="1" dirty="0" err="1"/>
              <a:t>olim</a:t>
            </a:r>
            <a:r>
              <a:rPr lang="cs-CZ" sz="1600" i="1" dirty="0"/>
              <a:t> </a:t>
            </a:r>
            <a:r>
              <a:rPr lang="cs-CZ" sz="1600" i="1" dirty="0" err="1"/>
              <a:t>caelo</a:t>
            </a:r>
            <a:r>
              <a:rPr lang="cs-CZ" sz="1600" i="1" dirty="0"/>
              <a:t>, </a:t>
            </a:r>
            <a:r>
              <a:rPr lang="cs-CZ" sz="1600" i="1" dirty="0" err="1"/>
              <a:t>spoliis</a:t>
            </a:r>
            <a:r>
              <a:rPr lang="cs-CZ" sz="1600" i="1" dirty="0"/>
              <a:t> </a:t>
            </a:r>
            <a:r>
              <a:rPr lang="cs-CZ" sz="1600" i="1" dirty="0" err="1"/>
              <a:t>Orientis</a:t>
            </a:r>
            <a:r>
              <a:rPr lang="cs-CZ" sz="1600" i="1" dirty="0"/>
              <a:t> </a:t>
            </a:r>
            <a:r>
              <a:rPr lang="cs-CZ" sz="1600" i="1" dirty="0" err="1"/>
              <a:t>onustum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 err="1"/>
              <a:t>accipies</a:t>
            </a:r>
            <a:r>
              <a:rPr lang="cs-CZ" sz="1600" i="1" dirty="0"/>
              <a:t> </a:t>
            </a:r>
            <a:r>
              <a:rPr lang="cs-CZ" sz="1600" i="1" dirty="0" err="1"/>
              <a:t>secura</a:t>
            </a:r>
            <a:r>
              <a:rPr lang="cs-CZ" sz="1600" i="1" dirty="0"/>
              <a:t>; </a:t>
            </a:r>
            <a:r>
              <a:rPr lang="cs-CZ" sz="1600" i="1" dirty="0" err="1"/>
              <a:t>vocabitur</a:t>
            </a:r>
            <a:r>
              <a:rPr lang="cs-CZ" sz="1600" i="1" dirty="0"/>
              <a:t> hic </a:t>
            </a:r>
            <a:r>
              <a:rPr lang="cs-CZ" sz="1600" i="1" dirty="0" err="1"/>
              <a:t>quoque</a:t>
            </a:r>
            <a:r>
              <a:rPr lang="cs-CZ" sz="1600" i="1" dirty="0"/>
              <a:t> </a:t>
            </a:r>
            <a:r>
              <a:rPr lang="cs-CZ" sz="1600" i="1" dirty="0" err="1"/>
              <a:t>votis</a:t>
            </a:r>
            <a:r>
              <a:rPr lang="cs-CZ" sz="1600" i="1" dirty="0"/>
              <a:t>.  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err="1" smtClean="0"/>
              <a:t>Aspera</a:t>
            </a:r>
            <a:r>
              <a:rPr lang="cs-CZ" sz="1600" i="1" dirty="0" smtClean="0"/>
              <a:t> </a:t>
            </a:r>
            <a:r>
              <a:rPr lang="cs-CZ" sz="1600" i="1" dirty="0" err="1"/>
              <a:t>tum</a:t>
            </a:r>
            <a:r>
              <a:rPr lang="cs-CZ" sz="1600" i="1" dirty="0"/>
              <a:t> </a:t>
            </a:r>
            <a:r>
              <a:rPr lang="cs-CZ" sz="1600" i="1" dirty="0" err="1"/>
              <a:t>positis</a:t>
            </a:r>
            <a:r>
              <a:rPr lang="cs-CZ" sz="1600" i="1" dirty="0"/>
              <a:t> </a:t>
            </a:r>
            <a:r>
              <a:rPr lang="cs-CZ" sz="1600" i="1" dirty="0" err="1"/>
              <a:t>mitescent</a:t>
            </a:r>
            <a:r>
              <a:rPr lang="cs-CZ" sz="1600" i="1" dirty="0"/>
              <a:t> </a:t>
            </a:r>
            <a:r>
              <a:rPr lang="cs-CZ" sz="1600" i="1" dirty="0" err="1"/>
              <a:t>saecula</a:t>
            </a:r>
            <a:r>
              <a:rPr lang="cs-CZ" sz="1600" i="1" dirty="0"/>
              <a:t> </a:t>
            </a:r>
            <a:r>
              <a:rPr lang="cs-CZ" sz="1600" i="1" dirty="0" err="1"/>
              <a:t>bellis</a:t>
            </a:r>
            <a:r>
              <a:rPr lang="cs-CZ" sz="1600" i="1" dirty="0"/>
              <a:t>;</a:t>
            </a:r>
            <a:br>
              <a:rPr lang="cs-CZ" sz="1600" i="1" dirty="0"/>
            </a:br>
            <a:r>
              <a:rPr lang="cs-CZ" sz="1600" i="1" dirty="0" err="1"/>
              <a:t>cana</a:t>
            </a:r>
            <a:r>
              <a:rPr lang="cs-CZ" sz="1600" i="1" dirty="0"/>
              <a:t> </a:t>
            </a:r>
            <a:r>
              <a:rPr lang="cs-CZ" sz="1600" i="1" dirty="0" err="1"/>
              <a:t>Fides</a:t>
            </a:r>
            <a:r>
              <a:rPr lang="cs-CZ" sz="1600" i="1" dirty="0"/>
              <a:t>, et Vesta, Remo </a:t>
            </a:r>
            <a:r>
              <a:rPr lang="cs-CZ" sz="1600" i="1" dirty="0" err="1"/>
              <a:t>cum</a:t>
            </a:r>
            <a:r>
              <a:rPr lang="cs-CZ" sz="1600" i="1" dirty="0"/>
              <a:t> </a:t>
            </a:r>
            <a:r>
              <a:rPr lang="cs-CZ" sz="1600" i="1" dirty="0" err="1"/>
              <a:t>fratre</a:t>
            </a:r>
            <a:r>
              <a:rPr lang="cs-CZ" sz="1600" i="1" dirty="0"/>
              <a:t> </a:t>
            </a:r>
            <a:r>
              <a:rPr lang="cs-CZ" sz="1600" i="1" dirty="0" err="1"/>
              <a:t>Quirinus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 err="1"/>
              <a:t>iura</a:t>
            </a:r>
            <a:r>
              <a:rPr lang="cs-CZ" sz="1600" i="1" dirty="0"/>
              <a:t> </a:t>
            </a:r>
            <a:r>
              <a:rPr lang="cs-CZ" sz="1600" i="1" dirty="0" err="1"/>
              <a:t>dabunt</a:t>
            </a:r>
            <a:r>
              <a:rPr lang="cs-CZ" sz="1600" i="1" dirty="0"/>
              <a:t>; </a:t>
            </a:r>
            <a:r>
              <a:rPr lang="cs-CZ" sz="1600" i="1" dirty="0" err="1"/>
              <a:t>dirae</a:t>
            </a:r>
            <a:r>
              <a:rPr lang="cs-CZ" sz="1600" i="1" dirty="0"/>
              <a:t> </a:t>
            </a:r>
            <a:r>
              <a:rPr lang="cs-CZ" sz="1600" i="1" dirty="0" err="1"/>
              <a:t>ferro</a:t>
            </a:r>
            <a:r>
              <a:rPr lang="cs-CZ" sz="1600" i="1" dirty="0"/>
              <a:t> et </a:t>
            </a:r>
            <a:r>
              <a:rPr lang="cs-CZ" sz="1600" i="1" dirty="0" err="1"/>
              <a:t>compagibus</a:t>
            </a:r>
            <a:r>
              <a:rPr lang="cs-CZ" sz="1600" i="1" dirty="0"/>
              <a:t> </a:t>
            </a:r>
            <a:r>
              <a:rPr lang="cs-CZ" sz="1600" i="1" dirty="0" err="1"/>
              <a:t>artis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 err="1"/>
              <a:t>claudentur</a:t>
            </a:r>
            <a:r>
              <a:rPr lang="cs-CZ" sz="1600" i="1" dirty="0"/>
              <a:t> Belli </a:t>
            </a:r>
            <a:r>
              <a:rPr lang="cs-CZ" sz="1600" i="1" dirty="0" err="1"/>
              <a:t>portae</a:t>
            </a:r>
            <a:r>
              <a:rPr lang="cs-CZ" sz="1600" i="1" dirty="0"/>
              <a:t>; </a:t>
            </a:r>
            <a:r>
              <a:rPr lang="cs-CZ" sz="1600" i="1" dirty="0" err="1"/>
              <a:t>Furor</a:t>
            </a:r>
            <a:r>
              <a:rPr lang="cs-CZ" sz="1600" i="1" dirty="0"/>
              <a:t> </a:t>
            </a:r>
            <a:r>
              <a:rPr lang="cs-CZ" sz="1600" i="1" dirty="0" err="1"/>
              <a:t>impius</a:t>
            </a:r>
            <a:r>
              <a:rPr lang="cs-CZ" sz="1600" i="1" dirty="0"/>
              <a:t> </a:t>
            </a:r>
            <a:r>
              <a:rPr lang="cs-CZ" sz="1600" i="1" dirty="0" err="1"/>
              <a:t>intus</a:t>
            </a:r>
            <a:r>
              <a:rPr lang="cs-CZ" sz="1600" i="1" dirty="0"/>
              <a:t>,</a:t>
            </a:r>
            <a:br>
              <a:rPr lang="cs-CZ" sz="1600" i="1" dirty="0"/>
            </a:br>
            <a:r>
              <a:rPr lang="cs-CZ" sz="1600" i="1" dirty="0" err="1"/>
              <a:t>saeva</a:t>
            </a:r>
            <a:r>
              <a:rPr lang="cs-CZ" sz="1600" i="1" dirty="0"/>
              <a:t> </a:t>
            </a:r>
            <a:r>
              <a:rPr lang="cs-CZ" sz="1600" i="1" dirty="0" err="1"/>
              <a:t>sedens</a:t>
            </a:r>
            <a:r>
              <a:rPr lang="cs-CZ" sz="1600" i="1" dirty="0"/>
              <a:t> super </a:t>
            </a:r>
            <a:r>
              <a:rPr lang="cs-CZ" sz="1600" i="1" dirty="0" err="1"/>
              <a:t>arma</a:t>
            </a:r>
            <a:r>
              <a:rPr lang="cs-CZ" sz="1600" i="1" dirty="0"/>
              <a:t>, et </a:t>
            </a:r>
            <a:r>
              <a:rPr lang="cs-CZ" sz="1600" i="1" dirty="0" err="1"/>
              <a:t>centum</a:t>
            </a:r>
            <a:r>
              <a:rPr lang="cs-CZ" sz="1600" i="1" dirty="0"/>
              <a:t> </a:t>
            </a:r>
            <a:r>
              <a:rPr lang="cs-CZ" sz="1600" i="1" dirty="0" err="1"/>
              <a:t>vinctus</a:t>
            </a:r>
            <a:r>
              <a:rPr lang="cs-CZ" sz="1600" i="1" dirty="0"/>
              <a:t> </a:t>
            </a:r>
            <a:r>
              <a:rPr lang="cs-CZ" sz="1600" i="1" dirty="0" err="1" smtClean="0"/>
              <a:t>aenis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post </a:t>
            </a:r>
            <a:r>
              <a:rPr lang="cs-CZ" sz="1600" i="1" dirty="0" err="1"/>
              <a:t>tergum</a:t>
            </a:r>
            <a:r>
              <a:rPr lang="cs-CZ" sz="1600" i="1" dirty="0"/>
              <a:t> </a:t>
            </a:r>
            <a:r>
              <a:rPr lang="cs-CZ" sz="1600" i="1" dirty="0" err="1"/>
              <a:t>nodis</a:t>
            </a:r>
            <a:r>
              <a:rPr lang="cs-CZ" sz="1600" i="1" dirty="0"/>
              <a:t>, </a:t>
            </a:r>
            <a:r>
              <a:rPr lang="cs-CZ" sz="1600" i="1" dirty="0" err="1"/>
              <a:t>fremet</a:t>
            </a:r>
            <a:r>
              <a:rPr lang="cs-CZ" sz="1600" i="1" dirty="0"/>
              <a:t> </a:t>
            </a:r>
            <a:r>
              <a:rPr lang="cs-CZ" sz="1600" i="1" dirty="0" err="1"/>
              <a:t>horridus</a:t>
            </a:r>
            <a:r>
              <a:rPr lang="cs-CZ" sz="1600" i="1" dirty="0"/>
              <a:t> </a:t>
            </a:r>
            <a:r>
              <a:rPr lang="cs-CZ" sz="1600" i="1" dirty="0" err="1"/>
              <a:t>ore</a:t>
            </a:r>
            <a:r>
              <a:rPr lang="cs-CZ" sz="1600" i="1" dirty="0"/>
              <a:t> </a:t>
            </a:r>
            <a:r>
              <a:rPr lang="cs-CZ" sz="1600" i="1" dirty="0" err="1"/>
              <a:t>cruento</a:t>
            </a:r>
            <a:r>
              <a:rPr lang="cs-CZ" sz="1600" i="1" dirty="0"/>
              <a:t>.'</a:t>
            </a:r>
            <a:endParaRPr lang="cs-CZ" sz="1500" i="1" dirty="0" smtClean="0"/>
          </a:p>
          <a:p>
            <a:pPr lvl="1"/>
            <a:r>
              <a:rPr lang="cs-CZ" dirty="0" smtClean="0"/>
              <a:t>6,752-886 </a:t>
            </a:r>
            <a:r>
              <a:rPr lang="cs-CZ" dirty="0" smtClean="0"/>
              <a:t>(katalog budoucích hrdinů z řad Aeneových potomků)</a:t>
            </a:r>
            <a:endParaRPr lang="cs-CZ" dirty="0" smtClean="0"/>
          </a:p>
          <a:p>
            <a:pPr lvl="2"/>
            <a:r>
              <a:rPr lang="cs-CZ" dirty="0" smtClean="0"/>
              <a:t>6,789-807 (</a:t>
            </a:r>
            <a:r>
              <a:rPr lang="cs-CZ" dirty="0" err="1" smtClean="0"/>
              <a:t>Iuliové</a:t>
            </a:r>
            <a:r>
              <a:rPr lang="cs-CZ" dirty="0" smtClean="0"/>
              <a:t> včele s Augustem, zde jako imperátorem, podrobitelem národů)</a:t>
            </a:r>
          </a:p>
          <a:p>
            <a:pPr lvl="2"/>
            <a:r>
              <a:rPr lang="cs-CZ" dirty="0" smtClean="0"/>
              <a:t>6,847-853 (vláda Římanů světu)</a:t>
            </a:r>
          </a:p>
          <a:p>
            <a:pPr marL="1371600" lvl="3" indent="0">
              <a:buNone/>
            </a:pPr>
            <a:r>
              <a:rPr lang="cs-CZ" i="1" dirty="0"/>
              <a:t>tu </a:t>
            </a:r>
            <a:r>
              <a:rPr lang="cs-CZ" i="1" dirty="0" err="1"/>
              <a:t>regere</a:t>
            </a:r>
            <a:r>
              <a:rPr lang="cs-CZ" i="1" dirty="0"/>
              <a:t> </a:t>
            </a:r>
            <a:r>
              <a:rPr lang="cs-CZ" i="1" dirty="0" err="1"/>
              <a:t>imperio</a:t>
            </a:r>
            <a:r>
              <a:rPr lang="cs-CZ" i="1" dirty="0"/>
              <a:t> </a:t>
            </a:r>
            <a:r>
              <a:rPr lang="cs-CZ" i="1" dirty="0" err="1"/>
              <a:t>populos</a:t>
            </a:r>
            <a:r>
              <a:rPr lang="cs-CZ" i="1" dirty="0"/>
              <a:t>, Romane, memento</a:t>
            </a:r>
            <a:br>
              <a:rPr lang="cs-CZ" i="1" dirty="0"/>
            </a:br>
            <a:r>
              <a:rPr lang="cs-CZ" i="1" dirty="0"/>
              <a:t>(</a:t>
            </a:r>
            <a:r>
              <a:rPr lang="cs-CZ" i="1" dirty="0" err="1"/>
              <a:t>hae</a:t>
            </a:r>
            <a:r>
              <a:rPr lang="cs-CZ" i="1" dirty="0"/>
              <a:t> </a:t>
            </a:r>
            <a:r>
              <a:rPr lang="cs-CZ" i="1" dirty="0" err="1"/>
              <a:t>tibi</a:t>
            </a:r>
            <a:r>
              <a:rPr lang="cs-CZ" i="1" dirty="0"/>
              <a:t> </a:t>
            </a:r>
            <a:r>
              <a:rPr lang="cs-CZ" i="1" dirty="0" err="1"/>
              <a:t>erunt</a:t>
            </a:r>
            <a:r>
              <a:rPr lang="cs-CZ" i="1" dirty="0"/>
              <a:t> </a:t>
            </a:r>
            <a:r>
              <a:rPr lang="cs-CZ" i="1" dirty="0" err="1"/>
              <a:t>artes</a:t>
            </a:r>
            <a:r>
              <a:rPr lang="cs-CZ" i="1" dirty="0"/>
              <a:t>), </a:t>
            </a:r>
            <a:r>
              <a:rPr lang="cs-CZ" i="1" dirty="0" err="1"/>
              <a:t>pacique</a:t>
            </a:r>
            <a:r>
              <a:rPr lang="cs-CZ" i="1" dirty="0"/>
              <a:t> </a:t>
            </a:r>
            <a:r>
              <a:rPr lang="cs-CZ" i="1" dirty="0" err="1"/>
              <a:t>imponere</a:t>
            </a:r>
            <a:r>
              <a:rPr lang="cs-CZ" i="1" dirty="0"/>
              <a:t> morem,</a:t>
            </a:r>
            <a:br>
              <a:rPr lang="cs-CZ" i="1" dirty="0"/>
            </a:br>
            <a:r>
              <a:rPr lang="cs-CZ" i="1" dirty="0" err="1"/>
              <a:t>parcere</a:t>
            </a:r>
            <a:r>
              <a:rPr lang="cs-CZ" i="1" dirty="0"/>
              <a:t> </a:t>
            </a:r>
            <a:r>
              <a:rPr lang="cs-CZ" i="1" dirty="0" err="1"/>
              <a:t>subiectis</a:t>
            </a:r>
            <a:r>
              <a:rPr lang="cs-CZ" i="1" dirty="0"/>
              <a:t> et </a:t>
            </a:r>
            <a:r>
              <a:rPr lang="cs-CZ" i="1" dirty="0" err="1"/>
              <a:t>debellare</a:t>
            </a:r>
            <a:r>
              <a:rPr lang="cs-CZ" i="1" dirty="0"/>
              <a:t> </a:t>
            </a:r>
            <a:r>
              <a:rPr lang="cs-CZ" i="1" dirty="0" err="1"/>
              <a:t>superbos</a:t>
            </a:r>
            <a:r>
              <a:rPr lang="cs-CZ" i="1" dirty="0" smtClean="0"/>
              <a:t>.</a:t>
            </a:r>
            <a:endParaRPr lang="cs-CZ" i="1" dirty="0" smtClean="0"/>
          </a:p>
          <a:p>
            <a:pPr lvl="1"/>
            <a:r>
              <a:rPr lang="cs-CZ" dirty="0" smtClean="0"/>
              <a:t>8,626-728 (nový Aeneův štít)</a:t>
            </a:r>
          </a:p>
          <a:p>
            <a:pPr lvl="2"/>
            <a:r>
              <a:rPr lang="cs-CZ" dirty="0" smtClean="0"/>
              <a:t>8,675-713: </a:t>
            </a:r>
            <a:r>
              <a:rPr lang="cs-CZ" i="1" dirty="0" smtClean="0"/>
              <a:t>in </a:t>
            </a:r>
            <a:r>
              <a:rPr lang="cs-CZ" i="1" dirty="0" err="1" smtClean="0"/>
              <a:t>medio</a:t>
            </a:r>
            <a:r>
              <a:rPr lang="cs-CZ" i="1" dirty="0" smtClean="0"/>
              <a:t> </a:t>
            </a:r>
            <a:r>
              <a:rPr lang="cs-CZ" i="1" dirty="0" err="1" smtClean="0"/>
              <a:t>classis</a:t>
            </a:r>
            <a:r>
              <a:rPr lang="cs-CZ" i="1" dirty="0" smtClean="0"/>
              <a:t> </a:t>
            </a:r>
            <a:r>
              <a:rPr lang="cs-CZ" i="1" dirty="0" err="1" smtClean="0"/>
              <a:t>aeratas</a:t>
            </a:r>
            <a:r>
              <a:rPr lang="cs-CZ" i="1" dirty="0" smtClean="0"/>
              <a:t>, </a:t>
            </a:r>
            <a:r>
              <a:rPr lang="cs-CZ" i="1" dirty="0" err="1" smtClean="0"/>
              <a:t>Actia</a:t>
            </a:r>
            <a:r>
              <a:rPr lang="cs-CZ" i="1" dirty="0" smtClean="0"/>
              <a:t> </a:t>
            </a:r>
            <a:r>
              <a:rPr lang="cs-CZ" i="1" dirty="0" err="1" smtClean="0"/>
              <a:t>bella</a:t>
            </a:r>
            <a:r>
              <a:rPr lang="cs-CZ" i="1" dirty="0" smtClean="0"/>
              <a:t>… </a:t>
            </a:r>
          </a:p>
          <a:p>
            <a:pPr lvl="2"/>
            <a:r>
              <a:rPr lang="cs-CZ" dirty="0" smtClean="0"/>
              <a:t>8,714-728: </a:t>
            </a:r>
            <a:r>
              <a:rPr lang="cs-CZ" i="1" dirty="0" err="1" smtClean="0"/>
              <a:t>at</a:t>
            </a:r>
            <a:r>
              <a:rPr lang="cs-CZ" i="1" dirty="0" smtClean="0"/>
              <a:t> Caesar, </a:t>
            </a:r>
            <a:r>
              <a:rPr lang="cs-CZ" i="1" dirty="0" err="1" smtClean="0"/>
              <a:t>triplici</a:t>
            </a:r>
            <a:r>
              <a:rPr lang="cs-CZ" i="1" dirty="0" smtClean="0"/>
              <a:t> </a:t>
            </a:r>
            <a:r>
              <a:rPr lang="cs-CZ" i="1" dirty="0" err="1" smtClean="0"/>
              <a:t>invectus</a:t>
            </a:r>
            <a:r>
              <a:rPr lang="cs-CZ" i="1" dirty="0" smtClean="0"/>
              <a:t> Romana </a:t>
            </a:r>
            <a:r>
              <a:rPr lang="cs-CZ" i="1" dirty="0" err="1" smtClean="0"/>
              <a:t>triumpho</a:t>
            </a:r>
            <a:r>
              <a:rPr lang="cs-CZ" i="1" dirty="0" smtClean="0"/>
              <a:t> / </a:t>
            </a:r>
            <a:r>
              <a:rPr lang="cs-CZ" i="1" dirty="0" err="1" smtClean="0"/>
              <a:t>moenia</a:t>
            </a:r>
            <a:r>
              <a:rPr lang="cs-CZ" i="1" dirty="0" smtClean="0"/>
              <a:t>…</a:t>
            </a:r>
            <a:r>
              <a:rPr lang="cs-CZ" dirty="0" smtClean="0"/>
              <a:t>  (Caesar triumfátor, klaní se mu porobené národy)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sz="1600" dirty="0" smtClean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458634" y="5002306"/>
            <a:ext cx="4294095" cy="76944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jiná interpretace zmínek o válkách: skrytá kritika (Adam </a:t>
            </a:r>
            <a:r>
              <a:rPr lang="cs-CZ" sz="1100" dirty="0" err="1"/>
              <a:t>Perry</a:t>
            </a:r>
            <a:r>
              <a:rPr lang="cs-CZ" sz="1100" dirty="0"/>
              <a:t>: </a:t>
            </a:r>
            <a:r>
              <a:rPr lang="cs-CZ" sz="1100" dirty="0" err="1"/>
              <a:t>The</a:t>
            </a:r>
            <a:r>
              <a:rPr lang="cs-CZ" sz="1100" dirty="0"/>
              <a:t> </a:t>
            </a:r>
            <a:r>
              <a:rPr lang="cs-CZ" sz="1100" dirty="0" err="1"/>
              <a:t>two</a:t>
            </a:r>
            <a:r>
              <a:rPr lang="cs-CZ" sz="1100" dirty="0"/>
              <a:t> </a:t>
            </a:r>
            <a:r>
              <a:rPr lang="cs-CZ" sz="1100" dirty="0" err="1"/>
              <a:t>voices</a:t>
            </a:r>
            <a:r>
              <a:rPr lang="cs-CZ" sz="1100" dirty="0"/>
              <a:t> </a:t>
            </a:r>
            <a:r>
              <a:rPr lang="cs-CZ" sz="1100" dirty="0" err="1"/>
              <a:t>of</a:t>
            </a:r>
            <a:r>
              <a:rPr lang="cs-CZ" sz="1100" dirty="0"/>
              <a:t> </a:t>
            </a:r>
            <a:r>
              <a:rPr lang="cs-CZ" sz="1100" dirty="0" err="1"/>
              <a:t>Virgil‘s</a:t>
            </a:r>
            <a:r>
              <a:rPr lang="cs-CZ" sz="1100" dirty="0"/>
              <a:t> Aeneid, 1963)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100" dirty="0"/>
              <a:t>celkový kontext ovšem této interpretaci nenahrává, Vergilius zdůrazňuje konec válek (</a:t>
            </a:r>
            <a:r>
              <a:rPr lang="cs-CZ" sz="1100" i="1" dirty="0" err="1"/>
              <a:t>claudentur</a:t>
            </a:r>
            <a:r>
              <a:rPr lang="cs-CZ" sz="1100" i="1" dirty="0"/>
              <a:t> Belli </a:t>
            </a:r>
            <a:r>
              <a:rPr lang="cs-CZ" sz="1100" i="1" dirty="0" err="1"/>
              <a:t>portae</a:t>
            </a:r>
            <a:r>
              <a:rPr lang="cs-CZ" sz="1100" dirty="0" smtClean="0"/>
              <a:t>)</a:t>
            </a:r>
            <a:endParaRPr lang="cs-CZ" sz="11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463553" y="1461249"/>
            <a:ext cx="4625788" cy="1077218"/>
          </a:xfrm>
          <a:prstGeom prst="rect">
            <a:avLst/>
          </a:prstGeom>
          <a:solidFill>
            <a:schemeClr val="accent2"/>
          </a:solidFill>
        </p:spPr>
        <p:txBody>
          <a:bodyPr wrap="square" numCol="2" rtlCol="0">
            <a:spAutoFit/>
          </a:bodyPr>
          <a:lstStyle/>
          <a:p>
            <a:r>
              <a:rPr lang="cs-CZ" sz="1600" i="1" dirty="0" smtClean="0"/>
              <a:t>‚</a:t>
            </a:r>
            <a:r>
              <a:rPr lang="cs-CZ" sz="1600" i="1" dirty="0" err="1" smtClean="0"/>
              <a:t>imperator</a:t>
            </a:r>
            <a:r>
              <a:rPr lang="cs-CZ" sz="1600" i="1" dirty="0" smtClean="0"/>
              <a:t>‘</a:t>
            </a:r>
          </a:p>
          <a:p>
            <a:r>
              <a:rPr lang="cs-CZ" sz="1600" i="1" dirty="0" smtClean="0"/>
              <a:t>‚</a:t>
            </a:r>
            <a:r>
              <a:rPr lang="cs-CZ" sz="1600" i="1" dirty="0" err="1" smtClean="0"/>
              <a:t>triumphator</a:t>
            </a:r>
            <a:r>
              <a:rPr lang="cs-CZ" sz="1600" i="1" dirty="0" smtClean="0"/>
              <a:t>‘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err="1" smtClean="0"/>
              <a:t>imperium</a:t>
            </a:r>
            <a:r>
              <a:rPr lang="cs-CZ" sz="1600" i="1" dirty="0" smtClean="0"/>
              <a:t> sine fine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err="1" smtClean="0"/>
              <a:t>regere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imperio</a:t>
            </a:r>
            <a:endParaRPr lang="cs-CZ" sz="16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i="1" dirty="0" err="1" smtClean="0"/>
              <a:t>imponere</a:t>
            </a:r>
            <a:r>
              <a:rPr lang="cs-CZ" sz="1600" i="1" dirty="0" smtClean="0"/>
              <a:t> morem paci</a:t>
            </a:r>
          </a:p>
        </p:txBody>
      </p:sp>
    </p:spTree>
    <p:extLst>
      <p:ext uri="{BB962C8B-B14F-4D97-AF65-F5344CB8AC3E}">
        <p14:creationId xmlns:p14="http://schemas.microsoft.com/office/powerpoint/2010/main" val="39156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Aeneis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Aeneas:</a:t>
            </a:r>
          </a:p>
          <a:p>
            <a:pPr lvl="1"/>
            <a:r>
              <a:rPr lang="cs-CZ" dirty="0" smtClean="0"/>
              <a:t>atypický hrdina: </a:t>
            </a:r>
            <a:r>
              <a:rPr lang="cs-CZ" dirty="0" err="1" smtClean="0"/>
              <a:t>pietas</a:t>
            </a:r>
            <a:r>
              <a:rPr lang="cs-CZ" dirty="0" smtClean="0"/>
              <a:t>, </a:t>
            </a:r>
            <a:r>
              <a:rPr lang="cs-CZ" dirty="0" err="1" smtClean="0"/>
              <a:t>pius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24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9882"/>
            <a:ext cx="10515600" cy="536089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První sbírka idyl v latině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První záměrně uspořádaná sbírka v římské literatuře:</a:t>
            </a:r>
          </a:p>
          <a:p>
            <a:pPr lvl="1"/>
            <a:r>
              <a:rPr lang="cs-CZ" sz="1600" dirty="0" smtClean="0">
                <a:solidFill>
                  <a:srgbClr val="C00000"/>
                </a:solidFill>
              </a:rPr>
              <a:t>D </a:t>
            </a:r>
            <a:r>
              <a:rPr lang="cs-CZ" sz="1600" dirty="0" smtClean="0"/>
              <a:t>1. osud pastýře vyhnaného hrubým vojákem ve srovnání s pastýřem, který získal u „boha“ v Římě svobodu</a:t>
            </a:r>
            <a:endParaRPr lang="cs-CZ" sz="1600" dirty="0" smtClean="0">
              <a:solidFill>
                <a:srgbClr val="0070C0"/>
              </a:solidFill>
            </a:endParaRPr>
          </a:p>
          <a:p>
            <a:pPr lvl="2"/>
            <a:r>
              <a:rPr lang="cs-CZ" sz="1600" dirty="0" smtClean="0">
                <a:solidFill>
                  <a:srgbClr val="0070C0"/>
                </a:solidFill>
              </a:rPr>
              <a:t>M</a:t>
            </a:r>
            <a:r>
              <a:rPr lang="cs-CZ" sz="1600" dirty="0" smtClean="0"/>
              <a:t> 2. </a:t>
            </a:r>
            <a:r>
              <a:rPr lang="cs-CZ" sz="1600" dirty="0" err="1" smtClean="0"/>
              <a:t>Korydónova</a:t>
            </a:r>
            <a:r>
              <a:rPr lang="cs-CZ" sz="1600" dirty="0" smtClean="0"/>
              <a:t> promluva k sobě o nešťastné lásce k </a:t>
            </a:r>
            <a:r>
              <a:rPr lang="cs-CZ" sz="1600" dirty="0" err="1" smtClean="0"/>
              <a:t>Alexidovi</a:t>
            </a:r>
            <a:endParaRPr lang="cs-CZ" sz="1600" dirty="0" smtClean="0"/>
          </a:p>
          <a:p>
            <a:pPr lvl="3"/>
            <a:r>
              <a:rPr lang="cs-CZ" sz="1600" dirty="0">
                <a:solidFill>
                  <a:srgbClr val="C00000"/>
                </a:solidFill>
              </a:rPr>
              <a:t>D </a:t>
            </a:r>
            <a:r>
              <a:rPr lang="cs-CZ" sz="1600" dirty="0" smtClean="0">
                <a:solidFill>
                  <a:srgbClr val="C00000"/>
                </a:solidFill>
              </a:rPr>
              <a:t> </a:t>
            </a:r>
            <a:r>
              <a:rPr lang="cs-CZ" sz="1600" dirty="0" smtClean="0"/>
              <a:t>3. spor pastýřů, který vyústí střídavým básnickým soubojem s rozhodčím: končí nerozhodně</a:t>
            </a:r>
          </a:p>
          <a:p>
            <a:pPr lvl="4"/>
            <a:r>
              <a:rPr lang="cs-CZ" sz="1600" dirty="0" smtClean="0">
                <a:solidFill>
                  <a:srgbClr val="0070C0"/>
                </a:solidFill>
              </a:rPr>
              <a:t>M</a:t>
            </a:r>
            <a:r>
              <a:rPr lang="cs-CZ" sz="1600" dirty="0" smtClean="0"/>
              <a:t> 4. „velká píseň“ na oslavu konsula </a:t>
            </a:r>
            <a:r>
              <a:rPr lang="cs-CZ" sz="1600" dirty="0" err="1" smtClean="0"/>
              <a:t>Asinia</a:t>
            </a:r>
            <a:r>
              <a:rPr lang="cs-CZ" sz="1600" dirty="0" smtClean="0"/>
              <a:t> </a:t>
            </a:r>
            <a:r>
              <a:rPr lang="cs-CZ" sz="1600" dirty="0" err="1" smtClean="0"/>
              <a:t>Polliona</a:t>
            </a:r>
            <a:r>
              <a:rPr lang="cs-CZ" sz="1600" dirty="0" smtClean="0"/>
              <a:t>, který se účastnil jednání o sňatku Antonia a sestry Octaviana: očekávání potomka, který zažehná sváry a přinese zlatý věk</a:t>
            </a:r>
          </a:p>
          <a:p>
            <a:pPr lvl="5"/>
            <a:r>
              <a:rPr lang="cs-CZ" sz="1600" dirty="0" smtClean="0">
                <a:solidFill>
                  <a:srgbClr val="C00000"/>
                </a:solidFill>
              </a:rPr>
              <a:t>D  </a:t>
            </a:r>
            <a:r>
              <a:rPr lang="cs-CZ" sz="1600" dirty="0" smtClean="0"/>
              <a:t>5. závod pastýřů v podobě dvou delších písní: zpěv o smrti Dafnida a apoteóza Dafnida (snad alegorie Caesara, který začal být tou dobou uctíván jako bůh???)</a:t>
            </a:r>
          </a:p>
          <a:p>
            <a:pPr lvl="4"/>
            <a:r>
              <a:rPr lang="cs-CZ" sz="1600" dirty="0" smtClean="0">
                <a:solidFill>
                  <a:srgbClr val="0070C0"/>
                </a:solidFill>
              </a:rPr>
              <a:t>M</a:t>
            </a:r>
            <a:r>
              <a:rPr lang="cs-CZ" sz="1600" dirty="0" smtClean="0"/>
              <a:t> 6. oslava vojevůdce a básníka </a:t>
            </a:r>
            <a:r>
              <a:rPr lang="cs-CZ" sz="1600" dirty="0" err="1" smtClean="0"/>
              <a:t>Alfena</a:t>
            </a:r>
            <a:r>
              <a:rPr lang="cs-CZ" sz="1600" dirty="0" smtClean="0"/>
              <a:t> </a:t>
            </a:r>
            <a:r>
              <a:rPr lang="cs-CZ" sz="1600" dirty="0" err="1" smtClean="0"/>
              <a:t>Vara</a:t>
            </a:r>
            <a:r>
              <a:rPr lang="cs-CZ" sz="1600" dirty="0" smtClean="0"/>
              <a:t>: chce opěvovat krále a bitvy, ale Apollón ho napomene: oslaví ho pastýřskou písní o </a:t>
            </a:r>
            <a:r>
              <a:rPr lang="cs-CZ" sz="1600" dirty="0" err="1" smtClean="0"/>
              <a:t>Silénovu</a:t>
            </a:r>
            <a:r>
              <a:rPr lang="cs-CZ" sz="1600" dirty="0" smtClean="0"/>
              <a:t> zpěvu (i v průběhu aluze na epos: Theogonii; zmínka o Gallovi)</a:t>
            </a:r>
          </a:p>
          <a:p>
            <a:pPr lvl="3"/>
            <a:r>
              <a:rPr lang="cs-CZ" sz="1600" dirty="0">
                <a:solidFill>
                  <a:srgbClr val="C00000"/>
                </a:solidFill>
              </a:rPr>
              <a:t>D </a:t>
            </a:r>
            <a:r>
              <a:rPr lang="cs-CZ" sz="1600" dirty="0" smtClean="0">
                <a:solidFill>
                  <a:srgbClr val="C00000"/>
                </a:solidFill>
              </a:rPr>
              <a:t> </a:t>
            </a:r>
            <a:r>
              <a:rPr lang="cs-CZ" sz="1600" dirty="0" smtClean="0"/>
              <a:t>7. střídavý básnický zápas pastýřů s rozhodčím: vítězí </a:t>
            </a:r>
            <a:r>
              <a:rPr lang="cs-CZ" sz="1600" dirty="0" err="1" smtClean="0"/>
              <a:t>Korydón</a:t>
            </a:r>
            <a:r>
              <a:rPr lang="cs-CZ" sz="1600" dirty="0" smtClean="0"/>
              <a:t> </a:t>
            </a:r>
          </a:p>
          <a:p>
            <a:pPr lvl="2"/>
            <a:r>
              <a:rPr lang="cs-CZ" sz="1600" dirty="0" smtClean="0">
                <a:solidFill>
                  <a:srgbClr val="0070C0"/>
                </a:solidFill>
              </a:rPr>
              <a:t>M </a:t>
            </a:r>
            <a:r>
              <a:rPr lang="cs-CZ" sz="1600" dirty="0" smtClean="0"/>
              <a:t>8. převyprávěná soutěž pastýřů jistému básníkovi a velkému muži </a:t>
            </a:r>
            <a:r>
              <a:rPr lang="cs-CZ" sz="1600" dirty="0"/>
              <a:t>(?snad </a:t>
            </a:r>
            <a:r>
              <a:rPr lang="cs-CZ" sz="1600" dirty="0" smtClean="0"/>
              <a:t>C. </a:t>
            </a:r>
            <a:r>
              <a:rPr lang="cs-CZ" sz="1600" dirty="0" err="1" smtClean="0"/>
              <a:t>Asinius</a:t>
            </a:r>
            <a:r>
              <a:rPr lang="cs-CZ" sz="1600" dirty="0" smtClean="0"/>
              <a:t> </a:t>
            </a:r>
            <a:r>
              <a:rPr lang="cs-CZ" sz="1600" dirty="0" err="1" smtClean="0"/>
              <a:t>Pollio</a:t>
            </a:r>
            <a:r>
              <a:rPr lang="cs-CZ" sz="1600" dirty="0" smtClean="0"/>
              <a:t>, který byl prokonsulem v Makedonii): dvě delší skladby s refrénem o nešťastné lásce: k bývalé snoubence a k Dafnidovi (pokus magií ho přivolat zpět)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D </a:t>
            </a:r>
            <a:r>
              <a:rPr lang="cs-CZ" sz="1600" dirty="0" smtClean="0">
                <a:solidFill>
                  <a:srgbClr val="C00000"/>
                </a:solidFill>
              </a:rPr>
              <a:t> </a:t>
            </a:r>
            <a:r>
              <a:rPr lang="cs-CZ" sz="1600" dirty="0" smtClean="0"/>
              <a:t>9. osud pastýře, kterého vyžene cizák z vlastního pole (básně zmohou uprostřed zbraní to co holubice před orlem), vypráví o něm jeho nájemce, který mu přenáší kůzlata a který také připomíná některé jeho verše (mimo jiné i oslavu </a:t>
            </a:r>
            <a:r>
              <a:rPr lang="cs-CZ" sz="1600" dirty="0" err="1" smtClean="0"/>
              <a:t>Vara</a:t>
            </a:r>
            <a:r>
              <a:rPr lang="cs-CZ" sz="1600" dirty="0" smtClean="0"/>
              <a:t> za to, že zachránil Mantovu)</a:t>
            </a:r>
          </a:p>
          <a:p>
            <a:r>
              <a:rPr lang="cs-CZ" sz="1600" dirty="0" smtClean="0">
                <a:solidFill>
                  <a:srgbClr val="0070C0"/>
                </a:solidFill>
              </a:rPr>
              <a:t>M </a:t>
            </a:r>
            <a:r>
              <a:rPr lang="cs-CZ" sz="1600" dirty="0" smtClean="0"/>
              <a:t>10. dodatek: verše věnované Gallovi, o Gallově nešťastné lásce k </a:t>
            </a:r>
            <a:r>
              <a:rPr lang="cs-CZ" sz="1600" dirty="0" err="1" smtClean="0"/>
              <a:t>Lycoris</a:t>
            </a:r>
            <a:r>
              <a:rPr lang="cs-CZ" sz="1600" dirty="0" smtClean="0"/>
              <a:t>, kvůli které utíká do Arkádie, ozvěnu dají lesy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89695" y="690278"/>
            <a:ext cx="4316310" cy="92333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smtClean="0">
                <a:solidFill>
                  <a:srgbClr val="FFFF00"/>
                </a:solidFill>
              </a:rPr>
              <a:t>Prima</a:t>
            </a:r>
            <a:r>
              <a:rPr lang="cs-CZ" i="1" dirty="0" smtClean="0"/>
              <a:t> </a:t>
            </a:r>
            <a:r>
              <a:rPr lang="cs-CZ" i="1" dirty="0" err="1" smtClean="0"/>
              <a:t>Syracosio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FFFF00"/>
                </a:solidFill>
              </a:rPr>
              <a:t>dignata</a:t>
            </a:r>
            <a:r>
              <a:rPr lang="cs-CZ" i="1" dirty="0" smtClean="0">
                <a:solidFill>
                  <a:srgbClr val="FFFF00"/>
                </a:solidFill>
              </a:rPr>
              <a:t> </a:t>
            </a:r>
            <a:r>
              <a:rPr lang="cs-CZ" i="1" dirty="0" err="1" smtClean="0">
                <a:solidFill>
                  <a:srgbClr val="FFFF00"/>
                </a:solidFill>
              </a:rPr>
              <a:t>est</a:t>
            </a:r>
            <a:r>
              <a:rPr lang="cs-CZ" i="1" dirty="0" smtClean="0">
                <a:solidFill>
                  <a:srgbClr val="FFFF00"/>
                </a:solidFill>
              </a:rPr>
              <a:t> </a:t>
            </a:r>
            <a:r>
              <a:rPr lang="cs-CZ" i="1" dirty="0" err="1" smtClean="0">
                <a:solidFill>
                  <a:srgbClr val="FFFF00"/>
                </a:solidFill>
              </a:rPr>
              <a:t>ludere</a:t>
            </a:r>
            <a:r>
              <a:rPr lang="cs-CZ" i="1" dirty="0" smtClean="0"/>
              <a:t> </a:t>
            </a:r>
            <a:r>
              <a:rPr lang="cs-CZ" i="1" dirty="0" err="1" smtClean="0"/>
              <a:t>versu</a:t>
            </a:r>
            <a:endParaRPr lang="cs-CZ" i="1" dirty="0" smtClean="0"/>
          </a:p>
          <a:p>
            <a:r>
              <a:rPr lang="cs-CZ" i="1" dirty="0" smtClean="0"/>
              <a:t>Nostra </a:t>
            </a:r>
            <a:r>
              <a:rPr lang="cs-CZ" i="1" dirty="0" err="1" smtClean="0"/>
              <a:t>neque</a:t>
            </a:r>
            <a:r>
              <a:rPr lang="cs-CZ" i="1" dirty="0" smtClean="0"/>
              <a:t> </a:t>
            </a:r>
            <a:r>
              <a:rPr lang="cs-CZ" i="1" dirty="0" err="1" smtClean="0"/>
              <a:t>erubuit</a:t>
            </a:r>
            <a:r>
              <a:rPr lang="cs-CZ" i="1" dirty="0" smtClean="0"/>
              <a:t> </a:t>
            </a:r>
            <a:r>
              <a:rPr lang="cs-CZ" i="1" dirty="0" err="1" smtClean="0"/>
              <a:t>silvas</a:t>
            </a:r>
            <a:r>
              <a:rPr lang="cs-CZ" i="1" dirty="0" smtClean="0"/>
              <a:t> </a:t>
            </a:r>
            <a:r>
              <a:rPr lang="cs-CZ" i="1" dirty="0" err="1" smtClean="0"/>
              <a:t>habitare</a:t>
            </a:r>
            <a:r>
              <a:rPr lang="cs-CZ" i="1" dirty="0" smtClean="0"/>
              <a:t> </a:t>
            </a:r>
            <a:r>
              <a:rPr lang="cs-CZ" i="1" dirty="0" err="1" smtClean="0"/>
              <a:t>Thalea</a:t>
            </a:r>
            <a:r>
              <a:rPr lang="cs-CZ" i="1" dirty="0" smtClean="0"/>
              <a:t>.</a:t>
            </a:r>
          </a:p>
          <a:p>
            <a:pPr algn="r"/>
            <a:r>
              <a:rPr lang="cs-CZ" i="1" dirty="0" err="1" smtClean="0"/>
              <a:t>Ecl</a:t>
            </a:r>
            <a:r>
              <a:rPr lang="cs-CZ" i="1" dirty="0" smtClean="0"/>
              <a:t>. </a:t>
            </a:r>
            <a:r>
              <a:rPr lang="cs-CZ" dirty="0" smtClean="0"/>
              <a:t>6,1-2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2942" y="6164247"/>
            <a:ext cx="1578280" cy="58477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FF0000"/>
                </a:solidFill>
              </a:rPr>
              <a:t>D: dialog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</a:rPr>
              <a:t>M: monolog</a:t>
            </a:r>
            <a:endParaRPr lang="cs-CZ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3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9882"/>
            <a:ext cx="10515600" cy="5109883"/>
          </a:xfrm>
        </p:spPr>
        <p:txBody>
          <a:bodyPr>
            <a:noAutofit/>
          </a:bodyPr>
          <a:lstStyle/>
          <a:p>
            <a:r>
              <a:rPr lang="cs-CZ" dirty="0" smtClean="0"/>
              <a:t>Vzory:</a:t>
            </a:r>
          </a:p>
          <a:p>
            <a:pPr lvl="1"/>
            <a:r>
              <a:rPr lang="cs-CZ" sz="2000" dirty="0" err="1" smtClean="0"/>
              <a:t>Kallimachos</a:t>
            </a:r>
            <a:r>
              <a:rPr lang="cs-CZ" sz="2000" dirty="0" smtClean="0"/>
              <a:t> (helénistické malé žánry / hříčky: </a:t>
            </a:r>
            <a:r>
              <a:rPr lang="cs-CZ" sz="2000" dirty="0" err="1" smtClean="0"/>
              <a:t>Ecl</a:t>
            </a:r>
            <a:r>
              <a:rPr lang="cs-CZ" sz="2000" dirty="0" smtClean="0"/>
              <a:t>. 1 </a:t>
            </a:r>
            <a:r>
              <a:rPr lang="cs-CZ" sz="2000" i="1" dirty="0" err="1" smtClean="0"/>
              <a:t>ludere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tenuis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avena</a:t>
            </a:r>
            <a:r>
              <a:rPr lang="cs-CZ" sz="2000" dirty="0" smtClean="0"/>
              <a:t>; </a:t>
            </a:r>
            <a:r>
              <a:rPr lang="cs-CZ" sz="2000" dirty="0" err="1" smtClean="0"/>
              <a:t>Ecl</a:t>
            </a:r>
            <a:r>
              <a:rPr lang="cs-CZ" sz="2000" dirty="0" smtClean="0"/>
              <a:t>. 6: </a:t>
            </a:r>
            <a:r>
              <a:rPr lang="cs-CZ" sz="2000" i="1" dirty="0" err="1" smtClean="0"/>
              <a:t>recusatio</a:t>
            </a:r>
            <a:r>
              <a:rPr lang="cs-CZ" sz="2000" dirty="0" smtClean="0"/>
              <a:t> zpěvu o králích a bitvách: tj. velkých žánrů: epiky / přitom aluze na </a:t>
            </a:r>
            <a:r>
              <a:rPr lang="cs-CZ" sz="2000" i="1" dirty="0" err="1" smtClean="0"/>
              <a:t>Aitia</a:t>
            </a:r>
            <a:r>
              <a:rPr lang="cs-CZ" sz="2000" i="1" dirty="0" smtClean="0"/>
              <a:t>, </a:t>
            </a:r>
            <a:r>
              <a:rPr lang="cs-CZ" sz="2000" dirty="0" smtClean="0"/>
              <a:t>konkrétně prolog 1-5 a 21-24: zde Apollón domlouvá básníku: oběti mohou být tučné, Múza ale útlá)</a:t>
            </a:r>
          </a:p>
          <a:p>
            <a:pPr lvl="1"/>
            <a:r>
              <a:rPr lang="cs-CZ" sz="2000" dirty="0" err="1" smtClean="0"/>
              <a:t>Theokritos</a:t>
            </a:r>
            <a:r>
              <a:rPr lang="cs-CZ" sz="2000" dirty="0" smtClean="0"/>
              <a:t> (Sicílie: </a:t>
            </a:r>
            <a:r>
              <a:rPr lang="cs-CZ" sz="2000" dirty="0" err="1" smtClean="0"/>
              <a:t>Ecl</a:t>
            </a:r>
            <a:r>
              <a:rPr lang="cs-CZ" sz="2000" dirty="0" smtClean="0"/>
              <a:t>. 2: </a:t>
            </a:r>
            <a:r>
              <a:rPr lang="cs-CZ" sz="2000" i="1" dirty="0" err="1" smtClean="0"/>
              <a:t>siculi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montes</a:t>
            </a:r>
            <a:r>
              <a:rPr lang="cs-CZ" sz="2000" dirty="0" smtClean="0"/>
              <a:t>; </a:t>
            </a:r>
            <a:r>
              <a:rPr lang="cs-CZ" sz="2000" dirty="0" err="1" smtClean="0"/>
              <a:t>Ecl</a:t>
            </a:r>
            <a:r>
              <a:rPr lang="cs-CZ" sz="2000" dirty="0" smtClean="0"/>
              <a:t>. 4: </a:t>
            </a:r>
            <a:r>
              <a:rPr lang="cs-CZ" sz="2000" i="1" dirty="0" err="1" smtClean="0"/>
              <a:t>Sicelides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Musae</a:t>
            </a:r>
            <a:r>
              <a:rPr lang="cs-CZ" sz="2000" dirty="0" smtClean="0"/>
              <a:t>;  </a:t>
            </a:r>
            <a:r>
              <a:rPr lang="cs-CZ" sz="2000" dirty="0" err="1" smtClean="0"/>
              <a:t>Ecl</a:t>
            </a:r>
            <a:r>
              <a:rPr lang="cs-CZ" sz="2000" dirty="0" smtClean="0"/>
              <a:t>. 6 </a:t>
            </a:r>
            <a:r>
              <a:rPr lang="cs-CZ" sz="2000" dirty="0" err="1" smtClean="0"/>
              <a:t>syrákúský</a:t>
            </a:r>
            <a:r>
              <a:rPr lang="cs-CZ" sz="2000" dirty="0" smtClean="0"/>
              <a:t> verš; </a:t>
            </a:r>
            <a:r>
              <a:rPr lang="cs-CZ" sz="2000" dirty="0" err="1" smtClean="0"/>
              <a:t>Ecl</a:t>
            </a:r>
            <a:r>
              <a:rPr lang="cs-CZ" sz="2000" dirty="0" smtClean="0"/>
              <a:t>. 10: </a:t>
            </a:r>
            <a:r>
              <a:rPr lang="cs-CZ" sz="2000" i="1" dirty="0" err="1" smtClean="0"/>
              <a:t>fluctus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Sicani</a:t>
            </a:r>
            <a:r>
              <a:rPr lang="cs-CZ" sz="2000" dirty="0" smtClean="0"/>
              <a:t>; </a:t>
            </a:r>
            <a:r>
              <a:rPr lang="cs-CZ" sz="2000" dirty="0" err="1" smtClean="0"/>
              <a:t>Arethusa</a:t>
            </a:r>
            <a:r>
              <a:rPr lang="cs-CZ" sz="2000" dirty="0" smtClean="0"/>
              <a:t>: původně arkadská Múza, která uprchla na Sicílii; literární odkazy na jednotlivé idyly)</a:t>
            </a:r>
          </a:p>
          <a:p>
            <a:r>
              <a:rPr lang="cs-CZ" dirty="0" smtClean="0"/>
              <a:t>Aluze (jmenovité i obrazné):</a:t>
            </a:r>
          </a:p>
          <a:p>
            <a:pPr lvl="1"/>
            <a:r>
              <a:rPr lang="cs-CZ" sz="1800" dirty="0" err="1" smtClean="0"/>
              <a:t>Cornelius</a:t>
            </a:r>
            <a:r>
              <a:rPr lang="cs-CZ" sz="1800" dirty="0" smtClean="0"/>
              <a:t> </a:t>
            </a:r>
            <a:r>
              <a:rPr lang="cs-CZ" sz="1800" dirty="0" err="1" smtClean="0"/>
              <a:t>Gallus</a:t>
            </a:r>
            <a:r>
              <a:rPr lang="cs-CZ" sz="1800" dirty="0" smtClean="0"/>
              <a:t> (</a:t>
            </a:r>
            <a:r>
              <a:rPr lang="cs-CZ" sz="1800" dirty="0" err="1" smtClean="0"/>
              <a:t>Ecl</a:t>
            </a:r>
            <a:r>
              <a:rPr lang="cs-CZ" sz="1800" dirty="0" smtClean="0"/>
              <a:t>. 6,64/69-73; 10), C. </a:t>
            </a:r>
            <a:r>
              <a:rPr lang="cs-CZ" sz="1800" dirty="0" err="1" smtClean="0"/>
              <a:t>Asinius</a:t>
            </a:r>
            <a:r>
              <a:rPr lang="cs-CZ" sz="1800" dirty="0" smtClean="0"/>
              <a:t> </a:t>
            </a:r>
            <a:r>
              <a:rPr lang="cs-CZ" sz="1800" dirty="0" err="1" smtClean="0"/>
              <a:t>Pollio</a:t>
            </a:r>
            <a:r>
              <a:rPr lang="cs-CZ" sz="1800" dirty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Ecl</a:t>
            </a:r>
            <a:r>
              <a:rPr lang="cs-CZ" sz="1800" dirty="0" smtClean="0"/>
              <a:t>. 3,86), </a:t>
            </a:r>
            <a:r>
              <a:rPr lang="cs-CZ" sz="1800" dirty="0" err="1" smtClean="0"/>
              <a:t>Alfenus</a:t>
            </a:r>
            <a:r>
              <a:rPr lang="cs-CZ" sz="1800" dirty="0" smtClean="0"/>
              <a:t> </a:t>
            </a:r>
            <a:r>
              <a:rPr lang="cs-CZ" sz="1800" dirty="0" err="1" smtClean="0"/>
              <a:t>Varus</a:t>
            </a:r>
            <a:r>
              <a:rPr lang="cs-CZ" sz="1800" dirty="0" smtClean="0"/>
              <a:t> (</a:t>
            </a:r>
            <a:r>
              <a:rPr lang="cs-CZ" sz="1800" dirty="0" err="1" smtClean="0"/>
              <a:t>Ecl</a:t>
            </a:r>
            <a:r>
              <a:rPr lang="cs-CZ" sz="1800" dirty="0" smtClean="0"/>
              <a:t>. 6 /9), L. </a:t>
            </a:r>
            <a:r>
              <a:rPr lang="cs-CZ" sz="1800" dirty="0" err="1" smtClean="0"/>
              <a:t>Varius</a:t>
            </a:r>
            <a:r>
              <a:rPr lang="cs-CZ" sz="1800" dirty="0" smtClean="0"/>
              <a:t> </a:t>
            </a:r>
            <a:r>
              <a:rPr lang="cs-CZ" sz="1800" dirty="0" err="1" smtClean="0"/>
              <a:t>Rufus</a:t>
            </a:r>
            <a:r>
              <a:rPr lang="cs-CZ" sz="1800" dirty="0" smtClean="0"/>
              <a:t> (</a:t>
            </a:r>
            <a:r>
              <a:rPr lang="cs-CZ" sz="1800" dirty="0" err="1" smtClean="0"/>
              <a:t>Ecl</a:t>
            </a:r>
            <a:r>
              <a:rPr lang="cs-CZ" sz="1800" dirty="0" smtClean="0"/>
              <a:t>. 9), C. </a:t>
            </a:r>
            <a:r>
              <a:rPr lang="cs-CZ" sz="1800" dirty="0" err="1" smtClean="0"/>
              <a:t>Helvius</a:t>
            </a:r>
            <a:r>
              <a:rPr lang="cs-CZ" sz="1800" dirty="0" smtClean="0"/>
              <a:t> </a:t>
            </a:r>
            <a:r>
              <a:rPr lang="cs-CZ" sz="1800" dirty="0" err="1" smtClean="0"/>
              <a:t>Cinna</a:t>
            </a:r>
            <a:r>
              <a:rPr lang="cs-CZ" sz="1800" dirty="0" smtClean="0"/>
              <a:t> (</a:t>
            </a:r>
            <a:r>
              <a:rPr lang="cs-CZ" sz="1800" dirty="0" err="1" smtClean="0"/>
              <a:t>Ecl</a:t>
            </a:r>
            <a:r>
              <a:rPr lang="cs-CZ" sz="1800" dirty="0" smtClean="0"/>
              <a:t>. 9)</a:t>
            </a:r>
          </a:p>
          <a:p>
            <a:pPr lvl="1"/>
            <a:r>
              <a:rPr lang="cs-CZ" sz="1800" dirty="0" err="1" smtClean="0"/>
              <a:t>Bavius</a:t>
            </a:r>
            <a:r>
              <a:rPr lang="cs-CZ" sz="1800" dirty="0" smtClean="0"/>
              <a:t>? a </a:t>
            </a:r>
            <a:r>
              <a:rPr lang="cs-CZ" sz="1800" dirty="0" err="1" smtClean="0"/>
              <a:t>Maevius</a:t>
            </a:r>
            <a:r>
              <a:rPr lang="cs-CZ" sz="1800" dirty="0" smtClean="0"/>
              <a:t>? (</a:t>
            </a:r>
            <a:r>
              <a:rPr lang="cs-CZ" sz="1800" dirty="0" err="1" smtClean="0"/>
              <a:t>Ecl</a:t>
            </a:r>
            <a:r>
              <a:rPr lang="cs-CZ" sz="1800" dirty="0" smtClean="0"/>
              <a:t>. 3), </a:t>
            </a:r>
            <a:r>
              <a:rPr lang="cs-CZ" sz="1800" dirty="0" err="1" smtClean="0"/>
              <a:t>Arión</a:t>
            </a:r>
            <a:r>
              <a:rPr lang="cs-CZ" sz="1800" dirty="0" smtClean="0"/>
              <a:t> (</a:t>
            </a:r>
            <a:r>
              <a:rPr lang="cs-CZ" sz="1800" dirty="0" err="1"/>
              <a:t>E</a:t>
            </a:r>
            <a:r>
              <a:rPr lang="cs-CZ" sz="1800" dirty="0" err="1" smtClean="0"/>
              <a:t>cl</a:t>
            </a:r>
            <a:r>
              <a:rPr lang="cs-CZ" sz="1800" dirty="0" smtClean="0"/>
              <a:t>. 8), </a:t>
            </a:r>
            <a:r>
              <a:rPr lang="cs-CZ" sz="1800" dirty="0" err="1" smtClean="0"/>
              <a:t>Euforión</a:t>
            </a:r>
            <a:r>
              <a:rPr lang="cs-CZ" sz="1800" dirty="0" smtClean="0"/>
              <a:t> z Chalkidy (10)</a:t>
            </a:r>
          </a:p>
          <a:p>
            <a:pPr lvl="1"/>
            <a:r>
              <a:rPr lang="cs-CZ" sz="1800" dirty="0" err="1" smtClean="0"/>
              <a:t>Kónón</a:t>
            </a:r>
            <a:r>
              <a:rPr lang="cs-CZ" sz="1800" dirty="0" smtClean="0"/>
              <a:t> ze Samu, </a:t>
            </a:r>
            <a:r>
              <a:rPr lang="cs-CZ" sz="1800" dirty="0" err="1" smtClean="0"/>
              <a:t>Eudoxos</a:t>
            </a:r>
            <a:r>
              <a:rPr lang="cs-CZ" sz="1800" dirty="0" smtClean="0"/>
              <a:t> z </a:t>
            </a:r>
            <a:r>
              <a:rPr lang="cs-CZ" sz="1800" dirty="0" err="1" smtClean="0"/>
              <a:t>Knidu</a:t>
            </a:r>
            <a:r>
              <a:rPr lang="cs-CZ" sz="1800" dirty="0" smtClean="0"/>
              <a:t> (3)</a:t>
            </a:r>
          </a:p>
          <a:p>
            <a:pPr lvl="2"/>
            <a:r>
              <a:rPr lang="cs-CZ" sz="1800" dirty="0" err="1" smtClean="0"/>
              <a:t>Kallimachos</a:t>
            </a:r>
            <a:r>
              <a:rPr lang="cs-CZ" sz="1800" dirty="0" smtClean="0"/>
              <a:t> (</a:t>
            </a:r>
            <a:r>
              <a:rPr lang="cs-CZ" sz="1800" dirty="0" err="1" smtClean="0"/>
              <a:t>Ecl</a:t>
            </a:r>
            <a:r>
              <a:rPr lang="cs-CZ" sz="1800" dirty="0" smtClean="0"/>
              <a:t>. 1, </a:t>
            </a:r>
            <a:r>
              <a:rPr lang="cs-CZ" sz="1800" dirty="0" err="1" smtClean="0"/>
              <a:t>Ecl</a:t>
            </a:r>
            <a:r>
              <a:rPr lang="cs-CZ" sz="1800" dirty="0" smtClean="0"/>
              <a:t>. 6), </a:t>
            </a:r>
            <a:r>
              <a:rPr lang="cs-CZ" sz="1800" dirty="0" err="1" smtClean="0"/>
              <a:t>Artemidóros</a:t>
            </a:r>
            <a:r>
              <a:rPr lang="cs-CZ" sz="1800" dirty="0" smtClean="0"/>
              <a:t> (</a:t>
            </a:r>
            <a:r>
              <a:rPr lang="cs-CZ" sz="1800" dirty="0" err="1" smtClean="0"/>
              <a:t>Ecl</a:t>
            </a:r>
            <a:r>
              <a:rPr lang="cs-CZ" sz="1800" dirty="0" smtClean="0"/>
              <a:t>. 1: </a:t>
            </a:r>
            <a:r>
              <a:rPr lang="cs-CZ" sz="1800" i="1" dirty="0" err="1" smtClean="0"/>
              <a:t>Tytire</a:t>
            </a:r>
            <a:r>
              <a:rPr lang="cs-CZ" sz="1800" i="1" dirty="0" smtClean="0"/>
              <a:t>… </a:t>
            </a:r>
            <a:r>
              <a:rPr lang="cs-CZ" sz="1800" i="1" dirty="0" err="1" smtClean="0"/>
              <a:t>avena</a:t>
            </a:r>
            <a:r>
              <a:rPr lang="cs-CZ" sz="1800" dirty="0" smtClean="0"/>
              <a:t>)</a:t>
            </a:r>
          </a:p>
          <a:p>
            <a:pPr lvl="2"/>
            <a:r>
              <a:rPr lang="cs-CZ" sz="1800" dirty="0" err="1"/>
              <a:t>Hésiodos</a:t>
            </a:r>
            <a:r>
              <a:rPr lang="cs-CZ" sz="1800" dirty="0"/>
              <a:t> (</a:t>
            </a:r>
            <a:r>
              <a:rPr lang="cs-CZ" sz="1800" dirty="0" err="1"/>
              <a:t>Ecl</a:t>
            </a:r>
            <a:r>
              <a:rPr lang="cs-CZ" sz="1800" dirty="0"/>
              <a:t>. 6: </a:t>
            </a:r>
            <a:r>
              <a:rPr lang="cs-CZ" sz="1800" i="1" dirty="0" err="1"/>
              <a:t>Pierides</a:t>
            </a:r>
            <a:r>
              <a:rPr lang="cs-CZ" sz="1800" i="1" dirty="0"/>
              <a:t>, </a:t>
            </a:r>
            <a:r>
              <a:rPr lang="cs-CZ" sz="1800" i="1" dirty="0" err="1"/>
              <a:t>Ascraeus</a:t>
            </a:r>
            <a:r>
              <a:rPr lang="cs-CZ" sz="1800" i="1" dirty="0"/>
              <a:t> senes</a:t>
            </a:r>
            <a:r>
              <a:rPr lang="cs-CZ" sz="1800" dirty="0"/>
              <a:t>)</a:t>
            </a:r>
          </a:p>
          <a:p>
            <a:pPr lvl="2"/>
            <a:r>
              <a:rPr lang="cs-CZ" sz="1800" dirty="0" err="1"/>
              <a:t>Lucretius</a:t>
            </a:r>
            <a:r>
              <a:rPr lang="cs-CZ" sz="1800" dirty="0"/>
              <a:t> (</a:t>
            </a:r>
            <a:r>
              <a:rPr lang="cs-CZ" sz="1800" dirty="0" err="1"/>
              <a:t>Ecl</a:t>
            </a:r>
            <a:r>
              <a:rPr lang="cs-CZ" sz="1800" dirty="0"/>
              <a:t>. 6: úvod do </a:t>
            </a:r>
            <a:r>
              <a:rPr lang="cs-CZ" sz="1800" i="1" dirty="0"/>
              <a:t>De </a:t>
            </a:r>
            <a:r>
              <a:rPr lang="cs-CZ" sz="1800" i="1" dirty="0" err="1"/>
              <a:t>rerum</a:t>
            </a:r>
            <a:r>
              <a:rPr lang="cs-CZ" sz="1800" i="1" dirty="0"/>
              <a:t> natura</a:t>
            </a:r>
            <a:r>
              <a:rPr lang="cs-CZ" sz="1800" dirty="0" smtClean="0"/>
              <a:t>)</a:t>
            </a:r>
          </a:p>
          <a:p>
            <a:pPr lvl="2"/>
            <a:r>
              <a:rPr lang="cs-CZ" sz="1800" dirty="0" err="1" smtClean="0"/>
              <a:t>Pollio</a:t>
            </a:r>
            <a:r>
              <a:rPr lang="cs-CZ" sz="1800" dirty="0" smtClean="0"/>
              <a:t> (</a:t>
            </a:r>
            <a:r>
              <a:rPr lang="cs-CZ" sz="1800" dirty="0" err="1" smtClean="0"/>
              <a:t>Ecl</a:t>
            </a:r>
            <a:r>
              <a:rPr lang="cs-CZ" sz="1800" dirty="0" smtClean="0"/>
              <a:t>. 4, 8)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450541" y="645459"/>
            <a:ext cx="4307077" cy="92333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err="1" smtClean="0">
                <a:solidFill>
                  <a:srgbClr val="FFFF00"/>
                </a:solidFill>
              </a:rPr>
              <a:t>Tityre</a:t>
            </a:r>
            <a:r>
              <a:rPr lang="cs-CZ" i="1" dirty="0" smtClean="0">
                <a:solidFill>
                  <a:srgbClr val="FFFF00"/>
                </a:solidFill>
              </a:rPr>
              <a:t>,</a:t>
            </a:r>
            <a:r>
              <a:rPr lang="cs-CZ" i="1" dirty="0" smtClean="0"/>
              <a:t> tu </a:t>
            </a:r>
            <a:r>
              <a:rPr lang="cs-CZ" i="1" dirty="0" err="1" smtClean="0"/>
              <a:t>patulae</a:t>
            </a:r>
            <a:r>
              <a:rPr lang="cs-CZ" i="1" dirty="0" smtClean="0"/>
              <a:t> </a:t>
            </a:r>
            <a:r>
              <a:rPr lang="cs-CZ" i="1" dirty="0" err="1" smtClean="0"/>
              <a:t>recubans</a:t>
            </a:r>
            <a:r>
              <a:rPr lang="cs-CZ" i="1" dirty="0" smtClean="0"/>
              <a:t> sub </a:t>
            </a:r>
            <a:r>
              <a:rPr lang="cs-CZ" i="1" dirty="0" err="1" smtClean="0"/>
              <a:t>tegmine</a:t>
            </a:r>
            <a:r>
              <a:rPr lang="cs-CZ" i="1" dirty="0" smtClean="0"/>
              <a:t> </a:t>
            </a:r>
            <a:r>
              <a:rPr lang="cs-CZ" i="1" dirty="0" err="1" smtClean="0"/>
              <a:t>fagi</a:t>
            </a:r>
            <a:endParaRPr lang="cs-CZ" i="1" dirty="0" smtClean="0"/>
          </a:p>
          <a:p>
            <a:r>
              <a:rPr lang="cs-CZ" i="1" dirty="0" smtClean="0">
                <a:solidFill>
                  <a:srgbClr val="FFFF00"/>
                </a:solidFill>
              </a:rPr>
              <a:t>Silvestrem </a:t>
            </a:r>
            <a:r>
              <a:rPr lang="cs-CZ" i="1" dirty="0" err="1" smtClean="0">
                <a:solidFill>
                  <a:srgbClr val="FFFF00"/>
                </a:solidFill>
              </a:rPr>
              <a:t>tenui</a:t>
            </a:r>
            <a:r>
              <a:rPr lang="cs-CZ" i="1" dirty="0" smtClean="0">
                <a:solidFill>
                  <a:srgbClr val="FFFF00"/>
                </a:solidFill>
              </a:rPr>
              <a:t> </a:t>
            </a:r>
            <a:r>
              <a:rPr lang="cs-CZ" i="1" dirty="0" err="1" smtClean="0">
                <a:solidFill>
                  <a:srgbClr val="FFFF00"/>
                </a:solidFill>
              </a:rPr>
              <a:t>Musam</a:t>
            </a:r>
            <a:r>
              <a:rPr lang="cs-CZ" i="1" dirty="0" smtClean="0">
                <a:solidFill>
                  <a:srgbClr val="FFFF00"/>
                </a:solidFill>
              </a:rPr>
              <a:t> </a:t>
            </a:r>
            <a:r>
              <a:rPr lang="cs-CZ" i="1" dirty="0" err="1" smtClean="0">
                <a:solidFill>
                  <a:srgbClr val="FFFF00"/>
                </a:solidFill>
              </a:rPr>
              <a:t>meditaris</a:t>
            </a:r>
            <a:r>
              <a:rPr lang="cs-CZ" i="1" dirty="0" smtClean="0">
                <a:solidFill>
                  <a:srgbClr val="FFFF00"/>
                </a:solidFill>
              </a:rPr>
              <a:t> </a:t>
            </a:r>
            <a:r>
              <a:rPr lang="cs-CZ" i="1" dirty="0" err="1" smtClean="0">
                <a:solidFill>
                  <a:srgbClr val="FFFF00"/>
                </a:solidFill>
              </a:rPr>
              <a:t>avena</a:t>
            </a:r>
            <a:r>
              <a:rPr lang="cs-CZ" i="1" dirty="0" smtClean="0"/>
              <a:t>…</a:t>
            </a:r>
          </a:p>
          <a:p>
            <a:pPr algn="r"/>
            <a:r>
              <a:rPr lang="cs-CZ" i="1" dirty="0" err="1" smtClean="0"/>
              <a:t>Ecl</a:t>
            </a:r>
            <a:r>
              <a:rPr lang="cs-CZ" i="1" dirty="0" smtClean="0"/>
              <a:t>. </a:t>
            </a:r>
            <a:r>
              <a:rPr lang="cs-CZ" dirty="0" smtClean="0"/>
              <a:t>1,1-2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537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13648"/>
            <a:ext cx="10515600" cy="4840940"/>
          </a:xfrm>
        </p:spPr>
        <p:txBody>
          <a:bodyPr>
            <a:normAutofit fontScale="70000" lnSpcReduction="20000"/>
          </a:bodyPr>
          <a:lstStyle/>
          <a:p>
            <a:r>
              <a:rPr lang="cs-CZ" sz="3000" dirty="0"/>
              <a:t>Reálná </a:t>
            </a:r>
            <a:r>
              <a:rPr lang="cs-CZ" sz="3000" dirty="0" smtClean="0"/>
              <a:t>předloha:</a:t>
            </a:r>
          </a:p>
          <a:p>
            <a:pPr lvl="1"/>
            <a:r>
              <a:rPr lang="cs-CZ" dirty="0" smtClean="0"/>
              <a:t>pravděpodobně souhrnná edice </a:t>
            </a:r>
            <a:r>
              <a:rPr lang="cs-CZ" i="1" dirty="0" err="1" smtClean="0"/>
              <a:t>Bucolica</a:t>
            </a:r>
            <a:r>
              <a:rPr lang="cs-CZ" i="1" dirty="0" smtClean="0"/>
              <a:t> </a:t>
            </a:r>
            <a:r>
              <a:rPr lang="cs-CZ" dirty="0" err="1" smtClean="0"/>
              <a:t>Artemidóra</a:t>
            </a:r>
            <a:r>
              <a:rPr lang="cs-CZ" dirty="0" smtClean="0"/>
              <a:t> z 1. pol. 1. stol. př. Kr. (paralela: </a:t>
            </a:r>
            <a:r>
              <a:rPr lang="cs-CZ" dirty="0" err="1" smtClean="0"/>
              <a:t>Artemidórem</a:t>
            </a:r>
            <a:r>
              <a:rPr lang="cs-CZ" dirty="0" smtClean="0"/>
              <a:t> identifikované </a:t>
            </a:r>
            <a:r>
              <a:rPr lang="cs-CZ" dirty="0" err="1" smtClean="0"/>
              <a:t>Theokritovy</a:t>
            </a:r>
            <a:r>
              <a:rPr lang="cs-CZ" dirty="0" smtClean="0"/>
              <a:t> kanonické idyly: 10 básní /1,3-11/ a 10 Vergiliových idyl)</a:t>
            </a:r>
          </a:p>
          <a:p>
            <a:pPr lvl="1"/>
            <a:r>
              <a:rPr lang="cs-CZ" dirty="0" smtClean="0"/>
              <a:t>učená narážka: </a:t>
            </a:r>
            <a:r>
              <a:rPr lang="cs-CZ" i="1" dirty="0" err="1" smtClean="0"/>
              <a:t>Tytire</a:t>
            </a:r>
            <a:r>
              <a:rPr lang="cs-CZ" i="1" dirty="0" smtClean="0"/>
              <a:t>, …, </a:t>
            </a:r>
            <a:r>
              <a:rPr lang="cs-CZ" i="1" dirty="0" err="1" smtClean="0"/>
              <a:t>avena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dirty="0" err="1" smtClean="0"/>
              <a:t>kalamos</a:t>
            </a:r>
            <a:r>
              <a:rPr lang="cs-CZ" dirty="0" smtClean="0"/>
              <a:t>: ve scholiích se zachovala poznámka o pokusech vykládat jméno </a:t>
            </a:r>
            <a:r>
              <a:rPr lang="cs-CZ" dirty="0" err="1" smtClean="0"/>
              <a:t>Tytiros</a:t>
            </a:r>
            <a:r>
              <a:rPr lang="cs-CZ" dirty="0" smtClean="0"/>
              <a:t> etymologicky jako synonymum ke </a:t>
            </a:r>
            <a:r>
              <a:rPr lang="cs-CZ" dirty="0" err="1" smtClean="0"/>
              <a:t>kalamos</a:t>
            </a:r>
            <a:r>
              <a:rPr lang="cs-CZ" dirty="0" smtClean="0"/>
              <a:t>: a tento názor měl zastávat právě </a:t>
            </a:r>
            <a:r>
              <a:rPr lang="cs-CZ" dirty="0" err="1" smtClean="0"/>
              <a:t>Artemidóros</a:t>
            </a:r>
            <a:r>
              <a:rPr lang="cs-CZ" dirty="0" smtClean="0"/>
              <a:t>: Vergilius tak rozehrává hru aluzí nejen na žánr, ale i na konkrétního editora; sic </a:t>
            </a:r>
            <a:r>
              <a:rPr lang="cs-CZ" dirty="0" err="1" smtClean="0"/>
              <a:t>Cairns</a:t>
            </a:r>
            <a:r>
              <a:rPr lang="cs-CZ" dirty="0" smtClean="0"/>
              <a:t> 1999/</a:t>
            </a:r>
            <a:r>
              <a:rPr lang="cs-CZ" dirty="0" err="1" smtClean="0"/>
              <a:t>Holzberg</a:t>
            </a:r>
            <a:r>
              <a:rPr lang="cs-CZ" dirty="0" smtClean="0"/>
              <a:t> 2006, 26) </a:t>
            </a:r>
          </a:p>
          <a:p>
            <a:r>
              <a:rPr lang="cs-CZ" dirty="0" smtClean="0"/>
              <a:t>Topika:</a:t>
            </a:r>
          </a:p>
          <a:p>
            <a:pPr lvl="1"/>
            <a:r>
              <a:rPr lang="cs-CZ" dirty="0" smtClean="0"/>
              <a:t>střídavý pastýřský zpěv (i soutěžní)</a:t>
            </a:r>
          </a:p>
          <a:p>
            <a:pPr lvl="1"/>
            <a:r>
              <a:rPr lang="cs-CZ" dirty="0" smtClean="0"/>
              <a:t>pastýřské prostředí a venkovská krajina</a:t>
            </a:r>
          </a:p>
          <a:p>
            <a:pPr lvl="1"/>
            <a:r>
              <a:rPr lang="cs-CZ" dirty="0" smtClean="0"/>
              <a:t>láska a její útrapy (dívky i chlapci)</a:t>
            </a:r>
          </a:p>
          <a:p>
            <a:r>
              <a:rPr lang="cs-CZ" dirty="0" smtClean="0"/>
              <a:t>Inovace: </a:t>
            </a:r>
          </a:p>
          <a:p>
            <a:pPr lvl="1"/>
            <a:r>
              <a:rPr lang="cs-CZ" dirty="0" smtClean="0"/>
              <a:t>aktuální politická situace v Římě</a:t>
            </a:r>
          </a:p>
          <a:p>
            <a:pPr lvl="1"/>
            <a:r>
              <a:rPr lang="cs-CZ" dirty="0" smtClean="0"/>
              <a:t>Octavianus Augustus</a:t>
            </a:r>
          </a:p>
          <a:p>
            <a:pPr lvl="1"/>
            <a:r>
              <a:rPr lang="cs-CZ" i="1" dirty="0" err="1" smtClean="0"/>
              <a:t>furor</a:t>
            </a:r>
            <a:endParaRPr lang="cs-CZ" i="1" dirty="0" smtClean="0"/>
          </a:p>
          <a:p>
            <a:r>
              <a:rPr lang="cs-CZ" dirty="0" smtClean="0"/>
              <a:t>Autobiografie: </a:t>
            </a:r>
          </a:p>
          <a:p>
            <a:pPr lvl="1"/>
            <a:r>
              <a:rPr lang="cs-CZ" dirty="0" smtClean="0"/>
              <a:t>zabavení rodinného statku v Mantově r. 41 (díky </a:t>
            </a:r>
            <a:r>
              <a:rPr lang="cs-CZ" dirty="0" err="1" smtClean="0"/>
              <a:t>Asiniu</a:t>
            </a:r>
            <a:r>
              <a:rPr lang="cs-CZ" dirty="0" smtClean="0"/>
              <a:t> </a:t>
            </a:r>
            <a:r>
              <a:rPr lang="cs-CZ" dirty="0" err="1" smtClean="0"/>
              <a:t>Pollionovi</a:t>
            </a:r>
            <a:r>
              <a:rPr lang="cs-CZ" dirty="0" smtClean="0"/>
              <a:t>, </a:t>
            </a:r>
            <a:r>
              <a:rPr lang="cs-CZ" dirty="0" err="1" smtClean="0"/>
              <a:t>Alfenu</a:t>
            </a:r>
            <a:r>
              <a:rPr lang="cs-CZ" dirty="0" smtClean="0"/>
              <a:t> </a:t>
            </a:r>
            <a:r>
              <a:rPr lang="cs-CZ" dirty="0" err="1" smtClean="0"/>
              <a:t>Varovi</a:t>
            </a:r>
            <a:r>
              <a:rPr lang="cs-CZ" dirty="0" smtClean="0"/>
              <a:t> a </a:t>
            </a:r>
            <a:r>
              <a:rPr lang="cs-CZ" dirty="0" err="1" smtClean="0"/>
              <a:t>Corneliu</a:t>
            </a:r>
            <a:r>
              <a:rPr lang="cs-CZ" dirty="0" smtClean="0"/>
              <a:t> Gallovi mu by vrácen)</a:t>
            </a:r>
          </a:p>
          <a:p>
            <a:r>
              <a:rPr lang="cs-CZ" dirty="0" smtClean="0"/>
              <a:t>Realita (konfiskace, občanské války) i alegorie (bůh, spasitelské dítě)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38047" y="815788"/>
            <a:ext cx="4617290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cs-CZ" i="1" dirty="0" smtClean="0"/>
              <a:t>…</a:t>
            </a:r>
            <a:r>
              <a:rPr lang="cs-CZ" i="1" dirty="0" err="1" smtClean="0"/>
              <a:t>ludere</a:t>
            </a:r>
            <a:r>
              <a:rPr lang="cs-CZ" i="1" dirty="0" smtClean="0"/>
              <a:t> </a:t>
            </a:r>
            <a:r>
              <a:rPr lang="cs-CZ" i="1" dirty="0" err="1" smtClean="0"/>
              <a:t>quae</a:t>
            </a:r>
            <a:r>
              <a:rPr lang="cs-CZ" i="1" dirty="0" smtClean="0"/>
              <a:t> </a:t>
            </a:r>
            <a:r>
              <a:rPr lang="cs-CZ" i="1" dirty="0" err="1" smtClean="0"/>
              <a:t>vellem</a:t>
            </a:r>
            <a:r>
              <a:rPr lang="cs-CZ" i="1" dirty="0" smtClean="0"/>
              <a:t> </a:t>
            </a:r>
            <a:r>
              <a:rPr lang="cs-CZ" i="1" dirty="0" err="1"/>
              <a:t>calamo</a:t>
            </a:r>
            <a:r>
              <a:rPr lang="cs-CZ" i="1" dirty="0"/>
              <a:t> </a:t>
            </a:r>
            <a:r>
              <a:rPr lang="cs-CZ" i="1" dirty="0" err="1" smtClean="0"/>
              <a:t>permisit</a:t>
            </a:r>
            <a:r>
              <a:rPr lang="cs-CZ" i="1" dirty="0" smtClean="0"/>
              <a:t> </a:t>
            </a:r>
            <a:r>
              <a:rPr lang="cs-CZ" i="1" dirty="0" err="1" smtClean="0"/>
              <a:t>agresti</a:t>
            </a:r>
            <a:r>
              <a:rPr lang="cs-CZ" i="1" dirty="0" smtClean="0"/>
              <a:t>…</a:t>
            </a:r>
          </a:p>
          <a:p>
            <a:pPr algn="r"/>
            <a:r>
              <a:rPr lang="cs-CZ" i="1" dirty="0" smtClean="0">
                <a:solidFill>
                  <a:schemeClr val="bg2">
                    <a:lumMod val="50000"/>
                  </a:schemeClr>
                </a:solidFill>
              </a:rPr>
              <a:t>/deus/</a:t>
            </a:r>
            <a:r>
              <a:rPr lang="cs-CZ" i="1" dirty="0" smtClean="0"/>
              <a:t>        </a:t>
            </a:r>
            <a:r>
              <a:rPr lang="cs-CZ" i="1" dirty="0" err="1" smtClean="0"/>
              <a:t>Ecl</a:t>
            </a:r>
            <a:r>
              <a:rPr lang="cs-CZ" i="1" dirty="0" smtClean="0"/>
              <a:t>. </a:t>
            </a:r>
            <a:r>
              <a:rPr lang="cs-CZ" dirty="0" smtClean="0"/>
              <a:t>1,10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9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Střídavý pastýřský zpěv / soutěž:</a:t>
            </a:r>
          </a:p>
          <a:p>
            <a:pPr lvl="1"/>
            <a:r>
              <a:rPr lang="cs-CZ" sz="2000" dirty="0" err="1" smtClean="0">
                <a:solidFill>
                  <a:srgbClr val="C00000"/>
                </a:solidFill>
              </a:rPr>
              <a:t>Ecl</a:t>
            </a:r>
            <a:r>
              <a:rPr lang="cs-CZ" sz="2000" dirty="0" smtClean="0">
                <a:solidFill>
                  <a:srgbClr val="C00000"/>
                </a:solidFill>
              </a:rPr>
              <a:t>. 3,59: </a:t>
            </a:r>
            <a:r>
              <a:rPr lang="cs-CZ" sz="2000" i="1" dirty="0" err="1" smtClean="0">
                <a:solidFill>
                  <a:srgbClr val="C00000"/>
                </a:solidFill>
              </a:rPr>
              <a:t>alternis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dicetis</a:t>
            </a:r>
            <a:r>
              <a:rPr lang="cs-CZ" sz="2000" i="1" dirty="0" smtClean="0">
                <a:solidFill>
                  <a:srgbClr val="C00000"/>
                </a:solidFill>
              </a:rPr>
              <a:t>; amant </a:t>
            </a:r>
            <a:r>
              <a:rPr lang="cs-CZ" sz="2000" i="1" dirty="0" err="1" smtClean="0">
                <a:solidFill>
                  <a:srgbClr val="C00000"/>
                </a:solidFill>
              </a:rPr>
              <a:t>alterna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Camenae</a:t>
            </a:r>
            <a:endParaRPr lang="cs-CZ" sz="2000" i="1" dirty="0" smtClean="0">
              <a:solidFill>
                <a:srgbClr val="C00000"/>
              </a:solidFill>
            </a:endParaRPr>
          </a:p>
          <a:p>
            <a:pPr lvl="2"/>
            <a:r>
              <a:rPr lang="cs-CZ" dirty="0" err="1" smtClean="0">
                <a:solidFill>
                  <a:srgbClr val="0070C0"/>
                </a:solidFill>
              </a:rPr>
              <a:t>Ecl</a:t>
            </a:r>
            <a:r>
              <a:rPr lang="cs-CZ" dirty="0" smtClean="0">
                <a:solidFill>
                  <a:srgbClr val="0070C0"/>
                </a:solidFill>
              </a:rPr>
              <a:t>. 4,55-59:	</a:t>
            </a:r>
            <a:r>
              <a:rPr lang="cs-CZ" sz="1800" i="1" dirty="0" smtClean="0">
                <a:solidFill>
                  <a:srgbClr val="0070C0"/>
                </a:solidFill>
              </a:rPr>
              <a:t>non </a:t>
            </a:r>
            <a:r>
              <a:rPr lang="cs-CZ" sz="1800" i="1" dirty="0" err="1" smtClean="0">
                <a:solidFill>
                  <a:srgbClr val="0070C0"/>
                </a:solidFill>
              </a:rPr>
              <a:t>me</a:t>
            </a:r>
            <a:r>
              <a:rPr lang="cs-CZ" sz="1800" i="1" dirty="0" smtClean="0">
                <a:solidFill>
                  <a:srgbClr val="0070C0"/>
                </a:solidFill>
              </a:rPr>
              <a:t> </a:t>
            </a:r>
            <a:r>
              <a:rPr lang="cs-CZ" sz="1800" i="1" dirty="0" err="1" smtClean="0">
                <a:solidFill>
                  <a:srgbClr val="0070C0"/>
                </a:solidFill>
              </a:rPr>
              <a:t>carminibus</a:t>
            </a:r>
            <a:r>
              <a:rPr lang="cs-CZ" sz="1800" i="1" dirty="0" smtClean="0">
                <a:solidFill>
                  <a:srgbClr val="0070C0"/>
                </a:solidFill>
              </a:rPr>
              <a:t> </a:t>
            </a:r>
            <a:r>
              <a:rPr lang="cs-CZ" sz="1800" i="1" dirty="0" err="1" smtClean="0">
                <a:solidFill>
                  <a:srgbClr val="0070C0"/>
                </a:solidFill>
              </a:rPr>
              <a:t>vincet</a:t>
            </a:r>
            <a:r>
              <a:rPr lang="cs-CZ" sz="1800" i="1" dirty="0" smtClean="0">
                <a:solidFill>
                  <a:srgbClr val="0070C0"/>
                </a:solidFill>
              </a:rPr>
              <a:t> </a:t>
            </a:r>
            <a:r>
              <a:rPr lang="cs-CZ" sz="1800" i="1" dirty="0" err="1" smtClean="0">
                <a:solidFill>
                  <a:srgbClr val="0070C0"/>
                </a:solidFill>
              </a:rPr>
              <a:t>nec</a:t>
            </a:r>
            <a:r>
              <a:rPr lang="cs-CZ" sz="1800" i="1" dirty="0" smtClean="0">
                <a:solidFill>
                  <a:srgbClr val="0070C0"/>
                </a:solidFill>
              </a:rPr>
              <a:t> </a:t>
            </a:r>
            <a:r>
              <a:rPr lang="cs-CZ" sz="1800" i="1" dirty="0" err="1" smtClean="0">
                <a:solidFill>
                  <a:srgbClr val="0070C0"/>
                </a:solidFill>
              </a:rPr>
              <a:t>Thracius</a:t>
            </a:r>
            <a:r>
              <a:rPr lang="cs-CZ" sz="1800" i="1" dirty="0" smtClean="0">
                <a:solidFill>
                  <a:srgbClr val="0070C0"/>
                </a:solidFill>
              </a:rPr>
              <a:t> </a:t>
            </a:r>
            <a:r>
              <a:rPr lang="cs-CZ" sz="1800" i="1" dirty="0" err="1" smtClean="0">
                <a:solidFill>
                  <a:srgbClr val="0070C0"/>
                </a:solidFill>
              </a:rPr>
              <a:t>Orpheus</a:t>
            </a:r>
            <a:endParaRPr lang="cs-CZ" sz="1800" i="1" dirty="0" smtClean="0">
              <a:solidFill>
                <a:srgbClr val="0070C0"/>
              </a:solidFill>
            </a:endParaRPr>
          </a:p>
          <a:p>
            <a:pPr marL="2743200" lvl="6" indent="0">
              <a:buNone/>
            </a:pPr>
            <a:r>
              <a:rPr lang="cs-CZ" i="1" dirty="0" err="1" smtClean="0">
                <a:solidFill>
                  <a:srgbClr val="0070C0"/>
                </a:solidFill>
              </a:rPr>
              <a:t>nec</a:t>
            </a:r>
            <a:r>
              <a:rPr lang="cs-CZ" i="1" dirty="0" smtClean="0">
                <a:solidFill>
                  <a:srgbClr val="0070C0"/>
                </a:solidFill>
              </a:rPr>
              <a:t> Linus, </a:t>
            </a:r>
            <a:r>
              <a:rPr lang="cs-CZ" i="1" dirty="0" err="1" smtClean="0">
                <a:solidFill>
                  <a:srgbClr val="0070C0"/>
                </a:solidFill>
              </a:rPr>
              <a:t>huic</a:t>
            </a:r>
            <a:r>
              <a:rPr lang="cs-CZ" i="1" dirty="0" smtClean="0">
                <a:solidFill>
                  <a:srgbClr val="0070C0"/>
                </a:solidFill>
              </a:rPr>
              <a:t> mater </a:t>
            </a:r>
            <a:r>
              <a:rPr lang="cs-CZ" i="1" dirty="0" err="1" smtClean="0">
                <a:solidFill>
                  <a:srgbClr val="0070C0"/>
                </a:solidFill>
              </a:rPr>
              <a:t>quamvis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atque</a:t>
            </a:r>
            <a:r>
              <a:rPr lang="cs-CZ" i="1" dirty="0" smtClean="0">
                <a:solidFill>
                  <a:srgbClr val="0070C0"/>
                </a:solidFill>
              </a:rPr>
              <a:t> pater </a:t>
            </a:r>
            <a:r>
              <a:rPr lang="cs-CZ" i="1" dirty="0" err="1" smtClean="0">
                <a:solidFill>
                  <a:srgbClr val="0070C0"/>
                </a:solidFill>
              </a:rPr>
              <a:t>adsit</a:t>
            </a:r>
            <a:r>
              <a:rPr lang="cs-CZ" i="1" dirty="0" smtClean="0">
                <a:solidFill>
                  <a:srgbClr val="0070C0"/>
                </a:solidFill>
              </a:rPr>
              <a:t>, </a:t>
            </a:r>
          </a:p>
          <a:p>
            <a:pPr marL="2743200" lvl="6" indent="0">
              <a:buNone/>
            </a:pPr>
            <a:r>
              <a:rPr lang="cs-CZ" i="1" dirty="0" err="1" smtClean="0">
                <a:solidFill>
                  <a:srgbClr val="0070C0"/>
                </a:solidFill>
              </a:rPr>
              <a:t>Orphei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Calliopea</a:t>
            </a:r>
            <a:r>
              <a:rPr lang="cs-CZ" i="1" dirty="0" smtClean="0">
                <a:solidFill>
                  <a:srgbClr val="0070C0"/>
                </a:solidFill>
              </a:rPr>
              <a:t>, Lino </a:t>
            </a:r>
            <a:r>
              <a:rPr lang="cs-CZ" i="1" dirty="0" err="1" smtClean="0">
                <a:solidFill>
                  <a:srgbClr val="0070C0"/>
                </a:solidFill>
              </a:rPr>
              <a:t>formonsus</a:t>
            </a:r>
            <a:r>
              <a:rPr lang="cs-CZ" i="1" dirty="0" smtClean="0">
                <a:solidFill>
                  <a:srgbClr val="0070C0"/>
                </a:solidFill>
              </a:rPr>
              <a:t> Apollo. </a:t>
            </a:r>
            <a:endParaRPr lang="cs-CZ" i="1" dirty="0">
              <a:solidFill>
                <a:srgbClr val="0070C0"/>
              </a:solidFill>
            </a:endParaRPr>
          </a:p>
          <a:p>
            <a:pPr marL="2743200" lvl="6" indent="0">
              <a:buNone/>
            </a:pPr>
            <a:r>
              <a:rPr lang="cs-CZ" i="1" dirty="0" smtClean="0">
                <a:solidFill>
                  <a:srgbClr val="0070C0"/>
                </a:solidFill>
              </a:rPr>
              <a:t>Pan </a:t>
            </a:r>
            <a:r>
              <a:rPr lang="cs-CZ" i="1" dirty="0" err="1" smtClean="0">
                <a:solidFill>
                  <a:srgbClr val="0070C0"/>
                </a:solidFill>
              </a:rPr>
              <a:t>etiam</a:t>
            </a:r>
            <a:r>
              <a:rPr lang="cs-CZ" i="1" dirty="0" smtClean="0">
                <a:solidFill>
                  <a:srgbClr val="0070C0"/>
                </a:solidFill>
              </a:rPr>
              <a:t>, Arcadia </a:t>
            </a:r>
            <a:r>
              <a:rPr lang="cs-CZ" i="1" dirty="0" err="1" smtClean="0">
                <a:solidFill>
                  <a:srgbClr val="0070C0"/>
                </a:solidFill>
              </a:rPr>
              <a:t>mecum</a:t>
            </a:r>
            <a:r>
              <a:rPr lang="cs-CZ" i="1" dirty="0" smtClean="0">
                <a:solidFill>
                  <a:srgbClr val="0070C0"/>
                </a:solidFill>
              </a:rPr>
              <a:t> si </a:t>
            </a:r>
            <a:r>
              <a:rPr lang="cs-CZ" i="1" dirty="0" err="1" smtClean="0">
                <a:solidFill>
                  <a:srgbClr val="0070C0"/>
                </a:solidFill>
              </a:rPr>
              <a:t>iudice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certet</a:t>
            </a:r>
            <a:r>
              <a:rPr lang="cs-CZ" i="1" dirty="0" smtClean="0">
                <a:solidFill>
                  <a:srgbClr val="0070C0"/>
                </a:solidFill>
              </a:rPr>
              <a:t>, </a:t>
            </a:r>
            <a:endParaRPr lang="cs-CZ" i="1" dirty="0">
              <a:solidFill>
                <a:srgbClr val="0070C0"/>
              </a:solidFill>
            </a:endParaRPr>
          </a:p>
          <a:p>
            <a:pPr marL="2743200" lvl="6" indent="0">
              <a:buNone/>
            </a:pPr>
            <a:r>
              <a:rPr lang="cs-CZ" i="1" dirty="0" smtClean="0">
                <a:solidFill>
                  <a:srgbClr val="0070C0"/>
                </a:solidFill>
              </a:rPr>
              <a:t>Pan </a:t>
            </a:r>
            <a:r>
              <a:rPr lang="cs-CZ" i="1" dirty="0" err="1" smtClean="0">
                <a:solidFill>
                  <a:srgbClr val="0070C0"/>
                </a:solidFill>
              </a:rPr>
              <a:t>etiam</a:t>
            </a:r>
            <a:r>
              <a:rPr lang="cs-CZ" i="1" dirty="0" smtClean="0">
                <a:solidFill>
                  <a:srgbClr val="0070C0"/>
                </a:solidFill>
              </a:rPr>
              <a:t> Arcadia </a:t>
            </a:r>
            <a:r>
              <a:rPr lang="cs-CZ" i="1" dirty="0" err="1" smtClean="0">
                <a:solidFill>
                  <a:srgbClr val="0070C0"/>
                </a:solidFill>
              </a:rPr>
              <a:t>dicat</a:t>
            </a:r>
            <a:r>
              <a:rPr lang="cs-CZ" i="1" dirty="0" smtClean="0">
                <a:solidFill>
                  <a:srgbClr val="0070C0"/>
                </a:solidFill>
              </a:rPr>
              <a:t> se </a:t>
            </a:r>
            <a:r>
              <a:rPr lang="cs-CZ" i="1" dirty="0" err="1" smtClean="0">
                <a:solidFill>
                  <a:srgbClr val="0070C0"/>
                </a:solidFill>
              </a:rPr>
              <a:t>iudice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victum</a:t>
            </a:r>
            <a:endParaRPr lang="cs-CZ" i="1" dirty="0" smtClean="0">
              <a:solidFill>
                <a:srgbClr val="0070C0"/>
              </a:solidFill>
            </a:endParaRPr>
          </a:p>
          <a:p>
            <a:pPr lvl="4"/>
            <a:r>
              <a:rPr lang="cs-CZ" sz="2000" dirty="0" err="1" smtClean="0"/>
              <a:t>Ecl</a:t>
            </a:r>
            <a:r>
              <a:rPr lang="cs-CZ" sz="2000" dirty="0" smtClean="0"/>
              <a:t>. 5,8f.: </a:t>
            </a:r>
            <a:r>
              <a:rPr lang="cs-CZ" sz="2000" i="1" dirty="0" err="1" smtClean="0"/>
              <a:t>certat</a:t>
            </a:r>
            <a:r>
              <a:rPr lang="cs-CZ" sz="2000" i="1" dirty="0" smtClean="0"/>
              <a:t> / </a:t>
            </a:r>
            <a:r>
              <a:rPr lang="cs-CZ" sz="2000" i="1" dirty="0" err="1" smtClean="0"/>
              <a:t>certet</a:t>
            </a:r>
            <a:r>
              <a:rPr lang="cs-CZ" sz="2000" i="1" dirty="0" smtClean="0"/>
              <a:t> / </a:t>
            </a:r>
            <a:r>
              <a:rPr lang="cs-CZ" sz="2000" i="1" dirty="0" err="1" smtClean="0"/>
              <a:t>superare</a:t>
            </a:r>
            <a:r>
              <a:rPr lang="cs-CZ" sz="2000" dirty="0" smtClean="0"/>
              <a:t>; 5,14f.: </a:t>
            </a:r>
            <a:r>
              <a:rPr lang="cs-CZ" sz="2000" i="1" dirty="0" err="1" smtClean="0"/>
              <a:t>modulans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alterna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notavi</a:t>
            </a:r>
            <a:r>
              <a:rPr lang="cs-CZ" sz="2000" i="1" dirty="0" smtClean="0"/>
              <a:t> / </a:t>
            </a:r>
            <a:r>
              <a:rPr lang="cs-CZ" sz="2000" i="1" dirty="0" err="1" smtClean="0"/>
              <a:t>certet</a:t>
            </a:r>
            <a:endParaRPr lang="cs-CZ" sz="2000" i="1" dirty="0" smtClean="0"/>
          </a:p>
          <a:p>
            <a:pPr lvl="1"/>
            <a:r>
              <a:rPr lang="cs-CZ" sz="2000" dirty="0" err="1" smtClean="0">
                <a:solidFill>
                  <a:srgbClr val="C00000"/>
                </a:solidFill>
              </a:rPr>
              <a:t>Ecl</a:t>
            </a:r>
            <a:r>
              <a:rPr lang="cs-CZ" sz="2000" dirty="0" smtClean="0">
                <a:solidFill>
                  <a:srgbClr val="C00000"/>
                </a:solidFill>
              </a:rPr>
              <a:t>. 7,5: </a:t>
            </a:r>
            <a:r>
              <a:rPr lang="cs-CZ" sz="2000" i="1" dirty="0" err="1" smtClean="0">
                <a:solidFill>
                  <a:srgbClr val="C00000"/>
                </a:solidFill>
              </a:rPr>
              <a:t>ambo</a:t>
            </a:r>
            <a:r>
              <a:rPr lang="cs-CZ" sz="2000" i="1" dirty="0" smtClean="0">
                <a:solidFill>
                  <a:srgbClr val="C00000"/>
                </a:solidFill>
              </a:rPr>
              <a:t> / et </a:t>
            </a:r>
            <a:r>
              <a:rPr lang="cs-CZ" sz="2000" i="1" dirty="0" err="1" smtClean="0">
                <a:solidFill>
                  <a:srgbClr val="C00000"/>
                </a:solidFill>
              </a:rPr>
              <a:t>cantare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pares</a:t>
            </a:r>
            <a:r>
              <a:rPr lang="cs-CZ" sz="2000" i="1" dirty="0" smtClean="0">
                <a:solidFill>
                  <a:srgbClr val="C00000"/>
                </a:solidFill>
              </a:rPr>
              <a:t> et </a:t>
            </a:r>
            <a:r>
              <a:rPr lang="cs-CZ" sz="2000" i="1" dirty="0" err="1" smtClean="0">
                <a:solidFill>
                  <a:srgbClr val="C00000"/>
                </a:solidFill>
              </a:rPr>
              <a:t>respondere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parati</a:t>
            </a:r>
            <a:r>
              <a:rPr lang="cs-CZ" sz="2000" i="1" dirty="0" smtClean="0">
                <a:solidFill>
                  <a:srgbClr val="C00000"/>
                </a:solidFill>
              </a:rPr>
              <a:t>;</a:t>
            </a:r>
            <a:r>
              <a:rPr lang="cs-CZ" sz="2000" dirty="0" smtClean="0">
                <a:solidFill>
                  <a:srgbClr val="C00000"/>
                </a:solidFill>
              </a:rPr>
              <a:t> 7,18: </a:t>
            </a:r>
            <a:r>
              <a:rPr lang="cs-CZ" sz="2000" i="1" dirty="0" err="1" smtClean="0">
                <a:solidFill>
                  <a:srgbClr val="C00000"/>
                </a:solidFill>
              </a:rPr>
              <a:t>alternis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igitur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contendere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versibus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ambo</a:t>
            </a:r>
            <a:r>
              <a:rPr lang="cs-CZ" sz="2000" i="1" dirty="0" smtClean="0">
                <a:solidFill>
                  <a:srgbClr val="C00000"/>
                </a:solidFill>
              </a:rPr>
              <a:t> / </a:t>
            </a:r>
            <a:r>
              <a:rPr lang="cs-CZ" sz="2000" i="1" dirty="0" err="1" smtClean="0">
                <a:solidFill>
                  <a:srgbClr val="C00000"/>
                </a:solidFill>
              </a:rPr>
              <a:t>coepere</a:t>
            </a:r>
            <a:r>
              <a:rPr lang="cs-CZ" sz="2000" i="1" dirty="0" smtClean="0">
                <a:solidFill>
                  <a:srgbClr val="C00000"/>
                </a:solidFill>
              </a:rPr>
              <a:t>, </a:t>
            </a:r>
            <a:r>
              <a:rPr lang="cs-CZ" sz="2000" i="1" dirty="0" err="1" smtClean="0">
                <a:solidFill>
                  <a:srgbClr val="C00000"/>
                </a:solidFill>
              </a:rPr>
              <a:t>alternos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Musae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meminisse</a:t>
            </a:r>
            <a:r>
              <a:rPr lang="cs-CZ" sz="2000" i="1" dirty="0" smtClean="0">
                <a:solidFill>
                  <a:srgbClr val="C00000"/>
                </a:solidFill>
              </a:rPr>
              <a:t> </a:t>
            </a:r>
            <a:r>
              <a:rPr lang="cs-CZ" sz="2000" i="1" dirty="0" err="1" smtClean="0">
                <a:solidFill>
                  <a:srgbClr val="C00000"/>
                </a:solidFill>
              </a:rPr>
              <a:t>volebant</a:t>
            </a:r>
            <a:endParaRPr lang="cs-CZ" sz="2000" i="1" dirty="0" smtClean="0">
              <a:solidFill>
                <a:srgbClr val="C00000"/>
              </a:solidFill>
            </a:endParaRPr>
          </a:p>
          <a:p>
            <a:pPr lvl="4"/>
            <a:r>
              <a:rPr lang="cs-CZ" sz="2000" dirty="0" err="1" smtClean="0"/>
              <a:t>Ecl</a:t>
            </a:r>
            <a:r>
              <a:rPr lang="cs-CZ" sz="2000" dirty="0" smtClean="0"/>
              <a:t>. 8, 1-5: </a:t>
            </a:r>
            <a:r>
              <a:rPr lang="cs-CZ" sz="2000" dirty="0" err="1" smtClean="0"/>
              <a:t>pastorum</a:t>
            </a:r>
            <a:r>
              <a:rPr lang="cs-CZ" sz="2000" dirty="0" smtClean="0"/>
              <a:t> </a:t>
            </a:r>
            <a:r>
              <a:rPr lang="cs-CZ" sz="2000" dirty="0" err="1" smtClean="0"/>
              <a:t>Musam</a:t>
            </a:r>
            <a:r>
              <a:rPr lang="cs-CZ" sz="2000" dirty="0" smtClean="0"/>
              <a:t>… </a:t>
            </a:r>
            <a:r>
              <a:rPr lang="cs-CZ" sz="2000" dirty="0" err="1" smtClean="0"/>
              <a:t>dicemus</a:t>
            </a:r>
            <a:r>
              <a:rPr lang="cs-CZ" sz="2000" dirty="0" smtClean="0"/>
              <a:t>; </a:t>
            </a:r>
            <a:r>
              <a:rPr lang="cs-CZ" sz="2000" dirty="0" err="1" smtClean="0"/>
              <a:t>certantes</a:t>
            </a:r>
            <a:endParaRPr lang="cs-CZ" sz="2000" dirty="0" smtClean="0"/>
          </a:p>
          <a:p>
            <a:pPr lvl="2"/>
            <a:r>
              <a:rPr lang="cs-CZ" dirty="0" err="1" smtClean="0">
                <a:solidFill>
                  <a:srgbClr val="0070C0"/>
                </a:solidFill>
              </a:rPr>
              <a:t>Ecl</a:t>
            </a:r>
            <a:r>
              <a:rPr lang="cs-CZ" dirty="0" smtClean="0">
                <a:solidFill>
                  <a:srgbClr val="0070C0"/>
                </a:solidFill>
              </a:rPr>
              <a:t>. 10,8: </a:t>
            </a:r>
            <a:r>
              <a:rPr lang="cs-CZ" i="1" dirty="0" smtClean="0">
                <a:solidFill>
                  <a:srgbClr val="0070C0"/>
                </a:solidFill>
              </a:rPr>
              <a:t>non </a:t>
            </a:r>
            <a:r>
              <a:rPr lang="cs-CZ" i="1" dirty="0" err="1" smtClean="0">
                <a:solidFill>
                  <a:srgbClr val="0070C0"/>
                </a:solidFill>
              </a:rPr>
              <a:t>canimus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surdis</a:t>
            </a:r>
            <a:r>
              <a:rPr lang="cs-CZ" i="1" dirty="0" smtClean="0">
                <a:solidFill>
                  <a:srgbClr val="0070C0"/>
                </a:solidFill>
              </a:rPr>
              <a:t> / respondent omnia </a:t>
            </a:r>
            <a:r>
              <a:rPr lang="cs-CZ" i="1" dirty="0" err="1" smtClean="0">
                <a:solidFill>
                  <a:srgbClr val="0070C0"/>
                </a:solidFill>
              </a:rPr>
              <a:t>silvae</a:t>
            </a:r>
            <a:endParaRPr lang="cs-CZ" i="1" dirty="0" smtClean="0">
              <a:solidFill>
                <a:srgbClr val="0070C0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45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Bucolica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1953"/>
            <a:ext cx="10515600" cy="489501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Pastýřské </a:t>
            </a:r>
            <a:r>
              <a:rPr lang="cs-CZ" dirty="0"/>
              <a:t>prostředí a venkovská </a:t>
            </a:r>
            <a:r>
              <a:rPr lang="cs-CZ" dirty="0" smtClean="0"/>
              <a:t>krajina:</a:t>
            </a:r>
          </a:p>
          <a:p>
            <a:pPr lvl="1"/>
            <a:r>
              <a:rPr lang="cs-CZ" dirty="0" smtClean="0"/>
              <a:t>Arkádie:</a:t>
            </a:r>
          </a:p>
          <a:p>
            <a:pPr lvl="2"/>
            <a:r>
              <a:rPr lang="cs-CZ" dirty="0" smtClean="0"/>
              <a:t>rodiště </a:t>
            </a:r>
            <a:r>
              <a:rPr lang="cs-CZ" dirty="0"/>
              <a:t>boha Pana: </a:t>
            </a:r>
            <a:r>
              <a:rPr lang="cs-CZ" dirty="0" smtClean="0"/>
              <a:t>4,58f.</a:t>
            </a:r>
          </a:p>
          <a:p>
            <a:pPr lvl="2"/>
            <a:r>
              <a:rPr lang="cs-CZ" dirty="0" smtClean="0"/>
              <a:t>reálné </a:t>
            </a:r>
            <a:r>
              <a:rPr lang="cs-CZ" dirty="0"/>
              <a:t>místo: </a:t>
            </a:r>
            <a:r>
              <a:rPr lang="cs-CZ" dirty="0" smtClean="0"/>
              <a:t>10,31-43</a:t>
            </a:r>
          </a:p>
          <a:p>
            <a:pPr lvl="2"/>
            <a:r>
              <a:rPr lang="cs-CZ" dirty="0" err="1"/>
              <a:t>topos</a:t>
            </a:r>
            <a:r>
              <a:rPr lang="cs-CZ" dirty="0"/>
              <a:t> ideální pastýřské krajiny: </a:t>
            </a:r>
            <a:r>
              <a:rPr lang="cs-CZ" dirty="0" err="1"/>
              <a:t>Ecl</a:t>
            </a:r>
            <a:r>
              <a:rPr lang="cs-CZ" dirty="0"/>
              <a:t>. 7 (</a:t>
            </a:r>
            <a:r>
              <a:rPr lang="cs-CZ" dirty="0" err="1"/>
              <a:t>Arkaďané</a:t>
            </a:r>
            <a:r>
              <a:rPr lang="cs-CZ" dirty="0"/>
              <a:t> </a:t>
            </a:r>
            <a:r>
              <a:rPr lang="cs-CZ" dirty="0" err="1"/>
              <a:t>Korydón</a:t>
            </a:r>
            <a:r>
              <a:rPr lang="cs-CZ" dirty="0"/>
              <a:t> a </a:t>
            </a:r>
            <a:r>
              <a:rPr lang="cs-CZ" dirty="0" err="1"/>
              <a:t>Thyrsis</a:t>
            </a:r>
            <a:r>
              <a:rPr lang="cs-CZ" dirty="0" smtClean="0"/>
              <a:t>) a </a:t>
            </a:r>
            <a:r>
              <a:rPr lang="cs-CZ" dirty="0" err="1"/>
              <a:t>Ecl</a:t>
            </a:r>
            <a:r>
              <a:rPr lang="cs-CZ" dirty="0"/>
              <a:t>. 8 (</a:t>
            </a:r>
            <a:r>
              <a:rPr lang="cs-CZ" dirty="0" err="1"/>
              <a:t>maenalská</a:t>
            </a:r>
            <a:r>
              <a:rPr lang="cs-CZ" dirty="0"/>
              <a:t> píseň)</a:t>
            </a:r>
            <a:endParaRPr lang="cs-CZ" dirty="0" smtClean="0"/>
          </a:p>
          <a:p>
            <a:r>
              <a:rPr lang="cs-CZ" dirty="0" smtClean="0"/>
              <a:t>Láska:</a:t>
            </a:r>
          </a:p>
          <a:p>
            <a:pPr lvl="1"/>
            <a:r>
              <a:rPr lang="cs-CZ" dirty="0" smtClean="0"/>
              <a:t>Nešťastná:</a:t>
            </a:r>
          </a:p>
          <a:p>
            <a:pPr lvl="2"/>
            <a:r>
              <a:rPr lang="cs-CZ" dirty="0" smtClean="0"/>
              <a:t>2,5: </a:t>
            </a:r>
            <a:r>
              <a:rPr lang="cs-CZ" i="1" dirty="0" smtClean="0"/>
              <a:t>studio </a:t>
            </a:r>
            <a:r>
              <a:rPr lang="cs-CZ" i="1" dirty="0" err="1" smtClean="0"/>
              <a:t>iactabat</a:t>
            </a:r>
            <a:r>
              <a:rPr lang="cs-CZ" i="1" dirty="0" smtClean="0"/>
              <a:t> </a:t>
            </a:r>
            <a:r>
              <a:rPr lang="cs-CZ" i="1" dirty="0" err="1" smtClean="0"/>
              <a:t>inani</a:t>
            </a:r>
            <a:endParaRPr lang="cs-CZ" i="1" dirty="0" smtClean="0"/>
          </a:p>
          <a:p>
            <a:pPr lvl="2"/>
            <a:r>
              <a:rPr lang="cs-CZ" dirty="0" smtClean="0"/>
              <a:t>8,41: </a:t>
            </a:r>
            <a:r>
              <a:rPr lang="cs-CZ" i="1" dirty="0" smtClean="0"/>
              <a:t>malus … </a:t>
            </a:r>
            <a:r>
              <a:rPr lang="cs-CZ" i="1" dirty="0" err="1" smtClean="0"/>
              <a:t>error</a:t>
            </a:r>
            <a:endParaRPr lang="cs-CZ" i="1" dirty="0"/>
          </a:p>
          <a:p>
            <a:pPr lvl="2"/>
            <a:r>
              <a:rPr lang="cs-CZ" dirty="0" smtClean="0"/>
              <a:t>10,36 </a:t>
            </a:r>
            <a:r>
              <a:rPr lang="cs-CZ" dirty="0"/>
              <a:t>/ </a:t>
            </a:r>
            <a:r>
              <a:rPr lang="cs-CZ" dirty="0" smtClean="0"/>
              <a:t>60: </a:t>
            </a:r>
            <a:r>
              <a:rPr lang="cs-CZ" i="1" dirty="0" err="1" smtClean="0"/>
              <a:t>furor</a:t>
            </a:r>
            <a:r>
              <a:rPr lang="cs-CZ" i="1" dirty="0" smtClean="0"/>
              <a:t>; </a:t>
            </a:r>
            <a:r>
              <a:rPr lang="cs-CZ" dirty="0"/>
              <a:t>10,43: </a:t>
            </a:r>
            <a:r>
              <a:rPr lang="cs-CZ" i="1" dirty="0" err="1"/>
              <a:t>insanus</a:t>
            </a:r>
            <a:r>
              <a:rPr lang="cs-CZ" i="1" dirty="0"/>
              <a:t> amor</a:t>
            </a:r>
          </a:p>
          <a:p>
            <a:pPr lvl="1"/>
            <a:r>
              <a:rPr lang="cs-CZ" dirty="0" smtClean="0"/>
              <a:t>Spalující a klamavá:</a:t>
            </a:r>
          </a:p>
          <a:p>
            <a:pPr lvl="2"/>
            <a:r>
              <a:rPr lang="cs-CZ" dirty="0"/>
              <a:t>2,69: </a:t>
            </a:r>
            <a:r>
              <a:rPr lang="cs-CZ" i="1" dirty="0" err="1"/>
              <a:t>Corydon</a:t>
            </a:r>
            <a:r>
              <a:rPr lang="cs-CZ" i="1" dirty="0"/>
              <a:t>, </a:t>
            </a:r>
            <a:r>
              <a:rPr lang="cs-CZ" i="1" dirty="0" err="1"/>
              <a:t>Corydon</a:t>
            </a:r>
            <a:r>
              <a:rPr lang="cs-CZ" i="1" dirty="0"/>
              <a:t>, </a:t>
            </a:r>
            <a:r>
              <a:rPr lang="cs-CZ" i="1" dirty="0" err="1"/>
              <a:t>quae</a:t>
            </a:r>
            <a:r>
              <a:rPr lang="cs-CZ" i="1" dirty="0"/>
              <a:t> </a:t>
            </a:r>
            <a:r>
              <a:rPr lang="cs-CZ" i="1" dirty="0" err="1"/>
              <a:t>te</a:t>
            </a:r>
            <a:r>
              <a:rPr lang="cs-CZ" i="1" dirty="0"/>
              <a:t> </a:t>
            </a:r>
            <a:r>
              <a:rPr lang="cs-CZ" i="1" dirty="0" err="1"/>
              <a:t>dementia</a:t>
            </a:r>
            <a:r>
              <a:rPr lang="cs-CZ" i="1" dirty="0"/>
              <a:t> </a:t>
            </a:r>
            <a:r>
              <a:rPr lang="cs-CZ" i="1" dirty="0" err="1"/>
              <a:t>cepit</a:t>
            </a:r>
            <a:r>
              <a:rPr lang="cs-CZ" i="1" dirty="0"/>
              <a:t>!</a:t>
            </a:r>
            <a:endParaRPr lang="cs-CZ" dirty="0"/>
          </a:p>
          <a:p>
            <a:pPr lvl="2"/>
            <a:r>
              <a:rPr lang="cs-CZ" dirty="0" smtClean="0"/>
              <a:t>6,46f.: </a:t>
            </a:r>
            <a:r>
              <a:rPr lang="cs-CZ" i="1" dirty="0" err="1" smtClean="0"/>
              <a:t>virgo</a:t>
            </a:r>
            <a:r>
              <a:rPr lang="cs-CZ" i="1" dirty="0" smtClean="0"/>
              <a:t> </a:t>
            </a:r>
            <a:r>
              <a:rPr lang="cs-CZ" i="1" dirty="0" err="1" smtClean="0"/>
              <a:t>infelix</a:t>
            </a:r>
            <a:r>
              <a:rPr lang="cs-CZ" i="1" dirty="0" smtClean="0"/>
              <a:t>, </a:t>
            </a:r>
            <a:r>
              <a:rPr lang="cs-CZ" i="1" dirty="0" err="1" smtClean="0"/>
              <a:t>quae</a:t>
            </a:r>
            <a:r>
              <a:rPr lang="cs-CZ" i="1" dirty="0" smtClean="0"/>
              <a:t> </a:t>
            </a:r>
            <a:r>
              <a:rPr lang="cs-CZ" i="1" dirty="0" err="1" smtClean="0"/>
              <a:t>te</a:t>
            </a:r>
            <a:r>
              <a:rPr lang="cs-CZ" i="1" dirty="0" smtClean="0"/>
              <a:t> </a:t>
            </a:r>
            <a:r>
              <a:rPr lang="cs-CZ" i="1" dirty="0" err="1" smtClean="0"/>
              <a:t>dementia</a:t>
            </a:r>
            <a:r>
              <a:rPr lang="cs-CZ" i="1" dirty="0" smtClean="0"/>
              <a:t> </a:t>
            </a:r>
            <a:r>
              <a:rPr lang="cs-CZ" i="1" dirty="0" err="1" smtClean="0"/>
              <a:t>cepit</a:t>
            </a:r>
            <a:endParaRPr lang="cs-CZ" i="1" dirty="0" smtClean="0"/>
          </a:p>
          <a:p>
            <a:pPr lvl="2"/>
            <a:r>
              <a:rPr lang="cs-CZ" dirty="0" smtClean="0"/>
              <a:t>8,18: </a:t>
            </a:r>
            <a:r>
              <a:rPr lang="cs-CZ" i="1" dirty="0" err="1" smtClean="0"/>
              <a:t>indigno</a:t>
            </a:r>
            <a:r>
              <a:rPr lang="cs-CZ" i="1" dirty="0" smtClean="0"/>
              <a:t> … </a:t>
            </a:r>
            <a:r>
              <a:rPr lang="cs-CZ" i="1" dirty="0" err="1" smtClean="0"/>
              <a:t>deceptus</a:t>
            </a:r>
            <a:r>
              <a:rPr lang="cs-CZ" i="1" dirty="0" smtClean="0"/>
              <a:t> amore; </a:t>
            </a:r>
            <a:r>
              <a:rPr lang="cs-CZ" dirty="0" smtClean="0"/>
              <a:t>8,47: </a:t>
            </a:r>
            <a:r>
              <a:rPr lang="cs-CZ" i="1" dirty="0" err="1" smtClean="0"/>
              <a:t>saevus</a:t>
            </a:r>
            <a:r>
              <a:rPr lang="cs-CZ" i="1" dirty="0" smtClean="0"/>
              <a:t> amor; </a:t>
            </a:r>
            <a:r>
              <a:rPr lang="cs-CZ" dirty="0" smtClean="0"/>
              <a:t>8,80: </a:t>
            </a:r>
            <a:r>
              <a:rPr lang="cs-CZ" i="1" dirty="0" err="1" smtClean="0"/>
              <a:t>ignis</a:t>
            </a:r>
            <a:endParaRPr lang="cs-CZ" dirty="0" smtClean="0"/>
          </a:p>
          <a:p>
            <a:pPr lvl="1"/>
            <a:r>
              <a:rPr lang="cs-CZ" dirty="0" smtClean="0"/>
              <a:t>Toužebná a čarovná: </a:t>
            </a:r>
          </a:p>
          <a:p>
            <a:pPr lvl="2"/>
            <a:r>
              <a:rPr lang="cs-CZ" dirty="0" smtClean="0"/>
              <a:t>magie </a:t>
            </a:r>
            <a:r>
              <a:rPr lang="cs-CZ" dirty="0"/>
              <a:t>8. eklogy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024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2328</TotalTime>
  <Words>4863</Words>
  <Application>Microsoft Office PowerPoint</Application>
  <PresentationFormat>Vlastní</PresentationFormat>
  <Paragraphs>629</Paragraphs>
  <Slides>43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Motiv Office</vt:lpstr>
      <vt:lpstr>Vergilius  </vt:lpstr>
      <vt:lpstr>Vergilius</vt:lpstr>
      <vt:lpstr>BUCOLICA</vt:lpstr>
      <vt:lpstr>Idyla</vt:lpstr>
      <vt:lpstr>Bucolica</vt:lpstr>
      <vt:lpstr>Bucolica</vt:lpstr>
      <vt:lpstr>Bucolica</vt:lpstr>
      <vt:lpstr>Bucolica</vt:lpstr>
      <vt:lpstr>Bucolica</vt:lpstr>
      <vt:lpstr>Bucolica</vt:lpstr>
      <vt:lpstr>Bucolica</vt:lpstr>
      <vt:lpstr>Bucolica</vt:lpstr>
      <vt:lpstr>Bucolica: Ecl. 1</vt:lpstr>
      <vt:lpstr>Bucolica: Ecl. 1</vt:lpstr>
      <vt:lpstr>Bucolica: Ecl. 1</vt:lpstr>
      <vt:lpstr>Bucolica: Ecl. 1</vt:lpstr>
      <vt:lpstr>Bucolica: Ecl. 1</vt:lpstr>
      <vt:lpstr>Bucolica: Ecl. 4</vt:lpstr>
      <vt:lpstr>Bucolica: Ecl. 4</vt:lpstr>
      <vt:lpstr>Bucolica: Ecl. 4</vt:lpstr>
      <vt:lpstr>Bucolica: Ecl. 4</vt:lpstr>
      <vt:lpstr>GEORGICA</vt:lpstr>
      <vt:lpstr>Georgica</vt:lpstr>
      <vt:lpstr>Georgica</vt:lpstr>
      <vt:lpstr>Georgica</vt:lpstr>
      <vt:lpstr>Georgica</vt:lpstr>
      <vt:lpstr>Georgica, 1</vt:lpstr>
      <vt:lpstr>Georgica, 2</vt:lpstr>
      <vt:lpstr>Georgica, 3</vt:lpstr>
      <vt:lpstr>Georgica, 4</vt:lpstr>
      <vt:lpstr>Georgica</vt:lpstr>
      <vt:lpstr>Georgica</vt:lpstr>
      <vt:lpstr>Georgica</vt:lpstr>
      <vt:lpstr>Georgica</vt:lpstr>
      <vt:lpstr>Georgica</vt:lpstr>
      <vt:lpstr>Georgica</vt:lpstr>
      <vt:lpstr>Georgica</vt:lpstr>
      <vt:lpstr>Georgica 2,458-474</vt:lpstr>
      <vt:lpstr>AENEIS</vt:lpstr>
      <vt:lpstr>Aeneis</vt:lpstr>
      <vt:lpstr>Aeneis</vt:lpstr>
      <vt:lpstr>Aeneis</vt:lpstr>
      <vt:lpstr>Aeneis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Vergil</dc:title>
  <dc:creator>Katarina Petrovićová</dc:creator>
  <cp:lastModifiedBy>Katarina Petrovićová</cp:lastModifiedBy>
  <cp:revision>375</cp:revision>
  <dcterms:created xsi:type="dcterms:W3CDTF">2017-03-09T08:56:15Z</dcterms:created>
  <dcterms:modified xsi:type="dcterms:W3CDTF">2017-04-20T16:27:14Z</dcterms:modified>
</cp:coreProperties>
</file>