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78" r:id="rId5"/>
    <p:sldId id="297" r:id="rId6"/>
    <p:sldId id="298" r:id="rId7"/>
    <p:sldId id="299" r:id="rId8"/>
    <p:sldId id="300" r:id="rId9"/>
    <p:sldId id="302" r:id="rId10"/>
    <p:sldId id="301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0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CC00"/>
                </a:solidFill>
              </a:rPr>
              <a:t>Dejiny slovenského múzejníctva (MUI_336)</a:t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b="1" dirty="0" smtClean="0">
                <a:solidFill>
                  <a:srgbClr val="FFCC00"/>
                </a:solidFill>
              </a:rPr>
              <a:t/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sz="3600" b="1" dirty="0">
                <a:solidFill>
                  <a:srgbClr val="FFCC00"/>
                </a:solidFill>
              </a:rPr>
              <a:t>5</a:t>
            </a:r>
            <a:r>
              <a:rPr lang="sk-SK" sz="3600" b="1" dirty="0" smtClean="0">
                <a:solidFill>
                  <a:srgbClr val="FFCC00"/>
                </a:solidFill>
              </a:rPr>
              <a:t>. </a:t>
            </a:r>
            <a:r>
              <a:rPr lang="sk-SK" sz="3600" b="1" dirty="0">
                <a:solidFill>
                  <a:srgbClr val="FFCC00"/>
                </a:solidFill>
              </a:rPr>
              <a:t>prednáška </a:t>
            </a:r>
            <a:r>
              <a:rPr lang="sk-SK" sz="3600" b="1" dirty="0" smtClean="0">
                <a:solidFill>
                  <a:srgbClr val="FFCC00"/>
                </a:solidFill>
              </a:rPr>
              <a:t/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- </a:t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Slovenské múzejníctvo v medzivojnovom období</a:t>
            </a:r>
            <a:r>
              <a:rPr lang="sk-SK" sz="3600" b="1" dirty="0" smtClean="0">
                <a:solidFill>
                  <a:srgbClr val="FFCC00"/>
                </a:solidFill>
              </a:rPr>
              <a:t/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Múzejníctvo počas Slovenského štátu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352928" cy="1752600"/>
          </a:xfrm>
        </p:spPr>
        <p:txBody>
          <a:bodyPr>
            <a:normAutofit lnSpcReduction="10000"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solidFill>
                  <a:srgbClr val="FFCC00"/>
                </a:solidFill>
              </a:rPr>
              <a:t>Mgr. Martin </a:t>
            </a:r>
            <a:r>
              <a:rPr lang="sk-SK" sz="2400" dirty="0" err="1" smtClean="0">
                <a:solidFill>
                  <a:srgbClr val="FFCC00"/>
                </a:solidFill>
              </a:rPr>
              <a:t>Vitko</a:t>
            </a:r>
            <a:endParaRPr lang="sk-SK" sz="2400" dirty="0" smtClean="0">
              <a:solidFill>
                <a:srgbClr val="FFCC00"/>
              </a:solidFill>
            </a:endParaRPr>
          </a:p>
          <a:p>
            <a:r>
              <a:rPr lang="sk-SK" sz="2400" dirty="0" smtClean="0">
                <a:solidFill>
                  <a:srgbClr val="FFCC00"/>
                </a:solidFill>
              </a:rPr>
              <a:t>Filozofická fakulta Masarykovej univerzity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Múzejní inšpektori</a:t>
            </a:r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4680520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priamy zásah MŠANO do organizácie múzejníctva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p</a:t>
            </a:r>
            <a:r>
              <a:rPr lang="sk-SK" sz="2400" dirty="0" smtClean="0">
                <a:solidFill>
                  <a:srgbClr val="FFCC00"/>
                </a:solidFill>
              </a:rPr>
              <a:t>odávali správy o stave múzeí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n</a:t>
            </a:r>
            <a:r>
              <a:rPr lang="sk-SK" sz="2400" dirty="0" smtClean="0">
                <a:solidFill>
                  <a:srgbClr val="FFCC00"/>
                </a:solidFill>
              </a:rPr>
              <a:t>avrhovali štátnu subvenciu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n</a:t>
            </a:r>
            <a:r>
              <a:rPr lang="sk-SK" sz="2400" dirty="0" smtClean="0">
                <a:solidFill>
                  <a:srgbClr val="FFCC00"/>
                </a:solidFill>
              </a:rPr>
              <a:t>emali výkonnú moc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n</a:t>
            </a:r>
            <a:r>
              <a:rPr lang="sk-SK" sz="2400" dirty="0" smtClean="0">
                <a:solidFill>
                  <a:srgbClr val="FFCC00"/>
                </a:solidFill>
              </a:rPr>
              <a:t>a Slovensku ním bol </a:t>
            </a:r>
            <a:r>
              <a:rPr lang="sk-SK" sz="2400" b="1" dirty="0" err="1" smtClean="0">
                <a:solidFill>
                  <a:srgbClr val="FFCC00"/>
                </a:solidFill>
              </a:rPr>
              <a:t>Josef</a:t>
            </a:r>
            <a:r>
              <a:rPr lang="sk-SK" sz="2400" b="1" dirty="0" smtClean="0">
                <a:solidFill>
                  <a:srgbClr val="FFCC00"/>
                </a:solidFill>
              </a:rPr>
              <a:t> Polák </a:t>
            </a:r>
            <a:r>
              <a:rPr lang="sk-SK" sz="2400" dirty="0" smtClean="0">
                <a:solidFill>
                  <a:srgbClr val="FFCC00"/>
                </a:solidFill>
              </a:rPr>
              <a:t>(Košice)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268" y="2404905"/>
            <a:ext cx="2808312" cy="390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70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Slovenské vlastivedné múzeum</a:t>
            </a:r>
          </a:p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(Bratislava)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50506" y="2675460"/>
            <a:ext cx="8496944" cy="289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zámer byť celoslovenským vlastivedným múzeom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Bratislava – nové kultúrne a spoločenské centrum Slovenska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nedostatok priestorových a finančných prostriedkov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všetky pracovne a depozitáre presťahované do </a:t>
            </a:r>
            <a:r>
              <a:rPr lang="sk-SK" sz="2400" dirty="0" err="1" smtClean="0">
                <a:solidFill>
                  <a:srgbClr val="FFCC00"/>
                </a:solidFill>
              </a:rPr>
              <a:t>Zemedelského</a:t>
            </a:r>
            <a:r>
              <a:rPr lang="sk-SK" sz="2400" dirty="0" smtClean="0">
                <a:solidFill>
                  <a:srgbClr val="FFCC00"/>
                </a:solidFill>
              </a:rPr>
              <a:t> múzea (1934)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definitívne vyhovujúce umiestnenie v r. 1940</a:t>
            </a:r>
          </a:p>
        </p:txBody>
      </p:sp>
    </p:spTree>
    <p:extLst>
      <p:ext uri="{BB962C8B-B14F-4D97-AF65-F5344CB8AC3E}">
        <p14:creationId xmlns:p14="http://schemas.microsoft.com/office/powerpoint/2010/main" val="3598222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err="1" smtClean="0">
                <a:solidFill>
                  <a:srgbClr val="FFCC00"/>
                </a:solidFill>
              </a:rPr>
              <a:t>Zemedelské</a:t>
            </a:r>
            <a:r>
              <a:rPr lang="sk-SK" sz="2600" b="1" dirty="0" smtClean="0">
                <a:solidFill>
                  <a:srgbClr val="FFCC00"/>
                </a:solidFill>
              </a:rPr>
              <a:t> múzeum</a:t>
            </a:r>
          </a:p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(Bratislava)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50506" y="2675460"/>
            <a:ext cx="8336294" cy="1329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celoštátny </a:t>
            </a:r>
            <a:r>
              <a:rPr lang="sk-SK" sz="2400" dirty="0" err="1">
                <a:solidFill>
                  <a:srgbClr val="FFCC00"/>
                </a:solidFill>
              </a:rPr>
              <a:t>Z</a:t>
            </a:r>
            <a:r>
              <a:rPr lang="sk-SK" sz="2400" dirty="0" err="1" smtClean="0">
                <a:solidFill>
                  <a:srgbClr val="FFCC00"/>
                </a:solidFill>
              </a:rPr>
              <a:t>emedelský</a:t>
            </a:r>
            <a:r>
              <a:rPr lang="sk-SK" sz="2400" dirty="0" smtClean="0">
                <a:solidFill>
                  <a:srgbClr val="FFCC00"/>
                </a:solidFill>
              </a:rPr>
              <a:t> múzejný spolok ako svoju krajinskú odbočku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š</a:t>
            </a:r>
            <a:r>
              <a:rPr lang="sk-SK" sz="2400" dirty="0" smtClean="0">
                <a:solidFill>
                  <a:srgbClr val="FFCC00"/>
                </a:solidFill>
              </a:rPr>
              <a:t>tedro dotované -</a:t>
            </a:r>
            <a:r>
              <a:rPr lang="en-GB" sz="2400" dirty="0" smtClean="0">
                <a:solidFill>
                  <a:srgbClr val="FFCC00"/>
                </a:solidFill>
              </a:rPr>
              <a:t>&gt;</a:t>
            </a:r>
            <a:r>
              <a:rPr lang="sk-SK" sz="2400" dirty="0" smtClean="0">
                <a:solidFill>
                  <a:srgbClr val="FFCC00"/>
                </a:solidFill>
              </a:rPr>
              <a:t> vlastná budova (1924–1928)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05064"/>
            <a:ext cx="3487936" cy="234345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50506" y="4005064"/>
            <a:ext cx="43308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autonómnou </a:t>
            </a:r>
            <a:r>
              <a:rPr lang="sk-SK" sz="2400" dirty="0">
                <a:solidFill>
                  <a:srgbClr val="FFCC00"/>
                </a:solidFill>
              </a:rPr>
              <a:t>zložkou </a:t>
            </a:r>
            <a:r>
              <a:rPr lang="sk-SK" sz="2400" b="1" dirty="0">
                <a:solidFill>
                  <a:srgbClr val="FFCC00"/>
                </a:solidFill>
              </a:rPr>
              <a:t>Lesnícke múzeum</a:t>
            </a:r>
            <a:r>
              <a:rPr lang="sk-SK" sz="2400" dirty="0">
                <a:solidFill>
                  <a:srgbClr val="FFCC00"/>
                </a:solidFill>
              </a:rPr>
              <a:t> (</a:t>
            </a:r>
            <a:r>
              <a:rPr lang="sk-SK" sz="2400" dirty="0" smtClean="0">
                <a:solidFill>
                  <a:srgbClr val="FFCC00"/>
                </a:solidFill>
              </a:rPr>
              <a:t>1927)</a:t>
            </a:r>
          </a:p>
          <a:p>
            <a:pPr marL="342900" indent="-342900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expozície </a:t>
            </a:r>
            <a:r>
              <a:rPr lang="sk-SK" sz="2400" dirty="0">
                <a:solidFill>
                  <a:srgbClr val="FFCC00"/>
                </a:solidFill>
              </a:rPr>
              <a:t>v dobe svojho vzniku pokladané za vrchol slovenského múzejníctva (1930)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44395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Slovenské národné múzeum</a:t>
            </a:r>
          </a:p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(Turčiansky Sv. Martin)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3068960"/>
            <a:ext cx="8496944" cy="289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Nová priestranná a reprezentatívna budova (1932)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Nové historické a etnografické expozície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Zamýšľalo sa vytvorenie Múzea ľudovej architektúry podľa vzoru škandinávskych skanzenov – napokon nerealizované</a:t>
            </a:r>
          </a:p>
        </p:txBody>
      </p:sp>
    </p:spTree>
    <p:extLst>
      <p:ext uri="{BB962C8B-B14F-4D97-AF65-F5344CB8AC3E}">
        <p14:creationId xmlns:p14="http://schemas.microsoft.com/office/powerpoint/2010/main" val="2275362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Novovzniknuté múzeá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50506" y="2675460"/>
            <a:ext cx="8496944" cy="289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Štátne banské múzeum Dionýza Štúra </a:t>
            </a:r>
            <a:r>
              <a:rPr lang="sk-SK" sz="2400" dirty="0" smtClean="0">
                <a:solidFill>
                  <a:srgbClr val="FFCC00"/>
                </a:solidFill>
              </a:rPr>
              <a:t>(1927; Banská Štiavnica)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Múzeum Slovenského krasu </a:t>
            </a:r>
            <a:r>
              <a:rPr lang="sk-SK" sz="2400" dirty="0" smtClean="0">
                <a:solidFill>
                  <a:srgbClr val="FFCC00"/>
                </a:solidFill>
              </a:rPr>
              <a:t>(1928-1930; Liptovský </a:t>
            </a:r>
            <a:r>
              <a:rPr lang="sk-SK" sz="2400" dirty="0">
                <a:solidFill>
                  <a:srgbClr val="FFCC00"/>
                </a:solidFill>
              </a:rPr>
              <a:t>S</a:t>
            </a:r>
            <a:r>
              <a:rPr lang="sk-SK" sz="2400" dirty="0" smtClean="0">
                <a:solidFill>
                  <a:srgbClr val="FFCC00"/>
                </a:solidFill>
              </a:rPr>
              <a:t>v. Mikuláš)</a:t>
            </a:r>
          </a:p>
          <a:p>
            <a:pPr>
              <a:buFontTx/>
              <a:buChar char="-"/>
            </a:pPr>
            <a:r>
              <a:rPr lang="sk-SK" sz="2400" b="1" dirty="0" err="1" smtClean="0">
                <a:solidFill>
                  <a:srgbClr val="FFCC00"/>
                </a:solidFill>
              </a:rPr>
              <a:t>Diecezálne</a:t>
            </a:r>
            <a:r>
              <a:rPr lang="sk-SK" sz="2400" b="1" dirty="0" smtClean="0">
                <a:solidFill>
                  <a:srgbClr val="FFCC00"/>
                </a:solidFill>
              </a:rPr>
              <a:t> múzeum </a:t>
            </a:r>
            <a:r>
              <a:rPr lang="sk-SK" sz="2400" dirty="0" smtClean="0">
                <a:solidFill>
                  <a:srgbClr val="FFCC00"/>
                </a:solidFill>
              </a:rPr>
              <a:t>(1930; Spišská Kapitula)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Židovské múzeum </a:t>
            </a:r>
            <a:r>
              <a:rPr lang="sk-SK" sz="2400" dirty="0" smtClean="0">
                <a:solidFill>
                  <a:srgbClr val="FFCC00"/>
                </a:solidFill>
              </a:rPr>
              <a:t>(1928; Prešov)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Múzeum Františka Richarda Osvalda </a:t>
            </a:r>
            <a:r>
              <a:rPr lang="sk-SK" sz="2400" dirty="0" smtClean="0">
                <a:solidFill>
                  <a:srgbClr val="FFCC00"/>
                </a:solidFill>
              </a:rPr>
              <a:t>(1934; Trnava)</a:t>
            </a:r>
          </a:p>
        </p:txBody>
      </p:sp>
    </p:spTree>
    <p:extLst>
      <p:ext uri="{BB962C8B-B14F-4D97-AF65-F5344CB8AC3E}">
        <p14:creationId xmlns:p14="http://schemas.microsoft.com/office/powerpoint/2010/main" val="2272117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Novovzniknuté múzeá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132856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Oravské múzeum pri </a:t>
            </a:r>
            <a:r>
              <a:rPr lang="sk-SK" sz="2000" b="1" dirty="0" err="1" smtClean="0">
                <a:solidFill>
                  <a:srgbClr val="FFCC00"/>
                </a:solidFill>
              </a:rPr>
              <a:t>Čaplovičovej</a:t>
            </a:r>
            <a:r>
              <a:rPr lang="sk-SK" sz="2000" b="1" dirty="0" smtClean="0">
                <a:solidFill>
                  <a:srgbClr val="FFCC00"/>
                </a:solidFill>
              </a:rPr>
              <a:t> knižnici v Dolnom Kubíne </a:t>
            </a:r>
            <a:r>
              <a:rPr lang="sk-SK" sz="2000" dirty="0" smtClean="0">
                <a:solidFill>
                  <a:srgbClr val="FFCC00"/>
                </a:solidFill>
              </a:rPr>
              <a:t>(1927)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Mestské múzeum v Leviciach </a:t>
            </a:r>
            <a:r>
              <a:rPr lang="sk-SK" sz="2000" dirty="0" smtClean="0">
                <a:solidFill>
                  <a:srgbClr val="FFCC00"/>
                </a:solidFill>
              </a:rPr>
              <a:t>(1927)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Matičné jubilejné múzeum v Sabinove </a:t>
            </a:r>
            <a:r>
              <a:rPr lang="sk-SK" sz="2000" dirty="0" smtClean="0">
                <a:solidFill>
                  <a:srgbClr val="FFCC00"/>
                </a:solidFill>
              </a:rPr>
              <a:t>(1928)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Pedagogické a vlastivedné múzeum v Malackách </a:t>
            </a:r>
            <a:r>
              <a:rPr lang="sk-SK" sz="2000" dirty="0" smtClean="0">
                <a:solidFill>
                  <a:srgbClr val="FFCC00"/>
                </a:solidFill>
              </a:rPr>
              <a:t>(1929)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Mestské múzeum v Kežmarku </a:t>
            </a:r>
            <a:r>
              <a:rPr lang="sk-SK" sz="2000" dirty="0" smtClean="0">
                <a:solidFill>
                  <a:srgbClr val="FFCC00"/>
                </a:solidFill>
              </a:rPr>
              <a:t>(1928)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Mestské múzeum v Prešove </a:t>
            </a:r>
            <a:r>
              <a:rPr lang="sk-SK" sz="2000" dirty="0" smtClean="0">
                <a:solidFill>
                  <a:srgbClr val="FFCC00"/>
                </a:solidFill>
              </a:rPr>
              <a:t>(1931)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Mestské múzeum v Piešťanoch </a:t>
            </a:r>
            <a:r>
              <a:rPr lang="sk-SK" sz="2000" dirty="0" smtClean="0">
                <a:solidFill>
                  <a:srgbClr val="FFCC00"/>
                </a:solidFill>
              </a:rPr>
              <a:t>(1931)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Múzeum P. O. Hviezdoslava v Dolnom Kubíne </a:t>
            </a:r>
            <a:r>
              <a:rPr lang="sk-SK" sz="2000" dirty="0" smtClean="0">
                <a:solidFill>
                  <a:srgbClr val="FFCC00"/>
                </a:solidFill>
              </a:rPr>
              <a:t>(1932)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Vlastivedné múzeum v Nových Zámkoch </a:t>
            </a:r>
            <a:r>
              <a:rPr lang="sk-SK" sz="2000" dirty="0" smtClean="0">
                <a:solidFill>
                  <a:srgbClr val="FFCC00"/>
                </a:solidFill>
              </a:rPr>
              <a:t>(1935)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Múzeum Hornej Nitry v Prievidzi </a:t>
            </a:r>
            <a:r>
              <a:rPr lang="sk-SK" sz="2000" dirty="0" smtClean="0">
                <a:solidFill>
                  <a:srgbClr val="FFCC00"/>
                </a:solidFill>
              </a:rPr>
              <a:t>(1935)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Mestské múzeum v Žiline </a:t>
            </a:r>
            <a:r>
              <a:rPr lang="sk-SK" sz="2000" dirty="0" smtClean="0">
                <a:solidFill>
                  <a:srgbClr val="FFCC00"/>
                </a:solidFill>
              </a:rPr>
              <a:t>(1936)</a:t>
            </a:r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CC00"/>
                </a:solidFill>
              </a:rPr>
              <a:t>Banícke múzeum v Gelnici </a:t>
            </a:r>
            <a:r>
              <a:rPr lang="sk-SK" sz="2000" dirty="0" smtClean="0">
                <a:solidFill>
                  <a:srgbClr val="FFCC00"/>
                </a:solidFill>
              </a:rPr>
              <a:t>(1938)</a:t>
            </a:r>
          </a:p>
        </p:txBody>
      </p:sp>
    </p:spTree>
    <p:extLst>
      <p:ext uri="{BB962C8B-B14F-4D97-AF65-F5344CB8AC3E}">
        <p14:creationId xmlns:p14="http://schemas.microsoft.com/office/powerpoint/2010/main" val="639584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532655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Nerealizované múzeá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852936"/>
            <a:ext cx="8496944" cy="1833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Rímske múzeum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Banské múzeum v Štóse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Miestne múzeum v Trenčianskych Tepliciach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Priemyselné múzeum v Lučenci</a:t>
            </a:r>
          </a:p>
        </p:txBody>
      </p:sp>
    </p:spTree>
    <p:extLst>
      <p:ext uri="{BB962C8B-B14F-4D97-AF65-F5344CB8AC3E}">
        <p14:creationId xmlns:p14="http://schemas.microsoft.com/office/powerpoint/2010/main" val="1125325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532655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Muzeálna slovenská spoločnosť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527857"/>
            <a:ext cx="8496944" cy="3997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f</a:t>
            </a:r>
            <a:r>
              <a:rPr lang="sk-SK" sz="2400" dirty="0" smtClean="0">
                <a:solidFill>
                  <a:srgbClr val="FFCC00"/>
                </a:solidFill>
              </a:rPr>
              <a:t>ungovala popri Zväze a slúžila slovenskému kultúrnemu rozvoju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z</a:t>
            </a:r>
            <a:r>
              <a:rPr lang="sk-SK" sz="2400" dirty="0" smtClean="0">
                <a:solidFill>
                  <a:srgbClr val="FFCC00"/>
                </a:solidFill>
              </a:rPr>
              <a:t>novuobnovenie vydávania </a:t>
            </a:r>
            <a:r>
              <a:rPr lang="sk-SK" sz="2400" b="1" dirty="0" smtClean="0">
                <a:solidFill>
                  <a:srgbClr val="FFCC00"/>
                </a:solidFill>
              </a:rPr>
              <a:t>Zborníka Muzeálnej slovenskej spoločnosti </a:t>
            </a:r>
            <a:r>
              <a:rPr lang="sk-SK" sz="2400" dirty="0" smtClean="0">
                <a:solidFill>
                  <a:srgbClr val="FFCC00"/>
                </a:solidFill>
              </a:rPr>
              <a:t>– snaha o metodický, odborný a informačný charakter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i</a:t>
            </a:r>
            <a:r>
              <a:rPr lang="sk-SK" sz="2400" dirty="0" smtClean="0">
                <a:solidFill>
                  <a:srgbClr val="FFCC00"/>
                </a:solidFill>
              </a:rPr>
              <a:t>sté vymedzenie voči štátom presadzovanej ideológií čechoslovakizmu</a:t>
            </a:r>
          </a:p>
          <a:p>
            <a:pPr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všeobecne za 1. ČSR v múzejníctve</a:t>
            </a:r>
            <a:r>
              <a:rPr lang="sk-SK" sz="2400" dirty="0" smtClean="0">
                <a:solidFill>
                  <a:srgbClr val="FFCC00"/>
                </a:solidFill>
              </a:rPr>
              <a:t>: profesionalizácia, nové účelové budovy s expozíciami, rozšírenie výskumu – všetko aj vďaka pomoci z českých zemí</a:t>
            </a:r>
          </a:p>
        </p:txBody>
      </p:sp>
    </p:spTree>
    <p:extLst>
      <p:ext uri="{BB962C8B-B14F-4D97-AF65-F5344CB8AC3E}">
        <p14:creationId xmlns:p14="http://schemas.microsoft.com/office/powerpoint/2010/main" val="371646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532655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Verejné aukcie starožitností a umeleckých diel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852936"/>
            <a:ext cx="8496944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d</a:t>
            </a:r>
            <a:r>
              <a:rPr lang="sk-SK" sz="2400" dirty="0" smtClean="0">
                <a:solidFill>
                  <a:srgbClr val="FFCC00"/>
                </a:solidFill>
              </a:rPr>
              <a:t>oklad osudu niektorých zbierok, úrovne súkromného zberateľstva, postoja spoločenského zriadenia k záchrane umeleckých a historických zbierok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v</a:t>
            </a:r>
            <a:r>
              <a:rPr lang="sk-SK" sz="2400" dirty="0" smtClean="0">
                <a:solidFill>
                  <a:srgbClr val="FFCC00"/>
                </a:solidFill>
              </a:rPr>
              <a:t> porovnaní s českými krajinami oveľa menej zachovaného pôvodného vybavenia zámkov či kaštieľov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15 dražieb umeleckých zbierok – </a:t>
            </a:r>
            <a:r>
              <a:rPr lang="sk-SK" sz="2400" b="1" dirty="0" err="1" smtClean="0">
                <a:solidFill>
                  <a:srgbClr val="FFCC00"/>
                </a:solidFill>
              </a:rPr>
              <a:t>Josef</a:t>
            </a:r>
            <a:r>
              <a:rPr lang="sk-SK" sz="2400" b="1" dirty="0" smtClean="0">
                <a:solidFill>
                  <a:srgbClr val="FFCC00"/>
                </a:solidFill>
              </a:rPr>
              <a:t> Polák </a:t>
            </a:r>
            <a:r>
              <a:rPr lang="sk-SK" sz="2400" dirty="0" smtClean="0">
                <a:solidFill>
                  <a:srgbClr val="FFCC00"/>
                </a:solidFill>
              </a:rPr>
              <a:t>(1922 – 1927) – </a:t>
            </a:r>
            <a:r>
              <a:rPr lang="sk-SK" sz="2400" b="1" dirty="0" err="1" smtClean="0">
                <a:solidFill>
                  <a:srgbClr val="FFCC00"/>
                </a:solidFill>
              </a:rPr>
              <a:t>Pálffyovské</a:t>
            </a:r>
            <a:r>
              <a:rPr lang="sk-SK" sz="2400" b="1" dirty="0" smtClean="0">
                <a:solidFill>
                  <a:srgbClr val="FFCC00"/>
                </a:solidFill>
              </a:rPr>
              <a:t> zbierky</a:t>
            </a:r>
            <a:r>
              <a:rPr lang="sk-SK" sz="2400" dirty="0" smtClean="0">
                <a:solidFill>
                  <a:srgbClr val="FFCC00"/>
                </a:solidFill>
              </a:rPr>
              <a:t>, ale aj iné...</a:t>
            </a:r>
          </a:p>
        </p:txBody>
      </p:sp>
    </p:spTree>
    <p:extLst>
      <p:ext uri="{BB962C8B-B14F-4D97-AF65-F5344CB8AC3E}">
        <p14:creationId xmlns:p14="http://schemas.microsoft.com/office/powerpoint/2010/main" val="165276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endParaRPr lang="sk-SK" sz="2600" b="1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z</a:t>
            </a:r>
            <a:r>
              <a:rPr lang="sk-SK" sz="2600" b="1" dirty="0" smtClean="0">
                <a:solidFill>
                  <a:srgbClr val="FFCC00"/>
                </a:solidFill>
              </a:rPr>
              <a:t>mena v organizácií i zameraní múzeí</a:t>
            </a: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t</a:t>
            </a:r>
            <a:r>
              <a:rPr lang="sk-SK" sz="2600" b="1" dirty="0" smtClean="0">
                <a:solidFill>
                  <a:srgbClr val="FFCC00"/>
                </a:solidFill>
              </a:rPr>
              <a:t>eritoriálna strata južného Slovenska – ochudobnenie o viacer</a:t>
            </a:r>
            <a:r>
              <a:rPr lang="sk-SK" sz="2600" b="1" dirty="0" smtClean="0">
                <a:solidFill>
                  <a:srgbClr val="FFCC00"/>
                </a:solidFill>
              </a:rPr>
              <a:t>é múzeá (Košice, Komárno, R. Sobota, Rožňava)</a:t>
            </a: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r</a:t>
            </a:r>
            <a:r>
              <a:rPr lang="sk-SK" sz="2600" b="1" dirty="0" smtClean="0">
                <a:solidFill>
                  <a:srgbClr val="FFCC00"/>
                </a:solidFill>
              </a:rPr>
              <a:t>ozšírenie o špecializované múzeá</a:t>
            </a: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n</a:t>
            </a:r>
            <a:r>
              <a:rPr lang="sk-SK" sz="2600" b="1" dirty="0" smtClean="0">
                <a:solidFill>
                  <a:srgbClr val="FFCC00"/>
                </a:solidFill>
              </a:rPr>
              <a:t>útený odchod Čechov do Protektorátu – značné výmeny na postoch i v múzejníctve</a:t>
            </a: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h</a:t>
            </a:r>
            <a:r>
              <a:rPr lang="sk-SK" sz="2600" b="1" dirty="0" smtClean="0">
                <a:solidFill>
                  <a:srgbClr val="FFCC00"/>
                </a:solidFill>
              </a:rPr>
              <a:t>ľadanie novej tváre slovenského múzejníctva</a:t>
            </a:r>
          </a:p>
        </p:txBody>
      </p:sp>
    </p:spTree>
    <p:extLst>
      <p:ext uri="{BB962C8B-B14F-4D97-AF65-F5344CB8AC3E}">
        <p14:creationId xmlns:p14="http://schemas.microsoft.com/office/powerpoint/2010/main" val="62161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medzivojnovom období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endParaRPr lang="sk-SK" sz="2600" b="1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štátny prevrat v r. 1918 spôsobil </a:t>
            </a:r>
            <a:r>
              <a:rPr lang="sk-SK" sz="2600" b="1" dirty="0">
                <a:solidFill>
                  <a:srgbClr val="FFCC00"/>
                </a:solidFill>
              </a:rPr>
              <a:t>o</a:t>
            </a:r>
            <a:r>
              <a:rPr lang="sk-SK" sz="2600" b="1" dirty="0" smtClean="0">
                <a:solidFill>
                  <a:srgbClr val="FFCC00"/>
                </a:solidFill>
              </a:rPr>
              <a:t>veľa väčšie škody ako počas 1. svetovej vojny</a:t>
            </a:r>
            <a:endParaRPr lang="sk-SK" sz="2600" b="1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niektorí múzejní pracovníci neboli spokojní s vývojom situácie</a:t>
            </a: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predmety odvezené do Maďarska – múzeum v Košiciach (1919)</a:t>
            </a: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po vzniku 1. ČSR sa muselo od základov pristúpiť k budovaniu slovenského múzejníctva</a:t>
            </a:r>
            <a:endParaRPr lang="sk-SK" sz="2600" b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84966"/>
            <a:ext cx="8229600" cy="4296130"/>
          </a:xfrm>
        </p:spPr>
      </p:pic>
    </p:spTree>
    <p:extLst>
      <p:ext uri="{BB962C8B-B14F-4D97-AF65-F5344CB8AC3E}">
        <p14:creationId xmlns:p14="http://schemas.microsoft.com/office/powerpoint/2010/main" val="396851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08112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-396552" y="1270652"/>
            <a:ext cx="5328592" cy="4968552"/>
          </a:xfrm>
        </p:spPr>
        <p:txBody>
          <a:bodyPr>
            <a:noAutofit/>
          </a:bodyPr>
          <a:lstStyle/>
          <a:p>
            <a:pPr lvl="1"/>
            <a:r>
              <a:rPr lang="sk-SK" sz="2000" dirty="0">
                <a:solidFill>
                  <a:srgbClr val="FFCC00"/>
                </a:solidFill>
              </a:rPr>
              <a:t> </a:t>
            </a:r>
            <a:r>
              <a:rPr lang="sk-SK" sz="2000" b="1" dirty="0">
                <a:solidFill>
                  <a:srgbClr val="FFCC00"/>
                </a:solidFill>
              </a:rPr>
              <a:t>Mestské múzeum v Banskej Bystrici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Mestské múzeum v Banskej Štiavnici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Šarišské múzeum v Bardejove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Slovenské vlastivedné múzeum v Bratislave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</a:t>
            </a:r>
            <a:r>
              <a:rPr lang="sk-SK" sz="2000" b="1" dirty="0" err="1">
                <a:solidFill>
                  <a:srgbClr val="FFCC00"/>
                </a:solidFill>
              </a:rPr>
              <a:t>Zemedelské</a:t>
            </a:r>
            <a:r>
              <a:rPr lang="sk-SK" sz="2000" b="1" dirty="0">
                <a:solidFill>
                  <a:srgbClr val="FFCC00"/>
                </a:solidFill>
              </a:rPr>
              <a:t> múzeum v Bratislave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Oravské múzeum v Dolnom Kubíne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Mestské múzeum v Kežmarku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Mestské múzeum v Kremnici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Spišské múzeum v Levoči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Múzeum Slovenského krasu v Liptovskom Sv. Mikuláši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Krajinské múzeum v Nitre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</a:t>
            </a:r>
            <a:r>
              <a:rPr lang="sk-SK" sz="2000" b="1" dirty="0" err="1">
                <a:solidFill>
                  <a:srgbClr val="FFCC00"/>
                </a:solidFill>
              </a:rPr>
              <a:t>Komposesorátne</a:t>
            </a:r>
            <a:r>
              <a:rPr lang="sk-SK" sz="2000" b="1" dirty="0">
                <a:solidFill>
                  <a:srgbClr val="FFCC00"/>
                </a:solidFill>
              </a:rPr>
              <a:t> múzeum v Oravskom Podzámku</a:t>
            </a:r>
            <a:endParaRPr lang="sk-SK" sz="2000" dirty="0">
              <a:solidFill>
                <a:srgbClr val="FFCC00"/>
              </a:solidFill>
            </a:endParaRP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>
          <a:xfrm>
            <a:off x="4233664" y="1251112"/>
            <a:ext cx="4910336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k-SK" sz="2000" b="1" dirty="0">
                <a:solidFill>
                  <a:srgbClr val="FFCC00"/>
                </a:solidFill>
              </a:rPr>
              <a:t>Piešťanská muzeálna </a:t>
            </a:r>
            <a:r>
              <a:rPr lang="sk-SK" sz="2000" b="1" dirty="0" smtClean="0">
                <a:solidFill>
                  <a:srgbClr val="FFCC00"/>
                </a:solidFill>
              </a:rPr>
              <a:t>spoločnosť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Múzeum </a:t>
            </a:r>
            <a:r>
              <a:rPr lang="sk-SK" sz="2000" b="1" dirty="0" err="1">
                <a:solidFill>
                  <a:srgbClr val="FFCC00"/>
                </a:solidFill>
              </a:rPr>
              <a:t>Karpatikum</a:t>
            </a:r>
            <a:r>
              <a:rPr lang="sk-SK" sz="2000" b="1" dirty="0">
                <a:solidFill>
                  <a:srgbClr val="FFCC00"/>
                </a:solidFill>
              </a:rPr>
              <a:t> v Poprade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Muzeálny spolok Hornej Nitry v Prievidzi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Židovské múzeum v Prešove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Liptovské múzeum v Ružomberku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Blahovo múzeum v Skalici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</a:t>
            </a:r>
            <a:r>
              <a:rPr lang="sk-SK" sz="2000" b="1" dirty="0" err="1" smtClean="0">
                <a:solidFill>
                  <a:srgbClr val="FFCC00"/>
                </a:solidFill>
              </a:rPr>
              <a:t>Diecezálne</a:t>
            </a:r>
            <a:r>
              <a:rPr lang="sk-SK" sz="2000" b="1" dirty="0" smtClean="0">
                <a:solidFill>
                  <a:srgbClr val="FFCC00"/>
                </a:solidFill>
              </a:rPr>
              <a:t> </a:t>
            </a:r>
            <a:r>
              <a:rPr lang="sk-SK" sz="2000" b="1" dirty="0">
                <a:solidFill>
                  <a:srgbClr val="FFCC00"/>
                </a:solidFill>
              </a:rPr>
              <a:t>múzeum v Spišskej Kapitule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Mestské múzeum </a:t>
            </a:r>
            <a:r>
              <a:rPr lang="sk-SK" sz="2000" b="1" dirty="0" smtClean="0">
                <a:solidFill>
                  <a:srgbClr val="FFCC00"/>
                </a:solidFill>
              </a:rPr>
              <a:t>v</a:t>
            </a:r>
            <a:r>
              <a:rPr lang="sk-SK" sz="2000" b="1" dirty="0">
                <a:solidFill>
                  <a:srgbClr val="FFCC00"/>
                </a:solidFill>
              </a:rPr>
              <a:t> Trenčíne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Muzeálna spoločnosť F. R. Osvalda v Trnave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Tatranské múzeum vo Veľkej </a:t>
            </a:r>
            <a:r>
              <a:rPr lang="sk-SK" sz="2000" b="1" dirty="0" smtClean="0">
                <a:solidFill>
                  <a:srgbClr val="FFCC00"/>
                </a:solidFill>
              </a:rPr>
              <a:t>(Poprade)</a:t>
            </a:r>
            <a:endParaRPr lang="sk-SK" sz="2000" dirty="0">
              <a:solidFill>
                <a:srgbClr val="FFCC00"/>
              </a:solidFill>
            </a:endParaRPr>
          </a:p>
          <a:p>
            <a:pPr lvl="1"/>
            <a:r>
              <a:rPr lang="sk-SK" sz="2000" b="1" dirty="0">
                <a:solidFill>
                  <a:srgbClr val="FFCC00"/>
                </a:solidFill>
              </a:rPr>
              <a:t> Slovenské národné múzeum v Turčianskom Sv. Martine</a:t>
            </a:r>
            <a:endParaRPr lang="sk-SK" sz="20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5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22846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Slovenské hygienické múzeum </a:t>
            </a:r>
          </a:p>
          <a:p>
            <a:pPr algn="ctr"/>
            <a:r>
              <a:rPr lang="sk-SK" b="0" dirty="0" smtClean="0">
                <a:solidFill>
                  <a:srgbClr val="FFCC00"/>
                </a:solidFill>
              </a:rPr>
              <a:t>(1940; Bratislava)</a:t>
            </a:r>
            <a:endParaRPr lang="sk-SK" b="0" dirty="0">
              <a:solidFill>
                <a:srgbClr val="FFCC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" y="2444142"/>
            <a:ext cx="4040188" cy="395128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CC00"/>
                </a:solidFill>
              </a:rPr>
              <a:t>názorne poučiť návštevníkov o moderných poznatkoch hygieny a ich aplikácií na ľudský </a:t>
            </a:r>
            <a:r>
              <a:rPr lang="sk-SK" dirty="0" smtClean="0">
                <a:solidFill>
                  <a:srgbClr val="FFCC00"/>
                </a:solidFill>
              </a:rPr>
              <a:t>život</a:t>
            </a:r>
          </a:p>
          <a:p>
            <a:r>
              <a:rPr lang="sk-SK" dirty="0">
                <a:solidFill>
                  <a:srgbClr val="FFCC00"/>
                </a:solidFill>
              </a:rPr>
              <a:t>s</a:t>
            </a:r>
            <a:r>
              <a:rPr lang="sk-SK" dirty="0" smtClean="0">
                <a:solidFill>
                  <a:srgbClr val="FFCC00"/>
                </a:solidFill>
              </a:rPr>
              <a:t>ídlilo </a:t>
            </a:r>
            <a:r>
              <a:rPr lang="sk-SK" dirty="0">
                <a:solidFill>
                  <a:srgbClr val="FFCC00"/>
                </a:solidFill>
              </a:rPr>
              <a:t>v 7 miestnostiach bývalých kasární v </a:t>
            </a:r>
            <a:r>
              <a:rPr lang="sk-SK" dirty="0" smtClean="0">
                <a:solidFill>
                  <a:srgbClr val="FFCC00"/>
                </a:solidFill>
              </a:rPr>
              <a:t>Bratislave</a:t>
            </a:r>
          </a:p>
          <a:p>
            <a:r>
              <a:rPr lang="sk-SK" dirty="0">
                <a:solidFill>
                  <a:srgbClr val="FFCC00"/>
                </a:solidFill>
              </a:rPr>
              <a:t>z</a:t>
            </a:r>
            <a:r>
              <a:rPr lang="sk-SK" dirty="0" smtClean="0">
                <a:solidFill>
                  <a:srgbClr val="FFCC00"/>
                </a:solidFill>
              </a:rPr>
              <a:t>bierky </a:t>
            </a:r>
            <a:r>
              <a:rPr lang="sk-SK" dirty="0">
                <a:solidFill>
                  <a:srgbClr val="FFCC00"/>
                </a:solidFill>
              </a:rPr>
              <a:t>získané darom z Hygienického múzea v Drážďanoch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sk-SK" dirty="0" smtClean="0">
                <a:solidFill>
                  <a:srgbClr val="FFCC00"/>
                </a:solidFill>
              </a:rPr>
              <a:t>Vojenské múzeum </a:t>
            </a:r>
          </a:p>
          <a:p>
            <a:pPr algn="ctr"/>
            <a:r>
              <a:rPr lang="sk-SK" b="0" dirty="0" smtClean="0">
                <a:solidFill>
                  <a:srgbClr val="FFCC00"/>
                </a:solidFill>
              </a:rPr>
              <a:t>(1941; Bratislava)</a:t>
            </a:r>
            <a:endParaRPr lang="sk-SK" b="0" dirty="0">
              <a:solidFill>
                <a:srgbClr val="FFCC0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5634" y="2449884"/>
            <a:ext cx="4041775" cy="395128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CC00"/>
                </a:solidFill>
              </a:rPr>
              <a:t>historické zachytenie všetkého, čo súviselo so Slovenskom a Slovákmi na poli vojenstva </a:t>
            </a:r>
            <a:endParaRPr lang="sk-SK" dirty="0" smtClean="0">
              <a:solidFill>
                <a:srgbClr val="FFCC00"/>
              </a:solidFill>
            </a:endParaRPr>
          </a:p>
          <a:p>
            <a:r>
              <a:rPr lang="sk-SK" dirty="0" smtClean="0">
                <a:solidFill>
                  <a:srgbClr val="FFCC00"/>
                </a:solidFill>
              </a:rPr>
              <a:t>súčasť Vojenského </a:t>
            </a:r>
            <a:r>
              <a:rPr lang="sk-SK" dirty="0">
                <a:solidFill>
                  <a:srgbClr val="FFCC00"/>
                </a:solidFill>
              </a:rPr>
              <a:t>vedeckého </a:t>
            </a:r>
            <a:r>
              <a:rPr lang="sk-SK" dirty="0" smtClean="0">
                <a:solidFill>
                  <a:srgbClr val="FFCC00"/>
                </a:solidFill>
              </a:rPr>
              <a:t>ústavu</a:t>
            </a:r>
          </a:p>
          <a:p>
            <a:r>
              <a:rPr lang="sk-SK" dirty="0">
                <a:solidFill>
                  <a:srgbClr val="FFCC00"/>
                </a:solidFill>
              </a:rPr>
              <a:t>t</a:t>
            </a:r>
            <a:r>
              <a:rPr lang="sk-SK" dirty="0" smtClean="0">
                <a:solidFill>
                  <a:srgbClr val="FFCC00"/>
                </a:solidFill>
              </a:rPr>
              <a:t>akisto </a:t>
            </a:r>
            <a:r>
              <a:rPr lang="sk-SK" dirty="0">
                <a:solidFill>
                  <a:srgbClr val="FFCC00"/>
                </a:solidFill>
              </a:rPr>
              <a:t>sa nachádzalo v </a:t>
            </a:r>
            <a:r>
              <a:rPr lang="sk-SK" dirty="0" smtClean="0">
                <a:solidFill>
                  <a:srgbClr val="FFCC00"/>
                </a:solidFill>
              </a:rPr>
              <a:t>kasárňach</a:t>
            </a:r>
            <a:endParaRPr lang="sk-SK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0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vznik </a:t>
            </a:r>
            <a:r>
              <a:rPr lang="sk-SK" sz="2600" b="1" dirty="0" smtClean="0">
                <a:solidFill>
                  <a:srgbClr val="FFCC00"/>
                </a:solidFill>
              </a:rPr>
              <a:t>Slovenského múzea </a:t>
            </a:r>
            <a:r>
              <a:rPr lang="sk-SK" sz="2600" dirty="0" smtClean="0">
                <a:solidFill>
                  <a:srgbClr val="FFCC00"/>
                </a:solidFill>
              </a:rPr>
              <a:t>– zlúčenie Slovenského vlastivedného a </a:t>
            </a:r>
            <a:r>
              <a:rPr lang="sk-SK" sz="2600" dirty="0" err="1" smtClean="0">
                <a:solidFill>
                  <a:srgbClr val="FFCC00"/>
                </a:solidFill>
              </a:rPr>
              <a:t>Zemedelského</a:t>
            </a:r>
            <a:r>
              <a:rPr lang="sk-SK" sz="2600" dirty="0" smtClean="0">
                <a:solidFill>
                  <a:srgbClr val="FFCC00"/>
                </a:solidFill>
              </a:rPr>
              <a:t> múzea do jednej inštitúcie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odbor </a:t>
            </a:r>
            <a:r>
              <a:rPr lang="sk-SK" sz="2400" dirty="0">
                <a:solidFill>
                  <a:srgbClr val="FFCC00"/>
                </a:solidFill>
              </a:rPr>
              <a:t>poľnohospodársky a </a:t>
            </a:r>
            <a:r>
              <a:rPr lang="sk-SK" sz="2400" dirty="0" smtClean="0">
                <a:solidFill>
                  <a:srgbClr val="FFCC00"/>
                </a:solidFill>
              </a:rPr>
              <a:t>lesnícko-poľovnícky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tvorba ľudu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odbor historicko-archeologický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galerijný odbor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prírodovedný </a:t>
            </a:r>
            <a:r>
              <a:rPr lang="sk-SK" sz="2400" dirty="0">
                <a:solidFill>
                  <a:srgbClr val="FFCC00"/>
                </a:solidFill>
              </a:rPr>
              <a:t>a </a:t>
            </a:r>
            <a:r>
              <a:rPr lang="sk-SK" sz="2400" dirty="0" smtClean="0">
                <a:solidFill>
                  <a:srgbClr val="FFCC00"/>
                </a:solidFill>
              </a:rPr>
              <a:t>technický</a:t>
            </a:r>
          </a:p>
          <a:p>
            <a:pPr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Slovenská galéria </a:t>
            </a:r>
            <a:r>
              <a:rPr lang="sk-SK" sz="2600" dirty="0" smtClean="0">
                <a:solidFill>
                  <a:srgbClr val="FFCC00"/>
                </a:solidFill>
              </a:rPr>
              <a:t>(1943)</a:t>
            </a:r>
          </a:p>
          <a:p>
            <a:pPr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bombardovania a požiar (1944-1945) = zbrzdený rozvoj</a:t>
            </a:r>
          </a:p>
        </p:txBody>
      </p:sp>
    </p:spTree>
    <p:extLst>
      <p:ext uri="{BB962C8B-B14F-4D97-AF65-F5344CB8AC3E}">
        <p14:creationId xmlns:p14="http://schemas.microsoft.com/office/powerpoint/2010/main" val="21084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600" dirty="0" smtClean="0">
                <a:solidFill>
                  <a:srgbClr val="FFCC00"/>
                </a:solidFill>
              </a:rPr>
              <a:t>Ministerstvo školstva a národnej osvety ako dozorný orgán múzeí</a:t>
            </a:r>
          </a:p>
          <a:p>
            <a:pPr lvl="0">
              <a:buFontTx/>
              <a:buChar char="-"/>
            </a:pPr>
            <a:r>
              <a:rPr lang="sk-SK" sz="2600" dirty="0">
                <a:solidFill>
                  <a:srgbClr val="FFCC00"/>
                </a:solidFill>
              </a:rPr>
              <a:t>p</a:t>
            </a:r>
            <a:r>
              <a:rPr lang="sk-SK" sz="2600" dirty="0" smtClean="0">
                <a:solidFill>
                  <a:srgbClr val="FFCC00"/>
                </a:solidFill>
              </a:rPr>
              <a:t>o metodickej stránke usmerňované </a:t>
            </a:r>
            <a:r>
              <a:rPr lang="sk-SK" sz="2600" b="1" dirty="0" smtClean="0">
                <a:solidFill>
                  <a:srgbClr val="FFCC00"/>
                </a:solidFill>
              </a:rPr>
              <a:t>Zväzom slovenských múzeí</a:t>
            </a:r>
            <a:r>
              <a:rPr lang="sk-SK" sz="2600" dirty="0" smtClean="0">
                <a:solidFill>
                  <a:srgbClr val="FFCC00"/>
                </a:solidFill>
              </a:rPr>
              <a:t>: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v</a:t>
            </a:r>
            <a:r>
              <a:rPr lang="sk-SK" sz="2200" dirty="0" smtClean="0">
                <a:solidFill>
                  <a:srgbClr val="FFCC00"/>
                </a:solidFill>
              </a:rPr>
              <a:t>znik 10. 12. 1939 v Turčianskom Sv. Martine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prakticky rovnaký význam ako Zväz československých múzeí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predsedom </a:t>
            </a:r>
            <a:r>
              <a:rPr lang="sk-SK" sz="2200" b="1" dirty="0" smtClean="0">
                <a:solidFill>
                  <a:srgbClr val="FFCC00"/>
                </a:solidFill>
              </a:rPr>
              <a:t>Pavel </a:t>
            </a:r>
            <a:r>
              <a:rPr lang="sk-SK" sz="2200" b="1" dirty="0" err="1" smtClean="0">
                <a:solidFill>
                  <a:srgbClr val="FFCC00"/>
                </a:solidFill>
              </a:rPr>
              <a:t>Florek</a:t>
            </a:r>
            <a:endParaRPr lang="sk-SK" sz="2200" b="1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Muzeálna rada</a:t>
            </a:r>
          </a:p>
        </p:txBody>
      </p:sp>
    </p:spTree>
    <p:extLst>
      <p:ext uri="{BB962C8B-B14F-4D97-AF65-F5344CB8AC3E}">
        <p14:creationId xmlns:p14="http://schemas.microsoft.com/office/powerpoint/2010/main" val="2668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Úlohy a ciele zväzu: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určiť právny stav jednotlivých múzeí a vymedziť ich zberateľské kompetencie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p</a:t>
            </a:r>
            <a:r>
              <a:rPr lang="sk-SK" sz="2000" dirty="0" smtClean="0">
                <a:solidFill>
                  <a:srgbClr val="FFCC00"/>
                </a:solidFill>
              </a:rPr>
              <a:t>rednášky pre verejnosť – vzbudiť záujem o múzeá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z</a:t>
            </a:r>
            <a:r>
              <a:rPr lang="sk-SK" sz="2000" dirty="0" smtClean="0">
                <a:solidFill>
                  <a:srgbClr val="FFCC00"/>
                </a:solidFill>
              </a:rPr>
              <a:t>jednotenie evidencie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v</a:t>
            </a:r>
            <a:r>
              <a:rPr lang="sk-SK" sz="2000" dirty="0" smtClean="0">
                <a:solidFill>
                  <a:srgbClr val="FFCC00"/>
                </a:solidFill>
              </a:rPr>
              <a:t>ydanie pokynov k ochrane a konzervácií predmetov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k</a:t>
            </a:r>
            <a:r>
              <a:rPr lang="sk-SK" sz="2000" dirty="0" smtClean="0">
                <a:solidFill>
                  <a:srgbClr val="FFCC00"/>
                </a:solidFill>
              </a:rPr>
              <a:t>urzy na zlepšenie odbornosti pracovníkov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s</a:t>
            </a:r>
            <a:r>
              <a:rPr lang="sk-SK" sz="2000" dirty="0" smtClean="0">
                <a:solidFill>
                  <a:srgbClr val="FFCC00"/>
                </a:solidFill>
              </a:rPr>
              <a:t>naha vybudovať skutočné a reprezentatívne Slovenské národné múzeum ako doklad kultúry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náležité </a:t>
            </a:r>
            <a:r>
              <a:rPr lang="sk-SK" sz="2000" dirty="0" smtClean="0">
                <a:solidFill>
                  <a:srgbClr val="FFCC00"/>
                </a:solidFill>
              </a:rPr>
              <a:t>oceňovanie </a:t>
            </a:r>
            <a:r>
              <a:rPr lang="sk-SK" sz="2000" dirty="0">
                <a:solidFill>
                  <a:srgbClr val="FFCC00"/>
                </a:solidFill>
              </a:rPr>
              <a:t>a verejné uznávanie práce múzejných </a:t>
            </a:r>
            <a:r>
              <a:rPr lang="sk-SK" sz="2000" dirty="0">
                <a:solidFill>
                  <a:srgbClr val="FFCC00"/>
                </a:solidFill>
              </a:rPr>
              <a:t>pracovníkov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právo aby bez jeho súhlasu nemohlo byt založené nové </a:t>
            </a:r>
            <a:r>
              <a:rPr lang="sk-SK" sz="2000" dirty="0">
                <a:solidFill>
                  <a:srgbClr val="FFCC00"/>
                </a:solidFill>
              </a:rPr>
              <a:t>múzeum</a:t>
            </a:r>
          </a:p>
          <a:p>
            <a:pPr lvl="1">
              <a:buFontTx/>
              <a:buChar char="-"/>
            </a:pPr>
            <a:r>
              <a:rPr lang="sk-SK" sz="2000" dirty="0">
                <a:solidFill>
                  <a:srgbClr val="FFCC00"/>
                </a:solidFill>
              </a:rPr>
              <a:t>kontrola členských múzeí za účelom zistenia prípadných </a:t>
            </a:r>
            <a:r>
              <a:rPr lang="sk-SK" sz="2000" dirty="0">
                <a:solidFill>
                  <a:srgbClr val="FFCC00"/>
                </a:solidFill>
              </a:rPr>
              <a:t>nedostatkov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hájiť </a:t>
            </a:r>
            <a:r>
              <a:rPr lang="sk-SK" sz="2000" dirty="0">
                <a:solidFill>
                  <a:srgbClr val="FFCC00"/>
                </a:solidFill>
              </a:rPr>
              <a:t>členské múzeá voči iným </a:t>
            </a:r>
            <a:r>
              <a:rPr lang="sk-SK" sz="2000" dirty="0">
                <a:solidFill>
                  <a:srgbClr val="FFCC00"/>
                </a:solidFill>
              </a:rPr>
              <a:t>inštitúciám</a:t>
            </a:r>
          </a:p>
        </p:txBody>
      </p:sp>
    </p:spTree>
    <p:extLst>
      <p:ext uri="{BB962C8B-B14F-4D97-AF65-F5344CB8AC3E}">
        <p14:creationId xmlns:p14="http://schemas.microsoft.com/office/powerpoint/2010/main" val="54436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Múzejníctvo v období Slovenského štátu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sz="2600" dirty="0">
                <a:solidFill>
                  <a:srgbClr val="FFCC00"/>
                </a:solidFill>
              </a:rPr>
              <a:t>z</a:t>
            </a:r>
            <a:r>
              <a:rPr lang="sk-SK" sz="2600" dirty="0" smtClean="0">
                <a:solidFill>
                  <a:srgbClr val="FFCC00"/>
                </a:solidFill>
              </a:rPr>
              <a:t>organizované celkovo 3 </a:t>
            </a:r>
            <a:r>
              <a:rPr lang="sk-SK" sz="2600" b="1" dirty="0" smtClean="0">
                <a:solidFill>
                  <a:srgbClr val="FFCC00"/>
                </a:solidFill>
              </a:rPr>
              <a:t>múzejné zjazdy </a:t>
            </a:r>
            <a:r>
              <a:rPr lang="sk-SK" sz="2600" dirty="0" smtClean="0">
                <a:solidFill>
                  <a:srgbClr val="FFCC00"/>
                </a:solidFill>
              </a:rPr>
              <a:t>(Banská Štiavnica, Kežmarok, Liptovský Sv. Mikuláš)</a:t>
            </a:r>
          </a:p>
          <a:p>
            <a:pPr lvl="0">
              <a:buFontTx/>
              <a:buChar char="-"/>
            </a:pPr>
            <a:r>
              <a:rPr lang="sk-SK" sz="2600" dirty="0">
                <a:solidFill>
                  <a:srgbClr val="FFCC00"/>
                </a:solidFill>
              </a:rPr>
              <a:t>ú</a:t>
            </a:r>
            <a:r>
              <a:rPr lang="sk-SK" sz="2600" dirty="0" smtClean="0">
                <a:solidFill>
                  <a:srgbClr val="FFCC00"/>
                </a:solidFill>
              </a:rPr>
              <a:t>spechom založenie </a:t>
            </a:r>
            <a:r>
              <a:rPr lang="sk-SK" sz="2600" b="1" dirty="0" smtClean="0">
                <a:solidFill>
                  <a:srgbClr val="FFCC00"/>
                </a:solidFill>
              </a:rPr>
              <a:t>Knižnice Zväzu slovenských múzeí</a:t>
            </a:r>
          </a:p>
          <a:p>
            <a:pPr lvl="0">
              <a:buFontTx/>
              <a:buChar char="-"/>
            </a:pPr>
            <a:r>
              <a:rPr lang="sk-SK" sz="2600" smtClean="0">
                <a:solidFill>
                  <a:srgbClr val="FFCC00"/>
                </a:solidFill>
              </a:rPr>
              <a:t>s </a:t>
            </a:r>
            <a:r>
              <a:rPr lang="sk-SK" sz="2600" dirty="0" smtClean="0">
                <a:solidFill>
                  <a:srgbClr val="FFCC00"/>
                </a:solidFill>
              </a:rPr>
              <a:t>postupom doby ale útlm činnosti Zväzu</a:t>
            </a:r>
          </a:p>
          <a:p>
            <a:pPr lvl="0">
              <a:buFontTx/>
              <a:buChar char="-"/>
            </a:pPr>
            <a:r>
              <a:rPr lang="sk-SK" sz="2600" b="1" dirty="0">
                <a:solidFill>
                  <a:srgbClr val="FFCC00"/>
                </a:solidFill>
              </a:rPr>
              <a:t>m</a:t>
            </a:r>
            <a:r>
              <a:rPr lang="sk-SK" sz="2600" b="1" dirty="0" smtClean="0">
                <a:solidFill>
                  <a:srgbClr val="FFCC00"/>
                </a:solidFill>
              </a:rPr>
              <a:t>úzeá a vojnové udalosti</a:t>
            </a:r>
            <a:r>
              <a:rPr lang="sk-SK" sz="2600" dirty="0" smtClean="0">
                <a:solidFill>
                  <a:srgbClr val="FFCC00"/>
                </a:solidFill>
              </a:rPr>
              <a:t>: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obežník o ochrane pred leteckými útokmi (1943)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SNP – poškodenie martinského múzea</a:t>
            </a:r>
          </a:p>
          <a:p>
            <a:pPr lvl="1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b</a:t>
            </a:r>
            <a:r>
              <a:rPr lang="sk-SK" sz="2200" dirty="0" smtClean="0">
                <a:solidFill>
                  <a:srgbClr val="FFCC00"/>
                </a:solidFill>
              </a:rPr>
              <a:t>ombardovanie: Bratislava, Nové Zámky, Zvolen, Kežmarok</a:t>
            </a:r>
          </a:p>
          <a:p>
            <a:pPr lvl="1">
              <a:buFontTx/>
              <a:buChar char="-"/>
            </a:pPr>
            <a:endParaRPr lang="sk-SK" sz="18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medzivojnovom období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6449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endParaRPr lang="sk-SK" sz="2600" b="1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existovalo jediné čisto slovenské múzeum – Slovenské národné múzeum (Turčiansky Sv. Martin)</a:t>
            </a:r>
            <a:endParaRPr lang="sk-SK" sz="2600" b="1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so vznikom ČSR nádej, že sa pre rozvoj slovenského múzejníctva vytvoria priaznivejšie podmienky</a:t>
            </a: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múzejníctvo sa ale nedostalo do popredia verejného záujmu</a:t>
            </a:r>
          </a:p>
          <a:p>
            <a:pPr lvl="0">
              <a:buFontTx/>
              <a:buChar char="-"/>
            </a:pPr>
            <a:r>
              <a:rPr lang="sk-SK" sz="2600" b="1" dirty="0" smtClean="0">
                <a:solidFill>
                  <a:srgbClr val="FFCC00"/>
                </a:solidFill>
              </a:rPr>
              <a:t>obnovenie činnosti Matice slovenskej, Muzeálnej slovenskej spoločnosti</a:t>
            </a:r>
            <a:endParaRPr lang="sk-SK" sz="2600" b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6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Vládny (štátny) referát na ochranu pamiatok </a:t>
            </a:r>
          </a:p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(1919)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5328592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náhrada za dovtedajší uhorský inšpektorát</a:t>
            </a:r>
            <a:endParaRPr lang="sk-SK" sz="2400" b="1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dozorný a organizačno-správn</a:t>
            </a:r>
            <a:r>
              <a:rPr lang="sk-SK" sz="2400" dirty="0" smtClean="0">
                <a:solidFill>
                  <a:srgbClr val="FFCC00"/>
                </a:solidFill>
              </a:rPr>
              <a:t>y orgán</a:t>
            </a:r>
            <a:endParaRPr lang="sk-SK" sz="2400" b="1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Ministerstvo s plnou moco</a:t>
            </a:r>
            <a:r>
              <a:rPr lang="sk-SK" sz="2400" dirty="0" smtClean="0">
                <a:solidFill>
                  <a:srgbClr val="FFCC00"/>
                </a:solidFill>
              </a:rPr>
              <a:t>u pre správu Slovenska</a:t>
            </a:r>
          </a:p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Dušan Jurkovič</a:t>
            </a:r>
            <a:endParaRPr lang="sk-SK" sz="2400" b="1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737001"/>
            <a:ext cx="2376264" cy="339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9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Zväz československých múzeí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8496944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múzeá mal v kompetencii </a:t>
            </a:r>
            <a:r>
              <a:rPr lang="sk-SK" sz="2400" dirty="0" smtClean="0">
                <a:solidFill>
                  <a:srgbClr val="FFCC00"/>
                </a:solidFill>
              </a:rPr>
              <a:t>IV. odbor Ministerstva školstva a národnej osvety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snaha o vytvorenie organizačnej štruktúry čs. múzejníctva (štátne a krajské múzeá)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na Slovensku vtedy štátne len múzeum v Košiciach, niekoľko župných a mestských múzeí, väčšina spolkových inštitúcií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organizácia, ktorá by združila múzeá, obhajovala ich záujmy, podľa </a:t>
            </a:r>
            <a:r>
              <a:rPr lang="sk-SK" sz="2400" dirty="0" smtClean="0">
                <a:solidFill>
                  <a:srgbClr val="FFCC00"/>
                </a:solidFill>
              </a:rPr>
              <a:t>predstáv MŠANO usmerňovala </a:t>
            </a:r>
            <a:r>
              <a:rPr lang="sk-SK" sz="2400" dirty="0">
                <a:solidFill>
                  <a:srgbClr val="FFCC00"/>
                </a:solidFill>
              </a:rPr>
              <a:t>ich činnosť, a tak nepriamo presadzovala vplyv štátnej správy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vznikol </a:t>
            </a:r>
            <a:r>
              <a:rPr lang="sk-SK" sz="2400" b="1" dirty="0">
                <a:solidFill>
                  <a:srgbClr val="FFCC00"/>
                </a:solidFill>
              </a:rPr>
              <a:t>Z</a:t>
            </a:r>
            <a:r>
              <a:rPr lang="sk-SK" sz="2400" b="1" dirty="0" smtClean="0">
                <a:solidFill>
                  <a:srgbClr val="FFCC00"/>
                </a:solidFill>
              </a:rPr>
              <a:t>väz československých vlastivedných múzeí</a:t>
            </a:r>
            <a:r>
              <a:rPr lang="sk-SK" sz="2400" dirty="0" smtClean="0">
                <a:solidFill>
                  <a:srgbClr val="FFCC00"/>
                </a:solidFill>
              </a:rPr>
              <a:t>, následne </a:t>
            </a:r>
            <a:r>
              <a:rPr lang="sk-SK" sz="2400" b="1" dirty="0" smtClean="0">
                <a:solidFill>
                  <a:srgbClr val="FFCC00"/>
                </a:solidFill>
              </a:rPr>
              <a:t>Zväz československých múzeí</a:t>
            </a:r>
            <a:r>
              <a:rPr lang="sk-SK" sz="2400" dirty="0" smtClean="0">
                <a:solidFill>
                  <a:srgbClr val="FFCC00"/>
                </a:solidFill>
              </a:rPr>
              <a:t> (1924)</a:t>
            </a:r>
          </a:p>
          <a:p>
            <a:pPr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3418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Zväz československých múzeí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8496944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ú</a:t>
            </a:r>
            <a:r>
              <a:rPr lang="sk-SK" sz="2400" dirty="0" smtClean="0">
                <a:solidFill>
                  <a:srgbClr val="FFCC00"/>
                </a:solidFill>
              </a:rPr>
              <a:t>lohy: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poskytovať rady vo veciach správnych, organizačných, finančných a odborných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hájiť pred úradmi záujmy členských múzeí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vydávať jednotné tlačivá a príručky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usporadúvať kurzy a školenia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nemal výkonnú moc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i</a:t>
            </a:r>
            <a:r>
              <a:rPr lang="sk-SK" sz="2400" dirty="0" smtClean="0">
                <a:solidFill>
                  <a:srgbClr val="FFCC00"/>
                </a:solidFill>
              </a:rPr>
              <a:t>stá forma nátlaku prostredníctvom subvencií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i</a:t>
            </a:r>
            <a:r>
              <a:rPr lang="sk-SK" sz="2400" dirty="0" smtClean="0">
                <a:solidFill>
                  <a:srgbClr val="FFCC00"/>
                </a:solidFill>
              </a:rPr>
              <a:t>nšpekcia činnosti múzeí – dvojročné lehoty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1409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Zväz československých múzeí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8496944" cy="1745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slovenské múzeá boli vo Zväze organizované len čiastočne</a:t>
            </a:r>
          </a:p>
          <a:p>
            <a:pPr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v</a:t>
            </a:r>
            <a:r>
              <a:rPr lang="sk-SK" sz="2400" dirty="0" smtClean="0">
                <a:solidFill>
                  <a:srgbClr val="FFCC00"/>
                </a:solidFill>
              </a:rPr>
              <a:t> r. 1925 to bolo iba 12 múzeí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 múzejnej rade zastúpení i slovensk</a:t>
            </a:r>
            <a:r>
              <a:rPr lang="sk-SK" sz="2400" dirty="0" smtClean="0">
                <a:solidFill>
                  <a:srgbClr val="FFCC00"/>
                </a:solidFill>
              </a:rPr>
              <a:t>í múzejníci – jedným z podpredsedov býval spravidla Slovák</a:t>
            </a:r>
          </a:p>
          <a:p>
            <a:pPr>
              <a:buFontTx/>
              <a:buChar char="-"/>
            </a:pPr>
            <a:endParaRPr lang="sk-SK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07185"/>
            <a:ext cx="1905000" cy="21907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861048"/>
            <a:ext cx="1905000" cy="26670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896208" y="4207185"/>
            <a:ext cx="2952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Karol Anton Medvecký</a:t>
            </a:r>
          </a:p>
          <a:p>
            <a:endParaRPr lang="sk-SK" dirty="0" smtClean="0">
              <a:solidFill>
                <a:srgbClr val="FFCC00"/>
              </a:solidFill>
            </a:endParaRPr>
          </a:p>
          <a:p>
            <a:endParaRPr lang="sk-SK" dirty="0">
              <a:solidFill>
                <a:srgbClr val="FFCC00"/>
              </a:solidFill>
            </a:endParaRPr>
          </a:p>
          <a:p>
            <a:endParaRPr lang="sk-SK" dirty="0" smtClean="0">
              <a:solidFill>
                <a:srgbClr val="FFCC00"/>
              </a:solidFill>
            </a:endParaRPr>
          </a:p>
          <a:p>
            <a:endParaRPr lang="sk-SK" dirty="0">
              <a:solidFill>
                <a:srgbClr val="FFCC00"/>
              </a:solidFill>
            </a:endParaRPr>
          </a:p>
          <a:p>
            <a:endParaRPr lang="sk-SK" dirty="0" smtClean="0">
              <a:solidFill>
                <a:srgbClr val="FFCC00"/>
              </a:solidFill>
            </a:endParaRPr>
          </a:p>
          <a:p>
            <a:endParaRPr lang="sk-SK" dirty="0">
              <a:solidFill>
                <a:srgbClr val="FFCC00"/>
              </a:solidFill>
            </a:endParaRPr>
          </a:p>
          <a:p>
            <a:r>
              <a:rPr lang="sk-SK" dirty="0" smtClean="0">
                <a:solidFill>
                  <a:srgbClr val="FFCC00"/>
                </a:solidFill>
              </a:rPr>
              <a:t>                           Fedor </a:t>
            </a:r>
            <a:r>
              <a:rPr lang="sk-SK" dirty="0" err="1" smtClean="0">
                <a:solidFill>
                  <a:srgbClr val="FFCC00"/>
                </a:solidFill>
              </a:rPr>
              <a:t>Houdek</a:t>
            </a:r>
            <a:endParaRPr lang="sk-SK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5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Zväz československých múzeí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8496944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celoštátne múzejné zjazdy</a:t>
            </a:r>
            <a:endParaRPr lang="sk-SK" sz="1600" b="1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vrcholné orgány Zväzu – volili členov múzejnej rady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miesto: s</a:t>
            </a:r>
            <a:r>
              <a:rPr lang="sk-SK" sz="2000" dirty="0" smtClean="0">
                <a:solidFill>
                  <a:srgbClr val="FFCC00"/>
                </a:solidFill>
              </a:rPr>
              <a:t>triedavo </a:t>
            </a:r>
            <a:r>
              <a:rPr lang="sk-SK" sz="2000" dirty="0" smtClean="0">
                <a:solidFill>
                  <a:srgbClr val="FFCC00"/>
                </a:solidFill>
              </a:rPr>
              <a:t>Čechy, Morava, Slovensko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nadviazanie a upevňovanie kontaktov s českými kolegami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Bratislava (1922)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Turčiansky Sv. Martin (1927)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Bratislava (1930)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Kremnica, Banská Štiavnica, Banská Bystrica (1933)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východné Slovensko (1936)</a:t>
            </a:r>
          </a:p>
        </p:txBody>
      </p:sp>
    </p:spTree>
    <p:extLst>
      <p:ext uri="{BB962C8B-B14F-4D97-AF65-F5344CB8AC3E}">
        <p14:creationId xmlns:p14="http://schemas.microsoft.com/office/powerpoint/2010/main" val="3060837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bg1"/>
                </a:solidFill>
              </a:rPr>
              <a:t>Slovenské múzejníctvo v medzivojnovom období</a:t>
            </a:r>
            <a:endParaRPr lang="sk-SK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89269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Zväz československých múzeí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  <a:p>
            <a:endParaRPr lang="sk-SK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323528" y="2332037"/>
            <a:ext cx="4680520" cy="4049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úlohy múzejnej rady Zväzu:</a:t>
            </a:r>
            <a:endParaRPr lang="sk-SK" sz="1600" b="1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vydanie múzejného zákona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vytvorenie siete múzeí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riešenie zlej situácie v evidencii zbierok – jednotný formulár vytvorený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kurzy pre správcov múzeí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jednotný katalogizačný lístok</a:t>
            </a:r>
          </a:p>
          <a:p>
            <a:pPr lvl="1">
              <a:buFontTx/>
              <a:buChar char="-"/>
            </a:pPr>
            <a:r>
              <a:rPr lang="sk-SK" sz="2000" dirty="0" smtClean="0">
                <a:solidFill>
                  <a:srgbClr val="FFCC00"/>
                </a:solidFill>
              </a:rPr>
              <a:t>snaha o publikovanie metodických pokynov či príručiek – nerealizované</a:t>
            </a:r>
          </a:p>
          <a:p>
            <a:pPr>
              <a:buFontTx/>
              <a:buChar char="-"/>
            </a:pPr>
            <a:r>
              <a:rPr lang="sk-SK" sz="2400" b="1" dirty="0" err="1" smtClean="0">
                <a:solidFill>
                  <a:srgbClr val="FFCC00"/>
                </a:solidFill>
              </a:rPr>
              <a:t>Jan</a:t>
            </a:r>
            <a:r>
              <a:rPr lang="sk-SK" sz="2400" b="1" dirty="0" smtClean="0">
                <a:solidFill>
                  <a:srgbClr val="FFCC00"/>
                </a:solidFill>
              </a:rPr>
              <a:t> </a:t>
            </a:r>
            <a:r>
              <a:rPr lang="sk-SK" sz="2400" b="1" dirty="0" err="1" smtClean="0">
                <a:solidFill>
                  <a:srgbClr val="FFCC00"/>
                </a:solidFill>
              </a:rPr>
              <a:t>Hofman</a:t>
            </a:r>
            <a:endParaRPr lang="sk-SK" sz="2400" b="1" dirty="0" smtClean="0">
              <a:solidFill>
                <a:srgbClr val="FFCC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181" y="2404044"/>
            <a:ext cx="2962672" cy="39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2073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1205</Words>
  <Application>Microsoft Office PowerPoint</Application>
  <PresentationFormat>Předvádění na obrazovce (4:3)</PresentationFormat>
  <Paragraphs>224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Motív Office</vt:lpstr>
      <vt:lpstr>Dejiny slovenského múzejníctva (MUI_336)  5. prednáška  -  Slovenské múzejníctvo v medzivojnovom období Múzejníctvo počas Slovenského štátu 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Slovenské múzejníctvo v medzivojnovom období</vt:lpstr>
      <vt:lpstr>Múzejníctvo v období Slovenského štátu</vt:lpstr>
      <vt:lpstr>Múzejníctvo v období Slovenského štátu</vt:lpstr>
      <vt:lpstr>Múzejníctvo v období Slovenského štátu</vt:lpstr>
      <vt:lpstr>Múzejníctvo v období Slovenského štátu</vt:lpstr>
      <vt:lpstr>Múzejníctvo v období Slovenského štátu</vt:lpstr>
      <vt:lpstr>Múzejníctvo v období Slovenského štátu</vt:lpstr>
      <vt:lpstr>Múzejníctvo v období Slovenského štátu</vt:lpstr>
      <vt:lpstr>Múzejníctvo v období Slovenského štátu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všeobecnej situácie na Slovensku v roku 1946  s obdobím 1. a 2. Československej republiky očami príslušníkov SNB z českých zemí</dc:title>
  <dc:creator>Martin Vitko</dc:creator>
  <cp:lastModifiedBy>Martin Vitko</cp:lastModifiedBy>
  <cp:revision>108</cp:revision>
  <dcterms:created xsi:type="dcterms:W3CDTF">2014-03-23T09:31:12Z</dcterms:created>
  <dcterms:modified xsi:type="dcterms:W3CDTF">2016-03-31T06:28:53Z</dcterms:modified>
</cp:coreProperties>
</file>