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327" r:id="rId3"/>
    <p:sldId id="338" r:id="rId4"/>
    <p:sldId id="339" r:id="rId5"/>
    <p:sldId id="340" r:id="rId6"/>
    <p:sldId id="341" r:id="rId7"/>
    <p:sldId id="342" r:id="rId8"/>
    <p:sldId id="343" r:id="rId9"/>
    <p:sldId id="344" r:id="rId10"/>
    <p:sldId id="345" r:id="rId11"/>
    <p:sldId id="346" r:id="rId12"/>
    <p:sldId id="313" r:id="rId13"/>
    <p:sldId id="328" r:id="rId14"/>
    <p:sldId id="329" r:id="rId15"/>
    <p:sldId id="330" r:id="rId16"/>
    <p:sldId id="331" r:id="rId17"/>
    <p:sldId id="332" r:id="rId18"/>
    <p:sldId id="333" r:id="rId19"/>
    <p:sldId id="334" r:id="rId20"/>
    <p:sldId id="335" r:id="rId21"/>
    <p:sldId id="336" r:id="rId22"/>
    <p:sldId id="337" r:id="rId23"/>
    <p:sldId id="324" r:id="rId24"/>
    <p:sldId id="347" r:id="rId25"/>
    <p:sldId id="348" r:id="rId26"/>
    <p:sldId id="349" r:id="rId2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152"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D75EA0-A415-B246-AA8B-AE98935B9E88}" type="doc">
      <dgm:prSet loTypeId="urn:microsoft.com/office/officeart/2005/8/layout/radial1" loCatId="" qsTypeId="urn:microsoft.com/office/officeart/2005/8/quickstyle/simple3" qsCatId="simple" csTypeId="urn:microsoft.com/office/officeart/2005/8/colors/accent1_2" csCatId="accent1" phldr="1"/>
      <dgm:spPr/>
      <dgm:t>
        <a:bodyPr/>
        <a:lstStyle/>
        <a:p>
          <a:endParaRPr lang="en-US"/>
        </a:p>
      </dgm:t>
    </dgm:pt>
    <dgm:pt modelId="{AB92089A-F2A0-A342-A94F-F8D0511E8328}">
      <dgm:prSet phldrT="[Text]"/>
      <dgm:spPr>
        <a:solidFill>
          <a:schemeClr val="bg1"/>
        </a:solidFill>
        <a:ln>
          <a:solidFill>
            <a:schemeClr val="tx1"/>
          </a:solidFill>
        </a:ln>
      </dgm:spPr>
      <dgm:t>
        <a:bodyPr/>
        <a:lstStyle/>
        <a:p>
          <a:r>
            <a:rPr lang="en-US"/>
            <a:t>Lernen</a:t>
          </a:r>
        </a:p>
      </dgm:t>
    </dgm:pt>
    <dgm:pt modelId="{DA549FAD-E8E9-DC4E-AEEE-3D379DEA7AAB}" type="parTrans" cxnId="{A7AABC4F-16E8-BA41-9C03-0AF5038CF82B}">
      <dgm:prSet/>
      <dgm:spPr/>
      <dgm:t>
        <a:bodyPr/>
        <a:lstStyle/>
        <a:p>
          <a:endParaRPr lang="en-US"/>
        </a:p>
      </dgm:t>
    </dgm:pt>
    <dgm:pt modelId="{DAB2660B-4DCC-8848-993C-FC04301C85C3}" type="sibTrans" cxnId="{A7AABC4F-16E8-BA41-9C03-0AF5038CF82B}">
      <dgm:prSet/>
      <dgm:spPr/>
      <dgm:t>
        <a:bodyPr/>
        <a:lstStyle/>
        <a:p>
          <a:endParaRPr lang="en-US"/>
        </a:p>
      </dgm:t>
    </dgm:pt>
    <dgm:pt modelId="{F3C8B434-FDF7-7143-BFED-877A926058B5}">
      <dgm:prSet phldrT="[Text]"/>
      <dgm:spPr>
        <a:noFill/>
        <a:ln>
          <a:solidFill>
            <a:schemeClr val="tx1"/>
          </a:solidFill>
        </a:ln>
        <a:sp3d prstMaterial="dkEdge">
          <a:bevelT w="8200" h="38100"/>
        </a:sp3d>
      </dgm:spPr>
      <dgm:t>
        <a:bodyPr/>
        <a:lstStyle/>
        <a:p>
          <a:r>
            <a:rPr lang="en-US" kern="0">
              <a:noFill/>
            </a:rPr>
            <a:t>.</a:t>
          </a:r>
        </a:p>
      </dgm:t>
    </dgm:pt>
    <dgm:pt modelId="{356376EE-9E9E-B348-9733-757A855A682B}" type="parTrans" cxnId="{B1E07D0D-D441-604F-B0AE-F2FFEF89ED69}">
      <dgm:prSet/>
      <dgm:spPr>
        <a:ln>
          <a:solidFill>
            <a:schemeClr val="bg1">
              <a:lumMod val="50000"/>
            </a:schemeClr>
          </a:solidFill>
        </a:ln>
      </dgm:spPr>
      <dgm:t>
        <a:bodyPr/>
        <a:lstStyle/>
        <a:p>
          <a:endParaRPr lang="en-US"/>
        </a:p>
      </dgm:t>
    </dgm:pt>
    <dgm:pt modelId="{08C426F7-0897-4848-A99D-9728FCF5E376}" type="sibTrans" cxnId="{B1E07D0D-D441-604F-B0AE-F2FFEF89ED69}">
      <dgm:prSet/>
      <dgm:spPr/>
      <dgm:t>
        <a:bodyPr/>
        <a:lstStyle/>
        <a:p>
          <a:endParaRPr lang="en-US"/>
        </a:p>
      </dgm:t>
    </dgm:pt>
    <dgm:pt modelId="{1C0C693F-1779-DB43-AEEF-371E88BE71F9}">
      <dgm:prSet phldrT="[Text]"/>
      <dgm:spPr>
        <a:solidFill>
          <a:schemeClr val="bg1"/>
        </a:solidFill>
        <a:ln>
          <a:solidFill>
            <a:schemeClr val="tx1"/>
          </a:solidFill>
        </a:ln>
      </dgm:spPr>
      <dgm:t>
        <a:bodyPr/>
        <a:lstStyle/>
        <a:p>
          <a:r>
            <a:rPr lang="en-US">
              <a:solidFill>
                <a:srgbClr val="FFFFFF"/>
              </a:solidFill>
            </a:rPr>
            <a:t>.</a:t>
          </a:r>
        </a:p>
      </dgm:t>
    </dgm:pt>
    <dgm:pt modelId="{028BC57F-DA45-2C4C-8B68-44091BE078B3}" type="parTrans" cxnId="{2B22F38C-DB08-F84A-B68A-DE9EC43AFD20}">
      <dgm:prSet/>
      <dgm:spPr>
        <a:ln>
          <a:solidFill>
            <a:schemeClr val="bg1">
              <a:lumMod val="50000"/>
            </a:schemeClr>
          </a:solidFill>
        </a:ln>
      </dgm:spPr>
      <dgm:t>
        <a:bodyPr/>
        <a:lstStyle/>
        <a:p>
          <a:endParaRPr lang="en-US"/>
        </a:p>
      </dgm:t>
    </dgm:pt>
    <dgm:pt modelId="{7C60FD62-3F74-034E-8FEF-C4881008B5B5}" type="sibTrans" cxnId="{2B22F38C-DB08-F84A-B68A-DE9EC43AFD20}">
      <dgm:prSet/>
      <dgm:spPr/>
      <dgm:t>
        <a:bodyPr/>
        <a:lstStyle/>
        <a:p>
          <a:endParaRPr lang="en-US"/>
        </a:p>
      </dgm:t>
    </dgm:pt>
    <dgm:pt modelId="{D03ED891-4495-7F48-85B6-CA750B5E68EA}">
      <dgm:prSet phldrT="[Text]"/>
      <dgm:spPr>
        <a:solidFill>
          <a:schemeClr val="bg1"/>
        </a:solidFill>
        <a:ln>
          <a:solidFill>
            <a:schemeClr val="tx1"/>
          </a:solidFill>
        </a:ln>
      </dgm:spPr>
      <dgm:t>
        <a:bodyPr/>
        <a:lstStyle/>
        <a:p>
          <a:r>
            <a:rPr lang="en-US">
              <a:solidFill>
                <a:srgbClr val="FFFFFF"/>
              </a:solidFill>
            </a:rPr>
            <a:t>.</a:t>
          </a:r>
        </a:p>
      </dgm:t>
    </dgm:pt>
    <dgm:pt modelId="{F425D666-97B8-C14D-9F80-196E3043BB79}" type="parTrans" cxnId="{37ED280C-679D-8F44-BA3B-132BE5933DB6}">
      <dgm:prSet/>
      <dgm:spPr>
        <a:ln>
          <a:solidFill>
            <a:schemeClr val="bg1">
              <a:lumMod val="50000"/>
            </a:schemeClr>
          </a:solidFill>
        </a:ln>
      </dgm:spPr>
      <dgm:t>
        <a:bodyPr/>
        <a:lstStyle/>
        <a:p>
          <a:endParaRPr lang="en-US"/>
        </a:p>
      </dgm:t>
    </dgm:pt>
    <dgm:pt modelId="{B5C4C460-63EB-D446-9B30-B042CDC07C1B}" type="sibTrans" cxnId="{37ED280C-679D-8F44-BA3B-132BE5933DB6}">
      <dgm:prSet/>
      <dgm:spPr/>
      <dgm:t>
        <a:bodyPr/>
        <a:lstStyle/>
        <a:p>
          <a:endParaRPr lang="en-US"/>
        </a:p>
      </dgm:t>
    </dgm:pt>
    <dgm:pt modelId="{86F3109D-272B-1B4F-8DFF-510EA61571E2}">
      <dgm:prSet phldrT="[Text]"/>
      <dgm:spPr>
        <a:solidFill>
          <a:schemeClr val="bg1"/>
        </a:solidFill>
        <a:ln>
          <a:solidFill>
            <a:schemeClr val="tx1"/>
          </a:solidFill>
        </a:ln>
      </dgm:spPr>
      <dgm:t>
        <a:bodyPr/>
        <a:lstStyle/>
        <a:p>
          <a:r>
            <a:rPr lang="en-US">
              <a:solidFill>
                <a:srgbClr val="FFFFFF"/>
              </a:solidFill>
            </a:rPr>
            <a:t>.</a:t>
          </a:r>
        </a:p>
      </dgm:t>
    </dgm:pt>
    <dgm:pt modelId="{ACBEA724-9BAA-F244-A1E3-A1E8669254DB}" type="parTrans" cxnId="{22B4AF81-8469-014E-867C-EF6AB3F56F3E}">
      <dgm:prSet/>
      <dgm:spPr>
        <a:ln>
          <a:solidFill>
            <a:schemeClr val="bg1">
              <a:lumMod val="50000"/>
            </a:schemeClr>
          </a:solidFill>
        </a:ln>
      </dgm:spPr>
      <dgm:t>
        <a:bodyPr/>
        <a:lstStyle/>
        <a:p>
          <a:endParaRPr lang="en-US"/>
        </a:p>
      </dgm:t>
    </dgm:pt>
    <dgm:pt modelId="{631795BF-7E1A-7B44-BE00-62ECB3C4890B}" type="sibTrans" cxnId="{22B4AF81-8469-014E-867C-EF6AB3F56F3E}">
      <dgm:prSet/>
      <dgm:spPr/>
      <dgm:t>
        <a:bodyPr/>
        <a:lstStyle/>
        <a:p>
          <a:endParaRPr lang="en-US"/>
        </a:p>
      </dgm:t>
    </dgm:pt>
    <dgm:pt modelId="{8C4D2725-95DB-3F46-8134-E350D462666A}">
      <dgm:prSet phldrT="[Text]"/>
      <dgm:spPr>
        <a:solidFill>
          <a:schemeClr val="bg1"/>
        </a:solidFill>
        <a:ln>
          <a:solidFill>
            <a:schemeClr val="tx1"/>
          </a:solidFill>
        </a:ln>
      </dgm:spPr>
      <dgm:t>
        <a:bodyPr/>
        <a:lstStyle/>
        <a:p>
          <a:endParaRPr lang="en-US"/>
        </a:p>
      </dgm:t>
    </dgm:pt>
    <dgm:pt modelId="{2374A68E-38E9-F34E-B27A-FF2CF3C97F9B}" type="parTrans" cxnId="{0F75E44F-2FBB-E84E-869F-1F5548A69BF3}">
      <dgm:prSet/>
      <dgm:spPr>
        <a:ln>
          <a:solidFill>
            <a:schemeClr val="bg1">
              <a:lumMod val="50000"/>
            </a:schemeClr>
          </a:solidFill>
        </a:ln>
      </dgm:spPr>
      <dgm:t>
        <a:bodyPr/>
        <a:lstStyle/>
        <a:p>
          <a:endParaRPr lang="en-US"/>
        </a:p>
      </dgm:t>
    </dgm:pt>
    <dgm:pt modelId="{E8B49441-6C60-8246-B4E5-EA38935D1E18}" type="sibTrans" cxnId="{0F75E44F-2FBB-E84E-869F-1F5548A69BF3}">
      <dgm:prSet/>
      <dgm:spPr/>
      <dgm:t>
        <a:bodyPr/>
        <a:lstStyle/>
        <a:p>
          <a:endParaRPr lang="en-US"/>
        </a:p>
      </dgm:t>
    </dgm:pt>
    <dgm:pt modelId="{9FA0F89D-8830-E140-9694-9FB12D0D7813}">
      <dgm:prSet phldrT="[Text]"/>
      <dgm:spPr>
        <a:solidFill>
          <a:schemeClr val="bg1"/>
        </a:solidFill>
        <a:ln>
          <a:solidFill>
            <a:schemeClr val="tx1"/>
          </a:solidFill>
        </a:ln>
      </dgm:spPr>
      <dgm:t>
        <a:bodyPr/>
        <a:lstStyle/>
        <a:p>
          <a:endParaRPr lang="en-US"/>
        </a:p>
      </dgm:t>
    </dgm:pt>
    <dgm:pt modelId="{8E4360D9-93E0-8741-877C-B3C32F504564}" type="parTrans" cxnId="{74E18422-EF82-564F-A441-2BAA458E9571}">
      <dgm:prSet/>
      <dgm:spPr>
        <a:ln>
          <a:solidFill>
            <a:schemeClr val="bg1">
              <a:lumMod val="50000"/>
            </a:schemeClr>
          </a:solidFill>
        </a:ln>
      </dgm:spPr>
      <dgm:t>
        <a:bodyPr/>
        <a:lstStyle/>
        <a:p>
          <a:endParaRPr lang="en-US"/>
        </a:p>
      </dgm:t>
    </dgm:pt>
    <dgm:pt modelId="{A5D6D292-333E-8B4A-B1B9-C011B81E9FFF}" type="sibTrans" cxnId="{74E18422-EF82-564F-A441-2BAA458E9571}">
      <dgm:prSet/>
      <dgm:spPr/>
      <dgm:t>
        <a:bodyPr/>
        <a:lstStyle/>
        <a:p>
          <a:endParaRPr lang="en-US"/>
        </a:p>
      </dgm:t>
    </dgm:pt>
    <dgm:pt modelId="{AE006455-75D6-A44A-BC1C-2031598B5537}" type="pres">
      <dgm:prSet presAssocID="{B1D75EA0-A415-B246-AA8B-AE98935B9E88}" presName="cycle" presStyleCnt="0">
        <dgm:presLayoutVars>
          <dgm:chMax val="1"/>
          <dgm:dir/>
          <dgm:animLvl val="ctr"/>
          <dgm:resizeHandles val="exact"/>
        </dgm:presLayoutVars>
      </dgm:prSet>
      <dgm:spPr/>
      <dgm:t>
        <a:bodyPr/>
        <a:lstStyle/>
        <a:p>
          <a:endParaRPr lang="de-DE"/>
        </a:p>
      </dgm:t>
    </dgm:pt>
    <dgm:pt modelId="{02C8310B-C3D0-474C-8C7A-DB9F6D66D127}" type="pres">
      <dgm:prSet presAssocID="{AB92089A-F2A0-A342-A94F-F8D0511E8328}" presName="centerShape" presStyleLbl="node0" presStyleIdx="0" presStyleCnt="1" custScaleX="136845" custScaleY="113178"/>
      <dgm:spPr/>
      <dgm:t>
        <a:bodyPr/>
        <a:lstStyle/>
        <a:p>
          <a:endParaRPr lang="en-US"/>
        </a:p>
      </dgm:t>
    </dgm:pt>
    <dgm:pt modelId="{EB8ADDB2-8AA4-A04F-A0A2-EA897C1E0BD3}" type="pres">
      <dgm:prSet presAssocID="{356376EE-9E9E-B348-9733-757A855A682B}" presName="Name9" presStyleLbl="parChTrans1D2" presStyleIdx="0" presStyleCnt="6"/>
      <dgm:spPr/>
      <dgm:t>
        <a:bodyPr/>
        <a:lstStyle/>
        <a:p>
          <a:endParaRPr lang="de-DE"/>
        </a:p>
      </dgm:t>
    </dgm:pt>
    <dgm:pt modelId="{7A5F237A-2AAC-2C48-A7E6-FBE0DF37D819}" type="pres">
      <dgm:prSet presAssocID="{356376EE-9E9E-B348-9733-757A855A682B}" presName="connTx" presStyleLbl="parChTrans1D2" presStyleIdx="0" presStyleCnt="6"/>
      <dgm:spPr/>
      <dgm:t>
        <a:bodyPr/>
        <a:lstStyle/>
        <a:p>
          <a:endParaRPr lang="de-DE"/>
        </a:p>
      </dgm:t>
    </dgm:pt>
    <dgm:pt modelId="{F5C0D06A-B180-E541-8A74-C93EBC98459D}" type="pres">
      <dgm:prSet presAssocID="{F3C8B434-FDF7-7143-BFED-877A926058B5}" presName="node" presStyleLbl="node1" presStyleIdx="0" presStyleCnt="6" custScaleY="58897">
        <dgm:presLayoutVars>
          <dgm:bulletEnabled val="1"/>
        </dgm:presLayoutVars>
      </dgm:prSet>
      <dgm:spPr/>
      <dgm:t>
        <a:bodyPr/>
        <a:lstStyle/>
        <a:p>
          <a:endParaRPr lang="de-DE"/>
        </a:p>
      </dgm:t>
    </dgm:pt>
    <dgm:pt modelId="{810F79C2-35C8-474C-8E30-DC8CA4EABDE6}" type="pres">
      <dgm:prSet presAssocID="{028BC57F-DA45-2C4C-8B68-44091BE078B3}" presName="Name9" presStyleLbl="parChTrans1D2" presStyleIdx="1" presStyleCnt="6"/>
      <dgm:spPr/>
      <dgm:t>
        <a:bodyPr/>
        <a:lstStyle/>
        <a:p>
          <a:endParaRPr lang="de-DE"/>
        </a:p>
      </dgm:t>
    </dgm:pt>
    <dgm:pt modelId="{F14564BB-649E-6F4D-9FCD-97F9B166A823}" type="pres">
      <dgm:prSet presAssocID="{028BC57F-DA45-2C4C-8B68-44091BE078B3}" presName="connTx" presStyleLbl="parChTrans1D2" presStyleIdx="1" presStyleCnt="6"/>
      <dgm:spPr/>
      <dgm:t>
        <a:bodyPr/>
        <a:lstStyle/>
        <a:p>
          <a:endParaRPr lang="de-DE"/>
        </a:p>
      </dgm:t>
    </dgm:pt>
    <dgm:pt modelId="{602B98EC-5BF1-5045-85C6-EC7C86D8CD02}" type="pres">
      <dgm:prSet presAssocID="{1C0C693F-1779-DB43-AEEF-371E88BE71F9}" presName="node" presStyleLbl="node1" presStyleIdx="1" presStyleCnt="6" custScaleY="58608" custRadScaleRad="187622" custRadScaleInc="1167">
        <dgm:presLayoutVars>
          <dgm:bulletEnabled val="1"/>
        </dgm:presLayoutVars>
      </dgm:prSet>
      <dgm:spPr/>
      <dgm:t>
        <a:bodyPr/>
        <a:lstStyle/>
        <a:p>
          <a:endParaRPr lang="de-DE"/>
        </a:p>
      </dgm:t>
    </dgm:pt>
    <dgm:pt modelId="{303C3375-D221-6444-8121-80BFC3070B4C}" type="pres">
      <dgm:prSet presAssocID="{F425D666-97B8-C14D-9F80-196E3043BB79}" presName="Name9" presStyleLbl="parChTrans1D2" presStyleIdx="2" presStyleCnt="6"/>
      <dgm:spPr/>
      <dgm:t>
        <a:bodyPr/>
        <a:lstStyle/>
        <a:p>
          <a:endParaRPr lang="de-DE"/>
        </a:p>
      </dgm:t>
    </dgm:pt>
    <dgm:pt modelId="{DAC92EE2-301B-EF47-88CA-C9C02523195A}" type="pres">
      <dgm:prSet presAssocID="{F425D666-97B8-C14D-9F80-196E3043BB79}" presName="connTx" presStyleLbl="parChTrans1D2" presStyleIdx="2" presStyleCnt="6"/>
      <dgm:spPr/>
      <dgm:t>
        <a:bodyPr/>
        <a:lstStyle/>
        <a:p>
          <a:endParaRPr lang="de-DE"/>
        </a:p>
      </dgm:t>
    </dgm:pt>
    <dgm:pt modelId="{79985E1D-FADD-D64E-96D0-CAE172D45464}" type="pres">
      <dgm:prSet presAssocID="{D03ED891-4495-7F48-85B6-CA750B5E68EA}" presName="node" presStyleLbl="node1" presStyleIdx="2" presStyleCnt="6" custScaleY="70244" custRadScaleRad="150216" custRadScaleInc="408">
        <dgm:presLayoutVars>
          <dgm:bulletEnabled val="1"/>
        </dgm:presLayoutVars>
      </dgm:prSet>
      <dgm:spPr/>
      <dgm:t>
        <a:bodyPr/>
        <a:lstStyle/>
        <a:p>
          <a:endParaRPr lang="de-DE"/>
        </a:p>
      </dgm:t>
    </dgm:pt>
    <dgm:pt modelId="{65E14DB1-40BD-7343-A4A1-5ACB7D4FDF10}" type="pres">
      <dgm:prSet presAssocID="{ACBEA724-9BAA-F244-A1E3-A1E8669254DB}" presName="Name9" presStyleLbl="parChTrans1D2" presStyleIdx="3" presStyleCnt="6"/>
      <dgm:spPr/>
      <dgm:t>
        <a:bodyPr/>
        <a:lstStyle/>
        <a:p>
          <a:endParaRPr lang="de-DE"/>
        </a:p>
      </dgm:t>
    </dgm:pt>
    <dgm:pt modelId="{D250994D-4531-5046-8DC9-2601A28691F6}" type="pres">
      <dgm:prSet presAssocID="{ACBEA724-9BAA-F244-A1E3-A1E8669254DB}" presName="connTx" presStyleLbl="parChTrans1D2" presStyleIdx="3" presStyleCnt="6"/>
      <dgm:spPr/>
      <dgm:t>
        <a:bodyPr/>
        <a:lstStyle/>
        <a:p>
          <a:endParaRPr lang="de-DE"/>
        </a:p>
      </dgm:t>
    </dgm:pt>
    <dgm:pt modelId="{B9010B97-51E7-8941-BD84-169EC3A2B396}" type="pres">
      <dgm:prSet presAssocID="{86F3109D-272B-1B4F-8DFF-510EA61571E2}" presName="node" presStyleLbl="node1" presStyleIdx="3" presStyleCnt="6" custScaleY="67225" custRadScaleRad="199583" custRadScaleInc="-1097">
        <dgm:presLayoutVars>
          <dgm:bulletEnabled val="1"/>
        </dgm:presLayoutVars>
      </dgm:prSet>
      <dgm:spPr/>
      <dgm:t>
        <a:bodyPr/>
        <a:lstStyle/>
        <a:p>
          <a:endParaRPr lang="de-DE"/>
        </a:p>
      </dgm:t>
    </dgm:pt>
    <dgm:pt modelId="{C907620C-2323-5349-9B52-BDD0CA658FE9}" type="pres">
      <dgm:prSet presAssocID="{8E4360D9-93E0-8741-877C-B3C32F504564}" presName="Name9" presStyleLbl="parChTrans1D2" presStyleIdx="4" presStyleCnt="6"/>
      <dgm:spPr/>
      <dgm:t>
        <a:bodyPr/>
        <a:lstStyle/>
        <a:p>
          <a:endParaRPr lang="de-DE"/>
        </a:p>
      </dgm:t>
    </dgm:pt>
    <dgm:pt modelId="{4A8AB769-5593-9449-8644-0CFA9448EEBD}" type="pres">
      <dgm:prSet presAssocID="{8E4360D9-93E0-8741-877C-B3C32F504564}" presName="connTx" presStyleLbl="parChTrans1D2" presStyleIdx="4" presStyleCnt="6"/>
      <dgm:spPr/>
      <dgm:t>
        <a:bodyPr/>
        <a:lstStyle/>
        <a:p>
          <a:endParaRPr lang="de-DE"/>
        </a:p>
      </dgm:t>
    </dgm:pt>
    <dgm:pt modelId="{28ABDAE0-F8C3-4E40-8CC1-6257DCF35742}" type="pres">
      <dgm:prSet presAssocID="{9FA0F89D-8830-E140-9694-9FB12D0D7813}" presName="node" presStyleLbl="node1" presStyleIdx="4" presStyleCnt="6" custScaleY="59638">
        <dgm:presLayoutVars>
          <dgm:bulletEnabled val="1"/>
        </dgm:presLayoutVars>
      </dgm:prSet>
      <dgm:spPr/>
      <dgm:t>
        <a:bodyPr/>
        <a:lstStyle/>
        <a:p>
          <a:endParaRPr lang="de-DE"/>
        </a:p>
      </dgm:t>
    </dgm:pt>
    <dgm:pt modelId="{EFFC4510-FB77-A848-84BD-74331A45F063}" type="pres">
      <dgm:prSet presAssocID="{2374A68E-38E9-F34E-B27A-FF2CF3C97F9B}" presName="Name9" presStyleLbl="parChTrans1D2" presStyleIdx="5" presStyleCnt="6"/>
      <dgm:spPr/>
      <dgm:t>
        <a:bodyPr/>
        <a:lstStyle/>
        <a:p>
          <a:endParaRPr lang="de-DE"/>
        </a:p>
      </dgm:t>
    </dgm:pt>
    <dgm:pt modelId="{CE4D9791-4A1C-784D-B8DB-5229F86FA2A4}" type="pres">
      <dgm:prSet presAssocID="{2374A68E-38E9-F34E-B27A-FF2CF3C97F9B}" presName="connTx" presStyleLbl="parChTrans1D2" presStyleIdx="5" presStyleCnt="6"/>
      <dgm:spPr/>
      <dgm:t>
        <a:bodyPr/>
        <a:lstStyle/>
        <a:p>
          <a:endParaRPr lang="de-DE"/>
        </a:p>
      </dgm:t>
    </dgm:pt>
    <dgm:pt modelId="{B16E1124-A8F7-624C-BED2-90B156E9002D}" type="pres">
      <dgm:prSet presAssocID="{8C4D2725-95DB-3F46-8134-E350D462666A}" presName="node" presStyleLbl="node1" presStyleIdx="5" presStyleCnt="6" custScaleY="62389">
        <dgm:presLayoutVars>
          <dgm:bulletEnabled val="1"/>
        </dgm:presLayoutVars>
      </dgm:prSet>
      <dgm:spPr/>
      <dgm:t>
        <a:bodyPr/>
        <a:lstStyle/>
        <a:p>
          <a:endParaRPr lang="de-DE"/>
        </a:p>
      </dgm:t>
    </dgm:pt>
  </dgm:ptLst>
  <dgm:cxnLst>
    <dgm:cxn modelId="{22B4AF81-8469-014E-867C-EF6AB3F56F3E}" srcId="{AB92089A-F2A0-A342-A94F-F8D0511E8328}" destId="{86F3109D-272B-1B4F-8DFF-510EA61571E2}" srcOrd="3" destOrd="0" parTransId="{ACBEA724-9BAA-F244-A1E3-A1E8669254DB}" sibTransId="{631795BF-7E1A-7B44-BE00-62ECB3C4890B}"/>
    <dgm:cxn modelId="{ED0D4B36-8295-42D9-A42A-E3A057972EAD}" type="presOf" srcId="{B1D75EA0-A415-B246-AA8B-AE98935B9E88}" destId="{AE006455-75D6-A44A-BC1C-2031598B5537}" srcOrd="0" destOrd="0" presId="urn:microsoft.com/office/officeart/2005/8/layout/radial1"/>
    <dgm:cxn modelId="{ECBEEBFD-9FD8-42AC-A0C2-368168601D61}" type="presOf" srcId="{356376EE-9E9E-B348-9733-757A855A682B}" destId="{7A5F237A-2AAC-2C48-A7E6-FBE0DF37D819}" srcOrd="1" destOrd="0" presId="urn:microsoft.com/office/officeart/2005/8/layout/radial1"/>
    <dgm:cxn modelId="{37ED280C-679D-8F44-BA3B-132BE5933DB6}" srcId="{AB92089A-F2A0-A342-A94F-F8D0511E8328}" destId="{D03ED891-4495-7F48-85B6-CA750B5E68EA}" srcOrd="2" destOrd="0" parTransId="{F425D666-97B8-C14D-9F80-196E3043BB79}" sibTransId="{B5C4C460-63EB-D446-9B30-B042CDC07C1B}"/>
    <dgm:cxn modelId="{82FE49C2-143D-4867-98C9-E13BE30AA1BF}" type="presOf" srcId="{ACBEA724-9BAA-F244-A1E3-A1E8669254DB}" destId="{65E14DB1-40BD-7343-A4A1-5ACB7D4FDF10}" srcOrd="0" destOrd="0" presId="urn:microsoft.com/office/officeart/2005/8/layout/radial1"/>
    <dgm:cxn modelId="{44184655-2C84-4771-97EE-C54C39BBF5BA}" type="presOf" srcId="{1C0C693F-1779-DB43-AEEF-371E88BE71F9}" destId="{602B98EC-5BF1-5045-85C6-EC7C86D8CD02}" srcOrd="0" destOrd="0" presId="urn:microsoft.com/office/officeart/2005/8/layout/radial1"/>
    <dgm:cxn modelId="{BFDA3F5E-B030-437F-B612-251AFF275BE7}" type="presOf" srcId="{2374A68E-38E9-F34E-B27A-FF2CF3C97F9B}" destId="{EFFC4510-FB77-A848-84BD-74331A45F063}" srcOrd="0" destOrd="0" presId="urn:microsoft.com/office/officeart/2005/8/layout/radial1"/>
    <dgm:cxn modelId="{B1E07D0D-D441-604F-B0AE-F2FFEF89ED69}" srcId="{AB92089A-F2A0-A342-A94F-F8D0511E8328}" destId="{F3C8B434-FDF7-7143-BFED-877A926058B5}" srcOrd="0" destOrd="0" parTransId="{356376EE-9E9E-B348-9733-757A855A682B}" sibTransId="{08C426F7-0897-4848-A99D-9728FCF5E376}"/>
    <dgm:cxn modelId="{7EAE67B2-CB57-4F59-8565-EB34CD013FD4}" type="presOf" srcId="{8E4360D9-93E0-8741-877C-B3C32F504564}" destId="{4A8AB769-5593-9449-8644-0CFA9448EEBD}" srcOrd="1" destOrd="0" presId="urn:microsoft.com/office/officeart/2005/8/layout/radial1"/>
    <dgm:cxn modelId="{427D1F48-8751-42EA-A4FE-D0B1D05F1D44}" type="presOf" srcId="{8C4D2725-95DB-3F46-8134-E350D462666A}" destId="{B16E1124-A8F7-624C-BED2-90B156E9002D}" srcOrd="0" destOrd="0" presId="urn:microsoft.com/office/officeart/2005/8/layout/radial1"/>
    <dgm:cxn modelId="{7B3822BC-3FE7-4064-AC8C-23ECDCF21FAB}" type="presOf" srcId="{AB92089A-F2A0-A342-A94F-F8D0511E8328}" destId="{02C8310B-C3D0-474C-8C7A-DB9F6D66D127}" srcOrd="0" destOrd="0" presId="urn:microsoft.com/office/officeart/2005/8/layout/radial1"/>
    <dgm:cxn modelId="{0F6D5E9A-B90E-49AA-AE8A-6C5E4E40CF56}" type="presOf" srcId="{356376EE-9E9E-B348-9733-757A855A682B}" destId="{EB8ADDB2-8AA4-A04F-A0A2-EA897C1E0BD3}" srcOrd="0" destOrd="0" presId="urn:microsoft.com/office/officeart/2005/8/layout/radial1"/>
    <dgm:cxn modelId="{D0B39E36-D21A-46DA-A1A7-CF0A9EFC3D20}" type="presOf" srcId="{9FA0F89D-8830-E140-9694-9FB12D0D7813}" destId="{28ABDAE0-F8C3-4E40-8CC1-6257DCF35742}" srcOrd="0" destOrd="0" presId="urn:microsoft.com/office/officeart/2005/8/layout/radial1"/>
    <dgm:cxn modelId="{D7AE0010-A091-4840-BA40-27391A1C7091}" type="presOf" srcId="{ACBEA724-9BAA-F244-A1E3-A1E8669254DB}" destId="{D250994D-4531-5046-8DC9-2601A28691F6}" srcOrd="1" destOrd="0" presId="urn:microsoft.com/office/officeart/2005/8/layout/radial1"/>
    <dgm:cxn modelId="{74E18422-EF82-564F-A441-2BAA458E9571}" srcId="{AB92089A-F2A0-A342-A94F-F8D0511E8328}" destId="{9FA0F89D-8830-E140-9694-9FB12D0D7813}" srcOrd="4" destOrd="0" parTransId="{8E4360D9-93E0-8741-877C-B3C32F504564}" sibTransId="{A5D6D292-333E-8B4A-B1B9-C011B81E9FFF}"/>
    <dgm:cxn modelId="{7066FC46-5238-4197-A8BA-A01FBB8EA594}" type="presOf" srcId="{028BC57F-DA45-2C4C-8B68-44091BE078B3}" destId="{F14564BB-649E-6F4D-9FCD-97F9B166A823}" srcOrd="1" destOrd="0" presId="urn:microsoft.com/office/officeart/2005/8/layout/radial1"/>
    <dgm:cxn modelId="{8346AE18-F12E-462D-9173-A7241E5719A5}" type="presOf" srcId="{F3C8B434-FDF7-7143-BFED-877A926058B5}" destId="{F5C0D06A-B180-E541-8A74-C93EBC98459D}" srcOrd="0" destOrd="0" presId="urn:microsoft.com/office/officeart/2005/8/layout/radial1"/>
    <dgm:cxn modelId="{A7AABC4F-16E8-BA41-9C03-0AF5038CF82B}" srcId="{B1D75EA0-A415-B246-AA8B-AE98935B9E88}" destId="{AB92089A-F2A0-A342-A94F-F8D0511E8328}" srcOrd="0" destOrd="0" parTransId="{DA549FAD-E8E9-DC4E-AEEE-3D379DEA7AAB}" sibTransId="{DAB2660B-4DCC-8848-993C-FC04301C85C3}"/>
    <dgm:cxn modelId="{9A9192A5-C6BC-46C3-8CF0-9E39D89DC13B}" type="presOf" srcId="{2374A68E-38E9-F34E-B27A-FF2CF3C97F9B}" destId="{CE4D9791-4A1C-784D-B8DB-5229F86FA2A4}" srcOrd="1" destOrd="0" presId="urn:microsoft.com/office/officeart/2005/8/layout/radial1"/>
    <dgm:cxn modelId="{0F75E44F-2FBB-E84E-869F-1F5548A69BF3}" srcId="{AB92089A-F2A0-A342-A94F-F8D0511E8328}" destId="{8C4D2725-95DB-3F46-8134-E350D462666A}" srcOrd="5" destOrd="0" parTransId="{2374A68E-38E9-F34E-B27A-FF2CF3C97F9B}" sibTransId="{E8B49441-6C60-8246-B4E5-EA38935D1E18}"/>
    <dgm:cxn modelId="{2B22F38C-DB08-F84A-B68A-DE9EC43AFD20}" srcId="{AB92089A-F2A0-A342-A94F-F8D0511E8328}" destId="{1C0C693F-1779-DB43-AEEF-371E88BE71F9}" srcOrd="1" destOrd="0" parTransId="{028BC57F-DA45-2C4C-8B68-44091BE078B3}" sibTransId="{7C60FD62-3F74-034E-8FEF-C4881008B5B5}"/>
    <dgm:cxn modelId="{3B9B85A7-68BE-4389-A664-B1673F3D5961}" type="presOf" srcId="{F425D666-97B8-C14D-9F80-196E3043BB79}" destId="{303C3375-D221-6444-8121-80BFC3070B4C}" srcOrd="0" destOrd="0" presId="urn:microsoft.com/office/officeart/2005/8/layout/radial1"/>
    <dgm:cxn modelId="{DB52BE5B-E225-4755-8EC2-DBB28BE53953}" type="presOf" srcId="{8E4360D9-93E0-8741-877C-B3C32F504564}" destId="{C907620C-2323-5349-9B52-BDD0CA658FE9}" srcOrd="0" destOrd="0" presId="urn:microsoft.com/office/officeart/2005/8/layout/radial1"/>
    <dgm:cxn modelId="{14C34FF7-DE1A-4245-A01A-0BD502822E76}" type="presOf" srcId="{D03ED891-4495-7F48-85B6-CA750B5E68EA}" destId="{79985E1D-FADD-D64E-96D0-CAE172D45464}" srcOrd="0" destOrd="0" presId="urn:microsoft.com/office/officeart/2005/8/layout/radial1"/>
    <dgm:cxn modelId="{A7897079-01F7-4F14-A7AF-89D6CA256827}" type="presOf" srcId="{F425D666-97B8-C14D-9F80-196E3043BB79}" destId="{DAC92EE2-301B-EF47-88CA-C9C02523195A}" srcOrd="1" destOrd="0" presId="urn:microsoft.com/office/officeart/2005/8/layout/radial1"/>
    <dgm:cxn modelId="{F6A71565-6957-4A80-B7DC-B816B9A46C9B}" type="presOf" srcId="{028BC57F-DA45-2C4C-8B68-44091BE078B3}" destId="{810F79C2-35C8-474C-8E30-DC8CA4EABDE6}" srcOrd="0" destOrd="0" presId="urn:microsoft.com/office/officeart/2005/8/layout/radial1"/>
    <dgm:cxn modelId="{3C21A38E-12EA-4E1E-A1A0-143438E6B68D}" type="presOf" srcId="{86F3109D-272B-1B4F-8DFF-510EA61571E2}" destId="{B9010B97-51E7-8941-BD84-169EC3A2B396}" srcOrd="0" destOrd="0" presId="urn:microsoft.com/office/officeart/2005/8/layout/radial1"/>
    <dgm:cxn modelId="{99F854D2-5D31-4620-B059-AD43DA810BC7}" type="presParOf" srcId="{AE006455-75D6-A44A-BC1C-2031598B5537}" destId="{02C8310B-C3D0-474C-8C7A-DB9F6D66D127}" srcOrd="0" destOrd="0" presId="urn:microsoft.com/office/officeart/2005/8/layout/radial1"/>
    <dgm:cxn modelId="{187698AC-4404-4F78-B392-177ACBE74F90}" type="presParOf" srcId="{AE006455-75D6-A44A-BC1C-2031598B5537}" destId="{EB8ADDB2-8AA4-A04F-A0A2-EA897C1E0BD3}" srcOrd="1" destOrd="0" presId="urn:microsoft.com/office/officeart/2005/8/layout/radial1"/>
    <dgm:cxn modelId="{35A09A36-43DC-456C-A18A-89BF4194BAEE}" type="presParOf" srcId="{EB8ADDB2-8AA4-A04F-A0A2-EA897C1E0BD3}" destId="{7A5F237A-2AAC-2C48-A7E6-FBE0DF37D819}" srcOrd="0" destOrd="0" presId="urn:microsoft.com/office/officeart/2005/8/layout/radial1"/>
    <dgm:cxn modelId="{766B8D54-9CC6-4E44-9BCE-AE2186A025C2}" type="presParOf" srcId="{AE006455-75D6-A44A-BC1C-2031598B5537}" destId="{F5C0D06A-B180-E541-8A74-C93EBC98459D}" srcOrd="2" destOrd="0" presId="urn:microsoft.com/office/officeart/2005/8/layout/radial1"/>
    <dgm:cxn modelId="{F5F1B49F-422D-4E38-B35B-57FEAAD9134F}" type="presParOf" srcId="{AE006455-75D6-A44A-BC1C-2031598B5537}" destId="{810F79C2-35C8-474C-8E30-DC8CA4EABDE6}" srcOrd="3" destOrd="0" presId="urn:microsoft.com/office/officeart/2005/8/layout/radial1"/>
    <dgm:cxn modelId="{D502C15A-3E16-40E3-A496-83CD2CA21F50}" type="presParOf" srcId="{810F79C2-35C8-474C-8E30-DC8CA4EABDE6}" destId="{F14564BB-649E-6F4D-9FCD-97F9B166A823}" srcOrd="0" destOrd="0" presId="urn:microsoft.com/office/officeart/2005/8/layout/radial1"/>
    <dgm:cxn modelId="{4CAFDC6C-3D22-4C5E-BBB5-C3119E594F8E}" type="presParOf" srcId="{AE006455-75D6-A44A-BC1C-2031598B5537}" destId="{602B98EC-5BF1-5045-85C6-EC7C86D8CD02}" srcOrd="4" destOrd="0" presId="urn:microsoft.com/office/officeart/2005/8/layout/radial1"/>
    <dgm:cxn modelId="{1E8E00D7-56A6-47FA-82E5-FF4A69AE0F5B}" type="presParOf" srcId="{AE006455-75D6-A44A-BC1C-2031598B5537}" destId="{303C3375-D221-6444-8121-80BFC3070B4C}" srcOrd="5" destOrd="0" presId="urn:microsoft.com/office/officeart/2005/8/layout/radial1"/>
    <dgm:cxn modelId="{10C346E7-CED0-4638-9B76-6E0E21BF102C}" type="presParOf" srcId="{303C3375-D221-6444-8121-80BFC3070B4C}" destId="{DAC92EE2-301B-EF47-88CA-C9C02523195A}" srcOrd="0" destOrd="0" presId="urn:microsoft.com/office/officeart/2005/8/layout/radial1"/>
    <dgm:cxn modelId="{54A44509-6684-4C76-BFEC-494DA1237008}" type="presParOf" srcId="{AE006455-75D6-A44A-BC1C-2031598B5537}" destId="{79985E1D-FADD-D64E-96D0-CAE172D45464}" srcOrd="6" destOrd="0" presId="urn:microsoft.com/office/officeart/2005/8/layout/radial1"/>
    <dgm:cxn modelId="{F09FB9DD-F243-4741-8760-D2FFA561D997}" type="presParOf" srcId="{AE006455-75D6-A44A-BC1C-2031598B5537}" destId="{65E14DB1-40BD-7343-A4A1-5ACB7D4FDF10}" srcOrd="7" destOrd="0" presId="urn:microsoft.com/office/officeart/2005/8/layout/radial1"/>
    <dgm:cxn modelId="{410188D9-C2D6-409C-A2D3-A9EBC27A877A}" type="presParOf" srcId="{65E14DB1-40BD-7343-A4A1-5ACB7D4FDF10}" destId="{D250994D-4531-5046-8DC9-2601A28691F6}" srcOrd="0" destOrd="0" presId="urn:microsoft.com/office/officeart/2005/8/layout/radial1"/>
    <dgm:cxn modelId="{477806E0-7CFC-4FF6-A9DC-627C114557A3}" type="presParOf" srcId="{AE006455-75D6-A44A-BC1C-2031598B5537}" destId="{B9010B97-51E7-8941-BD84-169EC3A2B396}" srcOrd="8" destOrd="0" presId="urn:microsoft.com/office/officeart/2005/8/layout/radial1"/>
    <dgm:cxn modelId="{4652D4E6-B10A-44D3-939F-BF8B3B9B883E}" type="presParOf" srcId="{AE006455-75D6-A44A-BC1C-2031598B5537}" destId="{C907620C-2323-5349-9B52-BDD0CA658FE9}" srcOrd="9" destOrd="0" presId="urn:microsoft.com/office/officeart/2005/8/layout/radial1"/>
    <dgm:cxn modelId="{1CEEAE61-9161-4531-B700-1C1573CE735C}" type="presParOf" srcId="{C907620C-2323-5349-9B52-BDD0CA658FE9}" destId="{4A8AB769-5593-9449-8644-0CFA9448EEBD}" srcOrd="0" destOrd="0" presId="urn:microsoft.com/office/officeart/2005/8/layout/radial1"/>
    <dgm:cxn modelId="{E4A7B0A4-B3AF-4C4E-B2D7-14333577077E}" type="presParOf" srcId="{AE006455-75D6-A44A-BC1C-2031598B5537}" destId="{28ABDAE0-F8C3-4E40-8CC1-6257DCF35742}" srcOrd="10" destOrd="0" presId="urn:microsoft.com/office/officeart/2005/8/layout/radial1"/>
    <dgm:cxn modelId="{0EC94D8C-BBAD-434E-9C6F-69702467C05A}" type="presParOf" srcId="{AE006455-75D6-A44A-BC1C-2031598B5537}" destId="{EFFC4510-FB77-A848-84BD-74331A45F063}" srcOrd="11" destOrd="0" presId="urn:microsoft.com/office/officeart/2005/8/layout/radial1"/>
    <dgm:cxn modelId="{2BA0AD52-C85C-4166-A4AB-8C9C8214B087}" type="presParOf" srcId="{EFFC4510-FB77-A848-84BD-74331A45F063}" destId="{CE4D9791-4A1C-784D-B8DB-5229F86FA2A4}" srcOrd="0" destOrd="0" presId="urn:microsoft.com/office/officeart/2005/8/layout/radial1"/>
    <dgm:cxn modelId="{282EF0A9-88DF-4E88-8ADD-F73464A64802}" type="presParOf" srcId="{AE006455-75D6-A44A-BC1C-2031598B5537}" destId="{B16E1124-A8F7-624C-BED2-90B156E9002D}" srcOrd="12" destOrd="0" presId="urn:microsoft.com/office/officeart/2005/8/layout/radial1"/>
  </dgm:cxnLst>
  <dgm:bg>
    <a:noFill/>
  </dgm:bg>
  <dgm:whole/>
</dgm:dataModel>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E848C7-81F0-4704-8154-D95320AE5548}" type="datetimeFigureOut">
              <a:rPr lang="de-DE" smtClean="0"/>
              <a:pPr/>
              <a:t>20.03.2018</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124E02-B8FE-496B-BE20-64E34B4A7BF0}"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smtClean="0"/>
          </a:p>
          <a:p>
            <a:endParaRPr lang="de-DE" dirty="0"/>
          </a:p>
        </p:txBody>
      </p:sp>
      <p:sp>
        <p:nvSpPr>
          <p:cNvPr id="4" name="Foliennummernplatzhalter 3"/>
          <p:cNvSpPr>
            <a:spLocks noGrp="1"/>
          </p:cNvSpPr>
          <p:nvPr>
            <p:ph type="sldNum" sz="quarter" idx="10"/>
          </p:nvPr>
        </p:nvSpPr>
        <p:spPr/>
        <p:txBody>
          <a:bodyPr/>
          <a:lstStyle/>
          <a:p>
            <a:fld id="{02124E02-B8FE-496B-BE20-64E34B4A7BF0}" type="slidenum">
              <a:rPr lang="de-DE" smtClean="0"/>
              <a:pPr/>
              <a:t>23</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2">
        <a:schemeClr val="bg2"/>
      </p:bgRef>
    </p:bg>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17" name="Unt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30" name="Datumsplatzhalter 29"/>
          <p:cNvSpPr>
            <a:spLocks noGrp="1"/>
          </p:cNvSpPr>
          <p:nvPr>
            <p:ph type="dt" sz="half" idx="10"/>
          </p:nvPr>
        </p:nvSpPr>
        <p:spPr/>
        <p:txBody>
          <a:bodyPr/>
          <a:lstStyle/>
          <a:p>
            <a:fld id="{EFA1E1D3-6A25-453C-BD40-BEC8C796B49D}" type="datetimeFigureOut">
              <a:rPr lang="de-DE" smtClean="0"/>
              <a:pPr/>
              <a:t>20.03.2018</a:t>
            </a:fld>
            <a:endParaRPr lang="de-DE"/>
          </a:p>
        </p:txBody>
      </p:sp>
      <p:sp>
        <p:nvSpPr>
          <p:cNvPr id="19" name="Fußzeilenplatzhalter 18"/>
          <p:cNvSpPr>
            <a:spLocks noGrp="1"/>
          </p:cNvSpPr>
          <p:nvPr>
            <p:ph type="ftr" sz="quarter" idx="11"/>
          </p:nvPr>
        </p:nvSpPr>
        <p:spPr/>
        <p:txBody>
          <a:bodyPr/>
          <a:lstStyle/>
          <a:p>
            <a:endParaRPr lang="de-DE"/>
          </a:p>
        </p:txBody>
      </p:sp>
      <p:sp>
        <p:nvSpPr>
          <p:cNvPr id="27" name="Foliennummernplatzhalter 26"/>
          <p:cNvSpPr>
            <a:spLocks noGrp="1"/>
          </p:cNvSpPr>
          <p:nvPr>
            <p:ph type="sldNum" sz="quarter" idx="12"/>
          </p:nvPr>
        </p:nvSpPr>
        <p:spPr/>
        <p:txBody>
          <a:bodyPr/>
          <a:lstStyle/>
          <a:p>
            <a:fld id="{3A8FB575-9BEA-4071-9235-13C8DF6A267D}"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EFA1E1D3-6A25-453C-BD40-BEC8C796B49D}" type="datetimeFigureOut">
              <a:rPr lang="de-DE" smtClean="0"/>
              <a:pPr/>
              <a:t>20.03.2018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914401"/>
            <a:ext cx="2057400" cy="5211763"/>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914401"/>
            <a:ext cx="6019800" cy="5211763"/>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EFA1E1D3-6A25-453C-BD40-BEC8C796B49D}" type="datetimeFigureOut">
              <a:rPr lang="de-DE" smtClean="0"/>
              <a:pPr/>
              <a:t>20.03.2018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EFA1E1D3-6A25-453C-BD40-BEC8C796B49D}" type="datetimeFigureOut">
              <a:rPr lang="de-DE" smtClean="0"/>
              <a:pPr/>
              <a:t>20.03.2018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EFA1E1D3-6A25-453C-BD40-BEC8C796B49D}" type="datetimeFigureOut">
              <a:rPr lang="de-DE" smtClean="0"/>
              <a:pPr/>
              <a:t>20.03.2018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EFA1E1D3-6A25-453C-BD40-BEC8C796B49D}" type="datetimeFigureOut">
              <a:rPr lang="de-DE" smtClean="0"/>
              <a:pPr/>
              <a:t>20.03.2018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EFA1E1D3-6A25-453C-BD40-BEC8C796B49D}" type="datetimeFigureOut">
              <a:rPr lang="de-DE" smtClean="0"/>
              <a:pPr/>
              <a:t>20.03.2018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EFA1E1D3-6A25-453C-BD40-BEC8C796B49D}" type="datetimeFigureOut">
              <a:rPr lang="de-DE" smtClean="0"/>
              <a:pPr/>
              <a:t>20.03.2018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FA1E1D3-6A25-453C-BD40-BEC8C796B49D}" type="datetimeFigureOut">
              <a:rPr lang="de-DE" smtClean="0"/>
              <a:pPr/>
              <a:t>20.03.2018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EFA1E1D3-6A25-453C-BD40-BEC8C796B49D}" type="datetimeFigureOut">
              <a:rPr lang="de-DE" smtClean="0"/>
              <a:pPr/>
              <a:t>20.03.2018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Eine Ecke des Rechtecks schneiden und abrunde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htwinkliges Dreiec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de-DE" smtClean="0"/>
              <a:t>Titelmasterformat durch Klicken bearbeiten</a:t>
            </a:r>
            <a:endParaRPr kumimoji="0" lang="en-US"/>
          </a:p>
        </p:txBody>
      </p:sp>
      <p:sp>
        <p:nvSpPr>
          <p:cNvPr id="4" name="Textplatzhalt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EFA1E1D3-6A25-453C-BD40-BEC8C796B49D}" type="datetimeFigureOut">
              <a:rPr lang="de-DE" smtClean="0"/>
              <a:pPr/>
              <a:t>20.03.2018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8077200" y="6356350"/>
            <a:ext cx="609600" cy="365125"/>
          </a:xfrm>
        </p:spPr>
        <p:txBody>
          <a:bodyPr/>
          <a:lstStyle/>
          <a:p>
            <a:fld id="{3A8FB575-9BEA-4071-9235-13C8DF6A267D}" type="slidenum">
              <a:rPr lang="de-DE" smtClean="0"/>
              <a:pPr/>
              <a:t>‹Nr.›</a:t>
            </a:fld>
            <a:endParaRPr lang="de-DE"/>
          </a:p>
        </p:txBody>
      </p:sp>
      <p:sp>
        <p:nvSpPr>
          <p:cNvPr id="3" name="Bildplatzhalt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de-DE" smtClean="0"/>
              <a:t>Bild durch Klicken auf Symbol hinzufügen</a:t>
            </a:r>
            <a:endParaRPr kumimoji="0" lang="en-US" dirty="0"/>
          </a:p>
        </p:txBody>
      </p:sp>
      <p:sp>
        <p:nvSpPr>
          <p:cNvPr id="10" name="Freihand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ihand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ihand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ihand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elplatzhalt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de-DE" smtClean="0"/>
              <a:t>Titelmasterformat durch Klicken bearbeiten</a:t>
            </a:r>
            <a:endParaRPr kumimoji="0" lang="en-US"/>
          </a:p>
        </p:txBody>
      </p:sp>
      <p:sp>
        <p:nvSpPr>
          <p:cNvPr id="30" name="Textplatzhalt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umsplatzhalt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FA1E1D3-6A25-453C-BD40-BEC8C796B49D}" type="datetimeFigureOut">
              <a:rPr lang="de-DE" smtClean="0"/>
              <a:pPr/>
              <a:t>20.03.2018</a:t>
            </a:fld>
            <a:endParaRPr lang="de-DE"/>
          </a:p>
        </p:txBody>
      </p:sp>
      <p:sp>
        <p:nvSpPr>
          <p:cNvPr id="22" name="Fußzeilenplatzhalt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de-DE"/>
          </a:p>
        </p:txBody>
      </p:sp>
      <p:sp>
        <p:nvSpPr>
          <p:cNvPr id="18" name="Foliennummernplatzhalt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A8FB575-9BEA-4071-9235-13C8DF6A267D}" type="slidenum">
              <a:rPr lang="de-DE" smtClean="0"/>
              <a:pPr/>
              <a:t>‹Nr.›</a:t>
            </a:fld>
            <a:endParaRPr lang="de-DE"/>
          </a:p>
        </p:txBody>
      </p:sp>
      <p:grpSp>
        <p:nvGrpSpPr>
          <p:cNvPr id="2" name="Gruppieren 1"/>
          <p:cNvGrpSpPr/>
          <p:nvPr/>
        </p:nvGrpSpPr>
        <p:grpSpPr>
          <a:xfrm>
            <a:off x="-19017" y="202408"/>
            <a:ext cx="9180548" cy="649224"/>
            <a:chOff x="-19045" y="216550"/>
            <a:chExt cx="9180548" cy="649224"/>
          </a:xfrm>
        </p:grpSpPr>
        <p:sp>
          <p:nvSpPr>
            <p:cNvPr id="12" name="Freihand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ihand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mailto:koeck@mail.muni.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11nA4fNwvBQ&amp;t=86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3400" y="571480"/>
            <a:ext cx="7851648" cy="2214578"/>
          </a:xfrm>
        </p:spPr>
        <p:txBody>
          <a:bodyPr>
            <a:normAutofit/>
          </a:bodyPr>
          <a:lstStyle/>
          <a:p>
            <a:r>
              <a:rPr lang="de-DE" dirty="0" smtClean="0"/>
              <a:t>Didaktik des Deutschen II </a:t>
            </a:r>
            <a:br>
              <a:rPr lang="de-DE" dirty="0" smtClean="0"/>
            </a:br>
            <a:endParaRPr lang="de-DE" dirty="0"/>
          </a:p>
        </p:txBody>
      </p:sp>
      <p:sp>
        <p:nvSpPr>
          <p:cNvPr id="3" name="Untertitel 2"/>
          <p:cNvSpPr>
            <a:spLocks noGrp="1"/>
          </p:cNvSpPr>
          <p:nvPr>
            <p:ph type="subTitle" idx="1"/>
          </p:nvPr>
        </p:nvSpPr>
        <p:spPr>
          <a:xfrm>
            <a:off x="571472" y="2857496"/>
            <a:ext cx="7854696" cy="3000396"/>
          </a:xfrm>
        </p:spPr>
        <p:txBody>
          <a:bodyPr>
            <a:normAutofit fontScale="70000" lnSpcReduction="20000"/>
          </a:bodyPr>
          <a:lstStyle/>
          <a:p>
            <a:endParaRPr lang="de-DE" dirty="0" smtClean="0"/>
          </a:p>
          <a:p>
            <a:endParaRPr lang="de-DE" dirty="0" smtClean="0"/>
          </a:p>
          <a:p>
            <a:endParaRPr lang="de-DE" dirty="0" smtClean="0"/>
          </a:p>
          <a:p>
            <a:r>
              <a:rPr lang="de-DE" dirty="0" smtClean="0"/>
              <a:t>Johannes Köck  </a:t>
            </a:r>
            <a:br>
              <a:rPr lang="de-DE" dirty="0" smtClean="0"/>
            </a:br>
            <a:r>
              <a:rPr lang="de-DE" dirty="0" smtClean="0">
                <a:hlinkClick r:id="rId2"/>
              </a:rPr>
              <a:t>koeck@mail.muni.cz</a:t>
            </a:r>
            <a:endParaRPr lang="de-DE" dirty="0" smtClean="0"/>
          </a:p>
          <a:p>
            <a:r>
              <a:rPr lang="de-DE" dirty="0" smtClean="0"/>
              <a:t>Sommersemester 2018</a:t>
            </a:r>
          </a:p>
          <a:p>
            <a:r>
              <a:rPr lang="de-DE" dirty="0" smtClean="0"/>
              <a:t>5</a:t>
            </a:r>
            <a:r>
              <a:rPr lang="de-DE" dirty="0" smtClean="0"/>
              <a:t>. </a:t>
            </a:r>
            <a:r>
              <a:rPr lang="de-DE" dirty="0" smtClean="0"/>
              <a:t>Einheit </a:t>
            </a:r>
          </a:p>
          <a:p>
            <a:r>
              <a:rPr lang="de-DE" dirty="0" smtClean="0"/>
              <a:t>20</a:t>
            </a:r>
            <a:r>
              <a:rPr lang="de-DE" dirty="0" smtClean="0"/>
              <a:t>.03</a:t>
            </a:r>
            <a:r>
              <a:rPr lang="de-DE" dirty="0" smtClean="0"/>
              <a:t>. 2018 </a:t>
            </a:r>
          </a:p>
          <a:p>
            <a:r>
              <a:rPr lang="de-DE" dirty="0" smtClean="0"/>
              <a:t>  </a:t>
            </a:r>
            <a:br>
              <a:rPr lang="de-DE" dirty="0" smtClean="0"/>
            </a:br>
            <a:r>
              <a:rPr lang="de-DE" dirty="0" smtClean="0"/>
              <a:t/>
            </a:r>
            <a:br>
              <a:rPr lang="de-DE" dirty="0" smtClean="0"/>
            </a:br>
            <a:endParaRPr lang="de-DE" dirty="0" smtClean="0"/>
          </a:p>
          <a:p>
            <a:endParaRPr lang="de-DE" dirty="0"/>
          </a:p>
        </p:txBody>
      </p:sp>
      <p:pic>
        <p:nvPicPr>
          <p:cNvPr id="22530" name="Picture 2" descr="Bildergebnis für herzlich willkommen witzig"/>
          <p:cNvPicPr>
            <a:picLocks noChangeAspect="1" noChangeArrowheads="1"/>
          </p:cNvPicPr>
          <p:nvPr/>
        </p:nvPicPr>
        <p:blipFill>
          <a:blip r:embed="rId3"/>
          <a:srcRect/>
          <a:stretch>
            <a:fillRect/>
          </a:stretch>
        </p:blipFill>
        <p:spPr bwMode="auto">
          <a:xfrm>
            <a:off x="-142908" y="3809999"/>
            <a:ext cx="3810000" cy="30480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857232"/>
            <a:ext cx="8229600" cy="5467368"/>
          </a:xfrm>
        </p:spPr>
        <p:txBody>
          <a:bodyPr/>
          <a:lstStyle/>
          <a:p>
            <a:pPr>
              <a:buNone/>
            </a:pPr>
            <a:r>
              <a:rPr lang="de-DE" b="1" dirty="0" smtClean="0"/>
              <a:t>Während des Sehens:</a:t>
            </a:r>
            <a:endParaRPr lang="de-DE" dirty="0" smtClean="0"/>
          </a:p>
          <a:p>
            <a:r>
              <a:rPr lang="de-DE" b="1" dirty="0" smtClean="0"/>
              <a:t>Ziel: </a:t>
            </a:r>
            <a:r>
              <a:rPr lang="de-DE" dirty="0" smtClean="0"/>
              <a:t>Genaues Sehen, Verstehen</a:t>
            </a:r>
          </a:p>
          <a:p>
            <a:pPr lvl="0"/>
            <a:r>
              <a:rPr lang="de-DE" dirty="0" smtClean="0"/>
              <a:t>Aufgaben zu filmischen Aspekten (Einstellungen, Kameraperspektiven)</a:t>
            </a:r>
          </a:p>
          <a:p>
            <a:pPr lvl="0"/>
            <a:r>
              <a:rPr lang="de-DE" dirty="0" smtClean="0"/>
              <a:t>Zuordnungs- Ergänzungs- und Beobachtungsaufgaben (visuell, verbal, akustisch)</a:t>
            </a:r>
          </a:p>
          <a:p>
            <a:pPr lvl="0"/>
            <a:r>
              <a:rPr lang="de-DE" dirty="0" smtClean="0"/>
              <a:t>Notizen machen, Lückentexte, Rekonstruktion </a:t>
            </a:r>
          </a:p>
          <a:p>
            <a:pPr lvl="0"/>
            <a:r>
              <a:rPr lang="de-DE" dirty="0" smtClean="0"/>
              <a:t>Übungen mit getrennten Kanälen:</a:t>
            </a:r>
          </a:p>
          <a:p>
            <a:pPr lvl="0"/>
            <a:r>
              <a:rPr lang="de-DE" dirty="0" smtClean="0"/>
              <a:t>„</a:t>
            </a:r>
            <a:r>
              <a:rPr lang="de-DE" dirty="0" err="1" smtClean="0"/>
              <a:t>silent</a:t>
            </a:r>
            <a:r>
              <a:rPr lang="de-DE" dirty="0" smtClean="0"/>
              <a:t> </a:t>
            </a:r>
            <a:r>
              <a:rPr lang="de-DE" dirty="0" err="1" smtClean="0"/>
              <a:t>viewing</a:t>
            </a:r>
            <a:r>
              <a:rPr lang="de-DE" dirty="0" smtClean="0"/>
              <a:t>“</a:t>
            </a:r>
          </a:p>
          <a:p>
            <a:pPr lvl="0"/>
            <a:r>
              <a:rPr lang="de-DE" dirty="0" smtClean="0"/>
              <a:t>„blind </a:t>
            </a:r>
            <a:r>
              <a:rPr lang="de-DE" dirty="0" err="1" smtClean="0"/>
              <a:t>listening</a:t>
            </a:r>
            <a:r>
              <a:rPr lang="de-DE" dirty="0" smtClean="0"/>
              <a:t>“</a:t>
            </a:r>
          </a:p>
          <a:p>
            <a:pPr>
              <a:buNone/>
            </a:pPr>
            <a:endParaRPr lang="de-D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71546"/>
            <a:ext cx="8229600" cy="5253054"/>
          </a:xfrm>
        </p:spPr>
        <p:txBody>
          <a:bodyPr/>
          <a:lstStyle/>
          <a:p>
            <a:pPr>
              <a:buNone/>
            </a:pPr>
            <a:r>
              <a:rPr lang="de-DE" b="1" dirty="0" smtClean="0"/>
              <a:t>Nach dem Sehen: </a:t>
            </a:r>
            <a:endParaRPr lang="de-DE" dirty="0" smtClean="0"/>
          </a:p>
          <a:p>
            <a:r>
              <a:rPr lang="de-DE" b="1" dirty="0" smtClean="0"/>
              <a:t>Ziel: </a:t>
            </a:r>
            <a:r>
              <a:rPr lang="de-DE" dirty="0" smtClean="0"/>
              <a:t>Weiterführende Übungen </a:t>
            </a:r>
          </a:p>
          <a:p>
            <a:pPr lvl="0"/>
            <a:r>
              <a:rPr lang="de-DE" dirty="0" smtClean="0"/>
              <a:t>Filmhandlung rekonstruieren </a:t>
            </a:r>
          </a:p>
          <a:p>
            <a:pPr lvl="0"/>
            <a:r>
              <a:rPr lang="de-DE" dirty="0" smtClean="0"/>
              <a:t>Filmfortsetzung schreiben</a:t>
            </a:r>
          </a:p>
          <a:p>
            <a:pPr lvl="0"/>
            <a:r>
              <a:rPr lang="de-DE" dirty="0" smtClean="0"/>
              <a:t>Vorgeschichte erfinden</a:t>
            </a:r>
          </a:p>
          <a:p>
            <a:pPr lvl="0"/>
            <a:r>
              <a:rPr lang="de-DE" dirty="0" smtClean="0"/>
              <a:t>Filmende umschreiben</a:t>
            </a:r>
          </a:p>
          <a:p>
            <a:pPr lvl="0"/>
            <a:r>
              <a:rPr lang="de-DE" dirty="0" smtClean="0"/>
              <a:t>Biografien zu Figuren schreiben </a:t>
            </a:r>
          </a:p>
          <a:p>
            <a:pPr lvl="0"/>
            <a:r>
              <a:rPr lang="de-DE" dirty="0" smtClean="0"/>
              <a:t>Filmkritiken verfassen </a:t>
            </a:r>
          </a:p>
          <a:p>
            <a:pPr lvl="0"/>
            <a:r>
              <a:rPr lang="de-DE" dirty="0" smtClean="0"/>
              <a:t>Rollenspiele</a:t>
            </a:r>
          </a:p>
          <a:p>
            <a:pPr>
              <a:buNone/>
            </a:pPr>
            <a:endParaRPr lang="de-D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642918"/>
            <a:ext cx="8229600" cy="5681682"/>
          </a:xfrm>
        </p:spPr>
        <p:txBody>
          <a:bodyPr/>
          <a:lstStyle/>
          <a:p>
            <a:pPr algn="ctr">
              <a:buNone/>
            </a:pPr>
            <a:endParaRPr lang="de-DE" sz="5400" dirty="0" smtClean="0"/>
          </a:p>
          <a:p>
            <a:pPr algn="ctr">
              <a:buNone/>
            </a:pPr>
            <a:r>
              <a:rPr lang="de-DE" sz="2800" b="1" dirty="0" smtClean="0"/>
              <a:t>ARBEIT MIT LESETEXTEN/EIGENES NEUES BEISPIELE</a:t>
            </a:r>
          </a:p>
          <a:p>
            <a:pPr algn="ctr">
              <a:buNone/>
            </a:pPr>
            <a:endParaRPr lang="de-DE" dirty="0"/>
          </a:p>
        </p:txBody>
      </p:sp>
      <p:pic>
        <p:nvPicPr>
          <p:cNvPr id="4098" name="Picture 2" descr="Bildergebnis für birkenwald"/>
          <p:cNvPicPr>
            <a:picLocks noChangeAspect="1" noChangeArrowheads="1"/>
          </p:cNvPicPr>
          <p:nvPr/>
        </p:nvPicPr>
        <p:blipFill>
          <a:blip r:embed="rId2"/>
          <a:srcRect/>
          <a:stretch>
            <a:fillRect/>
          </a:stretch>
        </p:blipFill>
        <p:spPr bwMode="auto">
          <a:xfrm>
            <a:off x="-571536" y="2571744"/>
            <a:ext cx="9715535" cy="428625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00108"/>
            <a:ext cx="8229600" cy="5324492"/>
          </a:xfrm>
        </p:spPr>
        <p:txBody>
          <a:bodyPr>
            <a:normAutofit/>
          </a:bodyPr>
          <a:lstStyle/>
          <a:p>
            <a:pPr>
              <a:buNone/>
            </a:pPr>
            <a:r>
              <a:rPr lang="de-DE" b="1" dirty="0" err="1" smtClean="0"/>
              <a:t>Didaktisierung</a:t>
            </a:r>
            <a:r>
              <a:rPr lang="de-DE" b="1" dirty="0" smtClean="0"/>
              <a:t> zu </a:t>
            </a:r>
            <a:r>
              <a:rPr lang="de-DE" b="1" i="1" dirty="0" smtClean="0"/>
              <a:t>Wir lernen Deutsch</a:t>
            </a:r>
            <a:r>
              <a:rPr lang="de-DE" b="1" dirty="0" smtClean="0"/>
              <a:t> von Nelli </a:t>
            </a:r>
            <a:r>
              <a:rPr lang="de-DE" b="1" dirty="0" err="1" smtClean="0"/>
              <a:t>Kossko</a:t>
            </a:r>
            <a:r>
              <a:rPr lang="de-DE" b="1" dirty="0" smtClean="0"/>
              <a:t> (Quellen siehe Literaturverzeichnis)</a:t>
            </a:r>
            <a:endParaRPr lang="de-DE" dirty="0" smtClean="0"/>
          </a:p>
          <a:p>
            <a:pPr>
              <a:buNone/>
            </a:pPr>
            <a:r>
              <a:rPr lang="de-DE" b="1" dirty="0" smtClean="0"/>
              <a:t>1) Biographische Recherche (4er-Gruppen)</a:t>
            </a:r>
            <a:endParaRPr lang="de-DE" dirty="0" smtClean="0"/>
          </a:p>
          <a:p>
            <a:pPr lvl="0"/>
            <a:r>
              <a:rPr lang="de-DE" dirty="0" smtClean="0"/>
              <a:t>Recherchieren Sie biographische Informationen zu Nelli </a:t>
            </a:r>
            <a:r>
              <a:rPr lang="de-DE" dirty="0" err="1" smtClean="0"/>
              <a:t>Kossko</a:t>
            </a:r>
            <a:r>
              <a:rPr lang="de-DE" dirty="0" smtClean="0"/>
              <a:t>. </a:t>
            </a:r>
          </a:p>
          <a:p>
            <a:pPr lvl="0"/>
            <a:r>
              <a:rPr lang="de-DE" dirty="0" smtClean="0"/>
              <a:t>Ist ihre Biographie typisch für russlanddeutsche </a:t>
            </a:r>
            <a:r>
              <a:rPr lang="de-DE" dirty="0" err="1" smtClean="0"/>
              <a:t>Autor_innen</a:t>
            </a:r>
            <a:r>
              <a:rPr lang="de-DE" dirty="0" smtClean="0"/>
              <a:t>?</a:t>
            </a:r>
          </a:p>
          <a:p>
            <a:pPr lvl="0"/>
            <a:r>
              <a:rPr lang="de-DE" dirty="0" smtClean="0"/>
              <a:t>Stellen Sie auch Vergleiche zu anderen russlanddeutschen Lebensgeschichten an und informieren Sie sich in der Anthologie  </a:t>
            </a:r>
            <a:r>
              <a:rPr lang="de-DE" i="1" dirty="0" smtClean="0"/>
              <a:t>Der misstrauischen Sonne entgegen (</a:t>
            </a:r>
            <a:r>
              <a:rPr lang="de-DE" i="1" dirty="0" err="1" smtClean="0"/>
              <a:t>Навстречунедоверчивомусолнцу</a:t>
            </a:r>
            <a:r>
              <a:rPr lang="de-DE" i="1" dirty="0" smtClean="0"/>
              <a:t>).</a:t>
            </a:r>
            <a:endParaRPr lang="de-DE" dirty="0" smtClean="0"/>
          </a:p>
          <a:p>
            <a:pPr>
              <a:buNone/>
            </a:pPr>
            <a:endParaRPr lang="de-D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928670"/>
            <a:ext cx="8229600" cy="5395930"/>
          </a:xfrm>
        </p:spPr>
        <p:txBody>
          <a:bodyPr>
            <a:normAutofit fontScale="77500" lnSpcReduction="20000"/>
          </a:bodyPr>
          <a:lstStyle/>
          <a:p>
            <a:pPr>
              <a:buNone/>
            </a:pPr>
            <a:r>
              <a:rPr lang="de-DE" b="1" dirty="0" smtClean="0"/>
              <a:t>) Bildimpuls (2er-Gruppen)</a:t>
            </a:r>
            <a:endParaRPr lang="de-DE" dirty="0" smtClean="0"/>
          </a:p>
          <a:p>
            <a:pPr lvl="0"/>
            <a:r>
              <a:rPr lang="de-DE" dirty="0" smtClean="0"/>
              <a:t>Beschreiben Sie das nachfolgende Bild.</a:t>
            </a:r>
          </a:p>
          <a:p>
            <a:pPr lvl="0"/>
            <a:r>
              <a:rPr lang="de-DE" dirty="0" smtClean="0"/>
              <a:t>Was können Sie sehen? Aus welcher Zeit könnte das Schwarz-Weiß-Foto stammen? Was ist zu sehen?</a:t>
            </a:r>
          </a:p>
          <a:p>
            <a:pPr lvl="0"/>
            <a:r>
              <a:rPr lang="de-DE" dirty="0" smtClean="0"/>
              <a:t>Stellen Sie sich vor, Sie beschreiben das Bild einer „blinden“ Person, achten Sie auf die Details und machen Sie sich Notizen.</a:t>
            </a:r>
          </a:p>
          <a:p>
            <a:pPr lvl="0"/>
            <a:r>
              <a:rPr lang="de-DE" dirty="0" smtClean="0"/>
              <a:t>Bereiten Sie eine kurze Präsentation vor. Folgende Redemittel helfen Ihnen. </a:t>
            </a:r>
          </a:p>
          <a:p>
            <a:pPr lvl="0"/>
            <a:r>
              <a:rPr lang="de-DE" dirty="0" smtClean="0"/>
              <a:t>Auf dem vorliegenden Schwarz-Weiß-Foto (mit dem Titel…) ist/sind… zu sehen </a:t>
            </a:r>
          </a:p>
          <a:p>
            <a:pPr lvl="0"/>
            <a:r>
              <a:rPr lang="de-DE" dirty="0" smtClean="0"/>
              <a:t>Im Vordergrund/Hintergrund/Zentrum des Bildes /befindet sich, befinden sich, … ist/sind  … zu sehen, kann man …sehen</a:t>
            </a:r>
          </a:p>
          <a:p>
            <a:pPr lvl="0"/>
            <a:r>
              <a:rPr lang="de-DE" dirty="0" smtClean="0"/>
              <a:t>In der oberen/unteren Bildhälfte Bildes /befindet sich, befinden sich, … ist/sind  … zu sehen, kann man …sehen</a:t>
            </a:r>
          </a:p>
          <a:p>
            <a:pPr lvl="0"/>
            <a:r>
              <a:rPr lang="de-DE" dirty="0" smtClean="0"/>
              <a:t>Am rechten/linken/ Bildrand befindet sich, befinden sich, … ist/sind  … zu sehen, kann man …sehen</a:t>
            </a:r>
          </a:p>
          <a:p>
            <a:pPr lvl="0"/>
            <a:r>
              <a:rPr lang="de-DE" dirty="0" smtClean="0"/>
              <a:t>Versuchen Sie nun, das Foto zu interpretieren. Wie ist die Stimmung/Atmosphäre? Was denken die </a:t>
            </a:r>
            <a:r>
              <a:rPr lang="de-DE" dirty="0" err="1" smtClean="0"/>
              <a:t>Schüler_innen</a:t>
            </a:r>
            <a:r>
              <a:rPr lang="de-DE" dirty="0" smtClean="0"/>
              <a:t>, was die Lehrerin?</a:t>
            </a:r>
          </a:p>
          <a:p>
            <a:pPr>
              <a:buNone/>
            </a:pPr>
            <a:endParaRPr lang="de-D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71546"/>
            <a:ext cx="8229600" cy="5253054"/>
          </a:xfrm>
        </p:spPr>
        <p:txBody>
          <a:bodyPr/>
          <a:lstStyle/>
          <a:p>
            <a:pPr>
              <a:buNone/>
            </a:pPr>
            <a:endParaRPr lang="de-DE" dirty="0"/>
          </a:p>
        </p:txBody>
      </p:sp>
      <p:pic>
        <p:nvPicPr>
          <p:cNvPr id="4" name="Grafik 3" descr="Bild"/>
          <p:cNvPicPr/>
          <p:nvPr/>
        </p:nvPicPr>
        <p:blipFill>
          <a:blip r:embed="rId2"/>
          <a:srcRect/>
          <a:stretch>
            <a:fillRect/>
          </a:stretch>
        </p:blipFill>
        <p:spPr bwMode="auto">
          <a:xfrm>
            <a:off x="1571604" y="785794"/>
            <a:ext cx="6000792" cy="542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14356"/>
            <a:ext cx="8229600" cy="5610244"/>
          </a:xfrm>
        </p:spPr>
        <p:txBody>
          <a:bodyPr/>
          <a:lstStyle/>
          <a:p>
            <a:pPr>
              <a:buNone/>
            </a:pPr>
            <a:r>
              <a:rPr lang="de-DE" b="1" dirty="0" smtClean="0"/>
              <a:t>3. </a:t>
            </a:r>
            <a:r>
              <a:rPr lang="de-DE" b="1" dirty="0" err="1" smtClean="0"/>
              <a:t>Assoziogramm</a:t>
            </a:r>
            <a:r>
              <a:rPr lang="de-DE" b="1" dirty="0" smtClean="0"/>
              <a:t> Lernen </a:t>
            </a:r>
            <a:endParaRPr lang="de-DE" b="1" dirty="0"/>
          </a:p>
        </p:txBody>
      </p:sp>
      <p:graphicFrame>
        <p:nvGraphicFramePr>
          <p:cNvPr id="4" name="Diagram 3"/>
          <p:cNvGraphicFramePr/>
          <p:nvPr/>
        </p:nvGraphicFramePr>
        <p:xfrm>
          <a:off x="2743200" y="1933575"/>
          <a:ext cx="3657600" cy="2990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85794"/>
            <a:ext cx="8229600" cy="5538806"/>
          </a:xfrm>
        </p:spPr>
        <p:txBody>
          <a:bodyPr/>
          <a:lstStyle/>
          <a:p>
            <a:pPr>
              <a:buNone/>
            </a:pPr>
            <a:r>
              <a:rPr lang="de-DE" b="1" dirty="0" smtClean="0"/>
              <a:t>4) Lesen und Fortschreiben der Einleitung (Einzelarbeit und Gruppenarbeit)</a:t>
            </a:r>
            <a:endParaRPr lang="de-DE" dirty="0" smtClean="0"/>
          </a:p>
          <a:p>
            <a:pPr lvl="0"/>
            <a:r>
              <a:rPr lang="de-DE" dirty="0" smtClean="0"/>
              <a:t>Lesen Sie nun den Anfang des Textes </a:t>
            </a:r>
            <a:r>
              <a:rPr lang="de-DE" i="1" dirty="0" smtClean="0"/>
              <a:t>Wir lernen Deutsch </a:t>
            </a:r>
            <a:r>
              <a:rPr lang="de-DE" dirty="0" smtClean="0"/>
              <a:t>und machen Sie sich während des Lesens Notizen. In welcher Zeit könnte der Text handeln?</a:t>
            </a:r>
          </a:p>
          <a:p>
            <a:pPr lvl="0"/>
            <a:r>
              <a:rPr lang="de-DE" dirty="0" smtClean="0"/>
              <a:t>Diskutieren Sie in der Gruppe, wie der Text weitergehen könnte. Warum glauben Sie das?</a:t>
            </a:r>
          </a:p>
          <a:p>
            <a:pPr lvl="0"/>
            <a:r>
              <a:rPr lang="de-DE" dirty="0" smtClean="0"/>
              <a:t>Schreiben Sie den Text jetzt gemeinsam um. 1 Person schreibt, 2 Personen helfen beim Formulieren und 1 Person beobachtet den Prozess und macht sich Notizen. </a:t>
            </a:r>
          </a:p>
          <a:p>
            <a:r>
              <a:rPr lang="de-DE" dirty="0" smtClean="0"/>
              <a:t> </a:t>
            </a:r>
          </a:p>
          <a:p>
            <a:pPr>
              <a:buNone/>
            </a:pPr>
            <a:endParaRPr lang="de-D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85794"/>
            <a:ext cx="8229600" cy="5538806"/>
          </a:xfrm>
        </p:spPr>
        <p:txBody>
          <a:bodyPr>
            <a:normAutofit fontScale="92500" lnSpcReduction="20000"/>
          </a:bodyPr>
          <a:lstStyle/>
          <a:p>
            <a:pPr>
              <a:buNone/>
            </a:pPr>
            <a:r>
              <a:rPr lang="de-DE" b="1" i="1" dirty="0" smtClean="0"/>
              <a:t>Wir lernen Deutsch</a:t>
            </a:r>
            <a:endParaRPr lang="de-DE" dirty="0" smtClean="0"/>
          </a:p>
          <a:p>
            <a:pPr>
              <a:buNone/>
            </a:pPr>
            <a:r>
              <a:rPr lang="de-DE" b="1" dirty="0" smtClean="0"/>
              <a:t>von Nelli </a:t>
            </a:r>
            <a:r>
              <a:rPr lang="de-DE" b="1" dirty="0" err="1" smtClean="0"/>
              <a:t>Kossko</a:t>
            </a:r>
            <a:endParaRPr lang="de-DE" dirty="0" smtClean="0"/>
          </a:p>
          <a:p>
            <a:pPr>
              <a:buNone/>
            </a:pPr>
            <a:endParaRPr lang="de-DE" dirty="0" smtClean="0"/>
          </a:p>
          <a:p>
            <a:pPr>
              <a:buNone/>
            </a:pPr>
            <a:r>
              <a:rPr lang="de-DE" dirty="0" smtClean="0"/>
              <a:t>    Es war wieder Herbst geworden. Wir mussten zur Schule, jetzt kam ich schon in die fünfte Klasse. Mir war bange davor, als ich am ersten September, dem ersten Schultag, frühmorgens einsam durch den Wald lief – das neue Fach Deutsch ließ mir einfach keine Ruhe. Ob sich nun die Russenkinder wieder daran erinnern würden, dass ich eine Deutsche bin? Jetzt, wo alle Deutschen außer uns weg waren, hatte sich die Lage etwas beruhigt, man hatte offensichtlich etwas vergessen, dass ich etwas anderes war als die übrigen, und schon fast ein ganzes Jahr hatte ich ein erträgliches, ja fast sorgloses Leben, was mein Deutschtum betraf. Und nun dieses Fach! Meine Vorahnungen erfüllten sich: […]</a:t>
            </a:r>
          </a:p>
          <a:p>
            <a:pPr>
              <a:buNone/>
            </a:pPr>
            <a:endParaRPr lang="de-D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928670"/>
            <a:ext cx="8229600" cy="5395930"/>
          </a:xfrm>
        </p:spPr>
        <p:txBody>
          <a:bodyPr>
            <a:normAutofit fontScale="62500" lnSpcReduction="20000"/>
          </a:bodyPr>
          <a:lstStyle/>
          <a:p>
            <a:pPr>
              <a:buNone/>
            </a:pPr>
            <a:r>
              <a:rPr lang="de-DE" sz="2800" b="1" dirty="0" smtClean="0"/>
              <a:t>5) Lesen und Besprechen des gesamten Textes </a:t>
            </a:r>
            <a:endParaRPr lang="de-DE" sz="2800" dirty="0" smtClean="0"/>
          </a:p>
          <a:p>
            <a:pPr lvl="0"/>
            <a:r>
              <a:rPr lang="de-DE" sz="3400" dirty="0" smtClean="0"/>
              <a:t>Wovon handelt der Text, was beschreibt die Autorin? Gefällt Ihnen der Text? Warum (nicht)?</a:t>
            </a:r>
          </a:p>
          <a:p>
            <a:pPr lvl="0"/>
            <a:r>
              <a:rPr lang="de-DE" sz="3400" dirty="0" smtClean="0"/>
              <a:t>Haben sich Ihre Vermutungen bestätigt (</a:t>
            </a:r>
            <a:r>
              <a:rPr lang="de-DE" sz="3400" i="1" dirty="0" smtClean="0"/>
              <a:t>Wie geht der Text weiter?)</a:t>
            </a:r>
            <a:endParaRPr lang="de-DE" sz="3400" dirty="0" smtClean="0"/>
          </a:p>
          <a:p>
            <a:pPr lvl="0"/>
            <a:r>
              <a:rPr lang="de-DE" sz="3400" dirty="0" smtClean="0"/>
              <a:t>Warum lässt das neue Fach Deutsch der Hauptperson einfach keine Ruhe?</a:t>
            </a:r>
          </a:p>
          <a:p>
            <a:pPr lvl="0"/>
            <a:r>
              <a:rPr lang="de-DE" sz="3400" dirty="0" smtClean="0"/>
              <a:t>Was könnte die Protagonistin meinen, wenn sie sagt </a:t>
            </a:r>
            <a:r>
              <a:rPr lang="de-DE" sz="3400" i="1" dirty="0" smtClean="0"/>
              <a:t>Schon fast ein ganzes Jahr hatte ich ein erträgliches, ja fast sorgloses Leben, was mein Deutschtum betraf?</a:t>
            </a:r>
            <a:endParaRPr lang="de-DE" sz="3400" dirty="0" smtClean="0"/>
          </a:p>
          <a:p>
            <a:pPr lvl="0"/>
            <a:r>
              <a:rPr lang="de-DE" sz="3400" dirty="0" smtClean="0"/>
              <a:t>Warum wollen die Kinder nicht Deutsch lernen?</a:t>
            </a:r>
          </a:p>
          <a:p>
            <a:pPr lvl="0"/>
            <a:r>
              <a:rPr lang="de-DE" sz="3400" dirty="0" smtClean="0"/>
              <a:t>Wie „überzeugt“ die Lehrerin sie schließlich von der Wichtigkeit, Deutsch zu lernen? Verwendet sie ein gutes Argument?</a:t>
            </a:r>
          </a:p>
          <a:p>
            <a:pPr lvl="0"/>
            <a:r>
              <a:rPr lang="de-DE" sz="3400" dirty="0" smtClean="0"/>
              <a:t>Warum lacht die Hauptfigur über den Satz </a:t>
            </a:r>
            <a:r>
              <a:rPr lang="de-DE" sz="3400" i="1" dirty="0" smtClean="0"/>
              <a:t>Die Deutschen haben auf die Partisanen geschissen?</a:t>
            </a:r>
            <a:r>
              <a:rPr lang="de-DE" sz="3400" dirty="0" smtClean="0"/>
              <a:t> Warum spricht sie plötzlich Deutsch?</a:t>
            </a:r>
          </a:p>
          <a:p>
            <a:pPr lvl="0"/>
            <a:r>
              <a:rPr lang="de-DE" sz="3400" dirty="0" smtClean="0"/>
              <a:t>Warum spricht sie bewusst mit russischem Akzent und versteckt ihre Deutschkenntnisse?</a:t>
            </a:r>
          </a:p>
          <a:p>
            <a:pPr>
              <a:buNone/>
            </a:pPr>
            <a:endParaRPr lang="de-DE"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85794"/>
            <a:ext cx="8229600" cy="5538806"/>
          </a:xfrm>
        </p:spPr>
        <p:txBody>
          <a:bodyPr>
            <a:normAutofit/>
          </a:bodyPr>
          <a:lstStyle/>
          <a:p>
            <a:pPr>
              <a:buNone/>
            </a:pPr>
            <a:r>
              <a:rPr lang="de-DE" sz="4000" b="1" u="sng" dirty="0" smtClean="0"/>
              <a:t>4</a:t>
            </a:r>
            <a:r>
              <a:rPr lang="de-DE" sz="4000" b="1" u="sng" dirty="0" smtClean="0"/>
              <a:t>. 1 Definition </a:t>
            </a:r>
            <a:endParaRPr lang="de-DE" sz="4000" dirty="0" smtClean="0"/>
          </a:p>
          <a:p>
            <a:r>
              <a:rPr lang="de-DE" sz="4000" dirty="0" smtClean="0"/>
              <a:t>Hör-Sehverstehen ist die Fähigkeit fremdsprachliche Inhalte bildgestützt verstehend zu hören und zu sehen. </a:t>
            </a:r>
            <a:endParaRPr lang="de-DE"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928670"/>
            <a:ext cx="8229600" cy="5395930"/>
          </a:xfrm>
        </p:spPr>
        <p:txBody>
          <a:bodyPr>
            <a:normAutofit fontScale="85000" lnSpcReduction="10000"/>
          </a:bodyPr>
          <a:lstStyle/>
          <a:p>
            <a:pPr lvl="0">
              <a:buNone/>
            </a:pPr>
            <a:r>
              <a:rPr lang="de-DE" b="1" dirty="0" smtClean="0"/>
              <a:t>    Am Ende des Textes wird noch ein anderes „Ereignis“ angesprochen:</a:t>
            </a:r>
          </a:p>
          <a:p>
            <a:r>
              <a:rPr lang="de-DE" i="1" dirty="0" smtClean="0"/>
              <a:t>Nach dem Unterricht wurden wir auf die Kolchosfelder getrieben, wo wir Ähren sammeln mussten. Keinen störte es, dass nicht nur diese Ähren, sondern der größte Teil des geernteten Getreides unter freiem Himmel verfaulte- wir mussten in jedem Fall unser Soll erfüllen. Aber auch nach Hause durften wir nicht einmal ein paar Ähren mitnehmen, denn diesbezüglich wurden schon lange vor dem Krieg Gesetze erlassen, die sehr strenge Strafen- bis zur Gefängnishaft auch für Kinder ab 14- vorsahen. So hungerten wir weiter, während Tausende von TonnenGetreide in der Kolchose verfaulten.</a:t>
            </a:r>
            <a:endParaRPr lang="de-DE" dirty="0" smtClean="0"/>
          </a:p>
          <a:p>
            <a:pPr lvl="0"/>
            <a:r>
              <a:rPr lang="de-DE" b="1" dirty="0" smtClean="0"/>
              <a:t>Was wird hier  beschrieben?  Warum dürfen die Kinder kein Getreide mit nach Hause nehmen, müssen hungern, während das geerntete Getreide verfault?! Stellen Sie auch Recherchen in Büchern und im Internet an. </a:t>
            </a:r>
          </a:p>
          <a:p>
            <a:pPr>
              <a:buNone/>
            </a:pPr>
            <a:endParaRPr lang="de-D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928670"/>
            <a:ext cx="8229600" cy="5395930"/>
          </a:xfrm>
        </p:spPr>
        <p:txBody>
          <a:bodyPr>
            <a:normAutofit fontScale="85000" lnSpcReduction="20000"/>
          </a:bodyPr>
          <a:lstStyle/>
          <a:p>
            <a:pPr>
              <a:buNone/>
            </a:pPr>
            <a:r>
              <a:rPr lang="de-DE" b="1" dirty="0" smtClean="0"/>
              <a:t>6.) Zusätzliche Aufgaben </a:t>
            </a:r>
            <a:endParaRPr lang="de-DE" dirty="0" smtClean="0"/>
          </a:p>
          <a:p>
            <a:pPr lvl="0"/>
            <a:r>
              <a:rPr lang="de-DE" dirty="0" smtClean="0"/>
              <a:t>Die Kinder in der Klasse haben Probleme mit der deutschen Aussprache. Überlegen Sie, was typische Ausspracheschwierigkeiten russischsprachiger Deutschlernender sind. Und was sind typische Probleme deutschsprachiger </a:t>
            </a:r>
            <a:r>
              <a:rPr lang="de-DE" dirty="0" err="1" smtClean="0"/>
              <a:t>Russischlerner_innen</a:t>
            </a:r>
            <a:r>
              <a:rPr lang="de-DE" dirty="0" smtClean="0"/>
              <a:t> bei der Aussprache?</a:t>
            </a:r>
          </a:p>
          <a:p>
            <a:pPr lvl="0"/>
            <a:r>
              <a:rPr lang="de-DE" dirty="0" smtClean="0"/>
              <a:t>Finden Sie alle (richtigen und falschen) Partizip II- Formen im Text und verbessern Sie diese notfalls.</a:t>
            </a:r>
          </a:p>
          <a:p>
            <a:pPr lvl="0"/>
            <a:r>
              <a:rPr lang="de-DE" dirty="0" smtClean="0"/>
              <a:t>Verwenden Sie eine Grammatik Ihrer Wahl und wiederholen Sie das Partizip II.</a:t>
            </a:r>
          </a:p>
          <a:p>
            <a:pPr lvl="0"/>
            <a:r>
              <a:rPr lang="de-DE" dirty="0" smtClean="0"/>
              <a:t>Verfassen Sie als Hausaufgabe einen Text </a:t>
            </a:r>
            <a:r>
              <a:rPr lang="de-DE" i="1" dirty="0" smtClean="0"/>
              <a:t>Ich lerne …</a:t>
            </a:r>
            <a:r>
              <a:rPr lang="de-DE" dirty="0" smtClean="0"/>
              <a:t>(Deutsch/Russisch/Englisch/Französisch, Spanisch, Arabisch…etc.), in dem Sie von Ihren Lernerfahrungen sprechen. Wie viele Sprachen werden in Ihrer Klasse/Ihrem Kurs gesprochen?! Finden Sie es heraus! Schreiben Sie einen Text auf Deutsch und einen in einer anderen Sprache.</a:t>
            </a:r>
          </a:p>
          <a:p>
            <a:pPr lvl="0"/>
            <a:r>
              <a:rPr lang="de-DE" dirty="0" smtClean="0"/>
              <a:t>Sie können auch zu weiteren Themen schreiben: </a:t>
            </a:r>
            <a:r>
              <a:rPr lang="de-DE" i="1" dirty="0" smtClean="0"/>
              <a:t>Klavier spielen, wie sie Fahrrad fahren lernten, etc. </a:t>
            </a:r>
            <a:r>
              <a:rPr lang="de-DE" dirty="0" smtClean="0"/>
              <a:t>Seien sie kreativ! </a:t>
            </a:r>
            <a:r>
              <a:rPr lang="de-DE" dirty="0" smtClean="0">
                <a:sym typeface="Wingdings"/>
              </a:rPr>
              <a:t></a:t>
            </a:r>
            <a:endParaRPr lang="de-DE" dirty="0" smtClean="0"/>
          </a:p>
          <a:p>
            <a:pPr>
              <a:buNone/>
            </a:pPr>
            <a:endParaRPr lang="de-D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00108"/>
            <a:ext cx="8229600" cy="5324492"/>
          </a:xfrm>
        </p:spPr>
        <p:txBody>
          <a:bodyPr>
            <a:normAutofit fontScale="77500" lnSpcReduction="20000"/>
          </a:bodyPr>
          <a:lstStyle/>
          <a:p>
            <a:pPr lvl="0"/>
            <a:r>
              <a:rPr lang="de-DE" dirty="0" smtClean="0"/>
              <a:t>Machen Sie Interviews, die Sie aufzeichnen, in Ihrer Familie. Wenn Sie (noch) Großeltern haben, fragen Sie  diese, ob sie ähnliche Erfahrungen wie Nelli </a:t>
            </a:r>
            <a:r>
              <a:rPr lang="de-DE" dirty="0" err="1" smtClean="0"/>
              <a:t>Kossko</a:t>
            </a:r>
            <a:r>
              <a:rPr lang="de-DE" dirty="0" smtClean="0"/>
              <a:t> gemacht haben.</a:t>
            </a:r>
          </a:p>
          <a:p>
            <a:pPr lvl="0"/>
            <a:r>
              <a:rPr lang="de-DE" dirty="0" smtClean="0"/>
              <a:t>Ansonsten können Sie einen russlanddeutschen Verein in Ihrer Stadt kontaktieren und um ein Interview bitten. Präsentieren Sie ihre Resultate in der nächsten Stunde und diskutieren Sie diese. </a:t>
            </a:r>
          </a:p>
          <a:p>
            <a:pPr lvl="0"/>
            <a:r>
              <a:rPr lang="de-DE" dirty="0" smtClean="0"/>
              <a:t>Interviewen Sie zum Vergleich auch ihre Eltern und Geschwister und fragen sie, welche Erinnerung sie an einen ersten Sprachunterricht haben (Deutsch, Englisch, Chinesisch, etc.).</a:t>
            </a:r>
          </a:p>
          <a:p>
            <a:pPr lvl="0"/>
            <a:r>
              <a:rPr lang="de-DE" dirty="0" smtClean="0"/>
              <a:t>Schreiben Sie gemeinsam einen kleinen Sketch zu einer Deutschstunde. Eine Gruppe verfasst ein Stück, das in der früheren Zeit spielt und die andere eines, das eine aktuelle Unterrichtssituation zeigt.</a:t>
            </a:r>
          </a:p>
          <a:p>
            <a:pPr lvl="0"/>
            <a:r>
              <a:rPr lang="de-DE" dirty="0" smtClean="0"/>
              <a:t>Sehen Sie </a:t>
            </a:r>
            <a:r>
              <a:rPr lang="de-DE" smtClean="0"/>
              <a:t>das Video </a:t>
            </a:r>
            <a:r>
              <a:rPr lang="de-DE" smtClean="0">
                <a:hlinkClick r:id="rId2"/>
              </a:rPr>
              <a:t>https://www.youtube.com/watch?v=11nA4fNwvBQ&amp;t=86s</a:t>
            </a:r>
            <a:endParaRPr lang="de-DE" dirty="0" smtClean="0"/>
          </a:p>
          <a:p>
            <a:r>
              <a:rPr lang="de-DE" i="1" dirty="0" smtClean="0"/>
              <a:t>Schule früher vs. heute. </a:t>
            </a:r>
            <a:r>
              <a:rPr lang="de-DE" dirty="0" smtClean="0"/>
              <a:t>Was hat sich verändert? War früher alles besser? Oder vielleicht alles schlechter? Vergleichen Sie das Video auch mit den Inhalten ihres Theaterstückes. </a:t>
            </a:r>
          </a:p>
          <a:p>
            <a:r>
              <a:rPr lang="de-DE" b="1" dirty="0" smtClean="0"/>
              <a:t> </a:t>
            </a:r>
            <a:endParaRPr lang="de-DE" dirty="0" smtClean="0"/>
          </a:p>
          <a:p>
            <a:pPr>
              <a:buNone/>
            </a:pPr>
            <a:endParaRPr lang="de-D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14356"/>
            <a:ext cx="8229600" cy="5610244"/>
          </a:xfrm>
        </p:spPr>
        <p:txBody>
          <a:bodyPr/>
          <a:lstStyle/>
          <a:p>
            <a:pPr>
              <a:buNone/>
            </a:pPr>
            <a:r>
              <a:rPr lang="de-DE" b="1" dirty="0" smtClean="0"/>
              <a:t>Marktplatz der Ideen </a:t>
            </a:r>
            <a:endParaRPr lang="de-DE" dirty="0" smtClean="0"/>
          </a:p>
          <a:p>
            <a:pPr>
              <a:buFont typeface="Wingdings" pitchFamily="2" charset="2"/>
              <a:buChar char="§"/>
            </a:pPr>
            <a:r>
              <a:rPr lang="de-DE" dirty="0" smtClean="0"/>
              <a:t>Überlegt </a:t>
            </a:r>
            <a:r>
              <a:rPr lang="de-DE" dirty="0" smtClean="0"/>
              <a:t>euch Möglichkeiten der </a:t>
            </a:r>
            <a:r>
              <a:rPr lang="de-DE" dirty="0" err="1" smtClean="0"/>
              <a:t>Didaktisierung</a:t>
            </a:r>
            <a:r>
              <a:rPr lang="de-DE" dirty="0" smtClean="0"/>
              <a:t>: Erstellt in Gruppen </a:t>
            </a:r>
            <a:r>
              <a:rPr lang="de-DE" dirty="0" err="1" smtClean="0"/>
              <a:t>Didaktisierungen</a:t>
            </a:r>
            <a:r>
              <a:rPr lang="de-DE" dirty="0" smtClean="0"/>
              <a:t> zu einem Herz- und einem </a:t>
            </a:r>
            <a:r>
              <a:rPr lang="de-DE" dirty="0" smtClean="0"/>
              <a:t>Zitronen-Text</a:t>
            </a:r>
          </a:p>
          <a:p>
            <a:pPr>
              <a:buFont typeface="Wingdings" pitchFamily="2" charset="2"/>
              <a:buChar char="§"/>
            </a:pPr>
            <a:r>
              <a:rPr lang="de-DE" dirty="0" smtClean="0"/>
              <a:t>Tauscht euch mit anderen Gruppen aus</a:t>
            </a:r>
          </a:p>
          <a:p>
            <a:pPr>
              <a:buFont typeface="Wingdings" pitchFamily="2" charset="2"/>
              <a:buChar char="§"/>
            </a:pPr>
            <a:r>
              <a:rPr lang="de-DE" dirty="0" smtClean="0"/>
              <a:t>Präsentiert (2 Personen) eure Ergebnisse </a:t>
            </a:r>
            <a:endParaRPr lang="de-DE" dirty="0" smtClean="0"/>
          </a:p>
          <a:p>
            <a:pPr>
              <a:buNone/>
            </a:pPr>
            <a:endParaRPr lang="de-DE" dirty="0"/>
          </a:p>
        </p:txBody>
      </p:sp>
      <p:pic>
        <p:nvPicPr>
          <p:cNvPr id="3074" name="Picture 2" descr="Bildergebnis für Marktplatz"/>
          <p:cNvPicPr>
            <a:picLocks noChangeAspect="1" noChangeArrowheads="1"/>
          </p:cNvPicPr>
          <p:nvPr/>
        </p:nvPicPr>
        <p:blipFill>
          <a:blip r:embed="rId3"/>
          <a:srcRect/>
          <a:stretch>
            <a:fillRect/>
          </a:stretch>
        </p:blipFill>
        <p:spPr bwMode="auto">
          <a:xfrm>
            <a:off x="1928794" y="3495674"/>
            <a:ext cx="5048250" cy="336232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DE" dirty="0" smtClean="0"/>
              <a:t>Schickt mir eure Inhalte per Mail!</a:t>
            </a:r>
            <a:endParaRPr lang="de-D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Nächste Stunde </a:t>
            </a:r>
            <a:endParaRPr lang="de-DE" dirty="0"/>
          </a:p>
        </p:txBody>
      </p:sp>
      <p:sp>
        <p:nvSpPr>
          <p:cNvPr id="3" name="Inhaltsplatzhalter 2"/>
          <p:cNvSpPr>
            <a:spLocks noGrp="1"/>
          </p:cNvSpPr>
          <p:nvPr>
            <p:ph idx="1"/>
          </p:nvPr>
        </p:nvSpPr>
        <p:spPr/>
        <p:txBody>
          <a:bodyPr/>
          <a:lstStyle/>
          <a:p>
            <a:r>
              <a:rPr lang="de-DE" dirty="0" err="1" smtClean="0"/>
              <a:t>Grohova</a:t>
            </a:r>
            <a:r>
              <a:rPr lang="de-DE" dirty="0" smtClean="0"/>
              <a:t> 11/</a:t>
            </a:r>
            <a:r>
              <a:rPr lang="de-DE" dirty="0" err="1" smtClean="0"/>
              <a:t>byt</a:t>
            </a:r>
            <a:r>
              <a:rPr lang="de-DE" dirty="0" smtClean="0"/>
              <a:t> 2 (Stunde im Freien)</a:t>
            </a:r>
          </a:p>
          <a:p>
            <a:pPr>
              <a:buNone/>
            </a:pPr>
            <a:endParaRPr lang="de-DE" dirty="0"/>
          </a:p>
        </p:txBody>
      </p:sp>
      <p:pic>
        <p:nvPicPr>
          <p:cNvPr id="41986" name="Picture 2" descr="Bildergebnis für Ostern"/>
          <p:cNvPicPr>
            <a:picLocks noChangeAspect="1" noChangeArrowheads="1"/>
          </p:cNvPicPr>
          <p:nvPr/>
        </p:nvPicPr>
        <p:blipFill>
          <a:blip r:embed="rId2"/>
          <a:srcRect/>
          <a:stretch>
            <a:fillRect/>
          </a:stretch>
        </p:blipFill>
        <p:spPr bwMode="auto">
          <a:xfrm>
            <a:off x="0" y="3000372"/>
            <a:ext cx="6248400" cy="351472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142984"/>
            <a:ext cx="8229600" cy="5181616"/>
          </a:xfrm>
        </p:spPr>
        <p:txBody>
          <a:bodyPr/>
          <a:lstStyle/>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r>
              <a:rPr lang="de-DE" dirty="0" smtClean="0"/>
              <a:t>… für die </a:t>
            </a:r>
            <a:r>
              <a:rPr lang="de-DE" dirty="0" err="1" smtClean="0"/>
              <a:t>Aufmersamkeit</a:t>
            </a:r>
            <a:r>
              <a:rPr lang="de-DE" dirty="0" smtClean="0"/>
              <a:t>!</a:t>
            </a:r>
            <a:endParaRPr lang="de-DE" dirty="0"/>
          </a:p>
        </p:txBody>
      </p:sp>
      <p:sp>
        <p:nvSpPr>
          <p:cNvPr id="49154" name="AutoShape 2" descr="Bildergebnis für vielen dank loriot"/>
          <p:cNvSpPr>
            <a:spLocks noChangeAspect="1" noChangeArrowheads="1"/>
          </p:cNvSpPr>
          <p:nvPr/>
        </p:nvSpPr>
        <p:spPr bwMode="auto">
          <a:xfrm>
            <a:off x="155575" y="-1684338"/>
            <a:ext cx="4962525" cy="35147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9156" name="AutoShape 4" descr="Bildergebnis für vielen dank loriot"/>
          <p:cNvSpPr>
            <a:spLocks noChangeAspect="1" noChangeArrowheads="1"/>
          </p:cNvSpPr>
          <p:nvPr/>
        </p:nvSpPr>
        <p:spPr bwMode="auto">
          <a:xfrm>
            <a:off x="155575" y="-1684338"/>
            <a:ext cx="4962525" cy="35147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49158" name="Picture 6" descr="Bildergebnis für vielen dank loriot"/>
          <p:cNvPicPr>
            <a:picLocks noChangeAspect="1" noChangeArrowheads="1"/>
          </p:cNvPicPr>
          <p:nvPr/>
        </p:nvPicPr>
        <p:blipFill>
          <a:blip r:embed="rId2"/>
          <a:srcRect/>
          <a:stretch>
            <a:fillRect/>
          </a:stretch>
        </p:blipFill>
        <p:spPr bwMode="auto">
          <a:xfrm>
            <a:off x="1500166" y="883970"/>
            <a:ext cx="5832558" cy="413093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928670"/>
            <a:ext cx="8229600" cy="5395930"/>
          </a:xfrm>
        </p:spPr>
        <p:txBody>
          <a:bodyPr/>
          <a:lstStyle/>
          <a:p>
            <a:pPr>
              <a:buNone/>
            </a:pPr>
            <a:r>
              <a:rPr lang="de-DE" dirty="0" smtClean="0"/>
              <a:t>Gründe für den Einsatz von Film???</a:t>
            </a:r>
            <a:endParaRPr lang="de-DE" dirty="0"/>
          </a:p>
        </p:txBody>
      </p:sp>
      <p:sp>
        <p:nvSpPr>
          <p:cNvPr id="2050" name="AutoShape 2" descr="Bildergebnis für film"/>
          <p:cNvSpPr>
            <a:spLocks noChangeAspect="1" noChangeArrowheads="1"/>
          </p:cNvSpPr>
          <p:nvPr/>
        </p:nvSpPr>
        <p:spPr bwMode="auto">
          <a:xfrm>
            <a:off x="155575" y="-1684338"/>
            <a:ext cx="5429250" cy="35147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2052" name="AutoShape 4" descr="Bildergebnis für film"/>
          <p:cNvSpPr>
            <a:spLocks noChangeAspect="1" noChangeArrowheads="1"/>
          </p:cNvSpPr>
          <p:nvPr/>
        </p:nvSpPr>
        <p:spPr bwMode="auto">
          <a:xfrm>
            <a:off x="155575" y="-1684338"/>
            <a:ext cx="5429250" cy="35147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2054" name="Picture 6" descr="Film, Kino, Video, Kamera, Filmkamera, Filmen"/>
          <p:cNvPicPr>
            <a:picLocks noChangeAspect="1" noChangeArrowheads="1"/>
          </p:cNvPicPr>
          <p:nvPr/>
        </p:nvPicPr>
        <p:blipFill>
          <a:blip r:embed="rId2"/>
          <a:srcRect/>
          <a:stretch>
            <a:fillRect/>
          </a:stretch>
        </p:blipFill>
        <p:spPr bwMode="auto">
          <a:xfrm>
            <a:off x="0" y="1913415"/>
            <a:ext cx="9144000" cy="494458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928670"/>
            <a:ext cx="8229600" cy="5395930"/>
          </a:xfrm>
        </p:spPr>
        <p:txBody>
          <a:bodyPr>
            <a:normAutofit fontScale="85000" lnSpcReduction="20000"/>
          </a:bodyPr>
          <a:lstStyle/>
          <a:p>
            <a:r>
              <a:rPr lang="de-DE" b="1" u="sng" dirty="0" smtClean="0"/>
              <a:t>2. Gründe für den Einsatz von Film </a:t>
            </a:r>
            <a:endParaRPr lang="de-DE" dirty="0" smtClean="0"/>
          </a:p>
          <a:p>
            <a:pPr lvl="0"/>
            <a:r>
              <a:rPr lang="de-DE" dirty="0" smtClean="0"/>
              <a:t>Das überlegene Gedächtnis für Bilder </a:t>
            </a:r>
          </a:p>
          <a:p>
            <a:pPr lvl="0"/>
            <a:r>
              <a:rPr lang="de-DE" dirty="0" smtClean="0"/>
              <a:t>Die schnelle Wahrnehmung und Verarbeitung von Bildern</a:t>
            </a:r>
          </a:p>
          <a:p>
            <a:pPr lvl="0"/>
            <a:r>
              <a:rPr lang="de-DE" dirty="0" smtClean="0"/>
              <a:t>Die effektive Aufmerksamkeitslenkung durch Bilder</a:t>
            </a:r>
          </a:p>
          <a:p>
            <a:pPr lvl="0"/>
            <a:r>
              <a:rPr lang="de-DE" dirty="0" smtClean="0"/>
              <a:t>Die emotionale Beteiligung und Beeinflussung durch visuelle Kommunikation</a:t>
            </a:r>
          </a:p>
          <a:p>
            <a:pPr lvl="0"/>
            <a:r>
              <a:rPr lang="de-DE" dirty="0" smtClean="0"/>
              <a:t>Die größere Garantie, doppelt codiert zu werden </a:t>
            </a:r>
          </a:p>
          <a:p>
            <a:pPr lvl="0"/>
            <a:r>
              <a:rPr lang="de-DE" dirty="0" smtClean="0"/>
              <a:t>Große Motivation bei Lehrenden und Lernenden </a:t>
            </a:r>
          </a:p>
          <a:p>
            <a:pPr lvl="0"/>
            <a:r>
              <a:rPr lang="de-DE" dirty="0" smtClean="0"/>
              <a:t>Impulsgeber für unterschiedliche Aktivitäten:</a:t>
            </a:r>
          </a:p>
          <a:p>
            <a:pPr lvl="0"/>
            <a:r>
              <a:rPr lang="de-DE" dirty="0" smtClean="0"/>
              <a:t>Integrierte Förderung der Fertigkeiten </a:t>
            </a:r>
          </a:p>
          <a:p>
            <a:pPr lvl="0"/>
            <a:r>
              <a:rPr lang="de-DE" dirty="0" smtClean="0"/>
              <a:t>Zur Erweiterung des Wortschatzes</a:t>
            </a:r>
          </a:p>
          <a:p>
            <a:pPr lvl="0"/>
            <a:r>
              <a:rPr lang="de-DE" dirty="0" smtClean="0"/>
              <a:t>Zur Anwendung grammatischen Wissens </a:t>
            </a:r>
          </a:p>
          <a:p>
            <a:pPr lvl="0"/>
            <a:r>
              <a:rPr lang="de-DE" dirty="0" smtClean="0"/>
              <a:t>Zur Thematisierung von:</a:t>
            </a:r>
          </a:p>
          <a:p>
            <a:pPr lvl="0"/>
            <a:r>
              <a:rPr lang="de-DE" dirty="0" smtClean="0"/>
              <a:t>Landeskunde</a:t>
            </a:r>
          </a:p>
          <a:p>
            <a:pPr lvl="0"/>
            <a:r>
              <a:rPr lang="de-DE" dirty="0" smtClean="0"/>
              <a:t>Transkulturalität</a:t>
            </a:r>
            <a:endParaRPr lang="de-DE" dirty="0" smtClean="0"/>
          </a:p>
          <a:p>
            <a:pPr lvl="0"/>
            <a:r>
              <a:rPr lang="de-DE" dirty="0" smtClean="0"/>
              <a:t>Literatur </a:t>
            </a:r>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u="sng" dirty="0" smtClean="0"/>
              <a:t>Auswahlkriterien für den Einsatz von Film </a:t>
            </a:r>
            <a:r>
              <a:rPr lang="de-DE" b="1" u="sng" dirty="0" smtClean="0"/>
              <a:t>?</a:t>
            </a:r>
            <a:endParaRPr lang="de-DE" dirty="0"/>
          </a:p>
        </p:txBody>
      </p:sp>
      <p:sp>
        <p:nvSpPr>
          <p:cNvPr id="3" name="Inhaltsplatzhalter 2"/>
          <p:cNvSpPr>
            <a:spLocks noGrp="1"/>
          </p:cNvSpPr>
          <p:nvPr>
            <p:ph idx="1"/>
          </p:nvPr>
        </p:nvSpPr>
        <p:spPr/>
        <p:txBody>
          <a:bodyPr/>
          <a:lstStyle/>
          <a:p>
            <a:pPr>
              <a:buNone/>
            </a:pPr>
            <a:endParaRPr lang="de-DE" dirty="0"/>
          </a:p>
        </p:txBody>
      </p:sp>
      <p:sp>
        <p:nvSpPr>
          <p:cNvPr id="38914" name="AutoShape 2" descr="Bildergebnis für film"/>
          <p:cNvSpPr>
            <a:spLocks noChangeAspect="1" noChangeArrowheads="1"/>
          </p:cNvSpPr>
          <p:nvPr/>
        </p:nvSpPr>
        <p:spPr bwMode="auto">
          <a:xfrm>
            <a:off x="155575" y="-914400"/>
            <a:ext cx="3562350" cy="1905000"/>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38916" name="AutoShape 4" descr="Bildergebnis für film"/>
          <p:cNvSpPr>
            <a:spLocks noChangeAspect="1" noChangeArrowheads="1"/>
          </p:cNvSpPr>
          <p:nvPr/>
        </p:nvSpPr>
        <p:spPr bwMode="auto">
          <a:xfrm>
            <a:off x="155575" y="-914400"/>
            <a:ext cx="3562350" cy="1905000"/>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38918" name="Picture 6" descr="FAST TRACK YOUR CAREER"/>
          <p:cNvPicPr>
            <a:picLocks noChangeAspect="1" noChangeArrowheads="1"/>
          </p:cNvPicPr>
          <p:nvPr/>
        </p:nvPicPr>
        <p:blipFill>
          <a:blip r:embed="rId2"/>
          <a:srcRect/>
          <a:stretch>
            <a:fillRect/>
          </a:stretch>
        </p:blipFill>
        <p:spPr bwMode="auto">
          <a:xfrm>
            <a:off x="1142976" y="2143116"/>
            <a:ext cx="5725509" cy="307183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85794"/>
            <a:ext cx="8229600" cy="5538806"/>
          </a:xfrm>
        </p:spPr>
        <p:txBody>
          <a:bodyPr>
            <a:normAutofit fontScale="77500" lnSpcReduction="20000"/>
          </a:bodyPr>
          <a:lstStyle/>
          <a:p>
            <a:pPr lvl="0"/>
            <a:r>
              <a:rPr lang="de-DE" dirty="0" smtClean="0"/>
              <a:t>Segmentierbarkeit (Sequenzen von ca. 3-5 Minuten)</a:t>
            </a:r>
          </a:p>
          <a:p>
            <a:pPr lvl="0"/>
            <a:r>
              <a:rPr lang="de-DE" dirty="0" smtClean="0"/>
              <a:t>Wiederholbarkeit </a:t>
            </a:r>
          </a:p>
          <a:p>
            <a:pPr lvl="0"/>
            <a:r>
              <a:rPr lang="de-DE" dirty="0" smtClean="0"/>
              <a:t>Lehr- und Lernziele</a:t>
            </a:r>
          </a:p>
          <a:p>
            <a:pPr lvl="0"/>
            <a:r>
              <a:rPr lang="de-DE" dirty="0" smtClean="0"/>
              <a:t>Schwierigkeitsgrad </a:t>
            </a:r>
          </a:p>
          <a:p>
            <a:pPr lvl="0"/>
            <a:r>
              <a:rPr lang="de-DE" dirty="0" smtClean="0"/>
              <a:t>Ästhetische Qualität </a:t>
            </a:r>
          </a:p>
          <a:p>
            <a:pPr lvl="0"/>
            <a:r>
              <a:rPr lang="de-DE" dirty="0" smtClean="0"/>
              <a:t>Vom Rezipienten zum Produzenten </a:t>
            </a:r>
          </a:p>
          <a:p>
            <a:pPr lvl="0"/>
            <a:r>
              <a:rPr lang="de-DE" b="1" dirty="0" smtClean="0"/>
              <a:t>Repräsentativität: </a:t>
            </a:r>
            <a:r>
              <a:rPr lang="de-DE" dirty="0" smtClean="0"/>
              <a:t>Ist Aussage des Films generalisierbar?</a:t>
            </a:r>
          </a:p>
          <a:p>
            <a:pPr lvl="0"/>
            <a:r>
              <a:rPr lang="de-DE" b="1" dirty="0" smtClean="0"/>
              <a:t>Wirkung:</a:t>
            </a:r>
            <a:r>
              <a:rPr lang="de-DE" dirty="0" smtClean="0"/>
              <a:t> Wie wirkt der Film auf mich persönlich? Wie könnte er auf die lernenden wirken? Gefahr einer falschen Verallgemeinerbarkeit beim Rezipienten?</a:t>
            </a:r>
          </a:p>
          <a:p>
            <a:pPr lvl="0"/>
            <a:r>
              <a:rPr lang="de-DE" b="1" dirty="0" smtClean="0"/>
              <a:t>Vergleich:</a:t>
            </a:r>
            <a:r>
              <a:rPr lang="de-DE" dirty="0" smtClean="0"/>
              <a:t> regt Film zu interkulturellen, anderen Vergleichen an?</a:t>
            </a:r>
          </a:p>
          <a:p>
            <a:pPr lvl="0"/>
            <a:r>
              <a:rPr lang="de-DE" b="1" dirty="0" smtClean="0"/>
              <a:t>Sensibilisierung:</a:t>
            </a:r>
            <a:r>
              <a:rPr lang="de-DE" dirty="0" smtClean="0"/>
              <a:t> Ermöglicht der Film eine Sensibilisierung für Werte, Normen und Verhaltensweisen der „eigenen“ und „fremden“ Kultur</a:t>
            </a:r>
          </a:p>
          <a:p>
            <a:pPr lvl="0"/>
            <a:r>
              <a:rPr lang="de-DE" b="1" dirty="0" smtClean="0"/>
              <a:t>Sichtwechsel:</a:t>
            </a:r>
            <a:r>
              <a:rPr lang="de-DE" dirty="0" smtClean="0"/>
              <a:t> Gibt es Themen, Darstellungen, Symbole, die befremdend auf Lernende wirken könnten?</a:t>
            </a:r>
          </a:p>
          <a:p>
            <a:pPr lvl="0"/>
            <a:r>
              <a:rPr lang="de-DE" b="1" dirty="0" smtClean="0"/>
              <a:t>Stereotypen:</a:t>
            </a:r>
            <a:r>
              <a:rPr lang="de-DE" dirty="0" smtClean="0"/>
              <a:t> Gibt der Film eine Hilfestellung, um sich über Stereotypen bewusst zu werden, lädt zu deren Thematisierung ein?</a:t>
            </a:r>
          </a:p>
          <a:p>
            <a:pPr lvl="0"/>
            <a:r>
              <a:rPr lang="de-DE" b="1" dirty="0" smtClean="0"/>
              <a:t>Impressionen:</a:t>
            </a:r>
            <a:r>
              <a:rPr lang="de-DE" dirty="0" smtClean="0"/>
              <a:t> Vermittelt der Film ein offenes, vielseitiges, komplexes Bild von A/D/CH…</a:t>
            </a:r>
            <a:endParaRPr lang="de-D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u="sng" dirty="0" smtClean="0"/>
              <a:t>Typen Hör-Sehverstehen </a:t>
            </a:r>
            <a:r>
              <a:rPr lang="de-DE" b="1" u="sng" dirty="0" smtClean="0"/>
              <a:t>???</a:t>
            </a:r>
            <a:endParaRPr lang="de-DE" dirty="0"/>
          </a:p>
        </p:txBody>
      </p:sp>
      <p:sp>
        <p:nvSpPr>
          <p:cNvPr id="3" name="Inhaltsplatzhalter 2"/>
          <p:cNvSpPr>
            <a:spLocks noGrp="1"/>
          </p:cNvSpPr>
          <p:nvPr>
            <p:ph idx="1"/>
          </p:nvPr>
        </p:nvSpPr>
        <p:spPr/>
        <p:txBody>
          <a:bodyPr/>
          <a:lstStyle/>
          <a:p>
            <a:pPr>
              <a:buNone/>
            </a:pPr>
            <a:endParaRPr lang="de-DE" dirty="0"/>
          </a:p>
        </p:txBody>
      </p:sp>
      <p:pic>
        <p:nvPicPr>
          <p:cNvPr id="39938" name="Picture 2" descr="Bildergebnis für 2 bärenstarke typen"/>
          <p:cNvPicPr>
            <a:picLocks noChangeAspect="1" noChangeArrowheads="1"/>
          </p:cNvPicPr>
          <p:nvPr/>
        </p:nvPicPr>
        <p:blipFill>
          <a:blip r:embed="rId2"/>
          <a:srcRect/>
          <a:stretch>
            <a:fillRect/>
          </a:stretch>
        </p:blipFill>
        <p:spPr bwMode="auto">
          <a:xfrm>
            <a:off x="642910" y="2428868"/>
            <a:ext cx="5153025" cy="33337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85794"/>
            <a:ext cx="8229600" cy="5538806"/>
          </a:xfrm>
        </p:spPr>
        <p:txBody>
          <a:bodyPr/>
          <a:lstStyle/>
          <a:p>
            <a:pPr lvl="0"/>
            <a:r>
              <a:rPr lang="de-DE" dirty="0" smtClean="0"/>
              <a:t>Orientierendes Hör-Seh-Verstehen („Worum geht es“?)</a:t>
            </a:r>
          </a:p>
          <a:p>
            <a:pPr lvl="0"/>
            <a:r>
              <a:rPr lang="de-DE" dirty="0" smtClean="0"/>
              <a:t>Kursorisches Hör-Seh-Verstehen („Nur das Wesentliche erfassen“)</a:t>
            </a:r>
          </a:p>
          <a:p>
            <a:pPr lvl="0"/>
            <a:r>
              <a:rPr lang="de-DE" dirty="0" smtClean="0"/>
              <a:t>Selektives Hör-Seh-Verstehen („Das was gerade wichtig ist, mich interessiert)</a:t>
            </a:r>
          </a:p>
          <a:p>
            <a:pPr lvl="0"/>
            <a:r>
              <a:rPr lang="de-DE" dirty="0" smtClean="0"/>
              <a:t>Totales Hör-Seh-Verstehen („Ganz genau hinhören, alles verstehen</a:t>
            </a:r>
          </a:p>
          <a:p>
            <a:pPr>
              <a:buNone/>
            </a:pPr>
            <a:endParaRPr lang="de-D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00108"/>
            <a:ext cx="8229600" cy="846980"/>
          </a:xfrm>
        </p:spPr>
        <p:txBody>
          <a:bodyPr>
            <a:normAutofit fontScale="90000"/>
          </a:bodyPr>
          <a:lstStyle/>
          <a:p>
            <a:r>
              <a:rPr lang="de-DE" sz="3600" b="1" u="sng" dirty="0" smtClean="0"/>
              <a:t>Übungstypologien zur Arbeit mit narrativen Filmtexten </a:t>
            </a:r>
            <a:r>
              <a:rPr lang="de-DE" dirty="0" smtClean="0"/>
              <a:t/>
            </a:r>
            <a:br>
              <a:rPr lang="de-DE" dirty="0" smtClean="0"/>
            </a:br>
            <a:endParaRPr lang="de-DE" dirty="0"/>
          </a:p>
        </p:txBody>
      </p:sp>
      <p:sp>
        <p:nvSpPr>
          <p:cNvPr id="3" name="Inhaltsplatzhalter 2"/>
          <p:cNvSpPr>
            <a:spLocks noGrp="1"/>
          </p:cNvSpPr>
          <p:nvPr>
            <p:ph idx="1"/>
          </p:nvPr>
        </p:nvSpPr>
        <p:spPr/>
        <p:txBody>
          <a:bodyPr/>
          <a:lstStyle/>
          <a:p>
            <a:pPr>
              <a:buNone/>
            </a:pPr>
            <a:r>
              <a:rPr lang="de-DE" b="1" dirty="0" smtClean="0"/>
              <a:t>Vor dem Sehen:</a:t>
            </a:r>
            <a:endParaRPr lang="de-DE" dirty="0" smtClean="0"/>
          </a:p>
          <a:p>
            <a:r>
              <a:rPr lang="de-DE" b="1" dirty="0" smtClean="0"/>
              <a:t>Ziel:</a:t>
            </a:r>
            <a:r>
              <a:rPr lang="de-DE" dirty="0" smtClean="0"/>
              <a:t> Motivation; Einstimmung, Vorentlastung, Vorwissen aktivieren, Wortschatz einführen….</a:t>
            </a:r>
          </a:p>
          <a:p>
            <a:pPr lvl="0"/>
            <a:r>
              <a:rPr lang="de-DE" b="1" dirty="0" smtClean="0"/>
              <a:t>Einstieg über den Ton: </a:t>
            </a:r>
            <a:r>
              <a:rPr lang="de-DE" dirty="0" smtClean="0"/>
              <a:t>Musik, Geräusche, Sprache</a:t>
            </a:r>
          </a:p>
          <a:p>
            <a:pPr lvl="0"/>
            <a:r>
              <a:rPr lang="de-DE" dirty="0" smtClean="0"/>
              <a:t>Einstieg über </a:t>
            </a:r>
            <a:r>
              <a:rPr lang="de-DE" dirty="0" err="1" smtClean="0"/>
              <a:t>Wortigel</a:t>
            </a:r>
            <a:r>
              <a:rPr lang="de-DE" dirty="0" smtClean="0"/>
              <a:t>, </a:t>
            </a:r>
            <a:r>
              <a:rPr lang="de-DE" dirty="0" err="1" smtClean="0"/>
              <a:t>Assoziogramm</a:t>
            </a:r>
            <a:r>
              <a:rPr lang="de-DE" dirty="0" smtClean="0"/>
              <a:t>, </a:t>
            </a:r>
            <a:r>
              <a:rPr lang="de-DE" dirty="0" err="1" smtClean="0"/>
              <a:t>Akrostichon</a:t>
            </a:r>
            <a:r>
              <a:rPr lang="de-DE" dirty="0" smtClean="0"/>
              <a:t> </a:t>
            </a:r>
          </a:p>
          <a:p>
            <a:pPr lvl="0"/>
            <a:r>
              <a:rPr lang="de-DE" b="1" dirty="0" smtClean="0"/>
              <a:t>Einstieg über Bildmaterial: </a:t>
            </a:r>
            <a:r>
              <a:rPr lang="de-DE" dirty="0" smtClean="0"/>
              <a:t>Abbildungen; Bildkarten, </a:t>
            </a:r>
            <a:r>
              <a:rPr lang="de-DE" dirty="0" err="1" smtClean="0"/>
              <a:t>Standphotos</a:t>
            </a:r>
            <a:endParaRPr lang="de-DE" dirty="0" smtClean="0"/>
          </a:p>
          <a:p>
            <a:pPr lvl="0"/>
            <a:r>
              <a:rPr lang="de-DE" b="1" dirty="0" smtClean="0"/>
              <a:t>Einstieg über schriftliches Material: </a:t>
            </a:r>
            <a:r>
              <a:rPr lang="de-DE" dirty="0" err="1" smtClean="0"/>
              <a:t>Transkript</a:t>
            </a:r>
            <a:r>
              <a:rPr lang="de-DE" dirty="0" smtClean="0"/>
              <a:t>, Paralleltext^^, Kurzzusammenfassung, etc.)</a:t>
            </a:r>
          </a:p>
          <a:p>
            <a:pPr>
              <a:buNone/>
            </a:pPr>
            <a:endParaRPr lang="de-DE"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perion">
  <a:themeElements>
    <a:clrScheme name="Hyper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Hyperion">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1540</Words>
  <Application>Microsoft Office PowerPoint</Application>
  <PresentationFormat>Bildschirmpräsentation (4:3)</PresentationFormat>
  <Paragraphs>145</Paragraphs>
  <Slides>26</Slides>
  <Notes>1</Notes>
  <HiddenSlides>0</HiddenSlides>
  <MMClips>0</MMClips>
  <ScaleCrop>false</ScaleCrop>
  <HeadingPairs>
    <vt:vector size="4" baseType="variant">
      <vt:variant>
        <vt:lpstr>Design</vt:lpstr>
      </vt:variant>
      <vt:variant>
        <vt:i4>1</vt:i4>
      </vt:variant>
      <vt:variant>
        <vt:lpstr>Folientitel</vt:lpstr>
      </vt:variant>
      <vt:variant>
        <vt:i4>26</vt:i4>
      </vt:variant>
    </vt:vector>
  </HeadingPairs>
  <TitlesOfParts>
    <vt:vector size="27" baseType="lpstr">
      <vt:lpstr>Hyperion</vt:lpstr>
      <vt:lpstr>Didaktik des Deutschen II  </vt:lpstr>
      <vt:lpstr>Folie 2</vt:lpstr>
      <vt:lpstr>Folie 3</vt:lpstr>
      <vt:lpstr>Folie 4</vt:lpstr>
      <vt:lpstr>Auswahlkriterien für den Einsatz von Film ?</vt:lpstr>
      <vt:lpstr>Folie 6</vt:lpstr>
      <vt:lpstr>Typen Hör-Sehverstehen ???</vt:lpstr>
      <vt:lpstr>Folie 8</vt:lpstr>
      <vt:lpstr>Übungstypologien zur Arbeit mit narrativen Filmtexten  </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Nächste Stunde </vt:lpstr>
      <vt:lpstr>Folie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Politik und Gesellschaft in den deutschsprachigen Ländern</dc:title>
  <dc:creator>Packard Bell</dc:creator>
  <cp:lastModifiedBy>Packard Bell</cp:lastModifiedBy>
  <cp:revision>14</cp:revision>
  <dcterms:created xsi:type="dcterms:W3CDTF">2017-09-18T16:32:58Z</dcterms:created>
  <dcterms:modified xsi:type="dcterms:W3CDTF">2018-03-20T10:20:35Z</dcterms:modified>
</cp:coreProperties>
</file>