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65" r:id="rId4"/>
    <p:sldId id="258" r:id="rId5"/>
    <p:sldId id="259" r:id="rId6"/>
    <p:sldId id="260" r:id="rId7"/>
    <p:sldId id="261" r:id="rId8"/>
    <p:sldId id="262" r:id="rId9"/>
    <p:sldId id="263" r:id="rId10"/>
    <p:sldId id="264" r:id="rId11"/>
    <p:sldId id="266"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94"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4" d="100"/>
          <a:sy n="64" d="100"/>
        </p:scale>
        <p:origin x="-1482"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bg>
      <p:bgRef idx="1002">
        <a:schemeClr val="bg2"/>
      </p:bgRef>
    </p:bg>
    <p:spTree>
      <p:nvGrpSpPr>
        <p:cNvPr id="1" name=""/>
        <p:cNvGrpSpPr/>
        <p:nvPr/>
      </p:nvGrpSpPr>
      <p:grpSpPr>
        <a:xfrm>
          <a:off x="0" y="0"/>
          <a:ext cx="0" cy="0"/>
          <a:chOff x="0" y="0"/>
          <a:chExt cx="0" cy="0"/>
        </a:xfrm>
      </p:grpSpPr>
      <p:sp>
        <p:nvSpPr>
          <p:cNvPr id="9" name="Titel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de-DE" smtClean="0"/>
              <a:t>Titelmasterformat durch Klicken bearbeiten</a:t>
            </a:r>
            <a:endParaRPr kumimoji="0" lang="en-US"/>
          </a:p>
        </p:txBody>
      </p:sp>
      <p:sp>
        <p:nvSpPr>
          <p:cNvPr id="17" name="Untertitel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de-DE" smtClean="0"/>
              <a:t>Formatvorlage des Untertitelmasters durch Klicken bearbeiten</a:t>
            </a:r>
            <a:endParaRPr kumimoji="0" lang="en-US"/>
          </a:p>
        </p:txBody>
      </p:sp>
      <p:sp>
        <p:nvSpPr>
          <p:cNvPr id="30" name="Datumsplatzhalter 29"/>
          <p:cNvSpPr>
            <a:spLocks noGrp="1"/>
          </p:cNvSpPr>
          <p:nvPr>
            <p:ph type="dt" sz="half" idx="10"/>
          </p:nvPr>
        </p:nvSpPr>
        <p:spPr/>
        <p:txBody>
          <a:bodyPr/>
          <a:lstStyle/>
          <a:p>
            <a:fld id="{4EA480F0-753F-4850-B84F-6AA635D7BB4E}" type="datetimeFigureOut">
              <a:rPr lang="de-DE" smtClean="0"/>
              <a:pPr/>
              <a:t>13.04.2018</a:t>
            </a:fld>
            <a:endParaRPr lang="de-DE"/>
          </a:p>
        </p:txBody>
      </p:sp>
      <p:sp>
        <p:nvSpPr>
          <p:cNvPr id="19" name="Fußzeilenplatzhalter 18"/>
          <p:cNvSpPr>
            <a:spLocks noGrp="1"/>
          </p:cNvSpPr>
          <p:nvPr>
            <p:ph type="ftr" sz="quarter" idx="11"/>
          </p:nvPr>
        </p:nvSpPr>
        <p:spPr/>
        <p:txBody>
          <a:bodyPr/>
          <a:lstStyle/>
          <a:p>
            <a:endParaRPr lang="de-DE"/>
          </a:p>
        </p:txBody>
      </p:sp>
      <p:sp>
        <p:nvSpPr>
          <p:cNvPr id="27" name="Foliennummernplatzhalter 26"/>
          <p:cNvSpPr>
            <a:spLocks noGrp="1"/>
          </p:cNvSpPr>
          <p:nvPr>
            <p:ph type="sldNum" sz="quarter" idx="12"/>
          </p:nvPr>
        </p:nvSpPr>
        <p:spPr/>
        <p:txBody>
          <a:bodyPr/>
          <a:lstStyle/>
          <a:p>
            <a:fld id="{7A63887E-0DB6-4341-93CF-5940DB3DF7BA}" type="slidenum">
              <a:rPr lang="de-DE" smtClean="0"/>
              <a:pPr/>
              <a:t>‹Nr.›</a:t>
            </a:fld>
            <a:endParaRPr lang="de-DE"/>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kumimoji="0" lang="de-DE" smtClean="0"/>
              <a:t>Titelmasterformat durch Klicken bearbeiten</a:t>
            </a:r>
            <a:endParaRPr kumimoji="0" lang="en-US"/>
          </a:p>
        </p:txBody>
      </p:sp>
      <p:sp>
        <p:nvSpPr>
          <p:cNvPr id="3" name="Vertikaler Textplatzhalter 2"/>
          <p:cNvSpPr>
            <a:spLocks noGrp="1"/>
          </p:cNvSpPr>
          <p:nvPr>
            <p:ph type="body" orient="vert" idx="1"/>
          </p:nvPr>
        </p:nvSpPr>
        <p:spPr/>
        <p:txBody>
          <a:bodyPr vert="eaVert"/>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4" name="Datumsplatzhalter 3"/>
          <p:cNvSpPr>
            <a:spLocks noGrp="1"/>
          </p:cNvSpPr>
          <p:nvPr>
            <p:ph type="dt" sz="half" idx="10"/>
          </p:nvPr>
        </p:nvSpPr>
        <p:spPr/>
        <p:txBody>
          <a:bodyPr/>
          <a:lstStyle/>
          <a:p>
            <a:fld id="{4EA480F0-753F-4850-B84F-6AA635D7BB4E}" type="datetimeFigureOut">
              <a:rPr lang="de-DE" smtClean="0"/>
              <a:pPr/>
              <a:t>13.04.2018</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7A63887E-0DB6-4341-93CF-5940DB3DF7BA}" type="slidenum">
              <a:rPr lang="de-DE" smtClean="0"/>
              <a:pPr/>
              <a:t>‹Nr.›</a:t>
            </a:fld>
            <a:endParaRPr lang="de-D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914401"/>
            <a:ext cx="2057400" cy="5211763"/>
          </a:xfrm>
        </p:spPr>
        <p:txBody>
          <a:bodyPr vert="eaVert"/>
          <a:lstStyle/>
          <a:p>
            <a:r>
              <a:rPr kumimoji="0" lang="de-DE" smtClean="0"/>
              <a:t>Titelmasterformat durch Klicken bearbeiten</a:t>
            </a:r>
            <a:endParaRPr kumimoji="0" lang="en-US"/>
          </a:p>
        </p:txBody>
      </p:sp>
      <p:sp>
        <p:nvSpPr>
          <p:cNvPr id="3" name="Vertikaler Textplatzhalter 2"/>
          <p:cNvSpPr>
            <a:spLocks noGrp="1"/>
          </p:cNvSpPr>
          <p:nvPr>
            <p:ph type="body" orient="vert" idx="1"/>
          </p:nvPr>
        </p:nvSpPr>
        <p:spPr>
          <a:xfrm>
            <a:off x="457200" y="914401"/>
            <a:ext cx="6019800" cy="5211763"/>
          </a:xfrm>
        </p:spPr>
        <p:txBody>
          <a:bodyPr vert="eaVert"/>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4" name="Datumsplatzhalter 3"/>
          <p:cNvSpPr>
            <a:spLocks noGrp="1"/>
          </p:cNvSpPr>
          <p:nvPr>
            <p:ph type="dt" sz="half" idx="10"/>
          </p:nvPr>
        </p:nvSpPr>
        <p:spPr/>
        <p:txBody>
          <a:bodyPr/>
          <a:lstStyle/>
          <a:p>
            <a:fld id="{4EA480F0-753F-4850-B84F-6AA635D7BB4E}" type="datetimeFigureOut">
              <a:rPr lang="de-DE" smtClean="0"/>
              <a:pPr/>
              <a:t>13.04.2018</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7A63887E-0DB6-4341-93CF-5940DB3DF7BA}" type="slidenum">
              <a:rPr lang="de-DE" smtClean="0"/>
              <a:pPr/>
              <a:t>‹Nr.›</a:t>
            </a:fld>
            <a:endParaRPr lang="de-D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kumimoji="0" lang="de-DE" smtClean="0"/>
              <a:t>Titelmasterformat durch Klicken bearbeiten</a:t>
            </a:r>
            <a:endParaRPr kumimoji="0" lang="en-US"/>
          </a:p>
        </p:txBody>
      </p:sp>
      <p:sp>
        <p:nvSpPr>
          <p:cNvPr id="3" name="Inhaltsplatzhalter 2"/>
          <p:cNvSpPr>
            <a:spLocks noGrp="1"/>
          </p:cNvSpPr>
          <p:nvPr>
            <p:ph idx="1"/>
          </p:nvPr>
        </p:nvSpPr>
        <p:spPr/>
        <p:txBody>
          <a:bodyPr/>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4" name="Datumsplatzhalter 3"/>
          <p:cNvSpPr>
            <a:spLocks noGrp="1"/>
          </p:cNvSpPr>
          <p:nvPr>
            <p:ph type="dt" sz="half" idx="10"/>
          </p:nvPr>
        </p:nvSpPr>
        <p:spPr/>
        <p:txBody>
          <a:bodyPr/>
          <a:lstStyle/>
          <a:p>
            <a:fld id="{4EA480F0-753F-4850-B84F-6AA635D7BB4E}" type="datetimeFigureOut">
              <a:rPr lang="de-DE" smtClean="0"/>
              <a:pPr/>
              <a:t>13.04.2018</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7A63887E-0DB6-4341-93CF-5940DB3DF7BA}" type="slidenum">
              <a:rPr lang="de-DE" smtClean="0"/>
              <a:pPr/>
              <a:t>‹Nr.›</a:t>
            </a:fld>
            <a:endParaRPr lang="de-D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bg>
      <p:bgRef idx="1002">
        <a:schemeClr val="bg2"/>
      </p:bgRef>
    </p:bg>
    <p:spTree>
      <p:nvGrpSpPr>
        <p:cNvPr id="1" name=""/>
        <p:cNvGrpSpPr/>
        <p:nvPr/>
      </p:nvGrpSpPr>
      <p:grpSpPr>
        <a:xfrm>
          <a:off x="0" y="0"/>
          <a:ext cx="0" cy="0"/>
          <a:chOff x="0" y="0"/>
          <a:chExt cx="0" cy="0"/>
        </a:xfrm>
      </p:grpSpPr>
      <p:sp>
        <p:nvSpPr>
          <p:cNvPr id="2" name="Titel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de-DE" smtClean="0"/>
              <a:t>Titelmasterformat durch Klicken bearbeiten</a:t>
            </a:r>
            <a:endParaRPr kumimoji="0" lang="en-US"/>
          </a:p>
        </p:txBody>
      </p:sp>
      <p:sp>
        <p:nvSpPr>
          <p:cNvPr id="3" name="Textplatzhalt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de-DE" smtClean="0"/>
              <a:t>Textmasterformate durch Klicken bearbeiten</a:t>
            </a:r>
          </a:p>
        </p:txBody>
      </p:sp>
      <p:sp>
        <p:nvSpPr>
          <p:cNvPr id="4" name="Datumsplatzhalter 3"/>
          <p:cNvSpPr>
            <a:spLocks noGrp="1"/>
          </p:cNvSpPr>
          <p:nvPr>
            <p:ph type="dt" sz="half" idx="10"/>
          </p:nvPr>
        </p:nvSpPr>
        <p:spPr/>
        <p:txBody>
          <a:bodyPr/>
          <a:lstStyle/>
          <a:p>
            <a:fld id="{4EA480F0-753F-4850-B84F-6AA635D7BB4E}" type="datetimeFigureOut">
              <a:rPr lang="de-DE" smtClean="0"/>
              <a:pPr/>
              <a:t>13.04.2018</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7A63887E-0DB6-4341-93CF-5940DB3DF7BA}" type="slidenum">
              <a:rPr lang="de-DE" smtClean="0"/>
              <a:pPr/>
              <a:t>‹Nr.›</a:t>
            </a:fld>
            <a:endParaRPr lang="de-DE"/>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457200" y="704088"/>
            <a:ext cx="8229600" cy="1143000"/>
          </a:xfrm>
        </p:spPr>
        <p:txBody>
          <a:bodyPr/>
          <a:lstStyle/>
          <a:p>
            <a:r>
              <a:rPr kumimoji="0" lang="de-DE" smtClean="0"/>
              <a:t>Titelmasterformat durch Klicken bearbeiten</a:t>
            </a:r>
            <a:endParaRPr kumimoji="0" lang="en-US"/>
          </a:p>
        </p:txBody>
      </p:sp>
      <p:sp>
        <p:nvSpPr>
          <p:cNvPr id="3" name="Inhaltsplatzhalt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4" name="Inhaltsplatzhalt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5" name="Datumsplatzhalter 4"/>
          <p:cNvSpPr>
            <a:spLocks noGrp="1"/>
          </p:cNvSpPr>
          <p:nvPr>
            <p:ph type="dt" sz="half" idx="10"/>
          </p:nvPr>
        </p:nvSpPr>
        <p:spPr/>
        <p:txBody>
          <a:bodyPr/>
          <a:lstStyle/>
          <a:p>
            <a:fld id="{4EA480F0-753F-4850-B84F-6AA635D7BB4E}" type="datetimeFigureOut">
              <a:rPr lang="de-DE" smtClean="0"/>
              <a:pPr/>
              <a:t>13.04.2018</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7A63887E-0DB6-4341-93CF-5940DB3DF7BA}" type="slidenum">
              <a:rPr lang="de-DE" smtClean="0"/>
              <a:pPr/>
              <a:t>‹Nr.›</a:t>
            </a:fld>
            <a:endParaRPr lang="de-D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704088"/>
            <a:ext cx="8229600" cy="1143000"/>
          </a:xfrm>
        </p:spPr>
        <p:txBody>
          <a:bodyPr tIns="45720" anchor="b"/>
          <a:lstStyle>
            <a:lvl1pPr>
              <a:defRPr/>
            </a:lvl1pPr>
          </a:lstStyle>
          <a:p>
            <a:r>
              <a:rPr kumimoji="0" lang="de-DE" smtClean="0"/>
              <a:t>Titelmasterformat durch Klicken bearbeiten</a:t>
            </a:r>
            <a:endParaRPr kumimoji="0" lang="en-US"/>
          </a:p>
        </p:txBody>
      </p:sp>
      <p:sp>
        <p:nvSpPr>
          <p:cNvPr id="3" name="Textplatzhalt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de-DE" smtClean="0"/>
              <a:t>Textmasterformate durch Klicken bearbeiten</a:t>
            </a:r>
          </a:p>
        </p:txBody>
      </p:sp>
      <p:sp>
        <p:nvSpPr>
          <p:cNvPr id="4" name="Textplatzhalt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de-DE" smtClean="0"/>
              <a:t>Textmasterformate durch Klicken bearbeiten</a:t>
            </a:r>
          </a:p>
        </p:txBody>
      </p:sp>
      <p:sp>
        <p:nvSpPr>
          <p:cNvPr id="5" name="Inhaltsplatzhalt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6" name="Inhaltsplatzhalt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7" name="Datumsplatzhalter 6"/>
          <p:cNvSpPr>
            <a:spLocks noGrp="1"/>
          </p:cNvSpPr>
          <p:nvPr>
            <p:ph type="dt" sz="half" idx="10"/>
          </p:nvPr>
        </p:nvSpPr>
        <p:spPr/>
        <p:txBody>
          <a:bodyPr/>
          <a:lstStyle/>
          <a:p>
            <a:fld id="{4EA480F0-753F-4850-B84F-6AA635D7BB4E}" type="datetimeFigureOut">
              <a:rPr lang="de-DE" smtClean="0"/>
              <a:pPr/>
              <a:t>13.04.2018</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7A63887E-0DB6-4341-93CF-5940DB3DF7BA}" type="slidenum">
              <a:rPr lang="de-DE" smtClean="0"/>
              <a:pPr/>
              <a:t>‹Nr.›</a:t>
            </a:fld>
            <a:endParaRPr lang="de-D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de-DE" smtClean="0"/>
              <a:t>Titelmasterformat durch Klicken bearbeiten</a:t>
            </a:r>
            <a:endParaRPr kumimoji="0" lang="en-US"/>
          </a:p>
        </p:txBody>
      </p:sp>
      <p:sp>
        <p:nvSpPr>
          <p:cNvPr id="3" name="Datumsplatzhalter 2"/>
          <p:cNvSpPr>
            <a:spLocks noGrp="1"/>
          </p:cNvSpPr>
          <p:nvPr>
            <p:ph type="dt" sz="half" idx="10"/>
          </p:nvPr>
        </p:nvSpPr>
        <p:spPr/>
        <p:txBody>
          <a:bodyPr/>
          <a:lstStyle/>
          <a:p>
            <a:fld id="{4EA480F0-753F-4850-B84F-6AA635D7BB4E}" type="datetimeFigureOut">
              <a:rPr lang="de-DE" smtClean="0"/>
              <a:pPr/>
              <a:t>13.04.2018</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7A63887E-0DB6-4341-93CF-5940DB3DF7BA}" type="slidenum">
              <a:rPr lang="de-DE" smtClean="0"/>
              <a:pPr/>
              <a:t>‹Nr.›</a:t>
            </a:fld>
            <a:endParaRPr lang="de-D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4EA480F0-753F-4850-B84F-6AA635D7BB4E}" type="datetimeFigureOut">
              <a:rPr lang="de-DE" smtClean="0"/>
              <a:pPr/>
              <a:t>13.04.2018</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7A63887E-0DB6-4341-93CF-5940DB3DF7BA}" type="slidenum">
              <a:rPr lang="de-DE" smtClean="0"/>
              <a:pPr/>
              <a:t>‹Nr.›</a:t>
            </a:fld>
            <a:endParaRPr lang="de-D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de-DE" smtClean="0"/>
              <a:t>Titelmasterformat durch Klicken bearbeiten</a:t>
            </a:r>
            <a:endParaRPr kumimoji="0" lang="en-US"/>
          </a:p>
        </p:txBody>
      </p:sp>
      <p:sp>
        <p:nvSpPr>
          <p:cNvPr id="3" name="Textplatzhalt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de-DE" smtClean="0"/>
              <a:t>Textmasterformate durch Klicken bearbeiten</a:t>
            </a:r>
          </a:p>
        </p:txBody>
      </p:sp>
      <p:sp>
        <p:nvSpPr>
          <p:cNvPr id="4" name="Inhaltsplatzhalt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5" name="Datumsplatzhalter 4"/>
          <p:cNvSpPr>
            <a:spLocks noGrp="1"/>
          </p:cNvSpPr>
          <p:nvPr>
            <p:ph type="dt" sz="half" idx="10"/>
          </p:nvPr>
        </p:nvSpPr>
        <p:spPr/>
        <p:txBody>
          <a:bodyPr/>
          <a:lstStyle/>
          <a:p>
            <a:fld id="{4EA480F0-753F-4850-B84F-6AA635D7BB4E}" type="datetimeFigureOut">
              <a:rPr lang="de-DE" smtClean="0"/>
              <a:pPr/>
              <a:t>13.04.2018</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7A63887E-0DB6-4341-93CF-5940DB3DF7BA}" type="slidenum">
              <a:rPr lang="de-DE" smtClean="0"/>
              <a:pPr/>
              <a:t>‹Nr.›</a:t>
            </a:fld>
            <a:endParaRPr lang="de-D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ild mit Überschrift">
    <p:spTree>
      <p:nvGrpSpPr>
        <p:cNvPr id="1" name=""/>
        <p:cNvGrpSpPr/>
        <p:nvPr/>
      </p:nvGrpSpPr>
      <p:grpSpPr>
        <a:xfrm>
          <a:off x="0" y="0"/>
          <a:ext cx="0" cy="0"/>
          <a:chOff x="0" y="0"/>
          <a:chExt cx="0" cy="0"/>
        </a:xfrm>
      </p:grpSpPr>
      <p:sp>
        <p:nvSpPr>
          <p:cNvPr id="9" name="Eine Ecke des Rechtecks schneiden und abrunden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echtwinkliges Dreieck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el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de-DE" smtClean="0"/>
              <a:t>Titelmasterformat durch Klicken bearbeiten</a:t>
            </a:r>
            <a:endParaRPr kumimoji="0" lang="en-US"/>
          </a:p>
        </p:txBody>
      </p:sp>
      <p:sp>
        <p:nvSpPr>
          <p:cNvPr id="4" name="Textplatzhalt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de-DE" smtClean="0"/>
              <a:t>Textmasterformate durch Klicken bearbeiten</a:t>
            </a:r>
          </a:p>
        </p:txBody>
      </p:sp>
      <p:sp>
        <p:nvSpPr>
          <p:cNvPr id="5" name="Datumsplatzhalter 4"/>
          <p:cNvSpPr>
            <a:spLocks noGrp="1"/>
          </p:cNvSpPr>
          <p:nvPr>
            <p:ph type="dt" sz="half" idx="10"/>
          </p:nvPr>
        </p:nvSpPr>
        <p:spPr/>
        <p:txBody>
          <a:bodyPr/>
          <a:lstStyle/>
          <a:p>
            <a:fld id="{4EA480F0-753F-4850-B84F-6AA635D7BB4E}" type="datetimeFigureOut">
              <a:rPr lang="de-DE" smtClean="0"/>
              <a:pPr/>
              <a:t>13.04.2018</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a:xfrm>
            <a:off x="8077200" y="6356350"/>
            <a:ext cx="609600" cy="365125"/>
          </a:xfrm>
        </p:spPr>
        <p:txBody>
          <a:bodyPr/>
          <a:lstStyle/>
          <a:p>
            <a:fld id="{7A63887E-0DB6-4341-93CF-5940DB3DF7BA}" type="slidenum">
              <a:rPr lang="de-DE" smtClean="0"/>
              <a:pPr/>
              <a:t>‹Nr.›</a:t>
            </a:fld>
            <a:endParaRPr lang="de-DE"/>
          </a:p>
        </p:txBody>
      </p:sp>
      <p:sp>
        <p:nvSpPr>
          <p:cNvPr id="3" name="Bildplatzhalt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de-DE" smtClean="0"/>
              <a:t>Bild durch Klicken auf Symbol hinzufügen</a:t>
            </a:r>
            <a:endParaRPr kumimoji="0" lang="en-US" dirty="0"/>
          </a:p>
        </p:txBody>
      </p:sp>
      <p:sp>
        <p:nvSpPr>
          <p:cNvPr id="10" name="Freihand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ihand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ihand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ihand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elplatzhalt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de-DE" smtClean="0"/>
              <a:t>Titelmasterformat durch Klicken bearbeiten</a:t>
            </a:r>
            <a:endParaRPr kumimoji="0" lang="en-US"/>
          </a:p>
        </p:txBody>
      </p:sp>
      <p:sp>
        <p:nvSpPr>
          <p:cNvPr id="30" name="Textplatzhalt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de-DE" smtClean="0"/>
              <a:t>Textmasterformate durch Klicken bearbeiten</a:t>
            </a:r>
          </a:p>
          <a:p>
            <a:pPr lvl="1" eaLnBrk="1" latinLnBrk="0" hangingPunct="1"/>
            <a:r>
              <a:rPr kumimoji="0" lang="de-DE" smtClean="0"/>
              <a:t>Zweite Ebene</a:t>
            </a:r>
          </a:p>
          <a:p>
            <a:pPr lvl="2" eaLnBrk="1" latinLnBrk="0" hangingPunct="1"/>
            <a:r>
              <a:rPr kumimoji="0" lang="de-DE" smtClean="0"/>
              <a:t>Dritte Ebene</a:t>
            </a:r>
          </a:p>
          <a:p>
            <a:pPr lvl="3" eaLnBrk="1" latinLnBrk="0" hangingPunct="1"/>
            <a:r>
              <a:rPr kumimoji="0" lang="de-DE" smtClean="0"/>
              <a:t>Vierte Ebene</a:t>
            </a:r>
          </a:p>
          <a:p>
            <a:pPr lvl="4" eaLnBrk="1" latinLnBrk="0" hangingPunct="1"/>
            <a:r>
              <a:rPr kumimoji="0" lang="de-DE" smtClean="0"/>
              <a:t>Fünfte Ebene</a:t>
            </a:r>
            <a:endParaRPr kumimoji="0" lang="en-US"/>
          </a:p>
        </p:txBody>
      </p:sp>
      <p:sp>
        <p:nvSpPr>
          <p:cNvPr id="10" name="Datumsplatzhalt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4EA480F0-753F-4850-B84F-6AA635D7BB4E}" type="datetimeFigureOut">
              <a:rPr lang="de-DE" smtClean="0"/>
              <a:pPr/>
              <a:t>13.04.2018</a:t>
            </a:fld>
            <a:endParaRPr lang="de-DE"/>
          </a:p>
        </p:txBody>
      </p:sp>
      <p:sp>
        <p:nvSpPr>
          <p:cNvPr id="22" name="Fußzeilenplatzhalt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de-DE"/>
          </a:p>
        </p:txBody>
      </p:sp>
      <p:sp>
        <p:nvSpPr>
          <p:cNvPr id="18" name="Foliennummernplatzhalt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7A63887E-0DB6-4341-93CF-5940DB3DF7BA}" type="slidenum">
              <a:rPr lang="de-DE" smtClean="0"/>
              <a:pPr/>
              <a:t>‹Nr.›</a:t>
            </a:fld>
            <a:endParaRPr lang="de-DE"/>
          </a:p>
        </p:txBody>
      </p:sp>
      <p:grpSp>
        <p:nvGrpSpPr>
          <p:cNvPr id="2" name="Gruppieren 1"/>
          <p:cNvGrpSpPr/>
          <p:nvPr/>
        </p:nvGrpSpPr>
        <p:grpSpPr>
          <a:xfrm>
            <a:off x="-19017" y="202408"/>
            <a:ext cx="9180548" cy="649224"/>
            <a:chOff x="-19045" y="216550"/>
            <a:chExt cx="9180548" cy="649224"/>
          </a:xfrm>
        </p:grpSpPr>
        <p:sp>
          <p:nvSpPr>
            <p:cNvPr id="12" name="Freihand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ihand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www.hoertexte-deutsch.at/mp3/krautfleckerln.mp3" TargetMode="External"/><Relationship Id="rId2" Type="http://schemas.openxmlformats.org/officeDocument/2006/relationships/hyperlink" Target="https://deutschlernerblog.de/uebung-zum-hoerverstehen-deutsch-a1-koerper-und-gesundheit-33-wie-gehts/" TargetMode="External"/><Relationship Id="rId1" Type="http://schemas.openxmlformats.org/officeDocument/2006/relationships/slideLayout" Target="../slideLayouts/slideLayout2.xml"/><Relationship Id="rId4" Type="http://schemas.openxmlformats.org/officeDocument/2006/relationships/hyperlink" Target="https://www.radio-machen.de/horbeispiele/"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e-DE" dirty="0" smtClean="0"/>
              <a:t>DIDAKTIK II</a:t>
            </a:r>
            <a:endParaRPr lang="de-DE" dirty="0"/>
          </a:p>
        </p:txBody>
      </p:sp>
      <p:sp>
        <p:nvSpPr>
          <p:cNvPr id="3" name="Untertitel 2"/>
          <p:cNvSpPr>
            <a:spLocks noGrp="1"/>
          </p:cNvSpPr>
          <p:nvPr>
            <p:ph type="subTitle" idx="1"/>
          </p:nvPr>
        </p:nvSpPr>
        <p:spPr/>
        <p:txBody>
          <a:bodyPr/>
          <a:lstStyle/>
          <a:p>
            <a:r>
              <a:rPr lang="de-DE" dirty="0" smtClean="0"/>
              <a:t>10. 04. 2018</a:t>
            </a:r>
            <a:endParaRPr lang="de-DE"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457200" y="357166"/>
            <a:ext cx="8229600" cy="5967434"/>
          </a:xfrm>
        </p:spPr>
        <p:txBody>
          <a:bodyPr/>
          <a:lstStyle/>
          <a:p>
            <a:r>
              <a:rPr lang="de-DE" b="1" dirty="0" smtClean="0"/>
              <a:t>4. Erprobung im Unterricht</a:t>
            </a:r>
            <a:r>
              <a:rPr lang="de-DE" dirty="0" smtClean="0"/>
              <a:t/>
            </a:r>
            <a:br>
              <a:rPr lang="de-DE" dirty="0" smtClean="0"/>
            </a:br>
            <a:r>
              <a:rPr lang="de-DE" dirty="0" smtClean="0"/>
              <a:t>Nur in sehr geringem Maß oder gar nicht wird die Erprobung eines Lehrwerks im Unterricht (einer oder mehreren Lerngruppen), die Befragung der Lernenden und der Lehrenden zu ihren Erfahrungen mit dem betreffenden Lehrwerk in die jeweilige Analyse einbezogen (werden können), sodass hier bedauerlicherweise wesentliche Daten unbeachtet bleiben. </a:t>
            </a:r>
          </a:p>
          <a:p>
            <a:endParaRPr lang="de-DE" dirty="0" smtClean="0"/>
          </a:p>
          <a:p>
            <a:pPr>
              <a:buNone/>
            </a:pPr>
            <a:endParaRPr lang="de-DE"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Hören </a:t>
            </a:r>
            <a:endParaRPr lang="de-DE" dirty="0"/>
          </a:p>
        </p:txBody>
      </p:sp>
      <p:sp>
        <p:nvSpPr>
          <p:cNvPr id="3" name="Inhaltsplatzhalter 2"/>
          <p:cNvSpPr>
            <a:spLocks noGrp="1"/>
          </p:cNvSpPr>
          <p:nvPr>
            <p:ph idx="1"/>
          </p:nvPr>
        </p:nvSpPr>
        <p:spPr/>
        <p:txBody>
          <a:bodyPr/>
          <a:lstStyle/>
          <a:p>
            <a:pPr>
              <a:buNone/>
            </a:pPr>
            <a:endParaRPr lang="de-DE" dirty="0"/>
          </a:p>
        </p:txBody>
      </p:sp>
      <p:pic>
        <p:nvPicPr>
          <p:cNvPr id="35842" name="Picture 2" descr="Bildergebnis für hören "/>
          <p:cNvPicPr>
            <a:picLocks noChangeAspect="1" noChangeArrowheads="1"/>
          </p:cNvPicPr>
          <p:nvPr/>
        </p:nvPicPr>
        <p:blipFill>
          <a:blip r:embed="rId2"/>
          <a:srcRect/>
          <a:stretch>
            <a:fillRect/>
          </a:stretch>
        </p:blipFill>
        <p:spPr bwMode="auto">
          <a:xfrm>
            <a:off x="1285852" y="1790932"/>
            <a:ext cx="5094530" cy="5067068"/>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3" name="Inhaltsplatzhalter 2"/>
          <p:cNvSpPr>
            <a:spLocks noGrp="1"/>
          </p:cNvSpPr>
          <p:nvPr>
            <p:ph idx="1"/>
          </p:nvPr>
        </p:nvSpPr>
        <p:spPr/>
        <p:txBody>
          <a:bodyPr>
            <a:normAutofit/>
          </a:bodyPr>
          <a:lstStyle/>
          <a:p>
            <a:pPr algn="ctr">
              <a:buNone/>
            </a:pPr>
            <a:r>
              <a:rPr lang="de-DE" sz="6000" dirty="0" smtClean="0"/>
              <a:t>Wie funktioniert Hören?</a:t>
            </a:r>
            <a:endParaRPr lang="de-DE" sz="60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457200" y="714356"/>
            <a:ext cx="8229600" cy="5610244"/>
          </a:xfrm>
        </p:spPr>
        <p:txBody>
          <a:bodyPr/>
          <a:lstStyle/>
          <a:p>
            <a:r>
              <a:rPr lang="de-DE" dirty="0" err="1" smtClean="0"/>
              <a:t>SprecherIn</a:t>
            </a:r>
            <a:r>
              <a:rPr lang="de-DE" dirty="0" smtClean="0"/>
              <a:t> </a:t>
            </a:r>
            <a:r>
              <a:rPr lang="de-DE" dirty="0" smtClean="0">
                <a:sym typeface="Wingdings"/>
              </a:rPr>
              <a:t></a:t>
            </a:r>
            <a:r>
              <a:rPr lang="de-DE" dirty="0" smtClean="0"/>
              <a:t> </a:t>
            </a:r>
            <a:r>
              <a:rPr lang="de-DE" dirty="0" err="1" smtClean="0"/>
              <a:t>HörerIn</a:t>
            </a:r>
            <a:endParaRPr lang="de-DE" dirty="0" smtClean="0"/>
          </a:p>
          <a:p>
            <a:r>
              <a:rPr lang="de-DE" dirty="0" smtClean="0"/>
              <a:t>(Mittelungsabsicht)</a:t>
            </a:r>
          </a:p>
          <a:p>
            <a:r>
              <a:rPr lang="de-DE" dirty="0" smtClean="0"/>
              <a:t>(</a:t>
            </a:r>
            <a:r>
              <a:rPr lang="de-DE" dirty="0" err="1" smtClean="0"/>
              <a:t>Verstehensabsicht</a:t>
            </a:r>
            <a:r>
              <a:rPr lang="de-DE" dirty="0" smtClean="0"/>
              <a:t>)</a:t>
            </a:r>
          </a:p>
          <a:p>
            <a:r>
              <a:rPr lang="de-DE" dirty="0" smtClean="0"/>
              <a:t>direkte Kommunikation</a:t>
            </a:r>
          </a:p>
          <a:p>
            <a:r>
              <a:rPr lang="de-DE" dirty="0" smtClean="0"/>
              <a:t>indirekte Kommunikation, d.h. </a:t>
            </a:r>
          </a:p>
          <a:p>
            <a:r>
              <a:rPr lang="de-DE" dirty="0" smtClean="0"/>
              <a:t>medienvermittelt </a:t>
            </a:r>
          </a:p>
          <a:p>
            <a:r>
              <a:rPr lang="de-DE" dirty="0" smtClean="0"/>
              <a:t>Text: monologisch, dialogisch, multilogisch</a:t>
            </a:r>
          </a:p>
          <a:p>
            <a:pPr>
              <a:buNone/>
            </a:pPr>
            <a:endParaRPr lang="de-DE"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smtClean="0"/>
              <a:t/>
            </a:r>
            <a:br>
              <a:rPr lang="de-DE" dirty="0" smtClean="0"/>
            </a:br>
            <a:r>
              <a:rPr lang="de-DE" dirty="0" smtClean="0"/>
              <a:t/>
            </a:r>
            <a:br>
              <a:rPr lang="de-DE" dirty="0" smtClean="0"/>
            </a:br>
            <a:r>
              <a:rPr lang="de-DE" dirty="0" smtClean="0"/>
              <a:t/>
            </a:r>
            <a:br>
              <a:rPr lang="de-DE" dirty="0" smtClean="0"/>
            </a:br>
            <a:r>
              <a:rPr lang="de-DE" dirty="0" smtClean="0"/>
              <a:t>Was hören Sie?</a:t>
            </a:r>
            <a:endParaRPr lang="de-DE" dirty="0"/>
          </a:p>
        </p:txBody>
      </p:sp>
      <p:sp>
        <p:nvSpPr>
          <p:cNvPr id="3" name="Inhaltsplatzhalter 2"/>
          <p:cNvSpPr>
            <a:spLocks noGrp="1"/>
          </p:cNvSpPr>
          <p:nvPr>
            <p:ph idx="1"/>
          </p:nvPr>
        </p:nvSpPr>
        <p:spPr/>
        <p:txBody>
          <a:bodyPr/>
          <a:lstStyle/>
          <a:p>
            <a:r>
              <a:rPr lang="de-DE" dirty="0" smtClean="0"/>
              <a:t>Stellen Sie Vermutungen an.</a:t>
            </a:r>
          </a:p>
          <a:p>
            <a:endParaRPr lang="de-DE" dirty="0"/>
          </a:p>
        </p:txBody>
      </p:sp>
      <p:pic>
        <p:nvPicPr>
          <p:cNvPr id="36866" name="Picture 2" descr="Bildergebnis für sex pistols"/>
          <p:cNvPicPr>
            <a:picLocks noChangeAspect="1" noChangeArrowheads="1"/>
          </p:cNvPicPr>
          <p:nvPr/>
        </p:nvPicPr>
        <p:blipFill>
          <a:blip r:embed="rId2"/>
          <a:srcRect/>
          <a:stretch>
            <a:fillRect/>
          </a:stretch>
        </p:blipFill>
        <p:spPr bwMode="auto">
          <a:xfrm>
            <a:off x="0" y="3343274"/>
            <a:ext cx="4686300" cy="3514726"/>
          </a:xfrm>
          <a:prstGeom prst="rect">
            <a:avLst/>
          </a:prstGeom>
          <a:noFill/>
        </p:spPr>
      </p:pic>
      <p:pic>
        <p:nvPicPr>
          <p:cNvPr id="36868" name="Picture 4" descr="Bildergebnis für beethoven"/>
          <p:cNvPicPr>
            <a:picLocks noChangeAspect="1" noChangeArrowheads="1"/>
          </p:cNvPicPr>
          <p:nvPr/>
        </p:nvPicPr>
        <p:blipFill>
          <a:blip r:embed="rId3"/>
          <a:srcRect/>
          <a:stretch>
            <a:fillRect/>
          </a:stretch>
        </p:blipFill>
        <p:spPr bwMode="auto">
          <a:xfrm>
            <a:off x="4333896" y="0"/>
            <a:ext cx="4810104" cy="1513424"/>
          </a:xfrm>
          <a:prstGeom prst="rect">
            <a:avLst/>
          </a:prstGeom>
          <a:noFill/>
        </p:spPr>
      </p:pic>
      <p:pic>
        <p:nvPicPr>
          <p:cNvPr id="36878" name="Picture 14" descr="Ähnliches Foto"/>
          <p:cNvPicPr>
            <a:picLocks noChangeAspect="1" noChangeArrowheads="1"/>
          </p:cNvPicPr>
          <p:nvPr/>
        </p:nvPicPr>
        <p:blipFill>
          <a:blip r:embed="rId4"/>
          <a:srcRect/>
          <a:stretch>
            <a:fillRect/>
          </a:stretch>
        </p:blipFill>
        <p:spPr bwMode="auto">
          <a:xfrm>
            <a:off x="5715008" y="2290581"/>
            <a:ext cx="3428992" cy="4567419"/>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HV heißt: </a:t>
            </a:r>
            <a:endParaRPr lang="de-DE" dirty="0"/>
          </a:p>
        </p:txBody>
      </p:sp>
      <p:sp>
        <p:nvSpPr>
          <p:cNvPr id="3" name="Inhaltsplatzhalter 2"/>
          <p:cNvSpPr>
            <a:spLocks noGrp="1"/>
          </p:cNvSpPr>
          <p:nvPr>
            <p:ph idx="1"/>
          </p:nvPr>
        </p:nvSpPr>
        <p:spPr/>
        <p:txBody>
          <a:bodyPr/>
          <a:lstStyle/>
          <a:p>
            <a:endParaRPr lang="de-DE" dirty="0" smtClean="0"/>
          </a:p>
          <a:p>
            <a:r>
              <a:rPr lang="de-DE" dirty="0" smtClean="0"/>
              <a:t>Laute erkennen</a:t>
            </a:r>
          </a:p>
          <a:p>
            <a:r>
              <a:rPr lang="de-DE" dirty="0" smtClean="0"/>
              <a:t>Wissen aktivieren</a:t>
            </a:r>
          </a:p>
          <a:p>
            <a:r>
              <a:rPr lang="de-DE" dirty="0" smtClean="0"/>
              <a:t>Bekanntes mit Unbekanntem </a:t>
            </a:r>
          </a:p>
          <a:p>
            <a:r>
              <a:rPr lang="de-DE" dirty="0" smtClean="0"/>
              <a:t>verknüpfen</a:t>
            </a:r>
          </a:p>
          <a:p>
            <a:r>
              <a:rPr lang="de-DE" dirty="0" smtClean="0"/>
              <a:t>Gehörtes interpretieren</a:t>
            </a:r>
          </a:p>
          <a:p>
            <a:endParaRPr lang="de-DE"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Hören ist…</a:t>
            </a:r>
            <a:endParaRPr lang="de-DE" dirty="0"/>
          </a:p>
        </p:txBody>
      </p:sp>
      <p:sp>
        <p:nvSpPr>
          <p:cNvPr id="3" name="Inhaltsplatzhalter 2"/>
          <p:cNvSpPr>
            <a:spLocks noGrp="1"/>
          </p:cNvSpPr>
          <p:nvPr>
            <p:ph idx="1"/>
          </p:nvPr>
        </p:nvSpPr>
        <p:spPr/>
        <p:txBody>
          <a:bodyPr/>
          <a:lstStyle/>
          <a:p>
            <a:r>
              <a:rPr lang="de-DE" dirty="0" smtClean="0"/>
              <a:t>kein passiver, sondern ein sehr </a:t>
            </a:r>
          </a:p>
          <a:p>
            <a:pPr>
              <a:buNone/>
            </a:pPr>
            <a:r>
              <a:rPr lang="de-DE" dirty="0" smtClean="0"/>
              <a:t>aktiver Vorgang</a:t>
            </a:r>
          </a:p>
          <a:p>
            <a:endParaRPr lang="de-DE" dirty="0"/>
          </a:p>
        </p:txBody>
      </p:sp>
      <p:pic>
        <p:nvPicPr>
          <p:cNvPr id="40962" name="Picture 2" descr="Bildergebnis für schlafen"/>
          <p:cNvPicPr>
            <a:picLocks noChangeAspect="1" noChangeArrowheads="1"/>
          </p:cNvPicPr>
          <p:nvPr/>
        </p:nvPicPr>
        <p:blipFill>
          <a:blip r:embed="rId2"/>
          <a:srcRect/>
          <a:stretch>
            <a:fillRect/>
          </a:stretch>
        </p:blipFill>
        <p:spPr bwMode="auto">
          <a:xfrm>
            <a:off x="4572000" y="2442511"/>
            <a:ext cx="4572000" cy="4474983"/>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Wie hören wir?</a:t>
            </a:r>
            <a:endParaRPr lang="de-DE" dirty="0"/>
          </a:p>
        </p:txBody>
      </p:sp>
      <p:sp>
        <p:nvSpPr>
          <p:cNvPr id="3" name="Inhaltsplatzhalter 2"/>
          <p:cNvSpPr>
            <a:spLocks noGrp="1"/>
          </p:cNvSpPr>
          <p:nvPr>
            <p:ph idx="1"/>
          </p:nvPr>
        </p:nvSpPr>
        <p:spPr/>
        <p:txBody>
          <a:bodyPr/>
          <a:lstStyle/>
          <a:p>
            <a:r>
              <a:rPr lang="de-DE" dirty="0" smtClean="0"/>
              <a:t>Wir hören und verstehen nur, was </a:t>
            </a:r>
          </a:p>
          <a:p>
            <a:pPr>
              <a:buNone/>
            </a:pPr>
            <a:r>
              <a:rPr lang="de-DE" dirty="0" smtClean="0"/>
              <a:t>wir hören wollen (müssen), das </a:t>
            </a:r>
          </a:p>
          <a:p>
            <a:r>
              <a:rPr lang="de-DE" dirty="0" smtClean="0"/>
              <a:t> das heißt wir hören </a:t>
            </a:r>
          </a:p>
          <a:p>
            <a:pPr>
              <a:buNone/>
            </a:pPr>
            <a:r>
              <a:rPr lang="de-DE" dirty="0" smtClean="0"/>
              <a:t>selektiv</a:t>
            </a:r>
          </a:p>
          <a:p>
            <a:pPr>
              <a:buNone/>
            </a:pPr>
            <a:endParaRPr lang="de-DE"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Sprecher_in</a:t>
            </a:r>
            <a:r>
              <a:rPr lang="de-DE" dirty="0" smtClean="0"/>
              <a:t>  + </a:t>
            </a:r>
            <a:r>
              <a:rPr lang="de-DE" dirty="0" err="1" smtClean="0"/>
              <a:t>Hörer_in</a:t>
            </a:r>
            <a:endParaRPr lang="de-DE" dirty="0"/>
          </a:p>
        </p:txBody>
      </p:sp>
      <p:sp>
        <p:nvSpPr>
          <p:cNvPr id="3" name="Inhaltsplatzhalter 2"/>
          <p:cNvSpPr>
            <a:spLocks noGrp="1"/>
          </p:cNvSpPr>
          <p:nvPr>
            <p:ph idx="1"/>
          </p:nvPr>
        </p:nvSpPr>
        <p:spPr/>
        <p:txBody>
          <a:bodyPr/>
          <a:lstStyle/>
          <a:p>
            <a:r>
              <a:rPr lang="de-DE" sz="4000" dirty="0" smtClean="0"/>
              <a:t>Zur Mitteilungsabsicht des  Sprechers gehört die </a:t>
            </a:r>
            <a:r>
              <a:rPr lang="de-DE" sz="4000" dirty="0" err="1" smtClean="0"/>
              <a:t>Verstehensabsicht</a:t>
            </a:r>
            <a:r>
              <a:rPr lang="de-DE" sz="4000" dirty="0" smtClean="0"/>
              <a:t> des Hörers</a:t>
            </a:r>
          </a:p>
          <a:p>
            <a:r>
              <a:rPr lang="de-DE" sz="4000" dirty="0" smtClean="0"/>
              <a:t>Hören und Verstehen des Gehörten sind die Basis für das Sprechen</a:t>
            </a:r>
          </a:p>
          <a:p>
            <a:endParaRPr lang="de-DE" dirty="0" smtClean="0"/>
          </a:p>
          <a:p>
            <a:pPr>
              <a:buNone/>
            </a:pPr>
            <a:endParaRPr lang="de-DE"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Schwierigkeit</a:t>
            </a:r>
            <a:endParaRPr lang="de-DE" dirty="0"/>
          </a:p>
        </p:txBody>
      </p:sp>
      <p:sp>
        <p:nvSpPr>
          <p:cNvPr id="3" name="Inhaltsplatzhalter 2"/>
          <p:cNvSpPr>
            <a:spLocks noGrp="1"/>
          </p:cNvSpPr>
          <p:nvPr>
            <p:ph idx="1"/>
          </p:nvPr>
        </p:nvSpPr>
        <p:spPr/>
        <p:txBody>
          <a:bodyPr/>
          <a:lstStyle/>
          <a:p>
            <a:r>
              <a:rPr lang="de-DE" sz="4000" dirty="0" smtClean="0"/>
              <a:t>Der Schwierigkeitsgrad eines Hörtextes hängt vor allem von der Aufgabenstellung ab</a:t>
            </a:r>
          </a:p>
          <a:p>
            <a:pPr>
              <a:buNone/>
            </a:pPr>
            <a:endParaRPr lang="de-DE"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dirty="0"/>
          </a:p>
        </p:txBody>
      </p:sp>
      <p:sp>
        <p:nvSpPr>
          <p:cNvPr id="3" name="Inhaltsplatzhalter 2"/>
          <p:cNvSpPr>
            <a:spLocks noGrp="1"/>
          </p:cNvSpPr>
          <p:nvPr>
            <p:ph idx="1"/>
          </p:nvPr>
        </p:nvSpPr>
        <p:spPr/>
        <p:txBody>
          <a:bodyPr/>
          <a:lstStyle/>
          <a:p>
            <a:endParaRPr lang="de-DE"/>
          </a:p>
        </p:txBody>
      </p:sp>
      <p:pic>
        <p:nvPicPr>
          <p:cNvPr id="1026" name="Picture 2" descr="Bildergebnis für entschuldigung"/>
          <p:cNvPicPr>
            <a:picLocks noChangeAspect="1" noChangeArrowheads="1"/>
          </p:cNvPicPr>
          <p:nvPr/>
        </p:nvPicPr>
        <p:blipFill>
          <a:blip r:embed="rId2"/>
          <a:srcRect/>
          <a:stretch>
            <a:fillRect/>
          </a:stretch>
        </p:blipFill>
        <p:spPr bwMode="auto">
          <a:xfrm>
            <a:off x="0" y="0"/>
            <a:ext cx="4739600" cy="3286124"/>
          </a:xfrm>
          <a:prstGeom prst="rect">
            <a:avLst/>
          </a:prstGeom>
          <a:noFill/>
        </p:spPr>
      </p:pic>
      <p:pic>
        <p:nvPicPr>
          <p:cNvPr id="1030" name="Picture 6" descr="Bildergebnis für entschuldigung"/>
          <p:cNvPicPr>
            <a:picLocks noChangeAspect="1" noChangeArrowheads="1"/>
          </p:cNvPicPr>
          <p:nvPr/>
        </p:nvPicPr>
        <p:blipFill>
          <a:blip r:embed="rId3"/>
          <a:srcRect/>
          <a:stretch>
            <a:fillRect/>
          </a:stretch>
        </p:blipFill>
        <p:spPr bwMode="auto">
          <a:xfrm>
            <a:off x="3000364" y="3274212"/>
            <a:ext cx="6143636" cy="3583788"/>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3" name="Inhaltsplatzhalter 2"/>
          <p:cNvSpPr>
            <a:spLocks noGrp="1"/>
          </p:cNvSpPr>
          <p:nvPr>
            <p:ph idx="1"/>
          </p:nvPr>
        </p:nvSpPr>
        <p:spPr/>
        <p:txBody>
          <a:bodyPr>
            <a:normAutofit/>
          </a:bodyPr>
          <a:lstStyle/>
          <a:p>
            <a:pPr algn="ctr">
              <a:buNone/>
            </a:pPr>
            <a:r>
              <a:rPr lang="de-DE" sz="7200" dirty="0" smtClean="0"/>
              <a:t>WAS HÖREN WIR?!</a:t>
            </a:r>
            <a:endParaRPr lang="de-DE" sz="72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Wissensgrundlagen Verstehen…</a:t>
            </a:r>
            <a:endParaRPr lang="de-DE" dirty="0"/>
          </a:p>
        </p:txBody>
      </p:sp>
      <p:sp>
        <p:nvSpPr>
          <p:cNvPr id="3" name="Inhaltsplatzhalter 2"/>
          <p:cNvSpPr>
            <a:spLocks noGrp="1"/>
          </p:cNvSpPr>
          <p:nvPr>
            <p:ph idx="1"/>
          </p:nvPr>
        </p:nvSpPr>
        <p:spPr/>
        <p:txBody>
          <a:bodyPr/>
          <a:lstStyle/>
          <a:p>
            <a:r>
              <a:rPr lang="de-DE" dirty="0" smtClean="0"/>
              <a:t>Kenntnis des Sprachsystems (Phonologie, Syntax, </a:t>
            </a:r>
          </a:p>
          <a:p>
            <a:pPr>
              <a:buNone/>
            </a:pPr>
            <a:r>
              <a:rPr lang="de-DE" dirty="0" smtClean="0"/>
              <a:t>Semantik...)</a:t>
            </a:r>
          </a:p>
          <a:p>
            <a:r>
              <a:rPr lang="de-DE" dirty="0" smtClean="0"/>
              <a:t>Kenntnis des sprachlichen Kontextes (was wurde </a:t>
            </a:r>
          </a:p>
          <a:p>
            <a:pPr>
              <a:buNone/>
            </a:pPr>
            <a:r>
              <a:rPr lang="de-DE" dirty="0" smtClean="0"/>
              <a:t>früher gesagt und/oder was wird noch gesagt)</a:t>
            </a:r>
          </a:p>
          <a:p>
            <a:r>
              <a:rPr lang="de-DE" dirty="0" smtClean="0"/>
              <a:t>Kenntnis der Situation (Umgebung, Personen...)</a:t>
            </a:r>
          </a:p>
          <a:p>
            <a:r>
              <a:rPr lang="de-DE" dirty="0" smtClean="0"/>
              <a:t>Kenntnis des sprachlichen Umgangs miteinander</a:t>
            </a:r>
          </a:p>
          <a:p>
            <a:r>
              <a:rPr lang="de-DE" dirty="0" smtClean="0"/>
              <a:t>●Weltwissen</a:t>
            </a:r>
          </a:p>
          <a:p>
            <a:pPr>
              <a:buNone/>
            </a:pPr>
            <a:endParaRPr lang="de-DE"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Authentische Texte </a:t>
            </a:r>
            <a:endParaRPr lang="de-DE" dirty="0"/>
          </a:p>
        </p:txBody>
      </p:sp>
      <p:sp>
        <p:nvSpPr>
          <p:cNvPr id="3" name="Inhaltsplatzhalter 2"/>
          <p:cNvSpPr>
            <a:spLocks noGrp="1"/>
          </p:cNvSpPr>
          <p:nvPr>
            <p:ph idx="1"/>
          </p:nvPr>
        </p:nvSpPr>
        <p:spPr/>
        <p:txBody>
          <a:bodyPr>
            <a:normAutofit/>
          </a:bodyPr>
          <a:lstStyle/>
          <a:p>
            <a:pPr>
              <a:buNone/>
            </a:pPr>
            <a:r>
              <a:rPr lang="de-DE" dirty="0" smtClean="0"/>
              <a:t>✔haben eine außerunterrichtliche </a:t>
            </a:r>
          </a:p>
          <a:p>
            <a:pPr>
              <a:buNone/>
            </a:pPr>
            <a:r>
              <a:rPr lang="de-DE" dirty="0" smtClean="0"/>
              <a:t>Intention/ Funktion</a:t>
            </a:r>
          </a:p>
          <a:p>
            <a:pPr>
              <a:buNone/>
            </a:pPr>
            <a:r>
              <a:rPr lang="de-DE" dirty="0" smtClean="0"/>
              <a:t>✔haben einen Adressaten in der außerunterrichtlichen Realität</a:t>
            </a:r>
          </a:p>
          <a:p>
            <a:pPr>
              <a:buNone/>
            </a:pPr>
            <a:r>
              <a:rPr lang="de-DE" dirty="0" smtClean="0"/>
              <a:t>✔haben eine bestimmte Form („Layout“)</a:t>
            </a:r>
          </a:p>
          <a:p>
            <a:pPr>
              <a:buNone/>
            </a:pPr>
            <a:r>
              <a:rPr lang="de-DE" dirty="0" smtClean="0"/>
              <a:t>✔haben eine/einen für die Textsorte charakteristische Sprache/ charakteristischen Stil</a:t>
            </a:r>
          </a:p>
          <a:p>
            <a:endParaRPr lang="de-DE" dirty="0" smtClean="0"/>
          </a:p>
          <a:p>
            <a:pPr>
              <a:buNone/>
            </a:pPr>
            <a:endParaRPr lang="de-DE"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Authentische </a:t>
            </a:r>
            <a:r>
              <a:rPr lang="de-DE" dirty="0" err="1" smtClean="0"/>
              <a:t>Höhrtexte</a:t>
            </a:r>
            <a:r>
              <a:rPr lang="de-DE" dirty="0" smtClean="0"/>
              <a:t> </a:t>
            </a:r>
            <a:endParaRPr lang="de-DE" dirty="0"/>
          </a:p>
        </p:txBody>
      </p:sp>
      <p:sp>
        <p:nvSpPr>
          <p:cNvPr id="3" name="Inhaltsplatzhalter 2"/>
          <p:cNvSpPr>
            <a:spLocks noGrp="1"/>
          </p:cNvSpPr>
          <p:nvPr>
            <p:ph idx="1"/>
          </p:nvPr>
        </p:nvSpPr>
        <p:spPr/>
        <p:txBody>
          <a:bodyPr>
            <a:normAutofit fontScale="62500" lnSpcReduction="20000"/>
          </a:bodyPr>
          <a:lstStyle/>
          <a:p>
            <a:pPr>
              <a:buNone/>
            </a:pPr>
            <a:r>
              <a:rPr lang="de-DE" dirty="0" smtClean="0"/>
              <a:t>✔spontane freie Rede</a:t>
            </a:r>
          </a:p>
          <a:p>
            <a:pPr>
              <a:buNone/>
            </a:pPr>
            <a:r>
              <a:rPr lang="de-DE" dirty="0" smtClean="0"/>
              <a:t>✔vorbereitete freie Rede</a:t>
            </a:r>
          </a:p>
          <a:p>
            <a:pPr>
              <a:buNone/>
            </a:pPr>
            <a:r>
              <a:rPr lang="de-DE" dirty="0" smtClean="0"/>
              <a:t>✔schriftlich fixierte vorgelesene Rede</a:t>
            </a:r>
          </a:p>
          <a:p>
            <a:pPr>
              <a:buNone/>
            </a:pPr>
            <a:r>
              <a:rPr lang="de-DE" dirty="0" smtClean="0"/>
              <a:t>✔Berichte</a:t>
            </a:r>
          </a:p>
          <a:p>
            <a:pPr>
              <a:buNone/>
            </a:pPr>
            <a:r>
              <a:rPr lang="de-DE" dirty="0" smtClean="0"/>
              <a:t>✔Kurzvortrag über Sachprobleme</a:t>
            </a:r>
          </a:p>
          <a:p>
            <a:pPr>
              <a:buNone/>
            </a:pPr>
            <a:r>
              <a:rPr lang="de-DE" dirty="0" smtClean="0"/>
              <a:t>✔längere Erklärungen</a:t>
            </a:r>
          </a:p>
          <a:p>
            <a:pPr>
              <a:buNone/>
            </a:pPr>
            <a:r>
              <a:rPr lang="de-DE" dirty="0" smtClean="0"/>
              <a:t>✔Radionachrichten / -berichte, Interviews</a:t>
            </a:r>
          </a:p>
          <a:p>
            <a:pPr>
              <a:buNone/>
            </a:pPr>
            <a:r>
              <a:rPr lang="de-DE" dirty="0" smtClean="0"/>
              <a:t>✔Durchsagen / Ansagen</a:t>
            </a:r>
          </a:p>
          <a:p>
            <a:pPr>
              <a:buNone/>
            </a:pPr>
            <a:r>
              <a:rPr lang="de-DE" dirty="0" smtClean="0"/>
              <a:t>✔Selbstgespräche</a:t>
            </a:r>
          </a:p>
          <a:p>
            <a:pPr>
              <a:buNone/>
            </a:pPr>
            <a:r>
              <a:rPr lang="de-DE" dirty="0" smtClean="0"/>
              <a:t>✔Gespräche aus der Alltagskommunikation</a:t>
            </a:r>
          </a:p>
          <a:p>
            <a:pPr>
              <a:buNone/>
            </a:pPr>
            <a:r>
              <a:rPr lang="de-DE" dirty="0" smtClean="0"/>
              <a:t>✔Diskussionen</a:t>
            </a:r>
          </a:p>
          <a:p>
            <a:pPr>
              <a:buNone/>
            </a:pPr>
            <a:r>
              <a:rPr lang="de-DE" dirty="0" smtClean="0"/>
              <a:t>✔Hörspiele, „Wurfsendungen“</a:t>
            </a:r>
          </a:p>
          <a:p>
            <a:pPr>
              <a:buNone/>
            </a:pPr>
            <a:r>
              <a:rPr lang="de-DE" dirty="0" smtClean="0"/>
              <a:t>✔Ausschnitte aus Theaterstücken</a:t>
            </a:r>
          </a:p>
          <a:p>
            <a:pPr>
              <a:buNone/>
            </a:pPr>
            <a:r>
              <a:rPr lang="de-DE" dirty="0" smtClean="0"/>
              <a:t>✔Lieder</a:t>
            </a:r>
          </a:p>
          <a:p>
            <a:pPr>
              <a:buNone/>
            </a:pPr>
            <a:r>
              <a:rPr lang="de-DE" dirty="0" smtClean="0"/>
              <a:t>✔Kurzgeschichten</a:t>
            </a:r>
          </a:p>
          <a:p>
            <a:pPr>
              <a:buNone/>
            </a:pPr>
            <a:r>
              <a:rPr lang="de-DE" dirty="0" smtClean="0"/>
              <a:t>✔Gedichte</a:t>
            </a:r>
          </a:p>
          <a:p>
            <a:pPr>
              <a:buNone/>
            </a:pPr>
            <a:endParaRPr lang="de-DE"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Eure Vorschläge</a:t>
            </a:r>
            <a:endParaRPr lang="de-DE" dirty="0"/>
          </a:p>
        </p:txBody>
      </p:sp>
      <p:sp>
        <p:nvSpPr>
          <p:cNvPr id="3" name="Inhaltsplatzhalter 2"/>
          <p:cNvSpPr>
            <a:spLocks noGrp="1"/>
          </p:cNvSpPr>
          <p:nvPr>
            <p:ph idx="1"/>
          </p:nvPr>
        </p:nvSpPr>
        <p:spPr/>
        <p:txBody>
          <a:bodyPr>
            <a:normAutofit fontScale="92500" lnSpcReduction="20000"/>
          </a:bodyPr>
          <a:lstStyle/>
          <a:p>
            <a:r>
              <a:rPr lang="de-DE" dirty="0" smtClean="0"/>
              <a:t>Hörspiele</a:t>
            </a:r>
          </a:p>
          <a:p>
            <a:r>
              <a:rPr lang="de-DE" dirty="0" smtClean="0"/>
              <a:t>Wetterbericht/Nachrichten/Sportsendung</a:t>
            </a:r>
          </a:p>
          <a:p>
            <a:r>
              <a:rPr lang="de-DE" dirty="0" smtClean="0"/>
              <a:t>Lieder/Musik</a:t>
            </a:r>
          </a:p>
          <a:p>
            <a:r>
              <a:rPr lang="de-DE" dirty="0" smtClean="0"/>
              <a:t>Werbung</a:t>
            </a:r>
          </a:p>
          <a:p>
            <a:r>
              <a:rPr lang="de-DE" dirty="0" err="1" smtClean="0"/>
              <a:t>Audiobook</a:t>
            </a:r>
            <a:endParaRPr lang="de-DE" dirty="0" smtClean="0"/>
          </a:p>
          <a:p>
            <a:r>
              <a:rPr lang="de-DE" dirty="0" smtClean="0"/>
              <a:t>Interview</a:t>
            </a:r>
          </a:p>
          <a:p>
            <a:r>
              <a:rPr lang="de-DE" dirty="0" smtClean="0"/>
              <a:t>Kommentar</a:t>
            </a:r>
          </a:p>
          <a:p>
            <a:r>
              <a:rPr lang="de-DE" dirty="0" smtClean="0"/>
              <a:t>Reportagen</a:t>
            </a:r>
          </a:p>
          <a:p>
            <a:r>
              <a:rPr lang="de-DE" dirty="0" smtClean="0"/>
              <a:t>Vorträge/Kurzvorträge</a:t>
            </a:r>
          </a:p>
          <a:p>
            <a:r>
              <a:rPr lang="de-DE" dirty="0" smtClean="0"/>
              <a:t>Gespräch </a:t>
            </a:r>
          </a:p>
          <a:p>
            <a:r>
              <a:rPr lang="de-DE" smtClean="0"/>
              <a:t>Podcast </a:t>
            </a:r>
            <a:endParaRPr lang="de-DE"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Didaktische Authentizität </a:t>
            </a:r>
            <a:endParaRPr lang="de-DE" dirty="0"/>
          </a:p>
        </p:txBody>
      </p:sp>
      <p:sp>
        <p:nvSpPr>
          <p:cNvPr id="3" name="Inhaltsplatzhalter 2"/>
          <p:cNvSpPr>
            <a:spLocks noGrp="1"/>
          </p:cNvSpPr>
          <p:nvPr>
            <p:ph idx="1"/>
          </p:nvPr>
        </p:nvSpPr>
        <p:spPr/>
        <p:txBody>
          <a:bodyPr/>
          <a:lstStyle/>
          <a:p>
            <a:r>
              <a:rPr lang="de-DE" dirty="0" smtClean="0"/>
              <a:t>Texte weisen alle Merkmale von </a:t>
            </a:r>
          </a:p>
          <a:p>
            <a:pPr>
              <a:buNone/>
            </a:pPr>
            <a:r>
              <a:rPr lang="de-DE" dirty="0" smtClean="0"/>
              <a:t>Authentizität (Redundanzen, Geräusche, Überlappungen der Sprechenden...) auf. </a:t>
            </a:r>
          </a:p>
          <a:p>
            <a:r>
              <a:rPr lang="de-DE" dirty="0" smtClean="0"/>
              <a:t>Sie sind aber für den Unterricht konzipiert </a:t>
            </a:r>
          </a:p>
          <a:p>
            <a:pPr>
              <a:buNone/>
            </a:pPr>
            <a:r>
              <a:rPr lang="de-DE" dirty="0" smtClean="0"/>
              <a:t>(„als-ob-Relation“)</a:t>
            </a:r>
          </a:p>
          <a:p>
            <a:pPr>
              <a:buNone/>
            </a:pPr>
            <a:endParaRPr lang="de-DE"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Authentizitätsgrade</a:t>
            </a:r>
            <a:endParaRPr lang="de-DE" dirty="0"/>
          </a:p>
        </p:txBody>
      </p:sp>
      <p:sp>
        <p:nvSpPr>
          <p:cNvPr id="3" name="Inhaltsplatzhalter 2"/>
          <p:cNvSpPr>
            <a:spLocks noGrp="1"/>
          </p:cNvSpPr>
          <p:nvPr>
            <p:ph idx="1"/>
          </p:nvPr>
        </p:nvSpPr>
        <p:spPr/>
        <p:txBody>
          <a:bodyPr>
            <a:normAutofit/>
          </a:bodyPr>
          <a:lstStyle/>
          <a:p>
            <a:pPr>
              <a:buNone/>
            </a:pPr>
            <a:endParaRPr lang="de-DE" dirty="0" smtClean="0"/>
          </a:p>
          <a:p>
            <a:r>
              <a:rPr lang="de-DE" dirty="0" smtClean="0"/>
              <a:t>authentische Texte (Originaltexte)</a:t>
            </a:r>
          </a:p>
          <a:p>
            <a:r>
              <a:rPr lang="de-DE" dirty="0" smtClean="0"/>
              <a:t>didaktisch-authentische Texte</a:t>
            </a:r>
          </a:p>
          <a:p>
            <a:pPr>
              <a:buNone/>
            </a:pPr>
            <a:r>
              <a:rPr lang="de-DE" dirty="0" smtClean="0"/>
              <a:t>lehrwerksungebundene </a:t>
            </a:r>
            <a:r>
              <a:rPr lang="de-DE" dirty="0" err="1" smtClean="0"/>
              <a:t>didaktisierte</a:t>
            </a:r>
            <a:r>
              <a:rPr lang="de-DE" dirty="0" smtClean="0"/>
              <a:t> Texte</a:t>
            </a:r>
          </a:p>
          <a:p>
            <a:r>
              <a:rPr lang="de-DE" dirty="0" smtClean="0"/>
              <a:t>lehrwerksgebundene </a:t>
            </a:r>
            <a:r>
              <a:rPr lang="de-DE" dirty="0" err="1" smtClean="0"/>
              <a:t>didaktisierte</a:t>
            </a:r>
            <a:r>
              <a:rPr lang="de-DE" dirty="0" smtClean="0"/>
              <a:t> Texte</a:t>
            </a:r>
          </a:p>
          <a:p>
            <a:r>
              <a:rPr lang="de-DE" dirty="0" smtClean="0"/>
              <a:t>(</a:t>
            </a:r>
            <a:r>
              <a:rPr lang="de-DE" dirty="0" err="1" smtClean="0"/>
              <a:t>Adamczak-Krysztofowicz</a:t>
            </a:r>
            <a:r>
              <a:rPr lang="de-DE" dirty="0" smtClean="0"/>
              <a:t> in: Hallet/Königs (Hrsg.), 2010: 81)</a:t>
            </a:r>
          </a:p>
          <a:p>
            <a:pPr>
              <a:buNone/>
            </a:pPr>
            <a:endParaRPr lang="de-DE"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err="1" smtClean="0"/>
              <a:t>Verstehensbezogene</a:t>
            </a:r>
            <a:r>
              <a:rPr lang="de-DE" dirty="0" smtClean="0"/>
              <a:t> </a:t>
            </a:r>
            <a:br>
              <a:rPr lang="de-DE" dirty="0" smtClean="0"/>
            </a:br>
            <a:r>
              <a:rPr lang="de-DE" dirty="0" smtClean="0"/>
              <a:t>HÖRTEXTE im Unterricht</a:t>
            </a:r>
            <a:endParaRPr lang="de-DE" dirty="0"/>
          </a:p>
        </p:txBody>
      </p:sp>
      <p:sp>
        <p:nvSpPr>
          <p:cNvPr id="3" name="Inhaltsplatzhalter 2"/>
          <p:cNvSpPr>
            <a:spLocks noGrp="1"/>
          </p:cNvSpPr>
          <p:nvPr>
            <p:ph idx="1"/>
          </p:nvPr>
        </p:nvSpPr>
        <p:spPr/>
        <p:txBody>
          <a:bodyPr>
            <a:normAutofit/>
          </a:bodyPr>
          <a:lstStyle/>
          <a:p>
            <a:r>
              <a:rPr lang="de-DE" sz="4000" dirty="0" smtClean="0"/>
              <a:t>authentisch/didaktisch authentisch</a:t>
            </a:r>
          </a:p>
          <a:p>
            <a:r>
              <a:rPr lang="de-DE" sz="4000" dirty="0" smtClean="0"/>
              <a:t>vielfältig</a:t>
            </a:r>
          </a:p>
          <a:p>
            <a:r>
              <a:rPr lang="de-DE" sz="4000" dirty="0" smtClean="0"/>
              <a:t>natürlich</a:t>
            </a:r>
          </a:p>
          <a:p>
            <a:r>
              <a:rPr lang="de-DE" sz="4000" dirty="0" smtClean="0"/>
              <a:t>-komplex</a:t>
            </a:r>
          </a:p>
          <a:p>
            <a:r>
              <a:rPr lang="de-DE" sz="4000" dirty="0" smtClean="0"/>
              <a:t>nicht zu kurz (etwa 2-4 Minuten)</a:t>
            </a:r>
          </a:p>
          <a:p>
            <a:pPr>
              <a:buNone/>
            </a:pPr>
            <a:endParaRPr lang="de-DE"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Antizipieren mit einem Text </a:t>
            </a:r>
            <a:endParaRPr lang="de-DE" dirty="0"/>
          </a:p>
        </p:txBody>
      </p:sp>
      <p:sp>
        <p:nvSpPr>
          <p:cNvPr id="3" name="Inhaltsplatzhalter 2"/>
          <p:cNvSpPr>
            <a:spLocks noGrp="1"/>
          </p:cNvSpPr>
          <p:nvPr>
            <p:ph idx="1"/>
          </p:nvPr>
        </p:nvSpPr>
        <p:spPr/>
        <p:txBody>
          <a:bodyPr/>
          <a:lstStyle/>
          <a:p>
            <a:r>
              <a:rPr lang="de-DE" dirty="0" smtClean="0"/>
              <a:t>Gestern war mein Kühlschrank leer,...</a:t>
            </a:r>
          </a:p>
          <a:p>
            <a:r>
              <a:rPr lang="de-DE" dirty="0" smtClean="0"/>
              <a:t>Vor dem Geschäft standen...</a:t>
            </a:r>
          </a:p>
          <a:p>
            <a:r>
              <a:rPr lang="de-DE" dirty="0" smtClean="0"/>
              <a:t>In dieses Geschäft gehe ich gerne, denn...</a:t>
            </a:r>
          </a:p>
          <a:p>
            <a:r>
              <a:rPr lang="de-DE" dirty="0" smtClean="0"/>
              <a:t>Zuerst ging ich zu den Regalen, wo...</a:t>
            </a:r>
          </a:p>
          <a:p>
            <a:r>
              <a:rPr lang="de-DE" dirty="0" smtClean="0"/>
              <a:t>Bei der Butter stellte ich fest, dass die Preise...</a:t>
            </a:r>
          </a:p>
          <a:p>
            <a:r>
              <a:rPr lang="de-DE" dirty="0" smtClean="0"/>
              <a:t>Ich musste noch...</a:t>
            </a:r>
          </a:p>
          <a:p>
            <a:r>
              <a:rPr lang="de-DE" dirty="0" smtClean="0"/>
              <a:t>Als ich bezahlen wollte, bemerkte ich zu meinem </a:t>
            </a:r>
          </a:p>
          <a:p>
            <a:r>
              <a:rPr lang="de-DE" dirty="0" smtClean="0"/>
              <a:t>Schrecken,...</a:t>
            </a:r>
          </a:p>
          <a:p>
            <a:r>
              <a:rPr lang="de-DE" dirty="0" smtClean="0"/>
              <a:t>Aber ich hatte Glück,...</a:t>
            </a:r>
          </a:p>
          <a:p>
            <a:pPr>
              <a:buNone/>
            </a:pPr>
            <a:endParaRPr lang="de-DE"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smtClean="0"/>
              <a:t>ANTIZIPIEREN auf der Grundlage von Strukturwörtern </a:t>
            </a:r>
            <a:endParaRPr lang="de-DE" dirty="0"/>
          </a:p>
        </p:txBody>
      </p:sp>
      <p:sp>
        <p:nvSpPr>
          <p:cNvPr id="3" name="Inhaltsplatzhalter 2"/>
          <p:cNvSpPr>
            <a:spLocks noGrp="1"/>
          </p:cNvSpPr>
          <p:nvPr>
            <p:ph idx="1"/>
          </p:nvPr>
        </p:nvSpPr>
        <p:spPr/>
        <p:txBody>
          <a:bodyPr/>
          <a:lstStyle/>
          <a:p>
            <a:r>
              <a:rPr lang="de-DE" sz="4000" dirty="0" smtClean="0"/>
              <a:t>Ich hatte mir ein Fahrrad gekauft, weil....</a:t>
            </a:r>
          </a:p>
          <a:p>
            <a:r>
              <a:rPr lang="de-DE" sz="4000" dirty="0" smtClean="0"/>
              <a:t>Wir kaufen uns kein Auto, denn....</a:t>
            </a:r>
          </a:p>
          <a:p>
            <a:r>
              <a:rPr lang="de-DE" sz="4000" dirty="0" smtClean="0"/>
              <a:t>Die Erde ist bedroht, trotzdem....</a:t>
            </a:r>
          </a:p>
          <a:p>
            <a:pPr>
              <a:buNone/>
            </a:pPr>
            <a:endParaRPr lang="de-DE"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dirty="0"/>
          </a:p>
        </p:txBody>
      </p:sp>
      <p:pic>
        <p:nvPicPr>
          <p:cNvPr id="27650" name="Picture 2"/>
          <p:cNvPicPr>
            <a:picLocks noGrp="1" noChangeAspect="1" noChangeArrowheads="1"/>
          </p:cNvPicPr>
          <p:nvPr>
            <p:ph idx="1"/>
          </p:nvPr>
        </p:nvPicPr>
        <p:blipFill>
          <a:blip r:embed="rId2"/>
          <a:srcRect/>
          <a:stretch>
            <a:fillRect/>
          </a:stretch>
        </p:blipFill>
        <p:spPr bwMode="auto">
          <a:xfrm>
            <a:off x="428596" y="1142984"/>
            <a:ext cx="8782618" cy="571501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Diskutieren Sie </a:t>
            </a:r>
            <a:endParaRPr lang="de-DE" dirty="0"/>
          </a:p>
        </p:txBody>
      </p:sp>
      <p:sp>
        <p:nvSpPr>
          <p:cNvPr id="3" name="Inhaltsplatzhalter 2"/>
          <p:cNvSpPr>
            <a:spLocks noGrp="1"/>
          </p:cNvSpPr>
          <p:nvPr>
            <p:ph idx="1"/>
          </p:nvPr>
        </p:nvSpPr>
        <p:spPr/>
        <p:txBody>
          <a:bodyPr>
            <a:normAutofit/>
          </a:bodyPr>
          <a:lstStyle/>
          <a:p>
            <a:r>
              <a:rPr lang="de-DE" dirty="0" smtClean="0"/>
              <a:t>. Sind die gehörten </a:t>
            </a:r>
            <a:r>
              <a:rPr lang="de-DE" dirty="0" err="1" smtClean="0"/>
              <a:t>Texteauthentische</a:t>
            </a:r>
            <a:r>
              <a:rPr lang="de-DE" dirty="0" smtClean="0"/>
              <a:t> Texte</a:t>
            </a:r>
          </a:p>
          <a:p>
            <a:pPr>
              <a:buNone/>
            </a:pPr>
            <a:r>
              <a:rPr lang="de-DE" dirty="0" smtClean="0"/>
              <a:t>didaktisch-authentische Texte</a:t>
            </a:r>
          </a:p>
          <a:p>
            <a:r>
              <a:rPr lang="de-DE" dirty="0" smtClean="0"/>
              <a:t>Lehrbuchtexte</a:t>
            </a:r>
          </a:p>
          <a:p>
            <a:pPr>
              <a:buNone/>
            </a:pPr>
            <a:r>
              <a:rPr lang="de-DE" dirty="0" smtClean="0"/>
              <a:t>2. Sind die gehörten Texte für den Unterricht geeignet? Warum?</a:t>
            </a:r>
          </a:p>
          <a:p>
            <a:r>
              <a:rPr lang="de-DE" dirty="0" smtClean="0"/>
              <a:t>nicht geeignet? Warum nicht?</a:t>
            </a:r>
          </a:p>
          <a:p>
            <a:pPr>
              <a:buNone/>
            </a:pPr>
            <a:endParaRPr lang="de-DE"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Beispiele </a:t>
            </a:r>
            <a:endParaRPr lang="de-DE" dirty="0"/>
          </a:p>
        </p:txBody>
      </p:sp>
      <p:sp>
        <p:nvSpPr>
          <p:cNvPr id="3" name="Inhaltsplatzhalter 2"/>
          <p:cNvSpPr>
            <a:spLocks noGrp="1"/>
          </p:cNvSpPr>
          <p:nvPr>
            <p:ph idx="1"/>
          </p:nvPr>
        </p:nvSpPr>
        <p:spPr/>
        <p:txBody>
          <a:bodyPr/>
          <a:lstStyle/>
          <a:p>
            <a:pPr>
              <a:buNone/>
            </a:pPr>
            <a:r>
              <a:rPr lang="de-DE" dirty="0" smtClean="0">
                <a:hlinkClick r:id="rId2"/>
              </a:rPr>
              <a:t>https://deutschlernerblog.de/uebung-zum-hoerverstehen-deutsch-a1-koerper-und-gesundheit-33-wie-gehts/</a:t>
            </a:r>
            <a:endParaRPr lang="de-DE" dirty="0" smtClean="0"/>
          </a:p>
          <a:p>
            <a:pPr>
              <a:buNone/>
            </a:pPr>
            <a:endParaRPr lang="de-DE" dirty="0" smtClean="0"/>
          </a:p>
          <a:p>
            <a:pPr>
              <a:buNone/>
            </a:pPr>
            <a:r>
              <a:rPr lang="de-DE" dirty="0" smtClean="0">
                <a:hlinkClick r:id="rId3"/>
              </a:rPr>
              <a:t>http://www.hoertexte-deutsch.at/mp3/krautfleckerln.mp3</a:t>
            </a:r>
            <a:endParaRPr lang="de-DE" dirty="0" smtClean="0"/>
          </a:p>
          <a:p>
            <a:pPr>
              <a:buNone/>
            </a:pPr>
            <a:endParaRPr lang="de-DE" dirty="0" smtClean="0"/>
          </a:p>
          <a:p>
            <a:pPr>
              <a:buNone/>
            </a:pPr>
            <a:r>
              <a:rPr lang="de-DE" dirty="0" smtClean="0">
                <a:hlinkClick r:id="rId4"/>
              </a:rPr>
              <a:t>https://www.radio-machen.de/horbeispiele/</a:t>
            </a:r>
            <a:endParaRPr lang="de-DE" dirty="0" smtClean="0"/>
          </a:p>
          <a:p>
            <a:pPr>
              <a:buNone/>
            </a:pPr>
            <a:endParaRPr lang="de-DE" dirty="0" smtClean="0"/>
          </a:p>
          <a:p>
            <a:pPr>
              <a:buNone/>
            </a:pPr>
            <a:endParaRPr lang="de-DE" dirty="0" smtClean="0"/>
          </a:p>
          <a:p>
            <a:pPr>
              <a:buNone/>
            </a:pPr>
            <a:endParaRPr lang="de-DE"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Kriterien Auswahl </a:t>
            </a:r>
            <a:endParaRPr lang="de-DE" dirty="0"/>
          </a:p>
        </p:txBody>
      </p:sp>
      <p:sp>
        <p:nvSpPr>
          <p:cNvPr id="3" name="Inhaltsplatzhalter 2"/>
          <p:cNvSpPr>
            <a:spLocks noGrp="1"/>
          </p:cNvSpPr>
          <p:nvPr>
            <p:ph idx="1"/>
          </p:nvPr>
        </p:nvSpPr>
        <p:spPr/>
        <p:txBody>
          <a:bodyPr/>
          <a:lstStyle/>
          <a:p>
            <a:pPr>
              <a:buNone/>
            </a:pPr>
            <a:endParaRPr lang="de-DE" dirty="0" smtClean="0"/>
          </a:p>
          <a:p>
            <a:r>
              <a:rPr lang="de-DE" dirty="0" err="1" smtClean="0"/>
              <a:t>lernerInnenbezogene</a:t>
            </a:r>
            <a:r>
              <a:rPr lang="de-DE" dirty="0" smtClean="0"/>
              <a:t> Kriterien</a:t>
            </a:r>
          </a:p>
          <a:p>
            <a:r>
              <a:rPr lang="de-DE" dirty="0" smtClean="0"/>
              <a:t>textbezogene Kriterien</a:t>
            </a:r>
          </a:p>
          <a:p>
            <a:r>
              <a:rPr lang="de-DE" dirty="0" smtClean="0"/>
              <a:t>lernzielbezogene Kriterien</a:t>
            </a:r>
          </a:p>
          <a:p>
            <a:endParaRPr lang="de-DE"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457200" y="1000108"/>
            <a:ext cx="8229600" cy="5324492"/>
          </a:xfrm>
        </p:spPr>
        <p:txBody>
          <a:bodyPr/>
          <a:lstStyle/>
          <a:p>
            <a:r>
              <a:rPr lang="de-DE" dirty="0" smtClean="0"/>
              <a:t>Wie werden Texte gehört?</a:t>
            </a:r>
          </a:p>
          <a:p>
            <a:pPr>
              <a:buNone/>
            </a:pPr>
            <a:r>
              <a:rPr lang="de-DE" dirty="0" smtClean="0"/>
              <a:t>Hörinteressen</a:t>
            </a:r>
            <a:r>
              <a:rPr lang="de-DE" dirty="0" smtClean="0">
                <a:sym typeface="Wingdings" pitchFamily="2" charset="2"/>
              </a:rPr>
              <a:t> </a:t>
            </a:r>
            <a:r>
              <a:rPr lang="de-DE" dirty="0" err="1" smtClean="0"/>
              <a:t>Hörstile</a:t>
            </a:r>
            <a:r>
              <a:rPr lang="de-DE" dirty="0" smtClean="0"/>
              <a:t> </a:t>
            </a:r>
          </a:p>
          <a:p>
            <a:pPr>
              <a:buNone/>
            </a:pPr>
            <a:endParaRPr lang="de-DE" dirty="0" smtClean="0"/>
          </a:p>
          <a:p>
            <a:pPr>
              <a:buNone/>
            </a:pPr>
            <a:endParaRPr lang="de-DE" dirty="0" smtClean="0"/>
          </a:p>
          <a:p>
            <a:r>
              <a:rPr lang="de-DE" dirty="0" smtClean="0"/>
              <a:t>Hörinteresse: Worum geht es?</a:t>
            </a:r>
          </a:p>
          <a:p>
            <a:r>
              <a:rPr lang="de-DE" b="1" dirty="0" smtClean="0"/>
              <a:t>Orientierendes Hören: </a:t>
            </a:r>
            <a:r>
              <a:rPr lang="de-DE" dirty="0" smtClean="0"/>
              <a:t>Man möchte sich einen Überblick über Text und Textinhalt verschaffen(z.B. Vorträge)</a:t>
            </a:r>
          </a:p>
          <a:p>
            <a:pPr>
              <a:buNone/>
            </a:pPr>
            <a:endParaRPr lang="de-DE"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457200" y="857232"/>
            <a:ext cx="8229600" cy="5467368"/>
          </a:xfrm>
        </p:spPr>
        <p:txBody>
          <a:bodyPr>
            <a:normAutofit/>
          </a:bodyPr>
          <a:lstStyle/>
          <a:p>
            <a:r>
              <a:rPr lang="de-DE" sz="4400" dirty="0" smtClean="0"/>
              <a:t>Was ist (für mich) Wesentlich?</a:t>
            </a:r>
          </a:p>
          <a:p>
            <a:r>
              <a:rPr lang="de-DE" sz="4400" b="1" dirty="0" smtClean="0"/>
              <a:t>Kursorisches Hören: </a:t>
            </a:r>
            <a:r>
              <a:rPr lang="de-DE" sz="4400" dirty="0" smtClean="0"/>
              <a:t>Man folgt dem Textaufbau und versucht das Wesentliche des Inhalts zu erfassen (z.B. </a:t>
            </a:r>
          </a:p>
          <a:p>
            <a:r>
              <a:rPr lang="de-DE" sz="4400" dirty="0" smtClean="0"/>
              <a:t>Radiobericht)</a:t>
            </a:r>
            <a:endParaRPr lang="de-DE" sz="4400"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457200" y="857232"/>
            <a:ext cx="8229600" cy="5467368"/>
          </a:xfrm>
        </p:spPr>
        <p:txBody>
          <a:bodyPr/>
          <a:lstStyle/>
          <a:p>
            <a:r>
              <a:rPr lang="de-DE" sz="4000" dirty="0" err="1" smtClean="0"/>
              <a:t>Hörinteresse:Was</a:t>
            </a:r>
            <a:r>
              <a:rPr lang="de-DE" sz="4000" dirty="0" smtClean="0"/>
              <a:t> interessiert mich?</a:t>
            </a:r>
          </a:p>
          <a:p>
            <a:r>
              <a:rPr lang="de-DE" sz="4000" b="1" dirty="0" smtClean="0"/>
              <a:t>Selektives Hören</a:t>
            </a:r>
          </a:p>
          <a:p>
            <a:r>
              <a:rPr lang="de-DE" sz="4000" dirty="0" smtClean="0"/>
              <a:t>Hier wird nur auf bestimmten Zeichen, wie </a:t>
            </a:r>
          </a:p>
          <a:p>
            <a:pPr>
              <a:buNone/>
            </a:pPr>
            <a:r>
              <a:rPr lang="de-DE" sz="4000" dirty="0" smtClean="0"/>
              <a:t>Namen, Zahlen etc. gehört (z.B. Ansage, Durchsage</a:t>
            </a:r>
          </a:p>
          <a:p>
            <a:pPr>
              <a:buNone/>
            </a:pPr>
            <a:endParaRPr lang="de-DE"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457200" y="714356"/>
            <a:ext cx="8229600" cy="5610244"/>
          </a:xfrm>
        </p:spPr>
        <p:txBody>
          <a:bodyPr>
            <a:noAutofit/>
          </a:bodyPr>
          <a:lstStyle/>
          <a:p>
            <a:r>
              <a:rPr lang="de-DE" sz="4400" dirty="0" smtClean="0"/>
              <a:t>Hörinteresse:</a:t>
            </a:r>
          </a:p>
          <a:p>
            <a:r>
              <a:rPr lang="de-DE" sz="4400" dirty="0" smtClean="0"/>
              <a:t>Jedes Detail ist wichtig!</a:t>
            </a:r>
          </a:p>
          <a:p>
            <a:r>
              <a:rPr lang="de-DE" sz="4400" b="1" dirty="0" smtClean="0"/>
              <a:t>Totales Hören</a:t>
            </a:r>
          </a:p>
          <a:p>
            <a:r>
              <a:rPr lang="de-DE" sz="4400" dirty="0" smtClean="0"/>
              <a:t>Man versucht möglichst alle Informationen zu verstehen, ganz Genaues hinhören, jedes Detail wird gehört (z.B. Narrativer Tex</a:t>
            </a:r>
            <a:endParaRPr lang="de-DE" sz="4400"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457200" y="714356"/>
            <a:ext cx="8229600" cy="5610244"/>
          </a:xfrm>
        </p:spPr>
        <p:txBody>
          <a:bodyPr>
            <a:normAutofit fontScale="92500" lnSpcReduction="10000"/>
          </a:bodyPr>
          <a:lstStyle/>
          <a:p>
            <a:r>
              <a:rPr lang="de-DE" sz="4000" dirty="0" err="1" smtClean="0"/>
              <a:t>Hörinteresse:Eine</a:t>
            </a:r>
            <a:r>
              <a:rPr lang="de-DE" sz="4000" dirty="0" smtClean="0"/>
              <a:t> (kritische) Auseinandersetzung</a:t>
            </a:r>
          </a:p>
          <a:p>
            <a:r>
              <a:rPr lang="de-DE" sz="4000" b="1" dirty="0" smtClean="0"/>
              <a:t>Argumentatives Hören </a:t>
            </a:r>
          </a:p>
          <a:p>
            <a:r>
              <a:rPr lang="de-DE" sz="4000" dirty="0" smtClean="0"/>
              <a:t>Hierbei handelt es sich um eine intensive </a:t>
            </a:r>
          </a:p>
          <a:p>
            <a:r>
              <a:rPr lang="de-DE" sz="4000" dirty="0" smtClean="0"/>
              <a:t>(kritische) Beschäftigung </a:t>
            </a:r>
          </a:p>
          <a:p>
            <a:r>
              <a:rPr lang="de-DE" sz="4000" dirty="0" smtClean="0"/>
              <a:t>/Auseinandersetzung mit dem Textinhalt </a:t>
            </a:r>
          </a:p>
          <a:p>
            <a:r>
              <a:rPr lang="de-DE" sz="4000" dirty="0" smtClean="0"/>
              <a:t>(z.B. Politikerrede)</a:t>
            </a:r>
          </a:p>
          <a:p>
            <a:pPr>
              <a:buNone/>
            </a:pPr>
            <a:endParaRPr lang="de-DE"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smtClean="0"/>
              <a:t>Präsentation von Hörtexten </a:t>
            </a:r>
            <a:br>
              <a:rPr lang="de-DE" dirty="0" smtClean="0"/>
            </a:br>
            <a:endParaRPr lang="de-DE" dirty="0"/>
          </a:p>
        </p:txBody>
      </p:sp>
      <p:sp>
        <p:nvSpPr>
          <p:cNvPr id="3" name="Inhaltsplatzhalter 2"/>
          <p:cNvSpPr>
            <a:spLocks noGrp="1"/>
          </p:cNvSpPr>
          <p:nvPr>
            <p:ph idx="1"/>
          </p:nvPr>
        </p:nvSpPr>
        <p:spPr/>
        <p:txBody>
          <a:bodyPr>
            <a:normAutofit lnSpcReduction="10000"/>
          </a:bodyPr>
          <a:lstStyle/>
          <a:p>
            <a:pPr>
              <a:buNone/>
            </a:pPr>
            <a:endParaRPr lang="de-DE" dirty="0" smtClean="0"/>
          </a:p>
          <a:p>
            <a:r>
              <a:rPr lang="de-DE" sz="3600" dirty="0" err="1" smtClean="0"/>
              <a:t>Hörtext</a:t>
            </a:r>
            <a:r>
              <a:rPr lang="de-DE" sz="3600" dirty="0" smtClean="0"/>
              <a:t> mit Illustration/Foto</a:t>
            </a:r>
          </a:p>
          <a:p>
            <a:r>
              <a:rPr lang="de-DE" sz="3600" dirty="0" err="1" smtClean="0"/>
              <a:t>Hörtext</a:t>
            </a:r>
            <a:r>
              <a:rPr lang="de-DE" sz="3600" dirty="0" smtClean="0"/>
              <a:t> mit/ohne Transkription</a:t>
            </a:r>
          </a:p>
          <a:p>
            <a:r>
              <a:rPr lang="de-DE" sz="3600" dirty="0" smtClean="0"/>
              <a:t>Präsentation des ganzen Hörtextes</a:t>
            </a:r>
          </a:p>
          <a:p>
            <a:r>
              <a:rPr lang="de-DE" sz="3600" dirty="0" smtClean="0"/>
              <a:t>Präsentation in Abschnitten</a:t>
            </a:r>
          </a:p>
          <a:p>
            <a:r>
              <a:rPr lang="de-DE" sz="3600" dirty="0" err="1" smtClean="0"/>
              <a:t>Hörtext</a:t>
            </a:r>
            <a:r>
              <a:rPr lang="de-DE" sz="3600" dirty="0" smtClean="0"/>
              <a:t> durch die Lehrenden</a:t>
            </a:r>
          </a:p>
          <a:p>
            <a:r>
              <a:rPr lang="de-DE" sz="3600" dirty="0" err="1" smtClean="0"/>
              <a:t>Hörtext</a:t>
            </a:r>
            <a:r>
              <a:rPr lang="de-DE" sz="3600" dirty="0" smtClean="0"/>
              <a:t> mittels externer Datenträger</a:t>
            </a:r>
          </a:p>
          <a:p>
            <a:pPr>
              <a:buNone/>
            </a:pPr>
            <a:endParaRPr lang="de-DE"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Prüfungsfrage </a:t>
            </a:r>
            <a:endParaRPr lang="de-DE" dirty="0"/>
          </a:p>
        </p:txBody>
      </p:sp>
      <p:sp>
        <p:nvSpPr>
          <p:cNvPr id="3" name="Inhaltsplatzhalter 2"/>
          <p:cNvSpPr>
            <a:spLocks noGrp="1"/>
          </p:cNvSpPr>
          <p:nvPr>
            <p:ph idx="1"/>
          </p:nvPr>
        </p:nvSpPr>
        <p:spPr/>
        <p:txBody>
          <a:bodyPr/>
          <a:lstStyle/>
          <a:p>
            <a:r>
              <a:rPr lang="de-DE" dirty="0" smtClean="0"/>
              <a:t>Nach welchen Kriterien können </a:t>
            </a:r>
            <a:r>
              <a:rPr lang="de-DE" dirty="0" err="1" smtClean="0"/>
              <a:t>Lehrweke</a:t>
            </a:r>
            <a:r>
              <a:rPr lang="de-DE" dirty="0" smtClean="0"/>
              <a:t> analysiert werden?</a:t>
            </a:r>
          </a:p>
          <a:p>
            <a:r>
              <a:rPr lang="de-DE" dirty="0" smtClean="0"/>
              <a:t>Überlegt 5 Minuten zu Zweit</a:t>
            </a:r>
            <a:endParaRPr lang="de-DE"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Lehrwerkanalyse</a:t>
            </a:r>
            <a:endParaRPr lang="de-DE" dirty="0"/>
          </a:p>
        </p:txBody>
      </p:sp>
      <p:sp>
        <p:nvSpPr>
          <p:cNvPr id="3" name="Inhaltsplatzhalter 2"/>
          <p:cNvSpPr>
            <a:spLocks noGrp="1"/>
          </p:cNvSpPr>
          <p:nvPr>
            <p:ph idx="1"/>
          </p:nvPr>
        </p:nvSpPr>
        <p:spPr/>
        <p:txBody>
          <a:bodyPr>
            <a:normAutofit fontScale="77500" lnSpcReduction="20000"/>
          </a:bodyPr>
          <a:lstStyle/>
          <a:p>
            <a:pPr lvl="0"/>
            <a:r>
              <a:rPr lang="de-DE" dirty="0" smtClean="0"/>
              <a:t>Wie zielgruppenbezogen sind sie </a:t>
            </a:r>
          </a:p>
          <a:p>
            <a:pPr lvl="0"/>
            <a:r>
              <a:rPr lang="de-DE" dirty="0" smtClean="0"/>
              <a:t>Welche Funktionen haben sie</a:t>
            </a:r>
          </a:p>
          <a:p>
            <a:pPr lvl="0"/>
            <a:r>
              <a:rPr lang="de-DE" dirty="0" smtClean="0"/>
              <a:t>Für und wider Lehrwerk?</a:t>
            </a:r>
          </a:p>
          <a:p>
            <a:pPr lvl="0"/>
            <a:r>
              <a:rPr lang="de-DE" dirty="0" smtClean="0"/>
              <a:t>Aufbau/Material, welche Medien</a:t>
            </a:r>
          </a:p>
          <a:p>
            <a:pPr lvl="0"/>
            <a:r>
              <a:rPr lang="de-DE" dirty="0" smtClean="0"/>
              <a:t>Bild/Text Verhältnis </a:t>
            </a:r>
          </a:p>
          <a:p>
            <a:pPr lvl="0"/>
            <a:r>
              <a:rPr lang="de-DE" dirty="0" smtClean="0"/>
              <a:t>Selbstevaluation</a:t>
            </a:r>
          </a:p>
          <a:p>
            <a:pPr lvl="0"/>
            <a:r>
              <a:rPr lang="de-DE" dirty="0" smtClean="0"/>
              <a:t>Grammatische Produktion</a:t>
            </a:r>
          </a:p>
          <a:p>
            <a:pPr lvl="0"/>
            <a:r>
              <a:rPr lang="de-DE" dirty="0" smtClean="0"/>
              <a:t>Themen?</a:t>
            </a:r>
          </a:p>
          <a:p>
            <a:pPr lvl="0"/>
            <a:r>
              <a:rPr lang="de-DE" dirty="0" smtClean="0"/>
              <a:t>Textsortenvielfalt</a:t>
            </a:r>
          </a:p>
          <a:p>
            <a:pPr lvl="0"/>
            <a:r>
              <a:rPr lang="de-DE" dirty="0" smtClean="0"/>
              <a:t>Lernformen/Übungen</a:t>
            </a:r>
          </a:p>
          <a:p>
            <a:pPr lvl="0"/>
            <a:r>
              <a:rPr lang="de-DE" dirty="0" smtClean="0"/>
              <a:t>Authentizität</a:t>
            </a:r>
          </a:p>
          <a:p>
            <a:pPr lvl="0"/>
            <a:r>
              <a:rPr lang="de-DE" dirty="0" smtClean="0"/>
              <a:t>Fertigkeiten</a:t>
            </a:r>
          </a:p>
          <a:p>
            <a:pPr lvl="0"/>
            <a:r>
              <a:rPr lang="de-DE" dirty="0" smtClean="0"/>
              <a:t>Kultur/Kulturalisierung</a:t>
            </a:r>
          </a:p>
          <a:p>
            <a:pPr lvl="0"/>
            <a:r>
              <a:rPr lang="de-DE" dirty="0" smtClean="0"/>
              <a:t>Sozialformen</a:t>
            </a:r>
          </a:p>
          <a:p>
            <a:endParaRPr lang="de-DE"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Mögliche Gliederung </a:t>
            </a:r>
            <a:endParaRPr lang="de-DE" dirty="0"/>
          </a:p>
        </p:txBody>
      </p:sp>
      <p:sp>
        <p:nvSpPr>
          <p:cNvPr id="3" name="Inhaltsplatzhalter 2"/>
          <p:cNvSpPr>
            <a:spLocks noGrp="1"/>
          </p:cNvSpPr>
          <p:nvPr>
            <p:ph idx="1"/>
          </p:nvPr>
        </p:nvSpPr>
        <p:spPr/>
        <p:txBody>
          <a:bodyPr>
            <a:normAutofit fontScale="77500" lnSpcReduction="20000"/>
          </a:bodyPr>
          <a:lstStyle/>
          <a:p>
            <a:r>
              <a:rPr lang="de-DE" dirty="0" smtClean="0"/>
              <a:t>Lehrwerkanalyse vollzieht sich im allgemeinen in mehreren Schritten: </a:t>
            </a:r>
          </a:p>
          <a:p>
            <a:pPr>
              <a:buNone/>
            </a:pPr>
            <a:r>
              <a:rPr lang="de-DE" dirty="0" smtClean="0"/>
              <a:t>     1. Beschreibung des Lehrwerks mit allen seinen Bestandteilen nach Zielgruppenbezug, Lernzielen, seines Aufbaus (auch der einzelnen Lektionen) usw.</a:t>
            </a:r>
            <a:br>
              <a:rPr lang="de-DE" dirty="0" smtClean="0"/>
            </a:br>
            <a:r>
              <a:rPr lang="de-DE" dirty="0" smtClean="0"/>
              <a:t>2. Analyse von sachlichen und sprachlichen Inhalten unter</a:t>
            </a:r>
            <a:br>
              <a:rPr lang="de-DE" dirty="0" smtClean="0"/>
            </a:br>
            <a:r>
              <a:rPr lang="de-DE" dirty="0" smtClean="0"/>
              <a:t>a. praxisbezogenen</a:t>
            </a:r>
            <a:br>
              <a:rPr lang="de-DE" dirty="0" smtClean="0"/>
            </a:br>
            <a:r>
              <a:rPr lang="de-DE" dirty="0" smtClean="0"/>
              <a:t>b. sprachwissenschaftlichen und</a:t>
            </a:r>
            <a:br>
              <a:rPr lang="de-DE" dirty="0" smtClean="0"/>
            </a:br>
            <a:r>
              <a:rPr lang="de-DE" dirty="0" smtClean="0"/>
              <a:t>c. pädagogischen wie lernpsychologischen u.a. Gesichtspunkten,</a:t>
            </a:r>
            <a:br>
              <a:rPr lang="de-DE" dirty="0" smtClean="0"/>
            </a:br>
            <a:r>
              <a:rPr lang="de-DE" dirty="0" smtClean="0"/>
              <a:t>3. Analyse der didaktisch-methodischen Konzeption,</a:t>
            </a:r>
            <a:br>
              <a:rPr lang="de-DE" dirty="0" smtClean="0"/>
            </a:br>
            <a:r>
              <a:rPr lang="de-DE" dirty="0" smtClean="0"/>
              <a:t>4. Erprobung im Unterricht, woraus sich</a:t>
            </a:r>
            <a:br>
              <a:rPr lang="de-DE" dirty="0" smtClean="0"/>
            </a:br>
            <a:r>
              <a:rPr lang="de-DE" dirty="0" smtClean="0"/>
              <a:t>5. die zusammenfassende Bewertung ergibt. </a:t>
            </a:r>
          </a:p>
          <a:p>
            <a:r>
              <a:rPr lang="de-DE" dirty="0" smtClean="0"/>
              <a:t>Die einzelnen Schritte können auf Einzelheiten eingehen, wie etwa im folgenden Muster: </a:t>
            </a:r>
          </a:p>
          <a:p>
            <a:r>
              <a:rPr lang="de-DE" b="1" dirty="0" smtClean="0"/>
              <a:t>1. Beschreibung</a:t>
            </a:r>
            <a:r>
              <a:rPr lang="de-DE" dirty="0" smtClean="0"/>
              <a:t/>
            </a:r>
            <a:br>
              <a:rPr lang="de-DE" dirty="0" smtClean="0"/>
            </a:br>
            <a:endParaRPr lang="de-DE"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457200" y="642918"/>
            <a:ext cx="8229600" cy="5681682"/>
          </a:xfrm>
        </p:spPr>
        <p:txBody>
          <a:bodyPr>
            <a:normAutofit fontScale="62500" lnSpcReduction="20000"/>
          </a:bodyPr>
          <a:lstStyle/>
          <a:p>
            <a:pPr>
              <a:buNone/>
            </a:pPr>
            <a:r>
              <a:rPr lang="de-DE" b="1" dirty="0" smtClean="0"/>
              <a:t>1. Beschreibung</a:t>
            </a:r>
            <a:r>
              <a:rPr lang="de-DE" dirty="0" smtClean="0"/>
              <a:t/>
            </a:r>
            <a:br>
              <a:rPr lang="de-DE" dirty="0" smtClean="0"/>
            </a:br>
            <a:r>
              <a:rPr lang="de-DE" i="1" dirty="0" smtClean="0"/>
              <a:t>Verfasser</a:t>
            </a:r>
            <a:r>
              <a:rPr lang="de-DE" dirty="0" smtClean="0"/>
              <a:t/>
            </a:r>
            <a:br>
              <a:rPr lang="de-DE" dirty="0" smtClean="0"/>
            </a:br>
            <a:r>
              <a:rPr lang="de-DE" dirty="0" smtClean="0"/>
              <a:t>Titel</a:t>
            </a:r>
            <a:br>
              <a:rPr lang="de-DE" dirty="0" smtClean="0"/>
            </a:br>
            <a:r>
              <a:rPr lang="de-DE" dirty="0" smtClean="0"/>
              <a:t>Verlag, Erscheinungsjahr</a:t>
            </a:r>
            <a:br>
              <a:rPr lang="de-DE" dirty="0" smtClean="0"/>
            </a:br>
            <a:r>
              <a:rPr lang="de-DE" dirty="0" smtClean="0"/>
              <a:t>Umfang (</a:t>
            </a:r>
            <a:r>
              <a:rPr lang="de-DE" dirty="0" err="1" smtClean="0"/>
              <a:t>Bandzahl</a:t>
            </a:r>
            <a:r>
              <a:rPr lang="de-DE" dirty="0" smtClean="0"/>
              <a:t>, Seiten pro Band)</a:t>
            </a:r>
            <a:br>
              <a:rPr lang="de-DE" dirty="0" smtClean="0"/>
            </a:br>
            <a:r>
              <a:rPr lang="de-DE" dirty="0" smtClean="0"/>
              <a:t>Begleitmaterial (Art und Anzahl und ggf. Laufzeit: CDs usw.)</a:t>
            </a:r>
            <a:br>
              <a:rPr lang="de-DE" dirty="0" smtClean="0"/>
            </a:br>
            <a:r>
              <a:rPr lang="de-DE" dirty="0" smtClean="0"/>
              <a:t>Lehrerhandbuch</a:t>
            </a:r>
            <a:br>
              <a:rPr lang="de-DE" dirty="0" smtClean="0"/>
            </a:br>
            <a:r>
              <a:rPr lang="de-DE" dirty="0" smtClean="0"/>
              <a:t>Preis(e)</a:t>
            </a:r>
            <a:br>
              <a:rPr lang="de-DE" dirty="0" smtClean="0"/>
            </a:br>
            <a:r>
              <a:rPr lang="de-DE" dirty="0" smtClean="0"/>
              <a:t>Layout, Qualität der einzelnen Teile</a:t>
            </a:r>
            <a:br>
              <a:rPr lang="de-DE" dirty="0" smtClean="0"/>
            </a:br>
            <a:r>
              <a:rPr lang="de-DE" dirty="0" smtClean="0"/>
              <a:t/>
            </a:r>
            <a:br>
              <a:rPr lang="de-DE" dirty="0" smtClean="0"/>
            </a:br>
            <a:r>
              <a:rPr lang="de-DE" i="1" dirty="0" smtClean="0"/>
              <a:t>Zielgruppe</a:t>
            </a:r>
            <a:r>
              <a:rPr lang="de-DE" dirty="0" smtClean="0"/>
              <a:t/>
            </a:r>
            <a:br>
              <a:rPr lang="de-DE" dirty="0" smtClean="0"/>
            </a:br>
            <a:r>
              <a:rPr lang="de-DE" dirty="0" smtClean="0"/>
              <a:t>Lernziele</a:t>
            </a:r>
            <a:br>
              <a:rPr lang="de-DE" dirty="0" smtClean="0"/>
            </a:br>
            <a:r>
              <a:rPr lang="de-DE" dirty="0" smtClean="0"/>
              <a:t>Stufe (Anfänger, Anfänger mit Vorkenntnissen, Fortgeschrittene usw.)</a:t>
            </a:r>
            <a:br>
              <a:rPr lang="de-DE" dirty="0" smtClean="0"/>
            </a:br>
            <a:r>
              <a:rPr lang="de-DE" dirty="0" smtClean="0"/>
              <a:t>Voraussetzungen/Vorkenntnisse der Lernenden</a:t>
            </a:r>
            <a:br>
              <a:rPr lang="de-DE" dirty="0" smtClean="0"/>
            </a:br>
            <a:r>
              <a:rPr lang="de-DE" dirty="0" smtClean="0"/>
              <a:t>Lernort (Inland/Ausland)</a:t>
            </a:r>
            <a:br>
              <a:rPr lang="de-DE" dirty="0" smtClean="0"/>
            </a:br>
            <a:r>
              <a:rPr lang="de-DE" dirty="0" smtClean="0"/>
              <a:t>Kursdauer und durchschnittliche Stundenzahl pro Einheit/Lektion</a:t>
            </a:r>
            <a:br>
              <a:rPr lang="de-DE" dirty="0" smtClean="0"/>
            </a:br>
            <a:r>
              <a:rPr lang="de-DE" dirty="0" smtClean="0"/>
              <a:t>Vorbereitung auf eine Prüfung</a:t>
            </a:r>
            <a:br>
              <a:rPr lang="de-DE" dirty="0" smtClean="0"/>
            </a:br>
            <a:r>
              <a:rPr lang="de-DE" dirty="0" smtClean="0"/>
              <a:t>Anforderungen an Lehrende (besondere Vorkenntnisse z.B. Fachsprachenkenntnis; Planungsfähigkeit etc.)</a:t>
            </a:r>
            <a:br>
              <a:rPr lang="de-DE" dirty="0" smtClean="0"/>
            </a:br>
            <a:r>
              <a:rPr lang="de-DE" dirty="0" smtClean="0"/>
              <a:t>Inhalt und Aufbau des Lehrmaterials insgesamt (Themen; Progression, Art der Progression: Grammatik Themen; Fertigkeiten: Lesen/Hören/Sprechen/Schreiben, Kommunikation, Kombination)</a:t>
            </a:r>
            <a:br>
              <a:rPr lang="de-DE" dirty="0" smtClean="0"/>
            </a:br>
            <a:r>
              <a:rPr lang="de-DE" dirty="0" smtClean="0"/>
              <a:t>Transparenz (Aufbau klar zu erkennen, Kennzeichnung der Arbeitsaufträge/-</a:t>
            </a:r>
            <a:r>
              <a:rPr lang="de-DE" dirty="0" err="1" smtClean="0"/>
              <a:t>anweisungen</a:t>
            </a:r>
            <a:r>
              <a:rPr lang="de-DE" dirty="0" smtClean="0"/>
              <a:t>)</a:t>
            </a:r>
            <a:br>
              <a:rPr lang="de-DE" dirty="0" smtClean="0"/>
            </a:br>
            <a:r>
              <a:rPr lang="de-DE" dirty="0" smtClean="0"/>
              <a:t>Inhalt und Aufbau/Gliederung der Lektionen (Einstieg, Schwergewicht, Gewichtung und Abfolge der einzelnen Fertigkeiten, Verhältnis Grammatik, Lexik usw.)</a:t>
            </a:r>
            <a:br>
              <a:rPr lang="de-DE" dirty="0" smtClean="0"/>
            </a:br>
            <a:endParaRPr lang="de-DE"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457200" y="642918"/>
            <a:ext cx="8229600" cy="5681682"/>
          </a:xfrm>
        </p:spPr>
        <p:txBody>
          <a:bodyPr>
            <a:normAutofit fontScale="70000" lnSpcReduction="20000"/>
          </a:bodyPr>
          <a:lstStyle/>
          <a:p>
            <a:r>
              <a:rPr lang="de-DE" b="1" dirty="0" smtClean="0"/>
              <a:t>2a. Analyse von sachlichen und sprachlichen Inhalten unter praxisbezogenen Gesichtspunkten</a:t>
            </a:r>
            <a:r>
              <a:rPr lang="de-DE" dirty="0" smtClean="0"/>
              <a:t/>
            </a:r>
            <a:br>
              <a:rPr lang="de-DE" dirty="0" smtClean="0"/>
            </a:br>
            <a:r>
              <a:rPr lang="de-DE" dirty="0" smtClean="0"/>
              <a:t>Situationen, Texte und Sprache realistisch, konkret und authentisch </a:t>
            </a:r>
            <a:br>
              <a:rPr lang="de-DE" dirty="0" smtClean="0"/>
            </a:br>
            <a:r>
              <a:rPr lang="de-DE" dirty="0" err="1" smtClean="0"/>
              <a:t>Lernerbezug</a:t>
            </a:r>
            <a:r>
              <a:rPr lang="de-DE" dirty="0" smtClean="0"/>
              <a:t> (z.B. zielgruppenorientiert, aktives/handlungsorientiertes Lernen)</a:t>
            </a:r>
            <a:br>
              <a:rPr lang="de-DE" dirty="0" smtClean="0"/>
            </a:br>
            <a:r>
              <a:rPr lang="de-DE" dirty="0" smtClean="0"/>
              <a:t>Arbeits-, Übungs-, Wiederholungs- und Aufgabenangebot (Art, Menge, Ausrichtung an Bedürfnissen der Zielgruppe)</a:t>
            </a:r>
            <a:br>
              <a:rPr lang="de-DE" dirty="0" smtClean="0"/>
            </a:br>
            <a:r>
              <a:rPr lang="de-DE" dirty="0" smtClean="0"/>
              <a:t/>
            </a:r>
            <a:br>
              <a:rPr lang="de-DE" dirty="0" smtClean="0"/>
            </a:br>
            <a:r>
              <a:rPr lang="de-DE" b="1" dirty="0" smtClean="0"/>
              <a:t>2b. Analyse unter sprachwissenschaftlichen Gesichtspunkten</a:t>
            </a:r>
            <a:r>
              <a:rPr lang="de-DE" dirty="0" smtClean="0"/>
              <a:t/>
            </a:r>
            <a:br>
              <a:rPr lang="de-DE" dirty="0" smtClean="0"/>
            </a:br>
            <a:r>
              <a:rPr lang="de-DE" dirty="0" smtClean="0"/>
              <a:t>Authentizität, Adäquatheit, Zielgruppen- und Fertigkeitsorientiertheit von Textsorten, Grammatik (Morphologie, Syntax), Lexik.</a:t>
            </a:r>
            <a:br>
              <a:rPr lang="de-DE" dirty="0" smtClean="0"/>
            </a:br>
            <a:r>
              <a:rPr lang="de-DE" dirty="0" smtClean="0"/>
              <a:t>Sprache: Allgemeinsprache, Fachsprache, Register</a:t>
            </a:r>
            <a:br>
              <a:rPr lang="de-DE" dirty="0" smtClean="0"/>
            </a:br>
            <a:r>
              <a:rPr lang="de-DE" dirty="0" smtClean="0"/>
              <a:t/>
            </a:r>
            <a:br>
              <a:rPr lang="de-DE" dirty="0" smtClean="0"/>
            </a:br>
            <a:r>
              <a:rPr lang="de-DE" dirty="0" smtClean="0"/>
              <a:t/>
            </a:r>
            <a:br>
              <a:rPr lang="de-DE" dirty="0" smtClean="0"/>
            </a:br>
            <a:r>
              <a:rPr lang="de-DE" dirty="0" smtClean="0"/>
              <a:t/>
            </a:r>
            <a:br>
              <a:rPr lang="de-DE" dirty="0" smtClean="0"/>
            </a:br>
            <a:r>
              <a:rPr lang="de-DE" b="1" dirty="0" smtClean="0"/>
              <a:t>2c. Analyse unter pädagogischen, lernpsychologischen Gesichtspunkten</a:t>
            </a:r>
            <a:r>
              <a:rPr lang="de-DE" dirty="0" smtClean="0"/>
              <a:t/>
            </a:r>
            <a:br>
              <a:rPr lang="de-DE" dirty="0" smtClean="0"/>
            </a:br>
            <a:r>
              <a:rPr lang="de-DE" dirty="0" smtClean="0"/>
              <a:t>Zielgruppenadäquat nach Alter, Herkunft, Vorkenntnissen, Lernwünschen und -zwecken</a:t>
            </a:r>
            <a:br>
              <a:rPr lang="de-DE" dirty="0" smtClean="0"/>
            </a:br>
            <a:r>
              <a:rPr lang="de-DE" dirty="0" smtClean="0"/>
              <a:t>Anforderungsniveau und Zielgruppe</a:t>
            </a:r>
            <a:br>
              <a:rPr lang="de-DE" dirty="0" smtClean="0"/>
            </a:br>
            <a:r>
              <a:rPr lang="de-DE" dirty="0" smtClean="0"/>
              <a:t>Art des Lernstoffes (aktuell, humorvoll, ernst, anregend usw.)</a:t>
            </a:r>
            <a:br>
              <a:rPr lang="de-DE" dirty="0" smtClean="0"/>
            </a:br>
            <a:r>
              <a:rPr lang="de-DE" dirty="0" smtClean="0"/>
              <a:t>Berücksichtigung von vorausgegangenen Lernerfahrungen</a:t>
            </a:r>
            <a:br>
              <a:rPr lang="de-DE" dirty="0" smtClean="0"/>
            </a:br>
            <a:r>
              <a:rPr lang="de-DE" dirty="0" smtClean="0"/>
              <a:t>Möglichkeit, eigene Erfahrungen, eigenes Wissen einzubringen</a:t>
            </a:r>
            <a:br>
              <a:rPr lang="de-DE" dirty="0" smtClean="0"/>
            </a:br>
            <a:r>
              <a:rPr lang="de-DE" dirty="0" smtClean="0"/>
              <a:t>Motivation durch Inhalte, Gestaltung und Aufgabenstellungen, Förderung kreativen Arbeitens</a:t>
            </a:r>
            <a:br>
              <a:rPr lang="de-DE" dirty="0" smtClean="0"/>
            </a:br>
            <a:endParaRPr lang="de-DE"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457200" y="571480"/>
            <a:ext cx="8229600" cy="5753120"/>
          </a:xfrm>
        </p:spPr>
        <p:txBody>
          <a:bodyPr>
            <a:normAutofit fontScale="85000" lnSpcReduction="10000"/>
          </a:bodyPr>
          <a:lstStyle/>
          <a:p>
            <a:pPr>
              <a:buNone/>
            </a:pPr>
            <a:r>
              <a:rPr lang="de-DE" b="1" dirty="0" smtClean="0"/>
              <a:t>3. Analyse der didaktisch-methodischen Konzeption</a:t>
            </a:r>
            <a:r>
              <a:rPr lang="de-DE" dirty="0" smtClean="0"/>
              <a:t/>
            </a:r>
            <a:br>
              <a:rPr lang="de-DE" dirty="0" smtClean="0"/>
            </a:br>
            <a:r>
              <a:rPr lang="de-DE" dirty="0" smtClean="0"/>
              <a:t>Beschreibung der Lernziele und deren Erkennbarkeit auch für Lernende</a:t>
            </a:r>
            <a:br>
              <a:rPr lang="de-DE" dirty="0" smtClean="0"/>
            </a:br>
            <a:r>
              <a:rPr lang="de-DE" dirty="0" smtClean="0"/>
              <a:t>Themen, Texte zielgruppengerecht und -relevant</a:t>
            </a:r>
            <a:br>
              <a:rPr lang="de-DE" dirty="0" smtClean="0"/>
            </a:br>
            <a:r>
              <a:rPr lang="de-DE" dirty="0" smtClean="0"/>
              <a:t>Textsortenvielfalt</a:t>
            </a:r>
            <a:br>
              <a:rPr lang="de-DE" dirty="0" smtClean="0"/>
            </a:br>
            <a:r>
              <a:rPr lang="de-DE" dirty="0" smtClean="0"/>
              <a:t>Stellenwert der einzelnen Teile (Texte, Grammatik)</a:t>
            </a:r>
            <a:br>
              <a:rPr lang="de-DE" dirty="0" smtClean="0"/>
            </a:br>
            <a:r>
              <a:rPr lang="de-DE" dirty="0" smtClean="0"/>
              <a:t>Einstieg in die Arbeit (einförmig, abwechslungsreich)</a:t>
            </a:r>
            <a:br>
              <a:rPr lang="de-DE" dirty="0" smtClean="0"/>
            </a:br>
            <a:r>
              <a:rPr lang="de-DE" dirty="0" smtClean="0"/>
              <a:t>Übungs- und Aufgabenangebot (Art; vielfältig/einseitig; Bezug: isoliert/eingebettet) und Zuordnung</a:t>
            </a:r>
            <a:br>
              <a:rPr lang="de-DE" dirty="0" smtClean="0"/>
            </a:br>
            <a:r>
              <a:rPr lang="de-DE" dirty="0" smtClean="0"/>
              <a:t>Arbeits- und </a:t>
            </a:r>
            <a:r>
              <a:rPr lang="de-DE" dirty="0" err="1" smtClean="0"/>
              <a:t>Verstehenshilfen</a:t>
            </a:r>
            <a:r>
              <a:rPr lang="de-DE" dirty="0" smtClean="0"/>
              <a:t> (Arten; zu selbstständigem Lernen anleitend, Wortlisten, Grammatikdarstellung)</a:t>
            </a:r>
            <a:br>
              <a:rPr lang="de-DE" dirty="0" smtClean="0"/>
            </a:br>
            <a:r>
              <a:rPr lang="de-DE" dirty="0" smtClean="0"/>
              <a:t>Lösungshilfen/-schlüssel</a:t>
            </a:r>
            <a:br>
              <a:rPr lang="de-DE" dirty="0" smtClean="0"/>
            </a:br>
            <a:r>
              <a:rPr lang="de-DE" dirty="0" err="1" smtClean="0"/>
              <a:t>Viusualisierung</a:t>
            </a:r>
            <a:r>
              <a:rPr lang="de-DE" dirty="0" smtClean="0"/>
              <a:t> (Art, Ort, Funktion)</a:t>
            </a:r>
            <a:br>
              <a:rPr lang="de-DE" dirty="0" smtClean="0"/>
            </a:br>
            <a:r>
              <a:rPr lang="de-DE" dirty="0" smtClean="0"/>
              <a:t>Methodeneinseitigkeit oder Methodenwechsel</a:t>
            </a:r>
            <a:br>
              <a:rPr lang="de-DE" dirty="0" smtClean="0"/>
            </a:br>
            <a:r>
              <a:rPr lang="de-DE" dirty="0" smtClean="0"/>
              <a:t>Möglichkeiten zur Entwicklung der Fähigkeit zum Selbstlernen</a:t>
            </a:r>
            <a:br>
              <a:rPr lang="de-DE" dirty="0" smtClean="0"/>
            </a:br>
            <a:r>
              <a:rPr lang="de-DE" dirty="0" smtClean="0"/>
              <a:t>Sozial- und Arbeitsformen, Möglichkeit produktiven Fähigkeiten</a:t>
            </a:r>
            <a:br>
              <a:rPr lang="de-DE" dirty="0" smtClean="0"/>
            </a:br>
            <a:r>
              <a:rPr lang="de-DE" dirty="0" smtClean="0"/>
              <a:t>Kontrollmöglichkeiten für Fortschritt und Leistung (Eigen- und Fremdkontrolle)</a:t>
            </a:r>
          </a:p>
          <a:p>
            <a:pPr>
              <a:buNone/>
            </a:pPr>
            <a:endParaRPr lang="de-DE"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Hyperion">
  <a:themeElements>
    <a:clrScheme name="Hyperion">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Hyperion">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Hyperion">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0</TotalTime>
  <Words>766</Words>
  <Application>Microsoft Office PowerPoint</Application>
  <PresentationFormat>Bildschirmpräsentation (4:3)</PresentationFormat>
  <Paragraphs>185</Paragraphs>
  <Slides>38</Slides>
  <Notes>0</Notes>
  <HiddenSlides>0</HiddenSlides>
  <MMClips>0</MMClips>
  <ScaleCrop>false</ScaleCrop>
  <HeadingPairs>
    <vt:vector size="4" baseType="variant">
      <vt:variant>
        <vt:lpstr>Design</vt:lpstr>
      </vt:variant>
      <vt:variant>
        <vt:i4>1</vt:i4>
      </vt:variant>
      <vt:variant>
        <vt:lpstr>Folientitel</vt:lpstr>
      </vt:variant>
      <vt:variant>
        <vt:i4>38</vt:i4>
      </vt:variant>
    </vt:vector>
  </HeadingPairs>
  <TitlesOfParts>
    <vt:vector size="39" baseType="lpstr">
      <vt:lpstr>Hyperion</vt:lpstr>
      <vt:lpstr>DIDAKTIK II</vt:lpstr>
      <vt:lpstr>Folie 2</vt:lpstr>
      <vt:lpstr>Folie 3</vt:lpstr>
      <vt:lpstr>Prüfungsfrage </vt:lpstr>
      <vt:lpstr>Lehrwerkanalyse</vt:lpstr>
      <vt:lpstr>Mögliche Gliederung </vt:lpstr>
      <vt:lpstr>Folie 7</vt:lpstr>
      <vt:lpstr>Folie 8</vt:lpstr>
      <vt:lpstr>Folie 9</vt:lpstr>
      <vt:lpstr>Folie 10</vt:lpstr>
      <vt:lpstr>Hören </vt:lpstr>
      <vt:lpstr>Folie 12</vt:lpstr>
      <vt:lpstr>Folie 13</vt:lpstr>
      <vt:lpstr>   Was hören Sie?</vt:lpstr>
      <vt:lpstr>HV heißt: </vt:lpstr>
      <vt:lpstr>Hören ist…</vt:lpstr>
      <vt:lpstr>Wie hören wir?</vt:lpstr>
      <vt:lpstr>Sprecher_in  + Hörer_in</vt:lpstr>
      <vt:lpstr>Schwierigkeit</vt:lpstr>
      <vt:lpstr>Folie 20</vt:lpstr>
      <vt:lpstr>Wissensgrundlagen Verstehen…</vt:lpstr>
      <vt:lpstr>Authentische Texte </vt:lpstr>
      <vt:lpstr>Authentische Höhrtexte </vt:lpstr>
      <vt:lpstr>Eure Vorschläge</vt:lpstr>
      <vt:lpstr>Didaktische Authentizität </vt:lpstr>
      <vt:lpstr>Authentizitätsgrade</vt:lpstr>
      <vt:lpstr>Verstehensbezogene  HÖRTEXTE im Unterricht</vt:lpstr>
      <vt:lpstr>Antizipieren mit einem Text </vt:lpstr>
      <vt:lpstr>ANTIZIPIEREN auf der Grundlage von Strukturwörtern </vt:lpstr>
      <vt:lpstr>Diskutieren Sie </vt:lpstr>
      <vt:lpstr>Beispiele </vt:lpstr>
      <vt:lpstr>Kriterien Auswahl </vt:lpstr>
      <vt:lpstr>Folie 33</vt:lpstr>
      <vt:lpstr>Folie 34</vt:lpstr>
      <vt:lpstr>Folie 35</vt:lpstr>
      <vt:lpstr>Folie 36</vt:lpstr>
      <vt:lpstr>Folie 37</vt:lpstr>
      <vt:lpstr>Präsentation von Hörtexten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DIDAKTIK II</dc:title>
  <dc:creator>Packard Bell</dc:creator>
  <cp:lastModifiedBy>Packard Bell</cp:lastModifiedBy>
  <cp:revision>3</cp:revision>
  <dcterms:created xsi:type="dcterms:W3CDTF">2018-04-09T18:02:01Z</dcterms:created>
  <dcterms:modified xsi:type="dcterms:W3CDTF">2018-04-13T12:49:34Z</dcterms:modified>
</cp:coreProperties>
</file>