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95" r:id="rId4"/>
    <p:sldId id="296" r:id="rId5"/>
    <p:sldId id="266" r:id="rId6"/>
    <p:sldId id="268" r:id="rId7"/>
    <p:sldId id="269" r:id="rId8"/>
    <p:sldId id="271" r:id="rId9"/>
    <p:sldId id="272" r:id="rId10"/>
    <p:sldId id="274" r:id="rId11"/>
    <p:sldId id="275" r:id="rId12"/>
    <p:sldId id="277" r:id="rId13"/>
    <p:sldId id="278" r:id="rId14"/>
    <p:sldId id="279" r:id="rId15"/>
    <p:sldId id="294" r:id="rId16"/>
    <p:sldId id="280" r:id="rId17"/>
    <p:sldId id="281" r:id="rId18"/>
    <p:sldId id="282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7" r:id="rId27"/>
    <p:sldId id="298" r:id="rId28"/>
    <p:sldId id="299" r:id="rId29"/>
    <p:sldId id="300" r:id="rId30"/>
    <p:sldId id="301" r:id="rId31"/>
    <p:sldId id="302" r:id="rId3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0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80F0-753F-4850-B84F-6AA635D7BB4E}" type="datetimeFigureOut">
              <a:rPr lang="de-DE" smtClean="0"/>
              <a:pPr/>
              <a:t>16.04.2018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3887E-0DB6-4341-93CF-5940DB3DF7B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80F0-753F-4850-B84F-6AA635D7BB4E}" type="datetimeFigureOut">
              <a:rPr lang="de-DE" smtClean="0"/>
              <a:pPr/>
              <a:t>16.04.2018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3887E-0DB6-4341-93CF-5940DB3DF7B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80F0-753F-4850-B84F-6AA635D7BB4E}" type="datetimeFigureOut">
              <a:rPr lang="de-DE" smtClean="0"/>
              <a:pPr/>
              <a:t>16.04.2018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3887E-0DB6-4341-93CF-5940DB3DF7B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80F0-753F-4850-B84F-6AA635D7BB4E}" type="datetimeFigureOut">
              <a:rPr lang="de-DE" smtClean="0"/>
              <a:pPr/>
              <a:t>16.04.2018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3887E-0DB6-4341-93CF-5940DB3DF7B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80F0-753F-4850-B84F-6AA635D7BB4E}" type="datetimeFigureOut">
              <a:rPr lang="de-DE" smtClean="0"/>
              <a:pPr/>
              <a:t>16.04.2018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3887E-0DB6-4341-93CF-5940DB3DF7B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80F0-753F-4850-B84F-6AA635D7BB4E}" type="datetimeFigureOut">
              <a:rPr lang="de-DE" smtClean="0"/>
              <a:pPr/>
              <a:t>16.04.2018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3887E-0DB6-4341-93CF-5940DB3DF7B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80F0-753F-4850-B84F-6AA635D7BB4E}" type="datetimeFigureOut">
              <a:rPr lang="de-DE" smtClean="0"/>
              <a:pPr/>
              <a:t>16.04.2018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3887E-0DB6-4341-93CF-5940DB3DF7B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80F0-753F-4850-B84F-6AA635D7BB4E}" type="datetimeFigureOut">
              <a:rPr lang="de-DE" smtClean="0"/>
              <a:pPr/>
              <a:t>16.04.2018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3887E-0DB6-4341-93CF-5940DB3DF7B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80F0-753F-4850-B84F-6AA635D7BB4E}" type="datetimeFigureOut">
              <a:rPr lang="de-DE" smtClean="0"/>
              <a:pPr/>
              <a:t>16.04.2018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3887E-0DB6-4341-93CF-5940DB3DF7B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80F0-753F-4850-B84F-6AA635D7BB4E}" type="datetimeFigureOut">
              <a:rPr lang="de-DE" smtClean="0"/>
              <a:pPr/>
              <a:t>16.04.2018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3887E-0DB6-4341-93CF-5940DB3DF7B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ine Ecke des Rechtecks schneiden und abrunde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winkliges Dreiec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80F0-753F-4850-B84F-6AA635D7BB4E}" type="datetimeFigureOut">
              <a:rPr lang="de-DE" smtClean="0"/>
              <a:pPr/>
              <a:t>16.04.2018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A63887E-0DB6-4341-93CF-5940DB3DF7B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10" name="Freihand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ihand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A480F0-753F-4850-B84F-6AA635D7BB4E}" type="datetimeFigureOut">
              <a:rPr lang="de-DE" smtClean="0"/>
              <a:pPr/>
              <a:t>16.04.2018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63887E-0DB6-4341-93CF-5940DB3DF7BA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2" name="Gruppieren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ihand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ihand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DIDAKTIK II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17. </a:t>
            </a:r>
            <a:r>
              <a:rPr lang="de-DE" dirty="0" smtClean="0"/>
              <a:t>04. 2018</a:t>
            </a:r>
            <a:endParaRPr lang="de-DE" dirty="0"/>
          </a:p>
        </p:txBody>
      </p:sp>
      <p:pic>
        <p:nvPicPr>
          <p:cNvPr id="38914" name="Picture 2" descr="Bildergebnis für schu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67046"/>
            <a:ext cx="4486275" cy="3790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Sprecher_in</a:t>
            </a:r>
            <a:r>
              <a:rPr lang="de-DE" dirty="0" smtClean="0"/>
              <a:t>  + </a:t>
            </a:r>
            <a:r>
              <a:rPr lang="de-DE" dirty="0" err="1" smtClean="0"/>
              <a:t>Hörer_in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4000" dirty="0" smtClean="0"/>
              <a:t>Zur Mitteilungsabsicht des  Sprechers gehört die </a:t>
            </a:r>
            <a:r>
              <a:rPr lang="de-DE" sz="4000" dirty="0" err="1" smtClean="0"/>
              <a:t>Verstehensabsicht</a:t>
            </a:r>
            <a:r>
              <a:rPr lang="de-DE" sz="4000" dirty="0" smtClean="0"/>
              <a:t> des Hörers</a:t>
            </a:r>
          </a:p>
          <a:p>
            <a:r>
              <a:rPr lang="de-DE" sz="4000" dirty="0" smtClean="0"/>
              <a:t>Hören und Verstehen des Gehörten sind die Basis für das Sprechen</a:t>
            </a:r>
          </a:p>
          <a:p>
            <a:endParaRPr lang="de-DE" dirty="0" smtClean="0"/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Schwierigkeit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4000" dirty="0" smtClean="0"/>
              <a:t>Der Schwierigkeitsgrad eines Hörtextes hängt vor allem von der Aufgabenstellung ab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Wissensgrundlagen Verstehen…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Kenntnis des Sprachsystems (Phonologie, Syntax, </a:t>
            </a:r>
          </a:p>
          <a:p>
            <a:pPr>
              <a:buNone/>
            </a:pPr>
            <a:r>
              <a:rPr lang="de-DE" dirty="0" smtClean="0"/>
              <a:t>Semantik...)</a:t>
            </a:r>
          </a:p>
          <a:p>
            <a:r>
              <a:rPr lang="de-DE" dirty="0" smtClean="0"/>
              <a:t>Kenntnis des sprachlichen Kontextes (was wurde </a:t>
            </a:r>
          </a:p>
          <a:p>
            <a:pPr>
              <a:buNone/>
            </a:pPr>
            <a:r>
              <a:rPr lang="de-DE" dirty="0" smtClean="0"/>
              <a:t>früher gesagt und/oder was wird noch gesagt)</a:t>
            </a:r>
          </a:p>
          <a:p>
            <a:r>
              <a:rPr lang="de-DE" dirty="0" smtClean="0"/>
              <a:t>Kenntnis der Situation (Umgebung, Personen...)</a:t>
            </a:r>
          </a:p>
          <a:p>
            <a:r>
              <a:rPr lang="de-DE" dirty="0" smtClean="0"/>
              <a:t>Kenntnis des sprachlichen Umgangs miteinander</a:t>
            </a:r>
          </a:p>
          <a:p>
            <a:r>
              <a:rPr lang="de-DE" dirty="0" smtClean="0"/>
              <a:t>●Weltwissen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Authentische Texte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✔haben eine außerunterrichtliche </a:t>
            </a:r>
          </a:p>
          <a:p>
            <a:pPr>
              <a:buNone/>
            </a:pPr>
            <a:r>
              <a:rPr lang="de-DE" dirty="0" smtClean="0"/>
              <a:t>Intention/ Funktion</a:t>
            </a:r>
          </a:p>
          <a:p>
            <a:pPr>
              <a:buNone/>
            </a:pPr>
            <a:r>
              <a:rPr lang="de-DE" dirty="0" smtClean="0"/>
              <a:t>✔haben einen Adressaten in der außerunterrichtlichen Realität</a:t>
            </a:r>
          </a:p>
          <a:p>
            <a:pPr>
              <a:buNone/>
            </a:pPr>
            <a:r>
              <a:rPr lang="de-DE" dirty="0" smtClean="0"/>
              <a:t>✔haben eine bestimmte Form („Layout“)</a:t>
            </a:r>
          </a:p>
          <a:p>
            <a:pPr>
              <a:buNone/>
            </a:pPr>
            <a:r>
              <a:rPr lang="de-DE" dirty="0" smtClean="0"/>
              <a:t>✔haben eine/einen für die Textsorte charakteristische Sprache/ charakteristischen Stil</a:t>
            </a:r>
          </a:p>
          <a:p>
            <a:endParaRPr lang="de-DE" dirty="0" smtClean="0"/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Authentische </a:t>
            </a:r>
            <a:r>
              <a:rPr lang="de-DE" dirty="0" err="1" smtClean="0"/>
              <a:t>Höhrtexte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de-DE" dirty="0" smtClean="0"/>
              <a:t>✔spontane freie Rede</a:t>
            </a:r>
          </a:p>
          <a:p>
            <a:pPr>
              <a:buNone/>
            </a:pPr>
            <a:r>
              <a:rPr lang="de-DE" dirty="0" smtClean="0"/>
              <a:t>✔vorbereitete freie Rede</a:t>
            </a:r>
          </a:p>
          <a:p>
            <a:pPr>
              <a:buNone/>
            </a:pPr>
            <a:r>
              <a:rPr lang="de-DE" dirty="0" smtClean="0"/>
              <a:t>✔schriftlich fixierte vorgelesene Rede</a:t>
            </a:r>
          </a:p>
          <a:p>
            <a:pPr>
              <a:buNone/>
            </a:pPr>
            <a:r>
              <a:rPr lang="de-DE" dirty="0" smtClean="0"/>
              <a:t>✔Berichte</a:t>
            </a:r>
          </a:p>
          <a:p>
            <a:pPr>
              <a:buNone/>
            </a:pPr>
            <a:r>
              <a:rPr lang="de-DE" dirty="0" smtClean="0"/>
              <a:t>✔Kurzvortrag über Sachprobleme</a:t>
            </a:r>
          </a:p>
          <a:p>
            <a:pPr>
              <a:buNone/>
            </a:pPr>
            <a:r>
              <a:rPr lang="de-DE" dirty="0" smtClean="0"/>
              <a:t>✔längere Erklärungen</a:t>
            </a:r>
          </a:p>
          <a:p>
            <a:pPr>
              <a:buNone/>
            </a:pPr>
            <a:r>
              <a:rPr lang="de-DE" dirty="0" smtClean="0"/>
              <a:t>✔Radionachrichten / -berichte, Interviews</a:t>
            </a:r>
          </a:p>
          <a:p>
            <a:pPr>
              <a:buNone/>
            </a:pPr>
            <a:r>
              <a:rPr lang="de-DE" dirty="0" smtClean="0"/>
              <a:t>✔Durchsagen / Ansagen</a:t>
            </a:r>
          </a:p>
          <a:p>
            <a:pPr>
              <a:buNone/>
            </a:pPr>
            <a:r>
              <a:rPr lang="de-DE" dirty="0" smtClean="0"/>
              <a:t>✔Selbstgespräche</a:t>
            </a:r>
          </a:p>
          <a:p>
            <a:pPr>
              <a:buNone/>
            </a:pPr>
            <a:r>
              <a:rPr lang="de-DE" dirty="0" smtClean="0"/>
              <a:t>✔Gespräche aus der Alltagskommunikation</a:t>
            </a:r>
          </a:p>
          <a:p>
            <a:pPr>
              <a:buNone/>
            </a:pPr>
            <a:r>
              <a:rPr lang="de-DE" dirty="0" smtClean="0"/>
              <a:t>✔Diskussionen</a:t>
            </a:r>
          </a:p>
          <a:p>
            <a:pPr>
              <a:buNone/>
            </a:pPr>
            <a:r>
              <a:rPr lang="de-DE" dirty="0" smtClean="0"/>
              <a:t>✔Hörspiele, „Wurfsendungen“</a:t>
            </a:r>
          </a:p>
          <a:p>
            <a:pPr>
              <a:buNone/>
            </a:pPr>
            <a:r>
              <a:rPr lang="de-DE" dirty="0" smtClean="0"/>
              <a:t>✔Ausschnitte aus Theaterstücken</a:t>
            </a:r>
          </a:p>
          <a:p>
            <a:pPr>
              <a:buNone/>
            </a:pPr>
            <a:r>
              <a:rPr lang="de-DE" dirty="0" smtClean="0"/>
              <a:t>✔Lieder</a:t>
            </a:r>
          </a:p>
          <a:p>
            <a:pPr>
              <a:buNone/>
            </a:pPr>
            <a:r>
              <a:rPr lang="de-DE" dirty="0" smtClean="0"/>
              <a:t>✔Kurzgeschichten</a:t>
            </a:r>
          </a:p>
          <a:p>
            <a:pPr>
              <a:buNone/>
            </a:pPr>
            <a:r>
              <a:rPr lang="de-DE" dirty="0" smtClean="0"/>
              <a:t>✔Gedichte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Eure Vorschläge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Hörspiele</a:t>
            </a:r>
          </a:p>
          <a:p>
            <a:r>
              <a:rPr lang="de-DE" dirty="0" smtClean="0"/>
              <a:t>Wetterbericht/Nachrichten/Sportsendung</a:t>
            </a:r>
          </a:p>
          <a:p>
            <a:r>
              <a:rPr lang="de-DE" dirty="0" smtClean="0"/>
              <a:t>Lieder/Musik</a:t>
            </a:r>
          </a:p>
          <a:p>
            <a:r>
              <a:rPr lang="de-DE" dirty="0" smtClean="0"/>
              <a:t>Werbung</a:t>
            </a:r>
          </a:p>
          <a:p>
            <a:r>
              <a:rPr lang="de-DE" dirty="0" err="1" smtClean="0"/>
              <a:t>Audiobook</a:t>
            </a:r>
            <a:endParaRPr lang="de-DE" dirty="0" smtClean="0"/>
          </a:p>
          <a:p>
            <a:r>
              <a:rPr lang="de-DE" dirty="0" smtClean="0"/>
              <a:t>Interview</a:t>
            </a:r>
          </a:p>
          <a:p>
            <a:r>
              <a:rPr lang="de-DE" dirty="0" smtClean="0"/>
              <a:t>Kommentar</a:t>
            </a:r>
          </a:p>
          <a:p>
            <a:r>
              <a:rPr lang="de-DE" dirty="0" smtClean="0"/>
              <a:t>Reportagen</a:t>
            </a:r>
          </a:p>
          <a:p>
            <a:r>
              <a:rPr lang="de-DE" dirty="0" smtClean="0"/>
              <a:t>Vorträge/Kurzvorträge</a:t>
            </a:r>
          </a:p>
          <a:p>
            <a:r>
              <a:rPr lang="de-DE" dirty="0" smtClean="0"/>
              <a:t>Gespräch </a:t>
            </a:r>
          </a:p>
          <a:p>
            <a:r>
              <a:rPr lang="de-DE" smtClean="0"/>
              <a:t>Podcast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Didaktische Authentizität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Texte weisen alle Merkmale von </a:t>
            </a:r>
          </a:p>
          <a:p>
            <a:pPr>
              <a:buNone/>
            </a:pPr>
            <a:r>
              <a:rPr lang="de-DE" dirty="0" smtClean="0"/>
              <a:t>Authentizität (Redundanzen, Geräusche, Überlappungen der Sprechenden...) auf. </a:t>
            </a:r>
          </a:p>
          <a:p>
            <a:r>
              <a:rPr lang="de-DE" dirty="0" smtClean="0"/>
              <a:t>Sie sind aber für den Unterricht konzipiert </a:t>
            </a:r>
          </a:p>
          <a:p>
            <a:pPr>
              <a:buNone/>
            </a:pPr>
            <a:r>
              <a:rPr lang="de-DE" dirty="0" smtClean="0"/>
              <a:t>(„als-ob-Relation“)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Authentizitätsgrade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de-DE" dirty="0" smtClean="0"/>
          </a:p>
          <a:p>
            <a:r>
              <a:rPr lang="de-DE" dirty="0" smtClean="0"/>
              <a:t>authentische Texte (Originaltexte)</a:t>
            </a:r>
          </a:p>
          <a:p>
            <a:r>
              <a:rPr lang="de-DE" dirty="0" smtClean="0"/>
              <a:t>didaktisch-authentische Texte</a:t>
            </a:r>
          </a:p>
          <a:p>
            <a:pPr>
              <a:buNone/>
            </a:pPr>
            <a:r>
              <a:rPr lang="de-DE" dirty="0" smtClean="0"/>
              <a:t>lehrwerksungebundene </a:t>
            </a:r>
            <a:r>
              <a:rPr lang="de-DE" dirty="0" err="1" smtClean="0"/>
              <a:t>didaktisierte</a:t>
            </a:r>
            <a:r>
              <a:rPr lang="de-DE" dirty="0" smtClean="0"/>
              <a:t> Texte</a:t>
            </a:r>
          </a:p>
          <a:p>
            <a:r>
              <a:rPr lang="de-DE" dirty="0" smtClean="0"/>
              <a:t>lehrwerksgebundene </a:t>
            </a:r>
            <a:r>
              <a:rPr lang="de-DE" dirty="0" err="1" smtClean="0"/>
              <a:t>didaktisierte</a:t>
            </a:r>
            <a:r>
              <a:rPr lang="de-DE" dirty="0" smtClean="0"/>
              <a:t> Texte</a:t>
            </a:r>
          </a:p>
          <a:p>
            <a:r>
              <a:rPr lang="de-DE" dirty="0" smtClean="0"/>
              <a:t>(</a:t>
            </a:r>
            <a:r>
              <a:rPr lang="de-DE" dirty="0" err="1" smtClean="0"/>
              <a:t>Adamczak-Krysztofowicz</a:t>
            </a:r>
            <a:r>
              <a:rPr lang="de-DE" dirty="0" smtClean="0"/>
              <a:t> in: Hallet/Königs (Hrsg.), 2010: 81)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Verstehensbezogene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HÖRTEXTE im Unterricht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authentisch/didaktisch authentisch</a:t>
            </a:r>
          </a:p>
          <a:p>
            <a:r>
              <a:rPr lang="de-DE" sz="4000" dirty="0" smtClean="0"/>
              <a:t>vielfältig</a:t>
            </a:r>
          </a:p>
          <a:p>
            <a:r>
              <a:rPr lang="de-DE" sz="4000" dirty="0" smtClean="0"/>
              <a:t>natürlich</a:t>
            </a:r>
          </a:p>
          <a:p>
            <a:r>
              <a:rPr lang="de-DE" sz="4000" dirty="0" smtClean="0"/>
              <a:t>-komplex</a:t>
            </a:r>
          </a:p>
          <a:p>
            <a:r>
              <a:rPr lang="de-DE" sz="4000" dirty="0" smtClean="0"/>
              <a:t>nicht zu kurz (etwa 2-4 Minuten)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Kriterien Auswahl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dirty="0" smtClean="0"/>
          </a:p>
          <a:p>
            <a:r>
              <a:rPr lang="de-DE" dirty="0" err="1" smtClean="0"/>
              <a:t>lernerInnenbezogene</a:t>
            </a:r>
            <a:r>
              <a:rPr lang="de-DE" dirty="0" smtClean="0"/>
              <a:t> Kriterien</a:t>
            </a:r>
          </a:p>
          <a:p>
            <a:r>
              <a:rPr lang="de-DE" dirty="0" smtClean="0"/>
              <a:t>textbezogene Kriterien</a:t>
            </a:r>
          </a:p>
          <a:p>
            <a:r>
              <a:rPr lang="de-DE" dirty="0" smtClean="0"/>
              <a:t>lernzielbezogene Kriterien</a:t>
            </a:r>
          </a:p>
          <a:p>
            <a:endParaRPr lang="de-DE" dirty="0"/>
          </a:p>
        </p:txBody>
      </p:sp>
      <p:pic>
        <p:nvPicPr>
          <p:cNvPr id="7170" name="Picture 2" descr="Bildergebnis für auswah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866100"/>
            <a:ext cx="4500562" cy="299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</a:t>
            </a:r>
            <a:r>
              <a:rPr lang="de-DE" dirty="0" smtClean="0"/>
              <a:t>                                                         </a:t>
            </a:r>
            <a:r>
              <a:rPr lang="de-DE" sz="3100" b="1" dirty="0" smtClean="0"/>
              <a:t>Prüfungsfrage </a:t>
            </a:r>
            <a:r>
              <a:rPr lang="de-DE" sz="3100" b="1" dirty="0" smtClean="0"/>
              <a:t>Leistungsmessung </a:t>
            </a:r>
            <a:r>
              <a:rPr lang="de-DE" sz="3100" b="1" dirty="0" smtClean="0"/>
              <a:t>und Fehlerkorrektur </a:t>
            </a:r>
            <a:br>
              <a:rPr lang="de-DE" sz="3100" b="1" dirty="0" smtClean="0"/>
            </a:br>
            <a:endParaRPr lang="de-DE" sz="31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Welche Arten von Fehlern kennt ihr?</a:t>
            </a:r>
          </a:p>
          <a:p>
            <a:pPr>
              <a:buNone/>
            </a:pPr>
            <a:r>
              <a:rPr lang="de-DE" dirty="0" smtClean="0"/>
              <a:t>Was könnten Ursachen von Fehlern sein?</a:t>
            </a:r>
          </a:p>
          <a:p>
            <a:pPr>
              <a:buNone/>
            </a:pPr>
            <a:r>
              <a:rPr lang="de-DE" dirty="0" smtClean="0"/>
              <a:t>Sind Fehler „schlimm“?</a:t>
            </a:r>
          </a:p>
          <a:p>
            <a:pPr>
              <a:buNone/>
            </a:pPr>
            <a:r>
              <a:rPr lang="de-DE" dirty="0" smtClean="0"/>
              <a:t>Warum (nicht)?</a:t>
            </a:r>
          </a:p>
          <a:p>
            <a:pPr>
              <a:buNone/>
            </a:pPr>
            <a:r>
              <a:rPr lang="de-DE" dirty="0" smtClean="0"/>
              <a:t>In welchen Kontexten?</a:t>
            </a:r>
            <a:endParaRPr lang="de-DE" dirty="0"/>
          </a:p>
        </p:txBody>
      </p:sp>
      <p:pic>
        <p:nvPicPr>
          <p:cNvPr id="35842" name="Picture 2" descr="Bildergebnis für fehl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1675" y="3495674"/>
            <a:ext cx="3362325" cy="3362326"/>
          </a:xfrm>
          <a:prstGeom prst="rect">
            <a:avLst/>
          </a:prstGeom>
          <a:noFill/>
        </p:spPr>
      </p:pic>
      <p:pic>
        <p:nvPicPr>
          <p:cNvPr id="35844" name="Picture 4" descr="Ähnliches F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0538"/>
            <a:ext cx="2357461" cy="2357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/>
          <a:lstStyle/>
          <a:p>
            <a:r>
              <a:rPr lang="de-DE" dirty="0" smtClean="0"/>
              <a:t>Wie werden Texte gehört?</a:t>
            </a:r>
          </a:p>
          <a:p>
            <a:pPr>
              <a:buNone/>
            </a:pPr>
            <a:r>
              <a:rPr lang="de-DE" dirty="0" smtClean="0"/>
              <a:t>Hörinteressen</a:t>
            </a: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err="1" smtClean="0"/>
              <a:t>Hörstile</a:t>
            </a:r>
            <a:r>
              <a:rPr lang="de-DE" dirty="0" smtClean="0"/>
              <a:t> 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Hörinteresse: Worum geht es?</a:t>
            </a:r>
          </a:p>
          <a:p>
            <a:r>
              <a:rPr lang="de-DE" b="1" dirty="0" smtClean="0"/>
              <a:t>Orientierendes Hören: </a:t>
            </a:r>
            <a:r>
              <a:rPr lang="de-DE" dirty="0" smtClean="0"/>
              <a:t>Man möchte sich einen Überblick über Text und Textinhalt verschaffen(z.B. Vorträge)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rmAutofit/>
          </a:bodyPr>
          <a:lstStyle/>
          <a:p>
            <a:r>
              <a:rPr lang="de-DE" sz="4400" dirty="0" smtClean="0"/>
              <a:t>Was ist (für mich) Wesentlich?</a:t>
            </a:r>
          </a:p>
          <a:p>
            <a:r>
              <a:rPr lang="de-DE" sz="4400" b="1" dirty="0" smtClean="0"/>
              <a:t>Kursorisches Hören: </a:t>
            </a:r>
            <a:r>
              <a:rPr lang="de-DE" sz="4400" dirty="0" smtClean="0"/>
              <a:t>Man folgt dem Textaufbau und versucht das Wesentliche des Inhalts zu erfassen (z.B. </a:t>
            </a:r>
          </a:p>
          <a:p>
            <a:r>
              <a:rPr lang="de-DE" sz="4400" dirty="0" smtClean="0"/>
              <a:t>Radiobericht)</a:t>
            </a:r>
            <a:endParaRPr lang="de-DE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/>
          <a:lstStyle/>
          <a:p>
            <a:r>
              <a:rPr lang="de-DE" sz="4000" dirty="0" err="1" smtClean="0"/>
              <a:t>Hörinteresse:Was</a:t>
            </a:r>
            <a:r>
              <a:rPr lang="de-DE" sz="4000" dirty="0" smtClean="0"/>
              <a:t> interessiert mich?</a:t>
            </a:r>
          </a:p>
          <a:p>
            <a:r>
              <a:rPr lang="de-DE" sz="4000" b="1" dirty="0" smtClean="0"/>
              <a:t>Selektives Hören</a:t>
            </a:r>
          </a:p>
          <a:p>
            <a:r>
              <a:rPr lang="de-DE" sz="4000" dirty="0" smtClean="0"/>
              <a:t>Hier wird nur auf bestimmten Zeichen, wie </a:t>
            </a:r>
          </a:p>
          <a:p>
            <a:pPr>
              <a:buNone/>
            </a:pPr>
            <a:r>
              <a:rPr lang="de-DE" sz="4000" dirty="0" smtClean="0"/>
              <a:t>Namen, Zahlen etc. gehört (z.B. Ansage, Durchsage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>
            <a:noAutofit/>
          </a:bodyPr>
          <a:lstStyle/>
          <a:p>
            <a:r>
              <a:rPr lang="de-DE" sz="4400" dirty="0" smtClean="0"/>
              <a:t>Hörinteresse:</a:t>
            </a:r>
          </a:p>
          <a:p>
            <a:r>
              <a:rPr lang="de-DE" sz="4400" dirty="0" smtClean="0"/>
              <a:t>Jedes Detail ist wichtig!</a:t>
            </a:r>
          </a:p>
          <a:p>
            <a:r>
              <a:rPr lang="de-DE" sz="4400" b="1" dirty="0" smtClean="0"/>
              <a:t>Totales Hören</a:t>
            </a:r>
          </a:p>
          <a:p>
            <a:r>
              <a:rPr lang="de-DE" sz="4400" dirty="0" smtClean="0"/>
              <a:t>Man versucht möglichst alle Informationen zu verstehen, ganz Genaues hinhören, jedes Detail wird gehört (z.B. Narrativer Tex</a:t>
            </a:r>
            <a:endParaRPr lang="de-DE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>
            <a:normAutofit fontScale="92500" lnSpcReduction="10000"/>
          </a:bodyPr>
          <a:lstStyle/>
          <a:p>
            <a:r>
              <a:rPr lang="de-DE" sz="4000" dirty="0" err="1" smtClean="0"/>
              <a:t>Hörinteresse:Eine</a:t>
            </a:r>
            <a:r>
              <a:rPr lang="de-DE" sz="4000" dirty="0" smtClean="0"/>
              <a:t> (kritische) Auseinandersetzung</a:t>
            </a:r>
          </a:p>
          <a:p>
            <a:r>
              <a:rPr lang="de-DE" sz="4000" b="1" dirty="0" smtClean="0"/>
              <a:t>Argumentatives Hören </a:t>
            </a:r>
          </a:p>
          <a:p>
            <a:r>
              <a:rPr lang="de-DE" sz="4000" dirty="0" smtClean="0"/>
              <a:t>Hierbei handelt es sich um eine intensive </a:t>
            </a:r>
          </a:p>
          <a:p>
            <a:r>
              <a:rPr lang="de-DE" sz="4000" dirty="0" smtClean="0"/>
              <a:t>(kritische) Beschäftigung </a:t>
            </a:r>
          </a:p>
          <a:p>
            <a:r>
              <a:rPr lang="de-DE" sz="4000" dirty="0" smtClean="0"/>
              <a:t>/Auseinandersetzung mit dem Textinhalt </a:t>
            </a:r>
          </a:p>
          <a:p>
            <a:r>
              <a:rPr lang="de-DE" sz="4000" dirty="0" smtClean="0"/>
              <a:t>(z.B. Politikerrede)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Präsentation von Hörtexten 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de-DE" dirty="0" smtClean="0"/>
          </a:p>
          <a:p>
            <a:r>
              <a:rPr lang="de-DE" sz="3600" dirty="0" err="1" smtClean="0"/>
              <a:t>Hörtext</a:t>
            </a:r>
            <a:r>
              <a:rPr lang="de-DE" sz="3600" dirty="0" smtClean="0"/>
              <a:t> mit Illustration/Foto</a:t>
            </a:r>
          </a:p>
          <a:p>
            <a:r>
              <a:rPr lang="de-DE" sz="3600" dirty="0" err="1" smtClean="0"/>
              <a:t>Hörtext</a:t>
            </a:r>
            <a:r>
              <a:rPr lang="de-DE" sz="3600" dirty="0" smtClean="0"/>
              <a:t> mit/ohne Transkription</a:t>
            </a:r>
          </a:p>
          <a:p>
            <a:r>
              <a:rPr lang="de-DE" sz="3600" dirty="0" smtClean="0"/>
              <a:t>Präsentation des ganzen Hörtextes</a:t>
            </a:r>
          </a:p>
          <a:p>
            <a:r>
              <a:rPr lang="de-DE" sz="3600" dirty="0" smtClean="0"/>
              <a:t>Präsentation in Abschnitten</a:t>
            </a:r>
          </a:p>
          <a:p>
            <a:r>
              <a:rPr lang="de-DE" sz="3600" dirty="0" err="1" smtClean="0"/>
              <a:t>Hörtext</a:t>
            </a:r>
            <a:r>
              <a:rPr lang="de-DE" sz="3600" dirty="0" smtClean="0"/>
              <a:t> durch die Lehrenden</a:t>
            </a:r>
          </a:p>
          <a:p>
            <a:r>
              <a:rPr lang="de-DE" sz="3600" dirty="0" err="1" smtClean="0"/>
              <a:t>Hörtext</a:t>
            </a:r>
            <a:r>
              <a:rPr lang="de-DE" sz="3600" dirty="0" smtClean="0"/>
              <a:t> mittels externer Datenträger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rmAutofit/>
          </a:bodyPr>
          <a:lstStyle/>
          <a:p>
            <a:r>
              <a:rPr lang="de-DE" dirty="0" smtClean="0"/>
              <a:t>ZIELE</a:t>
            </a:r>
            <a:r>
              <a:rPr lang="de-DE" dirty="0" smtClean="0"/>
              <a:t>:</a:t>
            </a:r>
            <a:endParaRPr lang="de-DE" dirty="0" smtClean="0"/>
          </a:p>
          <a:p>
            <a:r>
              <a:rPr lang="de-DE" dirty="0" smtClean="0"/>
              <a:t>Globales </a:t>
            </a:r>
            <a:r>
              <a:rPr lang="de-DE" dirty="0" smtClean="0"/>
              <a:t>Verstehen(Text </a:t>
            </a:r>
            <a:r>
              <a:rPr lang="de-DE" dirty="0" smtClean="0"/>
              <a:t>soll insgesamt </a:t>
            </a:r>
            <a:r>
              <a:rPr lang="de-DE" dirty="0" smtClean="0"/>
              <a:t>verstanden </a:t>
            </a:r>
            <a:r>
              <a:rPr lang="de-DE" dirty="0" smtClean="0"/>
              <a:t>werden</a:t>
            </a:r>
            <a:r>
              <a:rPr lang="de-DE" dirty="0" smtClean="0"/>
              <a:t>)</a:t>
            </a:r>
            <a:endParaRPr lang="de-DE" dirty="0" smtClean="0"/>
          </a:p>
          <a:p>
            <a:r>
              <a:rPr lang="de-DE" dirty="0" smtClean="0"/>
              <a:t>Selektives </a:t>
            </a:r>
            <a:r>
              <a:rPr lang="de-DE" dirty="0" smtClean="0"/>
              <a:t>Verstehen(aus </a:t>
            </a:r>
            <a:r>
              <a:rPr lang="de-DE" dirty="0" smtClean="0"/>
              <a:t>dem Text soll </a:t>
            </a:r>
            <a:r>
              <a:rPr lang="de-DE" dirty="0" smtClean="0"/>
              <a:t>eine </a:t>
            </a:r>
            <a:r>
              <a:rPr lang="de-DE" dirty="0" smtClean="0"/>
              <a:t>bestimmte Information verstanden </a:t>
            </a:r>
            <a:r>
              <a:rPr lang="de-DE" dirty="0" smtClean="0"/>
              <a:t>werden)</a:t>
            </a:r>
            <a:endParaRPr lang="de-DE" dirty="0" smtClean="0"/>
          </a:p>
          <a:p>
            <a:r>
              <a:rPr lang="de-DE" dirty="0" smtClean="0"/>
              <a:t>Detailliertes Verstehen</a:t>
            </a:r>
          </a:p>
          <a:p>
            <a:pPr>
              <a:buNone/>
            </a:pPr>
            <a:r>
              <a:rPr lang="de-DE" dirty="0" smtClean="0"/>
              <a:t>(alle Einzelheiten </a:t>
            </a:r>
            <a:r>
              <a:rPr lang="de-DE" dirty="0" smtClean="0"/>
              <a:t>sollen </a:t>
            </a:r>
            <a:r>
              <a:rPr lang="de-DE" dirty="0" smtClean="0"/>
              <a:t>verstanden werden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Methoden Vor dem Hören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de-DE" dirty="0" smtClean="0"/>
          </a:p>
          <a:p>
            <a:r>
              <a:rPr lang="de-DE" dirty="0" err="1" smtClean="0"/>
              <a:t>Assoziogramm</a:t>
            </a:r>
            <a:r>
              <a:rPr lang="de-DE" dirty="0" smtClean="0"/>
              <a:t> (</a:t>
            </a:r>
            <a:r>
              <a:rPr lang="de-DE" dirty="0" err="1" smtClean="0"/>
              <a:t>Wortigel</a:t>
            </a:r>
            <a:r>
              <a:rPr lang="de-DE" dirty="0" smtClean="0"/>
              <a:t>)</a:t>
            </a:r>
            <a:endParaRPr lang="de-DE" dirty="0" smtClean="0"/>
          </a:p>
          <a:p>
            <a:r>
              <a:rPr lang="de-DE" dirty="0" smtClean="0"/>
              <a:t>visuelle Impulse (Illustration, Bild, Foto, Bildsalat, Video, </a:t>
            </a:r>
            <a:r>
              <a:rPr lang="de-DE" dirty="0" smtClean="0"/>
              <a:t>Skizze...)</a:t>
            </a:r>
            <a:endParaRPr lang="de-DE" dirty="0" smtClean="0"/>
          </a:p>
          <a:p>
            <a:r>
              <a:rPr lang="de-DE" dirty="0" smtClean="0"/>
              <a:t>akustische Impulse (Geräusche, Musik, Stimmen</a:t>
            </a:r>
            <a:r>
              <a:rPr lang="de-DE" dirty="0" smtClean="0"/>
              <a:t>...)</a:t>
            </a:r>
            <a:endParaRPr lang="de-DE" dirty="0" smtClean="0"/>
          </a:p>
          <a:p>
            <a:r>
              <a:rPr lang="de-DE" dirty="0" smtClean="0"/>
              <a:t>Arbeit mit Dialogteilen: Textrekonstruktion (Satzkarten</a:t>
            </a:r>
            <a:r>
              <a:rPr lang="de-DE" dirty="0" smtClean="0"/>
              <a:t>...)</a:t>
            </a:r>
            <a:endParaRPr lang="de-DE" dirty="0" smtClean="0"/>
          </a:p>
          <a:p>
            <a:r>
              <a:rPr lang="de-DE" dirty="0" smtClean="0"/>
              <a:t>Zuordnungsübungen (</a:t>
            </a:r>
            <a:r>
              <a:rPr lang="de-DE" dirty="0" smtClean="0"/>
              <a:t>Bild-Text</a:t>
            </a:r>
            <a:r>
              <a:rPr lang="de-DE" dirty="0" smtClean="0"/>
              <a:t>, </a:t>
            </a:r>
            <a:r>
              <a:rPr lang="de-DE" dirty="0" smtClean="0"/>
              <a:t>Text-Text)</a:t>
            </a:r>
            <a:endParaRPr lang="de-DE" dirty="0" smtClean="0"/>
          </a:p>
          <a:p>
            <a:r>
              <a:rPr lang="de-DE" dirty="0" smtClean="0"/>
              <a:t>richtige Reihenfolge herstellen (von Bildern, </a:t>
            </a:r>
            <a:r>
              <a:rPr lang="de-DE" dirty="0" smtClean="0"/>
              <a:t>Textteilen)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Während des Hörens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Erfassen von </a:t>
            </a:r>
            <a:r>
              <a:rPr lang="de-DE" dirty="0" smtClean="0"/>
              <a:t>Details</a:t>
            </a:r>
            <a:endParaRPr lang="de-DE" dirty="0" smtClean="0"/>
          </a:p>
          <a:p>
            <a:r>
              <a:rPr lang="de-DE" dirty="0" smtClean="0"/>
              <a:t>Unterscheiden von Informationen</a:t>
            </a:r>
          </a:p>
          <a:p>
            <a:r>
              <a:rPr lang="de-DE" dirty="0" smtClean="0"/>
              <a:t>Lückentexte</a:t>
            </a:r>
            <a:endParaRPr lang="de-DE" dirty="0" smtClean="0"/>
          </a:p>
          <a:p>
            <a:r>
              <a:rPr lang="de-DE" dirty="0" smtClean="0"/>
              <a:t>Wortlisten (Was wird tatsächlich gesagt</a:t>
            </a:r>
            <a:r>
              <a:rPr lang="de-DE" dirty="0" smtClean="0"/>
              <a:t>?)</a:t>
            </a:r>
            <a:endParaRPr lang="de-DE" dirty="0" smtClean="0"/>
          </a:p>
          <a:p>
            <a:r>
              <a:rPr lang="de-DE" dirty="0" smtClean="0"/>
              <a:t>Zuordnungsübungen</a:t>
            </a:r>
            <a:endParaRPr lang="de-DE" dirty="0" smtClean="0"/>
          </a:p>
          <a:p>
            <a:r>
              <a:rPr lang="de-DE" dirty="0" smtClean="0"/>
              <a:t>Bingo</a:t>
            </a:r>
            <a:endParaRPr lang="de-DE" dirty="0" smtClean="0"/>
          </a:p>
          <a:p>
            <a:r>
              <a:rPr lang="de-DE" dirty="0" smtClean="0"/>
              <a:t>Notizen </a:t>
            </a:r>
            <a:r>
              <a:rPr lang="de-DE" dirty="0" smtClean="0"/>
              <a:t>machen</a:t>
            </a:r>
            <a:endParaRPr lang="de-DE" dirty="0" smtClean="0"/>
          </a:p>
          <a:p>
            <a:r>
              <a:rPr lang="de-DE" dirty="0" smtClean="0"/>
              <a:t>Ordnen durcheinander gewürfelter Sätze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Nach dem Hören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Kontrolle</a:t>
            </a:r>
            <a:endParaRPr lang="de-DE" dirty="0" smtClean="0"/>
          </a:p>
          <a:p>
            <a:r>
              <a:rPr lang="de-DE" dirty="0" smtClean="0"/>
              <a:t>genaue Arbeit mit dem Text/am </a:t>
            </a:r>
            <a:r>
              <a:rPr lang="de-DE" dirty="0" smtClean="0"/>
              <a:t>Text</a:t>
            </a:r>
            <a:endParaRPr lang="de-DE" dirty="0" smtClean="0"/>
          </a:p>
          <a:p>
            <a:r>
              <a:rPr lang="de-DE" dirty="0" smtClean="0"/>
              <a:t>weiterführende Aktivitäten</a:t>
            </a:r>
          </a:p>
          <a:p>
            <a:r>
              <a:rPr lang="de-DE" dirty="0" smtClean="0"/>
              <a:t>Raster ausfüllen (Informationen in Raster </a:t>
            </a:r>
            <a:r>
              <a:rPr lang="de-DE" dirty="0" smtClean="0"/>
              <a:t>eintragen)</a:t>
            </a:r>
            <a:endParaRPr lang="de-DE" dirty="0" smtClean="0"/>
          </a:p>
          <a:p>
            <a:r>
              <a:rPr lang="de-DE" dirty="0" smtClean="0"/>
              <a:t>Fragen zum Text (z.B. 6 </a:t>
            </a:r>
            <a:r>
              <a:rPr lang="de-DE" dirty="0" smtClean="0"/>
              <a:t>W-Fragen)</a:t>
            </a:r>
            <a:endParaRPr lang="de-DE" dirty="0" smtClean="0"/>
          </a:p>
          <a:p>
            <a:r>
              <a:rPr lang="de-DE" dirty="0" smtClean="0"/>
              <a:t>Richtig </a:t>
            </a:r>
            <a:r>
              <a:rPr lang="de-DE" dirty="0" smtClean="0"/>
              <a:t>–Falsch </a:t>
            </a:r>
            <a:r>
              <a:rPr lang="de-DE" dirty="0" smtClean="0"/>
              <a:t>/ Ja </a:t>
            </a:r>
            <a:r>
              <a:rPr lang="de-DE" dirty="0" smtClean="0"/>
              <a:t>–Nein ankreuzen</a:t>
            </a:r>
            <a:endParaRPr lang="de-DE" dirty="0" smtClean="0"/>
          </a:p>
          <a:p>
            <a:r>
              <a:rPr lang="de-DE" dirty="0" smtClean="0"/>
              <a:t>Mehrwahlantworten (Multiple </a:t>
            </a:r>
            <a:r>
              <a:rPr lang="de-DE" dirty="0" err="1" smtClean="0"/>
              <a:t>choice</a:t>
            </a:r>
            <a:r>
              <a:rPr lang="de-DE" dirty="0" smtClean="0"/>
              <a:t>)</a:t>
            </a:r>
            <a:endParaRPr lang="de-DE" dirty="0" smtClean="0"/>
          </a:p>
          <a:p>
            <a:r>
              <a:rPr lang="de-DE" dirty="0" smtClean="0"/>
              <a:t>Zuordnungsübungen (Text </a:t>
            </a:r>
            <a:r>
              <a:rPr lang="de-DE" dirty="0" smtClean="0"/>
              <a:t>-Text</a:t>
            </a:r>
            <a:r>
              <a:rPr lang="de-DE" dirty="0" smtClean="0"/>
              <a:t>, </a:t>
            </a:r>
            <a:r>
              <a:rPr lang="de-DE" dirty="0" smtClean="0"/>
              <a:t>Bild-Text)</a:t>
            </a:r>
            <a:endParaRPr lang="de-DE" dirty="0" smtClean="0"/>
          </a:p>
          <a:p>
            <a:r>
              <a:rPr lang="de-DE" dirty="0" smtClean="0"/>
              <a:t>richtige Reihenfolge herstellen (Wörter, </a:t>
            </a:r>
            <a:r>
              <a:rPr lang="de-DE" dirty="0" smtClean="0"/>
              <a:t>Überschriften</a:t>
            </a:r>
            <a:r>
              <a:rPr lang="de-DE" dirty="0" smtClean="0"/>
              <a:t>, </a:t>
            </a:r>
            <a:r>
              <a:rPr lang="de-DE" dirty="0" smtClean="0"/>
              <a:t>Bilder...)</a:t>
            </a:r>
            <a:endParaRPr lang="de-DE" dirty="0" smtClean="0"/>
          </a:p>
          <a:p>
            <a:r>
              <a:rPr lang="de-DE" dirty="0" smtClean="0"/>
              <a:t>Arbeit mit Dialogteilen: Textrekonstruktion </a:t>
            </a:r>
            <a:r>
              <a:rPr lang="de-DE" dirty="0" smtClean="0"/>
              <a:t>(</a:t>
            </a:r>
            <a:r>
              <a:rPr lang="de-DE" dirty="0" smtClean="0"/>
              <a:t>Satzkarten</a:t>
            </a:r>
            <a:r>
              <a:rPr lang="de-DE" dirty="0" smtClean="0"/>
              <a:t>)</a:t>
            </a:r>
            <a:endParaRPr lang="de-DE" dirty="0" smtClean="0"/>
          </a:p>
          <a:p>
            <a:r>
              <a:rPr lang="de-DE" dirty="0" smtClean="0"/>
              <a:t>Zusammenfassen, Diskutieren...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Fehler sind (unbewusste)Abweichungen von der Norm</a:t>
            </a:r>
          </a:p>
          <a:p>
            <a:pPr>
              <a:buNone/>
            </a:pPr>
            <a:r>
              <a:rPr lang="de-DE" dirty="0" smtClean="0"/>
              <a:t>Ursachen </a:t>
            </a:r>
            <a:r>
              <a:rPr lang="de-DE" dirty="0" smtClean="0"/>
              <a:t>Fehler:</a:t>
            </a:r>
          </a:p>
          <a:p>
            <a:pPr lvl="0"/>
            <a:r>
              <a:rPr lang="de-DE" dirty="0" smtClean="0"/>
              <a:t>Interferenz</a:t>
            </a:r>
          </a:p>
          <a:p>
            <a:pPr lvl="0"/>
            <a:r>
              <a:rPr lang="de-DE" dirty="0" smtClean="0"/>
              <a:t>Übergeneralisierung</a:t>
            </a:r>
          </a:p>
          <a:p>
            <a:pPr lvl="0"/>
            <a:r>
              <a:rPr lang="de-DE" dirty="0" smtClean="0"/>
              <a:t>Kompetenz- und </a:t>
            </a:r>
            <a:r>
              <a:rPr lang="de-DE" dirty="0" err="1" smtClean="0"/>
              <a:t>Performanzfehler</a:t>
            </a:r>
            <a:endParaRPr lang="de-DE" dirty="0" smtClean="0"/>
          </a:p>
          <a:p>
            <a:pPr lvl="0"/>
            <a:r>
              <a:rPr lang="de-DE" dirty="0" smtClean="0"/>
              <a:t>Korrekturvereinbarungen!!</a:t>
            </a:r>
          </a:p>
          <a:p>
            <a:pPr lvl="0"/>
            <a:r>
              <a:rPr lang="de-DE" dirty="0" smtClean="0"/>
              <a:t>Form- und inhaltsbezogen!!!</a:t>
            </a:r>
          </a:p>
          <a:p>
            <a:pPr lvl="0"/>
            <a:r>
              <a:rPr lang="de-DE" dirty="0" smtClean="0"/>
              <a:t>Selbst und Fremdkorrektur, Fremdkorrektur zulassen</a:t>
            </a:r>
          </a:p>
          <a:p>
            <a:pPr lvl="0"/>
            <a:r>
              <a:rPr lang="de-DE" dirty="0" smtClean="0"/>
              <a:t>Zeichen geben bei </a:t>
            </a:r>
            <a:r>
              <a:rPr lang="de-DE" dirty="0" smtClean="0"/>
              <a:t>Fehler, </a:t>
            </a:r>
            <a:r>
              <a:rPr lang="de-DE" dirty="0" smtClean="0"/>
              <a:t>explizit verbessern oder es nur wiederholen</a:t>
            </a:r>
          </a:p>
          <a:p>
            <a:pPr lvl="0"/>
            <a:r>
              <a:rPr lang="de-DE" dirty="0" smtClean="0"/>
              <a:t>Sensibilität wann nicht verbessert </a:t>
            </a:r>
            <a:r>
              <a:rPr lang="de-DE" dirty="0" smtClean="0"/>
              <a:t>wird „unbedingt“ verbessert werden muss </a:t>
            </a:r>
            <a:endParaRPr lang="de-DE" dirty="0" smtClean="0"/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Präsentationen + Fragenkatalog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Nennt uns die wichtigsten Punkte: Niveau, Lehr-Lernziele, Thema, Textsorten, </a:t>
            </a:r>
            <a:r>
              <a:rPr lang="de-DE" dirty="0" err="1" smtClean="0"/>
              <a:t>etc</a:t>
            </a:r>
            <a:r>
              <a:rPr lang="de-DE" dirty="0" smtClean="0"/>
              <a:t>,</a:t>
            </a:r>
          </a:p>
          <a:p>
            <a:r>
              <a:rPr lang="de-DE" dirty="0" smtClean="0"/>
              <a:t>Warum diese </a:t>
            </a:r>
            <a:r>
              <a:rPr lang="de-DE" dirty="0" err="1" smtClean="0"/>
              <a:t>D</a:t>
            </a:r>
            <a:r>
              <a:rPr lang="de-DE" dirty="0" err="1" smtClean="0"/>
              <a:t>idaktisierung</a:t>
            </a:r>
            <a:r>
              <a:rPr lang="de-DE" dirty="0" smtClean="0"/>
              <a:t>?</a:t>
            </a:r>
          </a:p>
          <a:p>
            <a:r>
              <a:rPr lang="de-DE" dirty="0" smtClean="0"/>
              <a:t>Für welche Zielgruppe, welchen  Lernkontext?</a:t>
            </a:r>
          </a:p>
          <a:p>
            <a:r>
              <a:rPr lang="de-DE" dirty="0" smtClean="0"/>
              <a:t>Stärken, Alternativen?</a:t>
            </a:r>
          </a:p>
          <a:p>
            <a:r>
              <a:rPr lang="de-DE" dirty="0" smtClean="0"/>
              <a:t>Was könnte ergänzt werden?</a:t>
            </a:r>
          </a:p>
          <a:p>
            <a:r>
              <a:rPr lang="de-DE" dirty="0" err="1" smtClean="0"/>
              <a:t>Zuhörer_innen</a:t>
            </a:r>
            <a:r>
              <a:rPr lang="de-DE" dirty="0" smtClean="0"/>
              <a:t> machen sich Notizen</a:t>
            </a:r>
          </a:p>
          <a:p>
            <a:r>
              <a:rPr lang="de-DE" dirty="0" smtClean="0"/>
              <a:t>Geben positives</a:t>
            </a:r>
          </a:p>
          <a:p>
            <a:r>
              <a:rPr lang="de-DE" dirty="0" smtClean="0"/>
              <a:t>/produktives Feedback</a:t>
            </a:r>
            <a:endParaRPr lang="de-DE" dirty="0"/>
          </a:p>
        </p:txBody>
      </p:sp>
      <p:pic>
        <p:nvPicPr>
          <p:cNvPr id="54274" name="Picture 2" descr="Bildergebnis für reisekatalog  russl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733925"/>
            <a:ext cx="3200400" cy="212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für eure Aufmerksamkeit!!!</a:t>
            </a:r>
            <a:endParaRPr lang="de-DE" dirty="0"/>
          </a:p>
        </p:txBody>
      </p:sp>
      <p:pic>
        <p:nvPicPr>
          <p:cNvPr id="59394" name="Picture 2" descr="Bildergebnis für dankeschön h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714356"/>
            <a:ext cx="4068282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Funktionen von Tests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Tests als Rückmeldung </a:t>
            </a:r>
          </a:p>
          <a:p>
            <a:pPr lvl="0"/>
            <a:r>
              <a:rPr lang="de-DE" dirty="0" smtClean="0"/>
              <a:t>Diagnostisches Instrument </a:t>
            </a:r>
          </a:p>
          <a:p>
            <a:pPr lvl="0"/>
            <a:r>
              <a:rPr lang="de-DE" dirty="0" smtClean="0"/>
              <a:t>Selektion + Chancenzuschreibung-</a:t>
            </a:r>
            <a:r>
              <a:rPr lang="de-DE" dirty="0" err="1" smtClean="0"/>
              <a:t>weisung</a:t>
            </a:r>
            <a:r>
              <a:rPr lang="de-DE" dirty="0" smtClean="0"/>
              <a:t> </a:t>
            </a:r>
          </a:p>
          <a:p>
            <a:pPr lvl="0"/>
            <a:r>
              <a:rPr lang="de-DE" dirty="0" err="1" smtClean="0"/>
              <a:t>Standartisierte</a:t>
            </a:r>
            <a:r>
              <a:rPr lang="de-DE" dirty="0" smtClean="0"/>
              <a:t> Tests</a:t>
            </a:r>
          </a:p>
          <a:p>
            <a:endParaRPr lang="de-DE" dirty="0"/>
          </a:p>
        </p:txBody>
      </p:sp>
      <p:sp>
        <p:nvSpPr>
          <p:cNvPr id="53252" name="AutoShape 4" descr="Bildergebnis für alptraum"/>
          <p:cNvSpPr>
            <a:spLocks noChangeAspect="1" noChangeArrowheads="1"/>
          </p:cNvSpPr>
          <p:nvPr/>
        </p:nvSpPr>
        <p:spPr bwMode="auto">
          <a:xfrm>
            <a:off x="155575" y="-1371600"/>
            <a:ext cx="60007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3254" name="AutoShape 6" descr="Bildergebnis für alptraum"/>
          <p:cNvSpPr>
            <a:spLocks noChangeAspect="1" noChangeArrowheads="1"/>
          </p:cNvSpPr>
          <p:nvPr/>
        </p:nvSpPr>
        <p:spPr bwMode="auto">
          <a:xfrm>
            <a:off x="155575" y="-1371600"/>
            <a:ext cx="60007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3256" name="Picture 8" descr="Ähnliches F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851327"/>
            <a:ext cx="5214942" cy="3006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Hören (Wiederholung) und Rest 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dirty="0"/>
          </a:p>
        </p:txBody>
      </p:sp>
      <p:pic>
        <p:nvPicPr>
          <p:cNvPr id="35842" name="Picture 2" descr="Bildergebnis für hören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90932"/>
            <a:ext cx="5094530" cy="5067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de-DE" sz="6000" dirty="0" smtClean="0"/>
              <a:t>Wie funktioniert Hören?</a:t>
            </a:r>
            <a:endParaRPr lang="de-DE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/>
          <a:lstStyle/>
          <a:p>
            <a:r>
              <a:rPr lang="de-DE" dirty="0" err="1" smtClean="0"/>
              <a:t>SprecherIn</a:t>
            </a:r>
            <a:r>
              <a:rPr lang="de-DE" dirty="0" smtClean="0"/>
              <a:t> </a:t>
            </a:r>
            <a:r>
              <a:rPr lang="de-DE" dirty="0" smtClean="0">
                <a:sym typeface="Wingdings"/>
              </a:rPr>
              <a:t></a:t>
            </a:r>
            <a:r>
              <a:rPr lang="de-DE" dirty="0" smtClean="0"/>
              <a:t> </a:t>
            </a:r>
            <a:r>
              <a:rPr lang="de-DE" dirty="0" err="1" smtClean="0"/>
              <a:t>HörerIn</a:t>
            </a:r>
            <a:endParaRPr lang="de-DE" dirty="0" smtClean="0"/>
          </a:p>
          <a:p>
            <a:r>
              <a:rPr lang="de-DE" dirty="0" smtClean="0"/>
              <a:t>(Mittelungsabsicht)</a:t>
            </a:r>
          </a:p>
          <a:p>
            <a:r>
              <a:rPr lang="de-DE" dirty="0" smtClean="0"/>
              <a:t>(</a:t>
            </a:r>
            <a:r>
              <a:rPr lang="de-DE" dirty="0" err="1" smtClean="0"/>
              <a:t>Verstehensabsicht</a:t>
            </a:r>
            <a:r>
              <a:rPr lang="de-DE" dirty="0" smtClean="0"/>
              <a:t>)</a:t>
            </a:r>
          </a:p>
          <a:p>
            <a:r>
              <a:rPr lang="de-DE" dirty="0" smtClean="0"/>
              <a:t>direkte Kommunikation</a:t>
            </a:r>
          </a:p>
          <a:p>
            <a:r>
              <a:rPr lang="de-DE" dirty="0" smtClean="0"/>
              <a:t>indirekte Kommunikation, d.h. </a:t>
            </a:r>
          </a:p>
          <a:p>
            <a:r>
              <a:rPr lang="de-DE" dirty="0" smtClean="0"/>
              <a:t>medienvermittelt </a:t>
            </a:r>
          </a:p>
          <a:p>
            <a:r>
              <a:rPr lang="de-DE" dirty="0" smtClean="0"/>
              <a:t>Text: monologisch, dialogisch, multilogisch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HV heißt: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Laute erkennen</a:t>
            </a:r>
          </a:p>
          <a:p>
            <a:r>
              <a:rPr lang="de-DE" dirty="0" smtClean="0"/>
              <a:t>Wissen aktivieren</a:t>
            </a:r>
          </a:p>
          <a:p>
            <a:r>
              <a:rPr lang="de-DE" dirty="0" smtClean="0"/>
              <a:t>Bekanntes mit Unbekanntem </a:t>
            </a:r>
          </a:p>
          <a:p>
            <a:r>
              <a:rPr lang="de-DE" dirty="0" smtClean="0"/>
              <a:t>verknüpfen</a:t>
            </a:r>
          </a:p>
          <a:p>
            <a:r>
              <a:rPr lang="de-DE" dirty="0" smtClean="0"/>
              <a:t>Gehörtes interpretieren</a:t>
            </a:r>
          </a:p>
          <a:p>
            <a:endParaRPr lang="de-DE" dirty="0"/>
          </a:p>
        </p:txBody>
      </p:sp>
      <p:pic>
        <p:nvPicPr>
          <p:cNvPr id="4" name="Picture 2" descr="Bildergebnis für sex pisto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0"/>
            <a:ext cx="4143372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Hören ist…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kein passiver, sondern ein sehr </a:t>
            </a:r>
          </a:p>
          <a:p>
            <a:pPr>
              <a:buNone/>
            </a:pPr>
            <a:r>
              <a:rPr lang="de-DE" dirty="0" smtClean="0"/>
              <a:t>aktiver Vorgang</a:t>
            </a:r>
          </a:p>
          <a:p>
            <a:endParaRPr lang="de-DE" dirty="0"/>
          </a:p>
        </p:txBody>
      </p:sp>
      <p:pic>
        <p:nvPicPr>
          <p:cNvPr id="40962" name="Picture 2" descr="Bildergebnis für schlaf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442511"/>
            <a:ext cx="4572000" cy="4474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814</Words>
  <Application>Microsoft Office PowerPoint</Application>
  <PresentationFormat>Bildschirmpräsentation (4:3)</PresentationFormat>
  <Paragraphs>196</Paragraphs>
  <Slides>31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2" baseType="lpstr">
      <vt:lpstr>Hyperion</vt:lpstr>
      <vt:lpstr>DIDAKTIK II</vt:lpstr>
      <vt:lpstr>                                                             Prüfungsfrage Leistungsmessung und Fehlerkorrektur  </vt:lpstr>
      <vt:lpstr>Folie 3</vt:lpstr>
      <vt:lpstr>Funktionen von Tests</vt:lpstr>
      <vt:lpstr>Hören (Wiederholung) und Rest  </vt:lpstr>
      <vt:lpstr>Folie 6</vt:lpstr>
      <vt:lpstr>Folie 7</vt:lpstr>
      <vt:lpstr>HV heißt: </vt:lpstr>
      <vt:lpstr>Hören ist…</vt:lpstr>
      <vt:lpstr>Sprecher_in  + Hörer_in</vt:lpstr>
      <vt:lpstr>Schwierigkeit</vt:lpstr>
      <vt:lpstr>Wissensgrundlagen Verstehen…</vt:lpstr>
      <vt:lpstr>Authentische Texte </vt:lpstr>
      <vt:lpstr>Authentische Höhrtexte </vt:lpstr>
      <vt:lpstr>Eure Vorschläge</vt:lpstr>
      <vt:lpstr>Didaktische Authentizität </vt:lpstr>
      <vt:lpstr>Authentizitätsgrade</vt:lpstr>
      <vt:lpstr>Verstehensbezogene  HÖRTEXTE im Unterricht</vt:lpstr>
      <vt:lpstr>Kriterien Auswahl </vt:lpstr>
      <vt:lpstr>Folie 20</vt:lpstr>
      <vt:lpstr>Folie 21</vt:lpstr>
      <vt:lpstr>Folie 22</vt:lpstr>
      <vt:lpstr>Folie 23</vt:lpstr>
      <vt:lpstr>Folie 24</vt:lpstr>
      <vt:lpstr>Präsentation von Hörtexten  </vt:lpstr>
      <vt:lpstr>Folie 26</vt:lpstr>
      <vt:lpstr>Methoden Vor dem Hören</vt:lpstr>
      <vt:lpstr>Während des Hörens </vt:lpstr>
      <vt:lpstr>Nach dem Hören </vt:lpstr>
      <vt:lpstr>  Präsentationen + Fragenkatalog</vt:lpstr>
      <vt:lpstr>Folie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DIDAKTIK II</dc:title>
  <dc:creator>Packard Bell</dc:creator>
  <cp:lastModifiedBy>Packard Bell</cp:lastModifiedBy>
  <cp:revision>4</cp:revision>
  <dcterms:created xsi:type="dcterms:W3CDTF">2018-04-09T18:02:01Z</dcterms:created>
  <dcterms:modified xsi:type="dcterms:W3CDTF">2018-04-16T12:19:59Z</dcterms:modified>
</cp:coreProperties>
</file>