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256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325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305" r:id="rId19"/>
    <p:sldId id="306" r:id="rId20"/>
    <p:sldId id="307" r:id="rId21"/>
    <p:sldId id="308" r:id="rId22"/>
    <p:sldId id="309" r:id="rId23"/>
    <p:sldId id="310" r:id="rId24"/>
    <p:sldId id="311" r:id="rId25"/>
    <p:sldId id="312" r:id="rId26"/>
    <p:sldId id="313" r:id="rId27"/>
    <p:sldId id="314" r:id="rId28"/>
    <p:sldId id="315" r:id="rId29"/>
    <p:sldId id="316" r:id="rId30"/>
    <p:sldId id="317" r:id="rId31"/>
    <p:sldId id="318" r:id="rId32"/>
    <p:sldId id="319" r:id="rId33"/>
    <p:sldId id="320" r:id="rId34"/>
    <p:sldId id="321" r:id="rId35"/>
    <p:sldId id="322" r:id="rId36"/>
    <p:sldId id="323" r:id="rId37"/>
    <p:sldId id="324" r:id="rId3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152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E848C7-81F0-4704-8154-D95320AE5548}" type="datetimeFigureOut">
              <a:rPr lang="de-DE" smtClean="0"/>
              <a:t>05.03.2018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124E02-B8FE-496B-BE20-64E34B4A7BF0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24E02-B8FE-496B-BE20-64E34B4A7BF0}" type="slidenum">
              <a:rPr lang="de-DE" smtClean="0"/>
              <a:t>36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05.03.2018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05.03.2018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05.03.2018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05.03.2018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05.03.2018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05.03.2018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05.03.2018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05.03.2018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05.03.2018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05.03.2018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ine Ecke des Rechtecks schneiden und abrunde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winkliges Dreiec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05.03.2018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10" name="Freihand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ihand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FA1E1D3-6A25-453C-BD40-BEC8C796B49D}" type="datetimeFigureOut">
              <a:rPr lang="de-DE" smtClean="0"/>
              <a:pPr/>
              <a:t>05.03.2018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  <p:grpSp>
        <p:nvGrpSpPr>
          <p:cNvPr id="2" name="Gruppieren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ihand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ihand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koeck@mail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3400" y="571480"/>
            <a:ext cx="7851648" cy="2214578"/>
          </a:xfrm>
        </p:spPr>
        <p:txBody>
          <a:bodyPr>
            <a:normAutofit/>
          </a:bodyPr>
          <a:lstStyle/>
          <a:p>
            <a:r>
              <a:rPr lang="de-DE" dirty="0" smtClean="0"/>
              <a:t>Didaktik des Deutschen II 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71472" y="2857496"/>
            <a:ext cx="7854696" cy="3000396"/>
          </a:xfrm>
        </p:spPr>
        <p:txBody>
          <a:bodyPr>
            <a:normAutofit fontScale="70000" lnSpcReduction="20000"/>
          </a:bodyPr>
          <a:lstStyle/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Johannes Köck  </a:t>
            </a:r>
            <a:br>
              <a:rPr lang="de-DE" dirty="0" smtClean="0"/>
            </a:br>
            <a:r>
              <a:rPr lang="de-DE" dirty="0" smtClean="0">
                <a:hlinkClick r:id="rId2"/>
              </a:rPr>
              <a:t>koeck@mail.muni.cz</a:t>
            </a:r>
            <a:endParaRPr lang="de-DE" dirty="0" smtClean="0"/>
          </a:p>
          <a:p>
            <a:r>
              <a:rPr lang="de-DE" dirty="0" smtClean="0"/>
              <a:t>Sommersemester 2018</a:t>
            </a:r>
          </a:p>
          <a:p>
            <a:r>
              <a:rPr lang="de-DE" dirty="0" smtClean="0"/>
              <a:t>3</a:t>
            </a:r>
            <a:r>
              <a:rPr lang="de-DE" dirty="0" smtClean="0"/>
              <a:t>. </a:t>
            </a:r>
            <a:r>
              <a:rPr lang="de-DE" dirty="0" smtClean="0"/>
              <a:t>Einheit </a:t>
            </a:r>
          </a:p>
          <a:p>
            <a:r>
              <a:rPr lang="de-DE" dirty="0" smtClean="0"/>
              <a:t>06</a:t>
            </a:r>
            <a:r>
              <a:rPr lang="de-DE" dirty="0" smtClean="0"/>
              <a:t>.03. </a:t>
            </a:r>
            <a:r>
              <a:rPr lang="de-DE" dirty="0" smtClean="0"/>
              <a:t>2018 </a:t>
            </a:r>
          </a:p>
          <a:p>
            <a:r>
              <a:rPr lang="de-DE" dirty="0" smtClean="0"/>
              <a:t>  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endParaRPr lang="de-DE" dirty="0"/>
          </a:p>
        </p:txBody>
      </p:sp>
      <p:pic>
        <p:nvPicPr>
          <p:cNvPr id="23554" name="Picture 2" descr="Bildergebnis für herzlich willkommen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209497"/>
            <a:ext cx="4214810" cy="36485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rmAutofit fontScale="55000" lnSpcReduction="20000"/>
          </a:bodyPr>
          <a:lstStyle/>
          <a:p>
            <a:r>
              <a:rPr lang="de-DE" b="1" dirty="0" smtClean="0"/>
              <a:t>Frage 2: Methoden des Fremdsprachenunterrichts im Überblick </a:t>
            </a:r>
            <a:endParaRPr lang="de-DE" dirty="0" smtClean="0"/>
          </a:p>
          <a:p>
            <a:pPr>
              <a:buNone/>
            </a:pPr>
            <a:r>
              <a:rPr lang="de-DE" sz="2900" b="1" dirty="0" smtClean="0"/>
              <a:t>1)Grammatik-Übersetzungs-Methode</a:t>
            </a:r>
            <a:endParaRPr lang="de-DE" sz="2900" b="1" dirty="0" smtClean="0"/>
          </a:p>
          <a:p>
            <a:pPr>
              <a:buNone/>
            </a:pPr>
            <a:endParaRPr lang="de-DE" sz="2900" dirty="0" smtClean="0"/>
          </a:p>
          <a:p>
            <a:r>
              <a:rPr lang="de-DE" sz="2900" dirty="0" smtClean="0"/>
              <a:t>An Latein orientiert/ Bildung durch Studium der alten Sprachen</a:t>
            </a:r>
          </a:p>
          <a:p>
            <a:pPr>
              <a:buNone/>
            </a:pPr>
            <a:endParaRPr lang="de-DE" sz="2900" dirty="0" smtClean="0"/>
          </a:p>
          <a:p>
            <a:r>
              <a:rPr lang="de-DE" sz="2900" dirty="0" smtClean="0"/>
              <a:t>Ziel: hohe Literatur lesen, Strukturen der Texte analysieren; Dominanz geschriebener Texte</a:t>
            </a:r>
          </a:p>
          <a:p>
            <a:pPr>
              <a:buNone/>
            </a:pPr>
            <a:endParaRPr lang="de-DE" sz="2900" dirty="0" smtClean="0"/>
          </a:p>
          <a:p>
            <a:r>
              <a:rPr lang="de-DE" sz="2900" dirty="0" smtClean="0"/>
              <a:t>Geistesbildung / Bildungselite</a:t>
            </a:r>
          </a:p>
          <a:p>
            <a:pPr>
              <a:buNone/>
            </a:pPr>
            <a:endParaRPr lang="de-DE" sz="2900" dirty="0" smtClean="0"/>
          </a:p>
          <a:p>
            <a:r>
              <a:rPr lang="de-DE" sz="2900" dirty="0" smtClean="0"/>
              <a:t>Zweisprachige </a:t>
            </a:r>
            <a:r>
              <a:rPr lang="de-DE" sz="2900" dirty="0" smtClean="0"/>
              <a:t>Vokabellisten</a:t>
            </a:r>
          </a:p>
          <a:p>
            <a:pPr>
              <a:buNone/>
            </a:pPr>
            <a:endParaRPr lang="de-DE" sz="2900" dirty="0" smtClean="0"/>
          </a:p>
          <a:p>
            <a:r>
              <a:rPr lang="de-DE" sz="2900" dirty="0" smtClean="0"/>
              <a:t>Satzorientierung</a:t>
            </a:r>
          </a:p>
          <a:p>
            <a:pPr>
              <a:buNone/>
            </a:pPr>
            <a:endParaRPr lang="de-DE" sz="2900" dirty="0" smtClean="0"/>
          </a:p>
          <a:p>
            <a:r>
              <a:rPr lang="de-DE" sz="2900" dirty="0" smtClean="0"/>
              <a:t>Korrektheit</a:t>
            </a:r>
          </a:p>
          <a:p>
            <a:pPr>
              <a:buNone/>
            </a:pPr>
            <a:endParaRPr lang="de-DE" sz="2900" dirty="0" smtClean="0"/>
          </a:p>
          <a:p>
            <a:r>
              <a:rPr lang="de-DE" sz="2900" dirty="0" smtClean="0"/>
              <a:t>Deduktives Vorgehen, </a:t>
            </a:r>
            <a:r>
              <a:rPr lang="de-DE" sz="2900" dirty="0" smtClean="0"/>
              <a:t>explizite </a:t>
            </a:r>
            <a:r>
              <a:rPr lang="de-DE" sz="2900" dirty="0" smtClean="0"/>
              <a:t>Grammatikvermittlung </a:t>
            </a:r>
          </a:p>
          <a:p>
            <a:pPr>
              <a:buNone/>
            </a:pPr>
            <a:endParaRPr lang="de-DE" sz="2900" dirty="0" smtClean="0"/>
          </a:p>
          <a:p>
            <a:r>
              <a:rPr lang="de-DE" sz="2900" dirty="0" smtClean="0"/>
              <a:t>L1 als Instruktionssprache</a:t>
            </a:r>
          </a:p>
          <a:p>
            <a:pPr>
              <a:buNone/>
            </a:pPr>
            <a:endParaRPr lang="de-DE" sz="2900" dirty="0" smtClean="0"/>
          </a:p>
          <a:p>
            <a:r>
              <a:rPr lang="de-DE" sz="2900" dirty="0" smtClean="0"/>
              <a:t>19. Jahrhundert: W. Vietor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de-DE" b="1" dirty="0" err="1" smtClean="0"/>
              <a:t>lernerInnenbezogene</a:t>
            </a:r>
            <a:r>
              <a:rPr lang="de-DE" b="1" dirty="0" smtClean="0"/>
              <a:t> Kriterien</a:t>
            </a:r>
          </a:p>
          <a:p>
            <a:endParaRPr lang="de-DE" dirty="0" smtClean="0"/>
          </a:p>
          <a:p>
            <a:r>
              <a:rPr lang="de-DE" dirty="0" smtClean="0"/>
              <a:t>Rücksichtnahme auf </a:t>
            </a:r>
            <a:r>
              <a:rPr lang="de-DE" dirty="0" smtClean="0"/>
              <a:t>individuelle </a:t>
            </a:r>
            <a:r>
              <a:rPr lang="de-DE" dirty="0" smtClean="0"/>
              <a:t>Kenntnisse, 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Vielfalt der Kontextbezüge, 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interessante Texte, Neues oder </a:t>
            </a:r>
            <a:r>
              <a:rPr lang="de-DE" dirty="0" smtClean="0"/>
              <a:t>Bekanntes </a:t>
            </a:r>
            <a:r>
              <a:rPr lang="de-DE" dirty="0" smtClean="0"/>
              <a:t>in verfremdeter </a:t>
            </a:r>
          </a:p>
          <a:p>
            <a:pPr>
              <a:buNone/>
            </a:pPr>
            <a:r>
              <a:rPr lang="de-DE" dirty="0" smtClean="0"/>
              <a:t>Form, </a:t>
            </a:r>
            <a:endParaRPr lang="de-DE" dirty="0" smtClean="0"/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an Vorwissen anknüpfen,</a:t>
            </a:r>
          </a:p>
          <a:p>
            <a:r>
              <a:rPr lang="de-DE" dirty="0" smtClean="0"/>
              <a:t>Mitspracherecht </a:t>
            </a:r>
            <a:r>
              <a:rPr lang="de-DE" dirty="0" smtClean="0"/>
              <a:t>bei der </a:t>
            </a:r>
            <a:r>
              <a:rPr lang="de-DE" dirty="0" smtClean="0"/>
              <a:t>Auswahl </a:t>
            </a:r>
            <a:r>
              <a:rPr lang="de-DE" dirty="0" smtClean="0"/>
              <a:t>von Texten. 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8161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de-DE" b="1" dirty="0" smtClean="0"/>
              <a:t>textbezogene </a:t>
            </a:r>
            <a:r>
              <a:rPr lang="de-DE" b="1" dirty="0" smtClean="0"/>
              <a:t>Kriterien</a:t>
            </a:r>
          </a:p>
          <a:p>
            <a:endParaRPr lang="de-DE" dirty="0" smtClean="0"/>
          </a:p>
          <a:p>
            <a:r>
              <a:rPr lang="de-DE" dirty="0" smtClean="0"/>
              <a:t>es sollten bevorzugt authentische Texte sein,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natürliche Komplexität, </a:t>
            </a:r>
            <a:r>
              <a:rPr lang="de-DE" dirty="0" smtClean="0"/>
              <a:t>d.h</a:t>
            </a:r>
            <a:r>
              <a:rPr lang="de-DE" dirty="0" smtClean="0"/>
              <a:t>. das Nebeneinander von komplexen </a:t>
            </a:r>
          </a:p>
          <a:p>
            <a:pPr>
              <a:buNone/>
            </a:pPr>
            <a:r>
              <a:rPr lang="de-DE" dirty="0" smtClean="0"/>
              <a:t>und einfachen Sätzen, 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Themenvielfalt,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ästhetische Gestaltung,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Ausgewogenheit in der Länge,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jede </a:t>
            </a:r>
            <a:r>
              <a:rPr lang="de-DE" dirty="0" err="1" smtClean="0"/>
              <a:t>Textart</a:t>
            </a:r>
            <a:r>
              <a:rPr lang="de-DE" dirty="0" smtClean="0"/>
              <a:t> ist für den Einsatz </a:t>
            </a:r>
            <a:r>
              <a:rPr lang="de-DE" dirty="0" smtClean="0"/>
              <a:t> im </a:t>
            </a:r>
            <a:r>
              <a:rPr lang="de-DE" dirty="0" smtClean="0"/>
              <a:t>FSU geeignet. </a:t>
            </a:r>
            <a:endParaRPr lang="de-DE" dirty="0" smtClean="0"/>
          </a:p>
          <a:p>
            <a:r>
              <a:rPr lang="de-DE" dirty="0" smtClean="0"/>
              <a:t>Textsortenvielfalt!</a:t>
            </a:r>
            <a:endParaRPr lang="de-DE" dirty="0" smtClean="0"/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b="1" dirty="0" smtClean="0"/>
              <a:t>lernzielbezogene Kriterien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man sollte nie zu viel mit </a:t>
            </a:r>
            <a:r>
              <a:rPr lang="de-DE" dirty="0" smtClean="0"/>
              <a:t>einem </a:t>
            </a:r>
            <a:r>
              <a:rPr lang="de-DE" dirty="0" smtClean="0"/>
              <a:t>Text erreichen </a:t>
            </a:r>
            <a:r>
              <a:rPr lang="de-DE" dirty="0" smtClean="0"/>
              <a:t>wollen,</a:t>
            </a:r>
          </a:p>
          <a:p>
            <a:endParaRPr lang="de-DE" dirty="0" smtClean="0"/>
          </a:p>
          <a:p>
            <a:r>
              <a:rPr lang="de-DE" dirty="0" smtClean="0"/>
              <a:t>Texte sollten nicht (nur) als </a:t>
            </a:r>
            <a:r>
              <a:rPr lang="de-DE" dirty="0" smtClean="0"/>
              <a:t>Impulsgeber benützt </a:t>
            </a:r>
          </a:p>
          <a:p>
            <a:pPr>
              <a:buNone/>
            </a:pPr>
            <a:r>
              <a:rPr lang="de-DE" dirty="0" smtClean="0"/>
              <a:t>werden, sondern das Hauptziel </a:t>
            </a:r>
            <a:r>
              <a:rPr lang="de-DE" dirty="0" smtClean="0"/>
              <a:t>ist die </a:t>
            </a:r>
            <a:r>
              <a:rPr lang="de-DE" dirty="0" smtClean="0"/>
              <a:t>Sinnentnahme</a:t>
            </a:r>
            <a:r>
              <a:rPr lang="de-DE" dirty="0" smtClean="0"/>
              <a:t>, 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Techniken und Strategien </a:t>
            </a:r>
            <a:r>
              <a:rPr lang="de-DE" dirty="0" smtClean="0"/>
              <a:t>der Sinnentnahme anwenden</a:t>
            </a:r>
            <a:r>
              <a:rPr lang="de-DE" dirty="0" smtClean="0"/>
              <a:t>.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b="1" dirty="0" smtClean="0"/>
              <a:t>Authentische Texte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haben eine </a:t>
            </a:r>
            <a:r>
              <a:rPr lang="de-DE" dirty="0" smtClean="0"/>
              <a:t>Intention </a:t>
            </a:r>
            <a:r>
              <a:rPr lang="de-DE" dirty="0" smtClean="0"/>
              <a:t>/ Funktion, </a:t>
            </a:r>
          </a:p>
          <a:p>
            <a:r>
              <a:rPr lang="de-DE" dirty="0" smtClean="0"/>
              <a:t>d.h. sie wollen etwas mitteilen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haben einen </a:t>
            </a:r>
            <a:r>
              <a:rPr lang="de-DE" dirty="0" smtClean="0"/>
              <a:t>Adressaten </a:t>
            </a:r>
            <a:r>
              <a:rPr lang="de-DE" dirty="0" smtClean="0"/>
              <a:t>in der </a:t>
            </a:r>
            <a:r>
              <a:rPr lang="de-DE" dirty="0" smtClean="0"/>
              <a:t> Realität</a:t>
            </a:r>
            <a:endParaRPr lang="de-DE" dirty="0" smtClean="0"/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haben eine </a:t>
            </a:r>
            <a:r>
              <a:rPr lang="de-DE" dirty="0" smtClean="0"/>
              <a:t>  bestimmte </a:t>
            </a:r>
            <a:r>
              <a:rPr lang="de-DE" dirty="0" smtClean="0"/>
              <a:t>Form </a:t>
            </a:r>
            <a:r>
              <a:rPr lang="de-DE" dirty="0" smtClean="0"/>
              <a:t>(„Lay-out“)</a:t>
            </a:r>
            <a:endParaRPr lang="de-DE" dirty="0" smtClean="0"/>
          </a:p>
          <a:p>
            <a:r>
              <a:rPr lang="de-DE" dirty="0" smtClean="0"/>
              <a:t>haben eine für die Textsorte </a:t>
            </a:r>
            <a:r>
              <a:rPr lang="de-DE" dirty="0" smtClean="0"/>
              <a:t>charakteristische Sprache/  charakteristischen </a:t>
            </a:r>
            <a:r>
              <a:rPr lang="de-DE" dirty="0" smtClean="0"/>
              <a:t>Stil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de-DE" b="1" dirty="0" smtClean="0"/>
              <a:t>AUTHENTISCHE LESETEXTE</a:t>
            </a:r>
          </a:p>
          <a:p>
            <a:r>
              <a:rPr lang="de-DE" dirty="0" smtClean="0"/>
              <a:t>Zeitungstexte</a:t>
            </a:r>
            <a:endParaRPr lang="de-DE" dirty="0" smtClean="0"/>
          </a:p>
          <a:p>
            <a:r>
              <a:rPr lang="de-DE" dirty="0" smtClean="0"/>
              <a:t>Literarische Texte</a:t>
            </a:r>
          </a:p>
          <a:p>
            <a:r>
              <a:rPr lang="de-DE" dirty="0" smtClean="0"/>
              <a:t>Werbetexte </a:t>
            </a:r>
            <a:r>
              <a:rPr lang="de-DE" dirty="0" smtClean="0"/>
              <a:t>/ Prospekte / Plakate</a:t>
            </a:r>
          </a:p>
          <a:p>
            <a:r>
              <a:rPr lang="de-DE" dirty="0" smtClean="0"/>
              <a:t>Hinweistafeln </a:t>
            </a:r>
            <a:r>
              <a:rPr lang="de-DE" dirty="0" smtClean="0"/>
              <a:t>/ Aufschriften / </a:t>
            </a:r>
          </a:p>
          <a:p>
            <a:r>
              <a:rPr lang="de-DE" dirty="0" smtClean="0"/>
              <a:t>Verordnungen</a:t>
            </a:r>
            <a:endParaRPr lang="de-DE" dirty="0" smtClean="0"/>
          </a:p>
          <a:p>
            <a:r>
              <a:rPr lang="de-DE" dirty="0" smtClean="0"/>
              <a:t>Formulare</a:t>
            </a:r>
            <a:endParaRPr lang="de-DE" dirty="0" smtClean="0"/>
          </a:p>
          <a:p>
            <a:r>
              <a:rPr lang="de-DE" dirty="0" smtClean="0"/>
              <a:t>Fahrkarten / </a:t>
            </a:r>
            <a:r>
              <a:rPr lang="de-DE" dirty="0" smtClean="0"/>
              <a:t>Fahrpläne</a:t>
            </a:r>
            <a:endParaRPr lang="de-DE" dirty="0" smtClean="0"/>
          </a:p>
          <a:p>
            <a:r>
              <a:rPr lang="de-DE" dirty="0" smtClean="0"/>
              <a:t>Speisekarten</a:t>
            </a:r>
            <a:endParaRPr lang="de-DE" dirty="0" smtClean="0"/>
          </a:p>
          <a:p>
            <a:r>
              <a:rPr lang="de-DE" dirty="0" smtClean="0"/>
              <a:t>Inserate / </a:t>
            </a:r>
            <a:r>
              <a:rPr lang="de-DE" dirty="0" smtClean="0"/>
              <a:t>Anzeigen</a:t>
            </a:r>
            <a:endParaRPr lang="de-DE" dirty="0" smtClean="0"/>
          </a:p>
          <a:p>
            <a:r>
              <a:rPr lang="de-DE" dirty="0" smtClean="0"/>
              <a:t>Graphiken / Statistiken / Tabellen</a:t>
            </a:r>
          </a:p>
          <a:p>
            <a:pPr>
              <a:buNone/>
            </a:pPr>
            <a:r>
              <a:rPr lang="de-DE" dirty="0" smtClean="0"/>
              <a:t>......................................................</a:t>
            </a:r>
            <a:endParaRPr lang="de-DE" dirty="0" smtClean="0"/>
          </a:p>
          <a:p>
            <a:pPr>
              <a:buNone/>
            </a:pP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/>
          <a:lstStyle/>
          <a:p>
            <a:pPr>
              <a:buNone/>
            </a:pPr>
            <a:endParaRPr lang="de-DE" dirty="0" smtClean="0"/>
          </a:p>
          <a:p>
            <a:pPr algn="ctr">
              <a:buNone/>
            </a:pPr>
            <a:endParaRPr lang="de-DE" sz="5400" b="1" dirty="0" smtClean="0"/>
          </a:p>
          <a:p>
            <a:pPr algn="ctr">
              <a:buNone/>
            </a:pPr>
            <a:r>
              <a:rPr lang="de-DE" sz="5400" b="1" dirty="0" smtClean="0"/>
              <a:t>WIE </a:t>
            </a:r>
            <a:r>
              <a:rPr lang="de-DE" sz="5400" b="1" dirty="0" smtClean="0"/>
              <a:t>WERDEN TEXTE </a:t>
            </a:r>
            <a:r>
              <a:rPr lang="de-DE" sz="5400" b="1" dirty="0" smtClean="0"/>
              <a:t>GELESEN</a:t>
            </a:r>
            <a:r>
              <a:rPr lang="de-DE" sz="5400" b="1" dirty="0" smtClean="0"/>
              <a:t>?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sz="3600" b="1" dirty="0" smtClean="0"/>
              <a:t>LESEZIELE UND </a:t>
            </a:r>
            <a:r>
              <a:rPr lang="de-DE" sz="3600" b="1" dirty="0" smtClean="0"/>
              <a:t>LESESTILE</a:t>
            </a:r>
          </a:p>
          <a:p>
            <a:pPr>
              <a:buNone/>
            </a:pPr>
            <a:endParaRPr lang="de-DE" sz="3600" b="1" dirty="0" smtClean="0"/>
          </a:p>
          <a:p>
            <a:r>
              <a:rPr lang="de-DE" sz="3600" dirty="0" smtClean="0"/>
              <a:t>Überlegen Sie sich zwei bis </a:t>
            </a:r>
            <a:r>
              <a:rPr lang="de-DE" sz="3600" dirty="0" smtClean="0"/>
              <a:t>drei </a:t>
            </a:r>
            <a:r>
              <a:rPr lang="de-DE" sz="3600" dirty="0" smtClean="0"/>
              <a:t>Textsorten</a:t>
            </a:r>
            <a:r>
              <a:rPr lang="de-DE" sz="3600" dirty="0" smtClean="0"/>
              <a:t>.</a:t>
            </a:r>
            <a:endParaRPr lang="de-DE" sz="3600" dirty="0" smtClean="0"/>
          </a:p>
          <a:p>
            <a:r>
              <a:rPr lang="de-DE" sz="3600" dirty="0" smtClean="0"/>
              <a:t>Mit welcher Absicht, zu </a:t>
            </a:r>
            <a:r>
              <a:rPr lang="de-DE" sz="3600" dirty="0" smtClean="0"/>
              <a:t>welchem </a:t>
            </a:r>
            <a:r>
              <a:rPr lang="de-DE" sz="3600" dirty="0" smtClean="0"/>
              <a:t>Zweck </a:t>
            </a:r>
            <a:r>
              <a:rPr lang="de-DE" sz="3600" dirty="0" smtClean="0"/>
              <a:t>(</a:t>
            </a:r>
            <a:r>
              <a:rPr lang="de-DE" sz="3600" dirty="0" err="1" smtClean="0"/>
              <a:t>Leseziel</a:t>
            </a:r>
            <a:r>
              <a:rPr lang="de-DE" sz="3600" dirty="0" smtClean="0"/>
              <a:t>) lesen </a:t>
            </a:r>
            <a:r>
              <a:rPr lang="de-DE" sz="3600" dirty="0" smtClean="0"/>
              <a:t>Sie </a:t>
            </a:r>
            <a:r>
              <a:rPr lang="de-DE" sz="3600" dirty="0" smtClean="0"/>
              <a:t>diese?</a:t>
            </a:r>
          </a:p>
          <a:p>
            <a:r>
              <a:rPr lang="de-DE" sz="3600" dirty="0" smtClean="0"/>
              <a:t>In </a:t>
            </a:r>
            <a:r>
              <a:rPr lang="de-DE" sz="3600" dirty="0" smtClean="0"/>
              <a:t>welcher Art und Weise, </a:t>
            </a:r>
            <a:r>
              <a:rPr lang="de-DE" sz="3600" dirty="0" smtClean="0"/>
              <a:t>also </a:t>
            </a:r>
            <a:r>
              <a:rPr lang="de-DE" sz="3600" dirty="0" smtClean="0"/>
              <a:t>wie </a:t>
            </a:r>
            <a:r>
              <a:rPr lang="de-DE" sz="3600" dirty="0" smtClean="0"/>
              <a:t>(</a:t>
            </a:r>
            <a:r>
              <a:rPr lang="de-DE" sz="3600" dirty="0" err="1" smtClean="0"/>
              <a:t>Lesestil</a:t>
            </a:r>
            <a:r>
              <a:rPr lang="de-DE" sz="3600" dirty="0" smtClean="0"/>
              <a:t>)lesen </a:t>
            </a:r>
            <a:r>
              <a:rPr lang="de-DE" sz="3600" dirty="0" smtClean="0"/>
              <a:t>Sie </a:t>
            </a:r>
            <a:r>
              <a:rPr lang="de-DE" sz="3600" dirty="0" smtClean="0"/>
              <a:t>die </a:t>
            </a:r>
            <a:r>
              <a:rPr lang="de-DE" sz="3600" dirty="0" smtClean="0"/>
              <a:t>Texte?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/>
          <a:lstStyle/>
          <a:p>
            <a:pPr>
              <a:buNone/>
            </a:pPr>
            <a:r>
              <a:rPr lang="de-DE" b="1" dirty="0" smtClean="0"/>
              <a:t>Leseinteresse: Worum geht es?</a:t>
            </a:r>
          </a:p>
          <a:p>
            <a:r>
              <a:rPr lang="de-DE" dirty="0" err="1" smtClean="0"/>
              <a:t>Leseziel</a:t>
            </a:r>
            <a:r>
              <a:rPr lang="de-DE" dirty="0" smtClean="0"/>
              <a:t>: sich einen Eindruck verschaffen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err="1" smtClean="0"/>
              <a:t>Lesestil</a:t>
            </a:r>
            <a:r>
              <a:rPr lang="de-DE" dirty="0" smtClean="0"/>
              <a:t>: </a:t>
            </a:r>
            <a:r>
              <a:rPr lang="de-DE" b="1" dirty="0" smtClean="0"/>
              <a:t>Orientierendes Lesen</a:t>
            </a:r>
            <a:endParaRPr lang="de-DE" b="1" dirty="0" smtClean="0"/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Überblick über Text und Textinhalt. </a:t>
            </a:r>
            <a:r>
              <a:rPr lang="de-DE" dirty="0" smtClean="0"/>
              <a:t>(Überschriften, Abschnitteinteilung), </a:t>
            </a:r>
            <a:endParaRPr lang="de-DE" dirty="0" smtClean="0"/>
          </a:p>
          <a:p>
            <a:r>
              <a:rPr lang="de-DE" dirty="0" smtClean="0"/>
              <a:t>bei Lesetexten sind u.U. </a:t>
            </a:r>
            <a:r>
              <a:rPr lang="de-DE" dirty="0" smtClean="0"/>
              <a:t>Visualisierungen </a:t>
            </a:r>
            <a:r>
              <a:rPr lang="de-DE" dirty="0" smtClean="0"/>
              <a:t>hilfreich).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/>
          <a:lstStyle/>
          <a:p>
            <a:pPr>
              <a:buNone/>
            </a:pPr>
            <a:r>
              <a:rPr lang="de-DE" sz="3600" b="1" dirty="0" smtClean="0"/>
              <a:t>Leseinteresse: Was ist wesentlich?</a:t>
            </a:r>
          </a:p>
          <a:p>
            <a:r>
              <a:rPr lang="de-DE" sz="3600" dirty="0" err="1" smtClean="0"/>
              <a:t>Leseziel</a:t>
            </a:r>
            <a:r>
              <a:rPr lang="de-DE" sz="3600" dirty="0" smtClean="0"/>
              <a:t>: das Wesentliche </a:t>
            </a:r>
            <a:r>
              <a:rPr lang="de-DE" sz="3600" dirty="0" smtClean="0"/>
              <a:t>erfassen</a:t>
            </a:r>
            <a:endParaRPr lang="de-DE" sz="3600" dirty="0" smtClean="0"/>
          </a:p>
          <a:p>
            <a:r>
              <a:rPr lang="de-DE" sz="3600" dirty="0" err="1" smtClean="0"/>
              <a:t>Lesestil</a:t>
            </a:r>
            <a:r>
              <a:rPr lang="de-DE" sz="3600" dirty="0" smtClean="0"/>
              <a:t>: </a:t>
            </a:r>
            <a:r>
              <a:rPr lang="de-DE" sz="3600" b="1" dirty="0" smtClean="0"/>
              <a:t>Kursorisches Lesen</a:t>
            </a:r>
            <a:r>
              <a:rPr lang="de-DE" sz="3600" dirty="0" smtClean="0"/>
              <a:t>: </a:t>
            </a:r>
            <a:endParaRPr lang="de-DE" sz="3600" dirty="0" smtClean="0"/>
          </a:p>
          <a:p>
            <a:r>
              <a:rPr lang="de-DE" sz="3600" dirty="0" smtClean="0"/>
              <a:t>Man folgt dem Textaufbau </a:t>
            </a:r>
            <a:r>
              <a:rPr lang="de-DE" sz="3600" dirty="0" smtClean="0"/>
              <a:t>und </a:t>
            </a:r>
            <a:r>
              <a:rPr lang="de-DE" sz="3600" dirty="0" smtClean="0"/>
              <a:t>versucht </a:t>
            </a:r>
            <a:r>
              <a:rPr lang="de-DE" sz="3600" dirty="0" smtClean="0"/>
              <a:t>die wichtigsten </a:t>
            </a:r>
            <a:r>
              <a:rPr lang="de-DE" sz="3600" dirty="0" smtClean="0"/>
              <a:t>Aspekte des </a:t>
            </a:r>
            <a:r>
              <a:rPr lang="de-DE" sz="3600" dirty="0" smtClean="0"/>
              <a:t>Inhalts </a:t>
            </a:r>
            <a:r>
              <a:rPr lang="de-DE" sz="3600" dirty="0" smtClean="0"/>
              <a:t>zu erfassen.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dirty="0" smtClean="0"/>
              <a:t>WISSENSGRUNDLAGEN FÜR DAS VERSTEHEN</a:t>
            </a:r>
          </a:p>
          <a:p>
            <a:pPr>
              <a:buNone/>
            </a:pPr>
            <a:endParaRPr lang="de-DE" dirty="0" smtClean="0"/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Weltwissen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Kenntnis des Sprachsystems: Sprachwissen 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Kenntnis des sprachlichen Kontextes: was wurde früher gesagt, was wird noch gesagt?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Persönliches Wissen: Kenntnis der Situation(Umgebung, Personen)</a:t>
            </a:r>
          </a:p>
          <a:p>
            <a:pPr>
              <a:buNone/>
            </a:pPr>
            <a:endParaRPr lang="de-DE" dirty="0"/>
          </a:p>
        </p:txBody>
      </p:sp>
      <p:pic>
        <p:nvPicPr>
          <p:cNvPr id="29698" name="Picture 2" descr="Bildergebnis für Bücherstap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68" y="3000372"/>
            <a:ext cx="1797978" cy="35718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sz="3600" b="1" dirty="0" smtClean="0"/>
              <a:t>Leseinteresse: Was interessiert </a:t>
            </a:r>
            <a:r>
              <a:rPr lang="de-DE" sz="3600" b="1" dirty="0" smtClean="0"/>
              <a:t>mich</a:t>
            </a:r>
            <a:r>
              <a:rPr lang="de-DE" sz="3600" b="1" dirty="0" smtClean="0"/>
              <a:t>?</a:t>
            </a:r>
          </a:p>
          <a:p>
            <a:r>
              <a:rPr lang="de-DE" sz="3600" dirty="0" err="1" smtClean="0"/>
              <a:t>Leseziel</a:t>
            </a:r>
            <a:r>
              <a:rPr lang="de-DE" sz="3600" dirty="0" smtClean="0"/>
              <a:t>: die relevante </a:t>
            </a:r>
            <a:r>
              <a:rPr lang="de-DE" sz="3600" dirty="0" smtClean="0"/>
              <a:t>Information herausfinden</a:t>
            </a:r>
            <a:endParaRPr lang="de-DE" sz="3600" dirty="0" smtClean="0"/>
          </a:p>
          <a:p>
            <a:r>
              <a:rPr lang="de-DE" sz="3600" dirty="0" err="1" smtClean="0"/>
              <a:t>Lesestil</a:t>
            </a:r>
            <a:r>
              <a:rPr lang="de-DE" sz="3600" dirty="0" smtClean="0"/>
              <a:t>: </a:t>
            </a:r>
            <a:r>
              <a:rPr lang="de-DE" sz="3600" b="1" dirty="0" smtClean="0"/>
              <a:t>Selektives Lesen</a:t>
            </a:r>
            <a:r>
              <a:rPr lang="de-DE" sz="3600" dirty="0" smtClean="0"/>
              <a:t>: </a:t>
            </a:r>
            <a:endParaRPr lang="de-DE" sz="3600" dirty="0" smtClean="0"/>
          </a:p>
          <a:p>
            <a:r>
              <a:rPr lang="de-DE" sz="3600" dirty="0" smtClean="0"/>
              <a:t>Hier wird nach bestimmten </a:t>
            </a:r>
            <a:r>
              <a:rPr lang="de-DE" sz="3600" dirty="0" smtClean="0"/>
              <a:t>Informationen </a:t>
            </a:r>
            <a:r>
              <a:rPr lang="de-DE" sz="3600" dirty="0" smtClean="0"/>
              <a:t>oder/und </a:t>
            </a:r>
          </a:p>
          <a:p>
            <a:pPr>
              <a:buNone/>
            </a:pPr>
            <a:r>
              <a:rPr lang="de-DE" sz="3600" dirty="0" smtClean="0"/>
              <a:t>Zeichen, wie Namen, </a:t>
            </a:r>
            <a:r>
              <a:rPr lang="de-DE" sz="3600" dirty="0" smtClean="0"/>
              <a:t>Zahlen </a:t>
            </a:r>
            <a:r>
              <a:rPr lang="de-DE" sz="3600" dirty="0" smtClean="0"/>
              <a:t>etc. gesucht.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/>
          <a:lstStyle/>
          <a:p>
            <a:pPr>
              <a:buNone/>
            </a:pPr>
            <a:r>
              <a:rPr lang="de-DE" sz="3600" b="1" dirty="0" smtClean="0"/>
              <a:t>Leseinteresse: Jedes Detail ist </a:t>
            </a:r>
            <a:r>
              <a:rPr lang="de-DE" sz="3600" b="1" dirty="0" smtClean="0"/>
              <a:t>wichtig</a:t>
            </a:r>
            <a:endParaRPr lang="de-DE" sz="3600" b="1" dirty="0" smtClean="0"/>
          </a:p>
          <a:p>
            <a:r>
              <a:rPr lang="de-DE" sz="3600" dirty="0" err="1" smtClean="0"/>
              <a:t>Leseziel</a:t>
            </a:r>
            <a:r>
              <a:rPr lang="de-DE" sz="3600" dirty="0" smtClean="0"/>
              <a:t>: genaues </a:t>
            </a:r>
            <a:r>
              <a:rPr lang="de-DE" sz="3600" dirty="0" smtClean="0"/>
              <a:t>Wissen</a:t>
            </a:r>
            <a:endParaRPr lang="de-DE" sz="3600" dirty="0" smtClean="0"/>
          </a:p>
          <a:p>
            <a:r>
              <a:rPr lang="de-DE" sz="3600" b="1" dirty="0" err="1" smtClean="0"/>
              <a:t>Lesestil</a:t>
            </a:r>
            <a:r>
              <a:rPr lang="de-DE" sz="3600" b="1" dirty="0" smtClean="0"/>
              <a:t>: </a:t>
            </a:r>
            <a:r>
              <a:rPr lang="de-DE" sz="3600" b="1" dirty="0" err="1" smtClean="0"/>
              <a:t>TotalesLesen</a:t>
            </a:r>
            <a:r>
              <a:rPr lang="de-DE" sz="3600" b="1" dirty="0" smtClean="0"/>
              <a:t>: </a:t>
            </a:r>
          </a:p>
          <a:p>
            <a:r>
              <a:rPr lang="de-DE" sz="3600" dirty="0" smtClean="0"/>
              <a:t>Verstehen möglichst aller </a:t>
            </a:r>
            <a:r>
              <a:rPr lang="de-DE" sz="3600" dirty="0" smtClean="0"/>
              <a:t>Informationen</a:t>
            </a:r>
            <a:r>
              <a:rPr lang="de-DE" sz="3600" dirty="0" smtClean="0"/>
              <a:t>, jedes Detail </a:t>
            </a:r>
          </a:p>
          <a:p>
            <a:pPr>
              <a:buNone/>
            </a:pPr>
            <a:r>
              <a:rPr lang="de-DE" sz="3600" dirty="0" smtClean="0"/>
              <a:t>   wird </a:t>
            </a:r>
            <a:r>
              <a:rPr lang="de-DE" sz="3600" dirty="0" smtClean="0"/>
              <a:t>gelesen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sz="3600" b="1" dirty="0" smtClean="0"/>
              <a:t>Leseinteresse: Eine (kritische) </a:t>
            </a:r>
            <a:r>
              <a:rPr lang="de-DE" sz="3600" b="1" dirty="0" smtClean="0"/>
              <a:t>Auseinandersetzung </a:t>
            </a:r>
            <a:endParaRPr lang="de-DE" sz="3600" b="1" dirty="0" smtClean="0"/>
          </a:p>
          <a:p>
            <a:r>
              <a:rPr lang="de-DE" sz="3600" dirty="0" err="1" smtClean="0"/>
              <a:t>Leseziel</a:t>
            </a:r>
            <a:r>
              <a:rPr lang="de-DE" sz="3600" dirty="0" smtClean="0"/>
              <a:t>: Eine </a:t>
            </a:r>
            <a:r>
              <a:rPr lang="de-DE" sz="3600" dirty="0" smtClean="0"/>
              <a:t>Auseinandersetzung </a:t>
            </a:r>
            <a:r>
              <a:rPr lang="de-DE" sz="3600" dirty="0" smtClean="0"/>
              <a:t>mit dem </a:t>
            </a:r>
            <a:r>
              <a:rPr lang="de-DE" sz="3600" dirty="0" smtClean="0"/>
              <a:t>Text</a:t>
            </a:r>
            <a:endParaRPr lang="de-DE" sz="3600" dirty="0" smtClean="0"/>
          </a:p>
          <a:p>
            <a:r>
              <a:rPr lang="de-DE" sz="3600" dirty="0" err="1" smtClean="0"/>
              <a:t>Lesestil</a:t>
            </a:r>
            <a:r>
              <a:rPr lang="de-DE" sz="3600" dirty="0" smtClean="0"/>
              <a:t>: </a:t>
            </a:r>
            <a:r>
              <a:rPr lang="de-DE" sz="3600" dirty="0" smtClean="0"/>
              <a:t>Argumentatives Lesen</a:t>
            </a:r>
            <a:r>
              <a:rPr lang="de-DE" sz="3600" dirty="0" smtClean="0"/>
              <a:t>: </a:t>
            </a:r>
          </a:p>
          <a:p>
            <a:r>
              <a:rPr lang="de-DE" sz="3600" dirty="0" smtClean="0"/>
              <a:t>Eine intensive (kritische) </a:t>
            </a:r>
            <a:r>
              <a:rPr lang="de-DE" sz="3600" dirty="0" smtClean="0"/>
              <a:t>Beschäftigung /Auseinandersetzung </a:t>
            </a:r>
            <a:r>
              <a:rPr lang="de-DE" sz="3600" dirty="0" err="1" smtClean="0"/>
              <a:t>mitdem</a:t>
            </a:r>
            <a:r>
              <a:rPr lang="de-DE" sz="3600" dirty="0" smtClean="0"/>
              <a:t> </a:t>
            </a:r>
            <a:r>
              <a:rPr lang="de-DE" sz="3600" dirty="0" smtClean="0"/>
              <a:t>Textinhalt über </a:t>
            </a:r>
            <a:r>
              <a:rPr lang="de-DE" sz="3600" dirty="0" smtClean="0"/>
              <a:t>den Akt </a:t>
            </a:r>
            <a:r>
              <a:rPr lang="de-DE" sz="3600" dirty="0" smtClean="0"/>
              <a:t>des Lesens hinaus.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/>
          <a:lstStyle/>
          <a:p>
            <a:pPr>
              <a:buNone/>
            </a:pPr>
            <a:r>
              <a:rPr lang="de-DE" sz="4000" b="1" dirty="0" smtClean="0"/>
              <a:t>Leseinteresse: Ästhetischer Genuss </a:t>
            </a:r>
          </a:p>
          <a:p>
            <a:r>
              <a:rPr lang="de-DE" sz="4000" dirty="0" err="1" smtClean="0"/>
              <a:t>Leseziel</a:t>
            </a:r>
            <a:r>
              <a:rPr lang="de-DE" sz="4000" dirty="0" smtClean="0"/>
              <a:t>: Unterhaltung, </a:t>
            </a:r>
            <a:r>
              <a:rPr lang="de-DE" sz="4000" dirty="0" smtClean="0"/>
              <a:t>Freude </a:t>
            </a:r>
            <a:endParaRPr lang="de-DE" sz="4000" dirty="0" smtClean="0"/>
          </a:p>
          <a:p>
            <a:r>
              <a:rPr lang="de-DE" sz="4000" dirty="0" err="1" smtClean="0"/>
              <a:t>Lesestil</a:t>
            </a:r>
            <a:r>
              <a:rPr lang="de-DE" sz="4000" dirty="0" smtClean="0"/>
              <a:t>: </a:t>
            </a:r>
            <a:r>
              <a:rPr lang="de-DE" sz="4000" dirty="0" smtClean="0"/>
              <a:t>Ästhetisches Lesen</a:t>
            </a:r>
            <a:r>
              <a:rPr lang="de-DE" sz="4000" dirty="0" smtClean="0"/>
              <a:t>: </a:t>
            </a:r>
          </a:p>
          <a:p>
            <a:r>
              <a:rPr lang="de-DE" sz="4000" dirty="0" smtClean="0"/>
              <a:t>Ein Text wird ohne </a:t>
            </a:r>
            <a:r>
              <a:rPr lang="de-DE" sz="4000" dirty="0" smtClean="0"/>
              <a:t>„</a:t>
            </a:r>
            <a:r>
              <a:rPr lang="de-DE" sz="4000" dirty="0" smtClean="0"/>
              <a:t>Absicht“ gelesen.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de-DE" b="1" dirty="0" smtClean="0"/>
              <a:t>AUTHENTISCHES LESEN</a:t>
            </a:r>
          </a:p>
          <a:p>
            <a:r>
              <a:rPr lang="de-DE" dirty="0" smtClean="0"/>
              <a:t>Individuelles </a:t>
            </a:r>
            <a:r>
              <a:rPr lang="de-DE" dirty="0" smtClean="0"/>
              <a:t>Lesen (ca. </a:t>
            </a:r>
            <a:r>
              <a:rPr lang="de-DE" dirty="0" smtClean="0"/>
              <a:t>3-4 </a:t>
            </a:r>
            <a:r>
              <a:rPr lang="de-DE" dirty="0" smtClean="0"/>
              <a:t>Minuten, je nach Länge des Textes)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Informationsaustausch (2er Gruppen)</a:t>
            </a:r>
          </a:p>
          <a:p>
            <a:endParaRPr lang="de-DE" dirty="0" smtClean="0"/>
          </a:p>
          <a:p>
            <a:r>
              <a:rPr lang="de-DE" dirty="0" smtClean="0"/>
              <a:t>Individuelles Lesen (ca. </a:t>
            </a:r>
            <a:r>
              <a:rPr lang="de-DE" dirty="0" smtClean="0"/>
              <a:t>3-4 </a:t>
            </a:r>
            <a:r>
              <a:rPr lang="de-DE" dirty="0" smtClean="0"/>
              <a:t>Minuten)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Informationsaustausch (in neuer personeller </a:t>
            </a:r>
            <a:r>
              <a:rPr lang="de-DE" dirty="0" smtClean="0"/>
              <a:t> Zusammensetzung</a:t>
            </a:r>
            <a:r>
              <a:rPr lang="de-DE" dirty="0" smtClean="0"/>
              <a:t>)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Individuelles Lesen (Unterstreichen von max. 5 </a:t>
            </a:r>
            <a:r>
              <a:rPr lang="de-DE" dirty="0" smtClean="0"/>
              <a:t>Wörtern)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Informationsaustausch  Gemeinsames </a:t>
            </a:r>
            <a:r>
              <a:rPr lang="de-DE" dirty="0" smtClean="0"/>
              <a:t>Wörterbuch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Individuelles </a:t>
            </a:r>
            <a:r>
              <a:rPr lang="de-DE" dirty="0" smtClean="0"/>
              <a:t>Lesen Ev</a:t>
            </a:r>
            <a:r>
              <a:rPr lang="de-DE" dirty="0" smtClean="0"/>
              <a:t>. Nochmals Informationsaustausch und gem. </a:t>
            </a:r>
          </a:p>
          <a:p>
            <a:r>
              <a:rPr lang="de-DE" dirty="0" smtClean="0"/>
              <a:t>Wörterbuch</a:t>
            </a:r>
            <a:endParaRPr lang="de-DE" dirty="0" smtClean="0"/>
          </a:p>
          <a:p>
            <a:r>
              <a:rPr lang="de-DE" dirty="0" smtClean="0"/>
              <a:t>Abschließende individuelle Lektüre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KEINE Folgeübungen und Überprüfungsfragen</a:t>
            </a:r>
            <a:r>
              <a:rPr lang="de-DE" dirty="0" smtClean="0"/>
              <a:t>!!!</a:t>
            </a:r>
            <a:endParaRPr lang="de-DE" dirty="0" smtClean="0"/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b="1" dirty="0" smtClean="0"/>
              <a:t>ANALYTISCHES LESEN</a:t>
            </a:r>
          </a:p>
          <a:p>
            <a:r>
              <a:rPr lang="de-DE" dirty="0" smtClean="0"/>
              <a:t>Suche X im Bereich </a:t>
            </a:r>
            <a:r>
              <a:rPr lang="de-DE" dirty="0" smtClean="0"/>
              <a:t>von:</a:t>
            </a:r>
            <a:endParaRPr lang="de-DE" dirty="0" smtClean="0"/>
          </a:p>
          <a:p>
            <a:r>
              <a:rPr lang="de-DE" dirty="0" smtClean="0"/>
              <a:t>Lexik</a:t>
            </a:r>
            <a:endParaRPr lang="de-DE" dirty="0" smtClean="0"/>
          </a:p>
          <a:p>
            <a:r>
              <a:rPr lang="de-DE" dirty="0" smtClean="0"/>
              <a:t>Syntax </a:t>
            </a:r>
          </a:p>
          <a:p>
            <a:r>
              <a:rPr lang="de-DE" dirty="0" smtClean="0"/>
              <a:t>Semantik </a:t>
            </a:r>
          </a:p>
          <a:p>
            <a:r>
              <a:rPr lang="de-DE" dirty="0" smtClean="0"/>
              <a:t>Pragmatik</a:t>
            </a:r>
            <a:endParaRPr lang="de-DE" dirty="0" smtClean="0"/>
          </a:p>
          <a:p>
            <a:r>
              <a:rPr lang="de-DE" dirty="0" smtClean="0"/>
              <a:t>Morphologie</a:t>
            </a:r>
          </a:p>
          <a:p>
            <a:r>
              <a:rPr lang="de-DE" dirty="0" smtClean="0"/>
              <a:t>Choreographie wie beim </a:t>
            </a:r>
          </a:p>
          <a:p>
            <a:r>
              <a:rPr lang="de-DE" dirty="0" smtClean="0"/>
              <a:t>Authentischen Lesen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/>
          <a:lstStyle/>
          <a:p>
            <a:pPr algn="ctr"/>
            <a:endParaRPr lang="de-DE" dirty="0" smtClean="0"/>
          </a:p>
          <a:p>
            <a:pPr algn="ctr">
              <a:buNone/>
            </a:pPr>
            <a:endParaRPr lang="de-DE" sz="5400" dirty="0" smtClean="0"/>
          </a:p>
          <a:p>
            <a:pPr algn="ctr">
              <a:buNone/>
            </a:pPr>
            <a:r>
              <a:rPr lang="de-DE" sz="4800" b="1" dirty="0" smtClean="0"/>
              <a:t>ARBEIT </a:t>
            </a:r>
            <a:r>
              <a:rPr lang="de-DE" sz="4800" b="1" dirty="0" smtClean="0"/>
              <a:t>MIT </a:t>
            </a:r>
            <a:r>
              <a:rPr lang="de-DE" sz="4800" b="1" dirty="0" smtClean="0"/>
              <a:t>LESETEXTEN/BEISPIELE</a:t>
            </a:r>
            <a:endParaRPr lang="de-DE" sz="4800" b="1" dirty="0" smtClean="0"/>
          </a:p>
          <a:p>
            <a:pPr algn="ctr"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/>
          <a:lstStyle/>
          <a:p>
            <a:pPr>
              <a:buNone/>
            </a:pPr>
            <a:r>
              <a:rPr lang="de-DE" sz="4000" b="1" dirty="0" smtClean="0"/>
              <a:t>LESEFLÜSSIGKEIT ERWERBEN</a:t>
            </a:r>
          </a:p>
          <a:p>
            <a:r>
              <a:rPr lang="de-DE" sz="4400" dirty="0" smtClean="0"/>
              <a:t>durch gemeinsames und </a:t>
            </a:r>
            <a:r>
              <a:rPr lang="de-DE" sz="4400" dirty="0" smtClean="0"/>
              <a:t>schnelles </a:t>
            </a:r>
            <a:r>
              <a:rPr lang="de-DE" sz="4400" dirty="0" smtClean="0"/>
              <a:t>Lesen</a:t>
            </a:r>
          </a:p>
          <a:p>
            <a:r>
              <a:rPr lang="de-DE" sz="4400" dirty="0" smtClean="0"/>
              <a:t>Methode: Chorlesen</a:t>
            </a:r>
            <a:endParaRPr lang="de-DE" sz="4400" dirty="0" smtClean="0"/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/>
          <a:lstStyle/>
          <a:p>
            <a:pPr>
              <a:buNone/>
            </a:pPr>
            <a:r>
              <a:rPr lang="de-DE" sz="3600" b="1" dirty="0" smtClean="0"/>
              <a:t>VORKENNTNISSE MOBILISIEREN</a:t>
            </a:r>
          </a:p>
          <a:p>
            <a:r>
              <a:rPr lang="de-DE" sz="4000" dirty="0" smtClean="0"/>
              <a:t>durch Antizipieren</a:t>
            </a:r>
          </a:p>
          <a:p>
            <a:r>
              <a:rPr lang="de-DE" sz="4000" dirty="0" smtClean="0"/>
              <a:t>Methoden</a:t>
            </a:r>
            <a:r>
              <a:rPr lang="de-DE" sz="4000" dirty="0" smtClean="0"/>
              <a:t>:</a:t>
            </a:r>
            <a:endParaRPr lang="de-DE" sz="4000" dirty="0" smtClean="0"/>
          </a:p>
          <a:p>
            <a:r>
              <a:rPr lang="de-DE" sz="4000" dirty="0" smtClean="0"/>
              <a:t>Lückentext</a:t>
            </a:r>
            <a:endParaRPr lang="de-DE" sz="4000" dirty="0" smtClean="0"/>
          </a:p>
          <a:p>
            <a:r>
              <a:rPr lang="de-DE" sz="4000" dirty="0" smtClean="0"/>
              <a:t>Lückendiktat (Klopfdiktat</a:t>
            </a:r>
            <a:r>
              <a:rPr lang="de-DE" sz="4000" dirty="0" smtClean="0"/>
              <a:t>)</a:t>
            </a:r>
            <a:endParaRPr lang="de-DE" sz="4000" dirty="0" smtClean="0"/>
          </a:p>
          <a:p>
            <a:r>
              <a:rPr lang="de-DE" sz="4000" dirty="0" smtClean="0"/>
              <a:t>vom Titel </a:t>
            </a:r>
            <a:r>
              <a:rPr lang="de-DE" sz="4000" dirty="0" smtClean="0"/>
              <a:t>aus</a:t>
            </a:r>
            <a:endParaRPr lang="de-DE" sz="4000" dirty="0" smtClean="0"/>
          </a:p>
          <a:p>
            <a:r>
              <a:rPr lang="de-DE" sz="4000" dirty="0" smtClean="0"/>
              <a:t>vom Bild aus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rmAutofit fontScale="92500" lnSpcReduction="20000"/>
          </a:bodyPr>
          <a:lstStyle/>
          <a:p>
            <a:pPr marL="1371600" lvl="3" indent="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de-DE" sz="3500" b="1" dirty="0" smtClean="0">
                <a:latin typeface="Arial Black" pitchFamily="34" charset="0"/>
              </a:rPr>
              <a:t>Gedichte </a:t>
            </a:r>
          </a:p>
          <a:p>
            <a:pPr marL="1371600" lvl="3" indent="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None/>
            </a:pPr>
            <a:endParaRPr lang="de-DE" sz="2200" b="1" dirty="0" smtClean="0">
              <a:latin typeface="Arial Black" pitchFamily="34" charset="0"/>
            </a:endParaRPr>
          </a:p>
          <a:p>
            <a:pPr marL="1371600" lvl="3" indent="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de-DE" sz="2200" b="1" dirty="0" smtClean="0">
                <a:latin typeface="Arial Black" pitchFamily="34" charset="0"/>
              </a:rPr>
              <a:t>kann man __________</a:t>
            </a:r>
          </a:p>
          <a:p>
            <a:pPr marL="1371600" lvl="3" indent="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de-DE" sz="2200" b="1" dirty="0" smtClean="0">
                <a:latin typeface="Arial Black" pitchFamily="34" charset="0"/>
              </a:rPr>
              <a:t>von ___________ bis ___________, </a:t>
            </a:r>
          </a:p>
          <a:p>
            <a:pPr marL="1371600" lvl="3" indent="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de-DE" sz="2200" b="1" dirty="0" smtClean="0">
                <a:latin typeface="Arial Black" pitchFamily="34" charset="0"/>
              </a:rPr>
              <a:t>im ___________ und am ___________,</a:t>
            </a:r>
          </a:p>
          <a:p>
            <a:pPr marL="1371600" lvl="3" indent="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de-DE" sz="2200" b="1" dirty="0" smtClean="0">
                <a:latin typeface="Arial Black" pitchFamily="34" charset="0"/>
              </a:rPr>
              <a:t>beim __________ im _________ und  im ___________ sowieso.</a:t>
            </a:r>
          </a:p>
          <a:p>
            <a:pPr marL="1371600" lvl="3" indent="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de-DE" sz="2200" b="1" dirty="0" smtClean="0">
                <a:latin typeface="Arial Black" pitchFamily="34" charset="0"/>
              </a:rPr>
              <a:t>Beim Warten auf </a:t>
            </a:r>
          </a:p>
          <a:p>
            <a:pPr marL="1371600" lvl="3" indent="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de-DE" sz="2200" b="1" dirty="0" smtClean="0">
                <a:latin typeface="Arial Black" pitchFamily="34" charset="0"/>
              </a:rPr>
              <a:t>___________, ___________ oder ___________ und           </a:t>
            </a:r>
          </a:p>
          <a:p>
            <a:pPr marL="1371600" lvl="3" indent="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de-DE" sz="2200" b="1" dirty="0" smtClean="0">
                <a:latin typeface="Arial Black" pitchFamily="34" charset="0"/>
              </a:rPr>
              <a:t>beim ___________,</a:t>
            </a:r>
          </a:p>
          <a:p>
            <a:pPr marL="1371600" lvl="3" indent="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de-DE" sz="2200" b="1" dirty="0" smtClean="0">
                <a:latin typeface="Arial Black" pitchFamily="34" charset="0"/>
              </a:rPr>
              <a:t>wenn man unbedingt </a:t>
            </a:r>
            <a:r>
              <a:rPr lang="de-DE" sz="2200" b="1" dirty="0" err="1" smtClean="0">
                <a:latin typeface="Arial Black" pitchFamily="34" charset="0"/>
              </a:rPr>
              <a:t>muß</a:t>
            </a:r>
            <a:r>
              <a:rPr lang="de-DE" sz="2200" b="1" dirty="0" smtClean="0">
                <a:latin typeface="Arial Black" pitchFamily="34" charset="0"/>
              </a:rPr>
              <a:t>. </a:t>
            </a:r>
          </a:p>
          <a:p>
            <a:pPr marL="1371600" lvl="3" indent="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de-DE" sz="2200" b="1" dirty="0" smtClean="0">
                <a:latin typeface="Arial Black" pitchFamily="34" charset="0"/>
              </a:rPr>
              <a:t>Im ___________, ___________, am ___________ – </a:t>
            </a:r>
          </a:p>
          <a:p>
            <a:pPr marL="1371600" lvl="3" indent="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de-DE" sz="2200" b="1" dirty="0" smtClean="0">
                <a:latin typeface="Arial Black" pitchFamily="34" charset="0"/>
              </a:rPr>
              <a:t>ein Gedicht hab ich </a:t>
            </a:r>
          </a:p>
          <a:p>
            <a:pPr marL="1371600" lvl="3" indent="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de-DE" sz="2200" b="1" dirty="0" smtClean="0">
                <a:latin typeface="Arial Black" pitchFamily="34" charset="0"/>
              </a:rPr>
              <a:t>immer zur Hand!</a:t>
            </a:r>
          </a:p>
          <a:p>
            <a:pPr marL="1371600" lvl="3" indent="0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de-DE" sz="2200" b="1" dirty="0" smtClean="0">
                <a:latin typeface="Arial Black" pitchFamily="34" charset="0"/>
              </a:rPr>
              <a:t>Aber am liebsten ___________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/>
          <a:lstStyle/>
          <a:p>
            <a:pPr>
              <a:buNone/>
            </a:pPr>
            <a:r>
              <a:rPr lang="de-DE" dirty="0" smtClean="0"/>
              <a:t>WAS HEISST LESEN/REZEPTION IM FSU?</a:t>
            </a:r>
          </a:p>
          <a:p>
            <a:pPr>
              <a:buNone/>
            </a:pPr>
            <a:endParaRPr lang="de-DE" dirty="0" smtClean="0"/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Bedeutung identifizieren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Wissen aktivieren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Zusammenhänge finden (Bekanntes mit </a:t>
            </a:r>
          </a:p>
          <a:p>
            <a:pPr>
              <a:buNone/>
            </a:pPr>
            <a:r>
              <a:rPr lang="de-DE" dirty="0" smtClean="0"/>
              <a:t>Unbekanntem verknüpfen)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Sinn geben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de-DE" sz="3500" b="1" dirty="0" smtClean="0"/>
              <a:t>Gedichte </a:t>
            </a:r>
          </a:p>
          <a:p>
            <a:pPr algn="just">
              <a:buNone/>
            </a:pPr>
            <a:endParaRPr lang="de-DE" b="1" dirty="0" smtClean="0"/>
          </a:p>
          <a:p>
            <a:pPr lvl="3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Tx/>
              <a:buNone/>
            </a:pPr>
            <a:r>
              <a:rPr lang="de-DE" b="1" dirty="0" smtClean="0">
                <a:latin typeface="Arial Black" pitchFamily="34" charset="0"/>
              </a:rPr>
              <a:t>kann man lesen</a:t>
            </a:r>
          </a:p>
          <a:p>
            <a:pPr lvl="3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Tx/>
              <a:buNone/>
            </a:pPr>
            <a:r>
              <a:rPr lang="de-DE" b="1" dirty="0" smtClean="0">
                <a:latin typeface="Arial Black" pitchFamily="34" charset="0"/>
              </a:rPr>
              <a:t>von </a:t>
            </a:r>
            <a:r>
              <a:rPr lang="de-DE" b="1" u="sng" dirty="0" smtClean="0">
                <a:latin typeface="Arial Black" pitchFamily="34" charset="0"/>
              </a:rPr>
              <a:t>morgens</a:t>
            </a:r>
            <a:r>
              <a:rPr lang="de-DE" b="1" dirty="0" smtClean="0">
                <a:latin typeface="Arial Black" pitchFamily="34" charset="0"/>
              </a:rPr>
              <a:t> bis </a:t>
            </a:r>
            <a:r>
              <a:rPr lang="de-DE" b="1" u="sng" dirty="0" smtClean="0">
                <a:latin typeface="Arial Black" pitchFamily="34" charset="0"/>
              </a:rPr>
              <a:t>abends</a:t>
            </a:r>
            <a:r>
              <a:rPr lang="de-DE" b="1" dirty="0" smtClean="0">
                <a:latin typeface="Arial Black" pitchFamily="34" charset="0"/>
              </a:rPr>
              <a:t>, </a:t>
            </a:r>
          </a:p>
          <a:p>
            <a:pPr lvl="3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Tx/>
              <a:buNone/>
            </a:pPr>
            <a:r>
              <a:rPr lang="de-DE" b="1" dirty="0" smtClean="0">
                <a:latin typeface="Arial Black" pitchFamily="34" charset="0"/>
              </a:rPr>
              <a:t>im </a:t>
            </a:r>
            <a:r>
              <a:rPr lang="de-DE" b="1" u="sng" dirty="0" smtClean="0">
                <a:latin typeface="Arial Black" pitchFamily="34" charset="0"/>
              </a:rPr>
              <a:t>Bett</a:t>
            </a:r>
            <a:r>
              <a:rPr lang="de-DE" b="1" dirty="0" smtClean="0">
                <a:latin typeface="Arial Black" pitchFamily="34" charset="0"/>
              </a:rPr>
              <a:t> und am </a:t>
            </a:r>
            <a:r>
              <a:rPr lang="de-DE" b="1" u="sng" dirty="0" smtClean="0">
                <a:latin typeface="Arial Black" pitchFamily="34" charset="0"/>
              </a:rPr>
              <a:t>Klo</a:t>
            </a:r>
            <a:r>
              <a:rPr lang="de-DE" b="1" dirty="0" smtClean="0">
                <a:latin typeface="Arial Black" pitchFamily="34" charset="0"/>
              </a:rPr>
              <a:t>,</a:t>
            </a:r>
          </a:p>
          <a:p>
            <a:pPr lvl="3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Tx/>
              <a:buNone/>
            </a:pPr>
            <a:r>
              <a:rPr lang="de-DE" b="1" dirty="0" smtClean="0">
                <a:latin typeface="Arial Black" pitchFamily="34" charset="0"/>
              </a:rPr>
              <a:t>beim </a:t>
            </a:r>
            <a:r>
              <a:rPr lang="de-DE" b="1" u="sng" dirty="0" smtClean="0">
                <a:latin typeface="Arial Black" pitchFamily="34" charset="0"/>
              </a:rPr>
              <a:t>Spazieren</a:t>
            </a:r>
            <a:r>
              <a:rPr lang="de-DE" b="1" dirty="0" smtClean="0">
                <a:latin typeface="Arial Black" pitchFamily="34" charset="0"/>
              </a:rPr>
              <a:t> im </a:t>
            </a:r>
            <a:r>
              <a:rPr lang="de-DE" b="1" u="sng" dirty="0" smtClean="0">
                <a:latin typeface="Arial Black" pitchFamily="34" charset="0"/>
              </a:rPr>
              <a:t>Park</a:t>
            </a:r>
            <a:r>
              <a:rPr lang="de-DE" b="1" dirty="0" smtClean="0">
                <a:latin typeface="Arial Black" pitchFamily="34" charset="0"/>
              </a:rPr>
              <a:t> und  im </a:t>
            </a:r>
            <a:r>
              <a:rPr lang="de-DE" b="1" u="sng" dirty="0" smtClean="0">
                <a:latin typeface="Arial Black" pitchFamily="34" charset="0"/>
              </a:rPr>
              <a:t>Wald</a:t>
            </a:r>
            <a:r>
              <a:rPr lang="de-DE" b="1" dirty="0" smtClean="0">
                <a:latin typeface="Arial Black" pitchFamily="34" charset="0"/>
              </a:rPr>
              <a:t> sowieso.</a:t>
            </a:r>
          </a:p>
          <a:p>
            <a:pPr lvl="3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Tx/>
              <a:buNone/>
            </a:pPr>
            <a:r>
              <a:rPr lang="de-DE" b="1" dirty="0" smtClean="0">
                <a:latin typeface="Arial Black" pitchFamily="34" charset="0"/>
              </a:rPr>
              <a:t>Beim Warten auf </a:t>
            </a:r>
          </a:p>
          <a:p>
            <a:pPr lvl="3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Tx/>
              <a:buNone/>
            </a:pPr>
            <a:r>
              <a:rPr lang="de-DE" b="1" u="sng" dirty="0" smtClean="0">
                <a:latin typeface="Arial Black" pitchFamily="34" charset="0"/>
              </a:rPr>
              <a:t>U-Bahn</a:t>
            </a:r>
            <a:r>
              <a:rPr lang="de-DE" b="1" dirty="0" smtClean="0">
                <a:latin typeface="Arial Black" pitchFamily="34" charset="0"/>
              </a:rPr>
              <a:t>, </a:t>
            </a:r>
            <a:r>
              <a:rPr lang="de-DE" b="1" u="sng" dirty="0" smtClean="0">
                <a:latin typeface="Arial Black" pitchFamily="34" charset="0"/>
              </a:rPr>
              <a:t>Zug</a:t>
            </a:r>
            <a:r>
              <a:rPr lang="de-DE" b="1" dirty="0" smtClean="0">
                <a:latin typeface="Arial Black" pitchFamily="34" charset="0"/>
              </a:rPr>
              <a:t> oder </a:t>
            </a:r>
            <a:r>
              <a:rPr lang="de-DE" b="1" u="sng" dirty="0" smtClean="0">
                <a:latin typeface="Arial Black" pitchFamily="34" charset="0"/>
              </a:rPr>
              <a:t>Bus</a:t>
            </a:r>
            <a:r>
              <a:rPr lang="de-DE" b="1" dirty="0" smtClean="0">
                <a:latin typeface="Arial Black" pitchFamily="34" charset="0"/>
              </a:rPr>
              <a:t> und           </a:t>
            </a:r>
          </a:p>
          <a:p>
            <a:pPr lvl="3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Tx/>
              <a:buNone/>
            </a:pPr>
            <a:r>
              <a:rPr lang="de-DE" b="1" dirty="0" smtClean="0">
                <a:latin typeface="Arial Black" pitchFamily="34" charset="0"/>
              </a:rPr>
              <a:t>beim </a:t>
            </a:r>
            <a:r>
              <a:rPr lang="de-DE" b="1" u="sng" dirty="0" smtClean="0">
                <a:latin typeface="Arial Black" pitchFamily="34" charset="0"/>
              </a:rPr>
              <a:t>Zahnarzt</a:t>
            </a:r>
            <a:r>
              <a:rPr lang="de-DE" b="1" dirty="0" smtClean="0">
                <a:latin typeface="Arial Black" pitchFamily="34" charset="0"/>
              </a:rPr>
              <a:t>,</a:t>
            </a:r>
          </a:p>
          <a:p>
            <a:pPr lvl="3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Tx/>
              <a:buNone/>
            </a:pPr>
            <a:r>
              <a:rPr lang="de-DE" b="1" dirty="0" smtClean="0">
                <a:latin typeface="Arial Black" pitchFamily="34" charset="0"/>
              </a:rPr>
              <a:t>wenn man unbedingt </a:t>
            </a:r>
            <a:r>
              <a:rPr lang="de-DE" b="1" dirty="0" err="1" smtClean="0">
                <a:latin typeface="Arial Black" pitchFamily="34" charset="0"/>
              </a:rPr>
              <a:t>muß</a:t>
            </a:r>
            <a:r>
              <a:rPr lang="de-DE" b="1" dirty="0" smtClean="0">
                <a:latin typeface="Arial Black" pitchFamily="34" charset="0"/>
              </a:rPr>
              <a:t>. </a:t>
            </a:r>
          </a:p>
          <a:p>
            <a:pPr lvl="3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Tx/>
              <a:buNone/>
            </a:pPr>
            <a:r>
              <a:rPr lang="de-DE" b="1" dirty="0" smtClean="0">
                <a:latin typeface="Arial Black" pitchFamily="34" charset="0"/>
              </a:rPr>
              <a:t>Im </a:t>
            </a:r>
            <a:r>
              <a:rPr lang="de-DE" b="1" u="sng" dirty="0" smtClean="0">
                <a:latin typeface="Arial Black" pitchFamily="34" charset="0"/>
              </a:rPr>
              <a:t>Kaffeehaus</a:t>
            </a:r>
            <a:r>
              <a:rPr lang="de-DE" b="1" dirty="0" smtClean="0">
                <a:latin typeface="Arial Black" pitchFamily="34" charset="0"/>
              </a:rPr>
              <a:t>, </a:t>
            </a:r>
            <a:r>
              <a:rPr lang="de-DE" b="1" u="sng" dirty="0" smtClean="0">
                <a:latin typeface="Arial Black" pitchFamily="34" charset="0"/>
              </a:rPr>
              <a:t>Thermalbad</a:t>
            </a:r>
            <a:r>
              <a:rPr lang="de-DE" b="1" dirty="0" smtClean="0">
                <a:latin typeface="Arial Black" pitchFamily="34" charset="0"/>
              </a:rPr>
              <a:t>, am </a:t>
            </a:r>
            <a:r>
              <a:rPr lang="de-DE" b="1" u="sng" dirty="0" smtClean="0">
                <a:latin typeface="Arial Black" pitchFamily="34" charset="0"/>
              </a:rPr>
              <a:t>Strand</a:t>
            </a:r>
            <a:r>
              <a:rPr lang="de-DE" b="1" dirty="0" smtClean="0">
                <a:latin typeface="Arial Black" pitchFamily="34" charset="0"/>
              </a:rPr>
              <a:t> – </a:t>
            </a:r>
          </a:p>
          <a:p>
            <a:pPr lvl="3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Tx/>
              <a:buNone/>
            </a:pPr>
            <a:r>
              <a:rPr lang="de-DE" b="1" dirty="0" smtClean="0">
                <a:latin typeface="Arial Black" pitchFamily="34" charset="0"/>
              </a:rPr>
              <a:t>ein Gedicht hab ich </a:t>
            </a:r>
          </a:p>
          <a:p>
            <a:pPr lvl="3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Tx/>
              <a:buNone/>
            </a:pPr>
            <a:r>
              <a:rPr lang="de-DE" b="1" dirty="0" smtClean="0">
                <a:latin typeface="Arial Black" pitchFamily="34" charset="0"/>
              </a:rPr>
              <a:t>immer zur Hand!</a:t>
            </a:r>
          </a:p>
          <a:p>
            <a:pPr lvl="3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Tx/>
              <a:buNone/>
            </a:pPr>
            <a:r>
              <a:rPr lang="de-DE" b="1" dirty="0" smtClean="0">
                <a:latin typeface="Arial Black" pitchFamily="34" charset="0"/>
              </a:rPr>
              <a:t>Aber am liebsten ___________</a:t>
            </a:r>
          </a:p>
          <a:p>
            <a:pPr lvl="3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Tx/>
              <a:buNone/>
            </a:pPr>
            <a:r>
              <a:rPr lang="de-DE" b="1" dirty="0" smtClean="0">
                <a:latin typeface="Arial Black" pitchFamily="34" charset="0"/>
              </a:rPr>
              <a:t>…</a:t>
            </a:r>
            <a:endParaRPr lang="de-AT" dirty="0" smtClean="0"/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/>
          <a:lstStyle/>
          <a:p>
            <a:r>
              <a:rPr lang="de-DE" sz="2800" dirty="0" smtClean="0"/>
              <a:t>Schreiben Sie den Text zu Ende</a:t>
            </a:r>
            <a:r>
              <a:rPr lang="de-DE" sz="2800" dirty="0" smtClean="0"/>
              <a:t>!</a:t>
            </a:r>
            <a:endParaRPr lang="de-DE" sz="2800" dirty="0" smtClean="0"/>
          </a:p>
          <a:p>
            <a:r>
              <a:rPr lang="de-DE" sz="2800" dirty="0" smtClean="0"/>
              <a:t>Suchen Sie passende Texte für folgende Situationen (aus):  nach dem Aufstehen, vor dem Einschlafen, für eine Liebeserklärung, für einen Abschied, für einen Kindergeburtstag, … </a:t>
            </a:r>
          </a:p>
          <a:p>
            <a:r>
              <a:rPr lang="de-DE" sz="2800" dirty="0" smtClean="0"/>
              <a:t>Schreiben Sie einen Text nach diesem Muster: „Zeitungen/Musik/SMS/etc. kann man“</a:t>
            </a:r>
          </a:p>
          <a:p>
            <a:r>
              <a:rPr lang="de-DE" sz="2800" dirty="0" smtClean="0"/>
              <a:t>Was lesen Sie wann/in welcher Situation?</a:t>
            </a:r>
          </a:p>
          <a:p>
            <a:r>
              <a:rPr lang="de-DE" sz="2800" dirty="0" smtClean="0"/>
              <a:t>Stellen Sie Ihren Lieblingstext vor!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/>
          <a:lstStyle/>
          <a:p>
            <a:pPr>
              <a:buNone/>
            </a:pPr>
            <a:r>
              <a:rPr lang="de-DE" sz="4000" b="1" dirty="0" smtClean="0"/>
              <a:t>ANTIZIPIEREN vom </a:t>
            </a:r>
            <a:r>
              <a:rPr lang="de-DE" sz="4000" b="1" dirty="0" smtClean="0"/>
              <a:t>Titel aus</a:t>
            </a:r>
          </a:p>
          <a:p>
            <a:pPr>
              <a:buNone/>
            </a:pPr>
            <a:r>
              <a:rPr lang="de-DE" sz="4000" i="1" dirty="0" smtClean="0"/>
              <a:t>ZEUGE Dieter</a:t>
            </a:r>
          </a:p>
          <a:p>
            <a:r>
              <a:rPr lang="de-DE" sz="4000" dirty="0" smtClean="0"/>
              <a:t>Worum könnte es in der </a:t>
            </a:r>
            <a:r>
              <a:rPr lang="de-DE" sz="4000" dirty="0" smtClean="0"/>
              <a:t>Geschichte </a:t>
            </a:r>
            <a:r>
              <a:rPr lang="de-DE" sz="4000" dirty="0" smtClean="0"/>
              <a:t>gehen?</a:t>
            </a:r>
          </a:p>
          <a:p>
            <a:r>
              <a:rPr lang="de-DE" sz="4000" dirty="0" smtClean="0"/>
              <a:t>Nennen Sie </a:t>
            </a:r>
            <a:r>
              <a:rPr lang="de-DE" sz="4000" dirty="0" smtClean="0"/>
              <a:t>3-4 </a:t>
            </a:r>
            <a:r>
              <a:rPr lang="de-DE" sz="4000" dirty="0" smtClean="0"/>
              <a:t>Dinge, von </a:t>
            </a:r>
            <a:r>
              <a:rPr lang="de-DE" sz="4000" dirty="0" smtClean="0"/>
              <a:t>denen </a:t>
            </a:r>
            <a:r>
              <a:rPr lang="de-DE" sz="4000" dirty="0" smtClean="0"/>
              <a:t>Sie glauben, dass </a:t>
            </a:r>
            <a:r>
              <a:rPr lang="de-DE" sz="4000" dirty="0" smtClean="0"/>
              <a:t>sie </a:t>
            </a:r>
            <a:r>
              <a:rPr lang="de-DE" sz="4000" dirty="0" smtClean="0"/>
              <a:t>in der Geschichte </a:t>
            </a:r>
            <a:r>
              <a:rPr lang="de-DE" sz="4000" dirty="0" smtClean="0"/>
              <a:t>vorkommen könnten</a:t>
            </a:r>
            <a:endParaRPr lang="de-DE" sz="4000" dirty="0" smtClean="0"/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sz="2800" b="1" dirty="0" smtClean="0"/>
              <a:t>STRUKTURMERKMALE BEWUSST </a:t>
            </a:r>
            <a:r>
              <a:rPr lang="de-DE" sz="2800" b="1" dirty="0" smtClean="0"/>
              <a:t>MACHEN </a:t>
            </a:r>
            <a:endParaRPr lang="de-DE" sz="2800" b="1" dirty="0" smtClean="0"/>
          </a:p>
          <a:p>
            <a:r>
              <a:rPr lang="de-DE" sz="3200" dirty="0" smtClean="0"/>
              <a:t>durch das Erkennen von </a:t>
            </a:r>
            <a:r>
              <a:rPr lang="de-DE" sz="3200" dirty="0" smtClean="0"/>
              <a:t>Aufbauprinzipien und Erzählstrukturen </a:t>
            </a:r>
            <a:r>
              <a:rPr lang="de-DE" sz="3200" dirty="0" smtClean="0"/>
              <a:t>von Texten </a:t>
            </a:r>
          </a:p>
          <a:p>
            <a:r>
              <a:rPr lang="de-DE" sz="3200" dirty="0" smtClean="0"/>
              <a:t>Methoden: Textrekonstruktion </a:t>
            </a:r>
            <a:r>
              <a:rPr lang="de-DE" sz="3200" dirty="0" smtClean="0"/>
              <a:t>(Textpuzzle): </a:t>
            </a:r>
          </a:p>
          <a:p>
            <a:pPr>
              <a:buNone/>
            </a:pPr>
            <a:r>
              <a:rPr lang="de-DE" sz="3200" dirty="0" smtClean="0"/>
              <a:t>schriftlich und mündlich</a:t>
            </a:r>
          </a:p>
          <a:p>
            <a:pPr>
              <a:buNone/>
            </a:pPr>
            <a:endParaRPr lang="de-DE" sz="3200" dirty="0" smtClean="0"/>
          </a:p>
          <a:p>
            <a:r>
              <a:rPr lang="de-DE" sz="3200" dirty="0" smtClean="0"/>
              <a:t>Story Board</a:t>
            </a:r>
          </a:p>
          <a:p>
            <a:pPr>
              <a:buNone/>
            </a:pPr>
            <a:endParaRPr lang="de-DE" sz="3200" dirty="0" smtClean="0"/>
          </a:p>
          <a:p>
            <a:r>
              <a:rPr lang="de-DE" sz="3200" dirty="0" smtClean="0"/>
              <a:t>Textskelett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de-DE" b="1" dirty="0" smtClean="0"/>
              <a:t>SINN  KONSTITUIEREN</a:t>
            </a:r>
          </a:p>
          <a:p>
            <a:endParaRPr lang="de-DE" dirty="0" smtClean="0"/>
          </a:p>
          <a:p>
            <a:r>
              <a:rPr lang="de-DE" dirty="0" smtClean="0"/>
              <a:t>Globalaussagen von Texte erfassen: </a:t>
            </a:r>
          </a:p>
          <a:p>
            <a:r>
              <a:rPr lang="de-DE" dirty="0" smtClean="0"/>
              <a:t>Text </a:t>
            </a:r>
            <a:r>
              <a:rPr lang="de-DE" dirty="0" smtClean="0"/>
              <a:t>– Titel zuordnen</a:t>
            </a:r>
          </a:p>
          <a:p>
            <a:endParaRPr lang="de-DE" dirty="0" smtClean="0"/>
          </a:p>
          <a:p>
            <a:r>
              <a:rPr lang="de-DE" dirty="0" smtClean="0"/>
              <a:t>Wichtiges von Unwichtigem </a:t>
            </a:r>
            <a:r>
              <a:rPr lang="de-DE" dirty="0" smtClean="0"/>
              <a:t> unterscheiden</a:t>
            </a:r>
            <a:r>
              <a:rPr lang="de-DE" dirty="0" smtClean="0"/>
              <a:t>: Bausteine einer </a:t>
            </a:r>
            <a:r>
              <a:rPr lang="de-DE" dirty="0" smtClean="0"/>
              <a:t> Geschichte </a:t>
            </a:r>
            <a:r>
              <a:rPr lang="de-DE" dirty="0" smtClean="0"/>
              <a:t>vorgeben </a:t>
            </a:r>
          </a:p>
          <a:p>
            <a:r>
              <a:rPr lang="de-DE" dirty="0" smtClean="0"/>
              <a:t>– ordnen </a:t>
            </a:r>
            <a:r>
              <a:rPr lang="de-DE" dirty="0" smtClean="0"/>
              <a:t>lassen </a:t>
            </a:r>
          </a:p>
          <a:p>
            <a:r>
              <a:rPr lang="de-DE" dirty="0" smtClean="0"/>
              <a:t>(</a:t>
            </a:r>
            <a:r>
              <a:rPr lang="de-DE" dirty="0" smtClean="0"/>
              <a:t>Plot-Struktur</a:t>
            </a:r>
            <a:r>
              <a:rPr lang="de-DE" dirty="0" smtClean="0"/>
              <a:t>), Vergleich mit dem </a:t>
            </a:r>
            <a:r>
              <a:rPr lang="de-DE" dirty="0" smtClean="0"/>
              <a:t> Ausgangstext (Expandieren)</a:t>
            </a:r>
          </a:p>
          <a:p>
            <a:endParaRPr lang="de-DE" dirty="0" smtClean="0"/>
          </a:p>
          <a:p>
            <a:r>
              <a:rPr lang="de-DE" dirty="0" smtClean="0"/>
              <a:t>Wichtiges von Unwichtigem </a:t>
            </a:r>
            <a:r>
              <a:rPr lang="de-DE" dirty="0" smtClean="0"/>
              <a:t> unterscheiden</a:t>
            </a:r>
            <a:r>
              <a:rPr lang="de-DE" dirty="0" smtClean="0"/>
              <a:t>: </a:t>
            </a:r>
          </a:p>
          <a:p>
            <a:r>
              <a:rPr lang="de-DE" dirty="0" smtClean="0"/>
              <a:t>informationsreiche Elemente </a:t>
            </a:r>
            <a:r>
              <a:rPr lang="de-DE" dirty="0" smtClean="0"/>
              <a:t> auswählen </a:t>
            </a:r>
            <a:r>
              <a:rPr lang="de-DE" dirty="0" smtClean="0"/>
              <a:t>lassen: aus Stichworten </a:t>
            </a:r>
          </a:p>
          <a:p>
            <a:r>
              <a:rPr lang="de-DE" dirty="0" smtClean="0"/>
              <a:t>– neuer </a:t>
            </a:r>
            <a:r>
              <a:rPr lang="de-DE" dirty="0" smtClean="0"/>
              <a:t>Text </a:t>
            </a:r>
            <a:r>
              <a:rPr lang="de-DE" dirty="0" smtClean="0"/>
              <a:t>(Reduzieren Expandieren)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b="1" dirty="0" smtClean="0"/>
              <a:t>LESEN </a:t>
            </a:r>
            <a:r>
              <a:rPr lang="de-DE" b="1" dirty="0" smtClean="0"/>
              <a:t>ÜBERPRÜFEN</a:t>
            </a:r>
            <a:endParaRPr lang="de-DE" b="1" dirty="0" smtClean="0"/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falsch </a:t>
            </a:r>
            <a:r>
              <a:rPr lang="de-DE" dirty="0" smtClean="0"/>
              <a:t>–richtig</a:t>
            </a:r>
            <a:endParaRPr lang="de-DE" dirty="0" smtClean="0"/>
          </a:p>
          <a:p>
            <a:r>
              <a:rPr lang="de-DE" dirty="0" smtClean="0"/>
              <a:t>zuordnen: Was passt </a:t>
            </a:r>
            <a:r>
              <a:rPr lang="de-DE" dirty="0" smtClean="0"/>
              <a:t> zusammen?</a:t>
            </a:r>
            <a:endParaRPr lang="de-DE" dirty="0" smtClean="0"/>
          </a:p>
          <a:p>
            <a:r>
              <a:rPr lang="de-DE" dirty="0" smtClean="0"/>
              <a:t>Multiple </a:t>
            </a:r>
            <a:r>
              <a:rPr lang="de-DE" dirty="0" smtClean="0"/>
              <a:t>Choice</a:t>
            </a:r>
            <a:endParaRPr lang="de-DE" dirty="0" smtClean="0"/>
          </a:p>
          <a:p>
            <a:r>
              <a:rPr lang="de-DE" b="1" dirty="0" smtClean="0"/>
              <a:t>Durch Überprüfen lernt </a:t>
            </a:r>
            <a:r>
              <a:rPr lang="de-DE" b="1" dirty="0" smtClean="0"/>
              <a:t>man </a:t>
            </a:r>
            <a:r>
              <a:rPr lang="de-DE" b="1" dirty="0" smtClean="0"/>
              <a:t>NICHT lesen</a:t>
            </a:r>
            <a:r>
              <a:rPr lang="de-DE" b="1" dirty="0" smtClean="0"/>
              <a:t>!!!</a:t>
            </a:r>
            <a:endParaRPr lang="de-D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de-DE" b="1" dirty="0" smtClean="0"/>
              <a:t>Die unantastbaren Rechte der Lesenden</a:t>
            </a:r>
          </a:p>
          <a:p>
            <a:pPr>
              <a:buNone/>
            </a:pPr>
            <a:r>
              <a:rPr lang="de-DE" dirty="0" smtClean="0"/>
              <a:t>1. </a:t>
            </a:r>
            <a:r>
              <a:rPr lang="de-DE" dirty="0" smtClean="0"/>
              <a:t>Das </a:t>
            </a:r>
            <a:r>
              <a:rPr lang="de-DE" dirty="0" smtClean="0"/>
              <a:t>Recht nicht zu lesen.</a:t>
            </a:r>
          </a:p>
          <a:p>
            <a:pPr>
              <a:buNone/>
            </a:pPr>
            <a:r>
              <a:rPr lang="de-DE" dirty="0" smtClean="0"/>
              <a:t>2. </a:t>
            </a:r>
            <a:r>
              <a:rPr lang="de-DE" dirty="0" smtClean="0"/>
              <a:t>Das </a:t>
            </a:r>
            <a:r>
              <a:rPr lang="de-DE" dirty="0" smtClean="0"/>
              <a:t>Recht Seiten zu </a:t>
            </a:r>
            <a:r>
              <a:rPr lang="de-DE" dirty="0" smtClean="0"/>
              <a:t> überspringen</a:t>
            </a:r>
            <a:r>
              <a:rPr lang="de-DE" dirty="0" smtClean="0"/>
              <a:t>.</a:t>
            </a:r>
          </a:p>
          <a:p>
            <a:pPr>
              <a:buNone/>
            </a:pPr>
            <a:r>
              <a:rPr lang="de-DE" dirty="0" smtClean="0"/>
              <a:t>3. </a:t>
            </a:r>
            <a:r>
              <a:rPr lang="de-DE" dirty="0" smtClean="0"/>
              <a:t>Das </a:t>
            </a:r>
            <a:r>
              <a:rPr lang="de-DE" dirty="0" smtClean="0"/>
              <a:t>Recht ein Buch nicht zu </a:t>
            </a:r>
            <a:r>
              <a:rPr lang="de-DE" dirty="0" smtClean="0"/>
              <a:t>beenden</a:t>
            </a:r>
            <a:r>
              <a:rPr lang="de-DE" dirty="0" smtClean="0"/>
              <a:t>.</a:t>
            </a:r>
          </a:p>
          <a:p>
            <a:pPr>
              <a:buNone/>
            </a:pPr>
            <a:r>
              <a:rPr lang="de-DE" dirty="0" smtClean="0"/>
              <a:t>4. </a:t>
            </a:r>
            <a:r>
              <a:rPr lang="de-DE" dirty="0" smtClean="0"/>
              <a:t>Das </a:t>
            </a:r>
            <a:r>
              <a:rPr lang="de-DE" dirty="0" smtClean="0"/>
              <a:t>Recht ein Buch mehrmals zu </a:t>
            </a:r>
            <a:r>
              <a:rPr lang="de-DE" dirty="0" smtClean="0"/>
              <a:t> lesen</a:t>
            </a:r>
            <a:r>
              <a:rPr lang="de-DE" dirty="0" smtClean="0"/>
              <a:t>.</a:t>
            </a:r>
          </a:p>
          <a:p>
            <a:pPr>
              <a:buNone/>
            </a:pPr>
            <a:r>
              <a:rPr lang="de-DE" dirty="0" smtClean="0"/>
              <a:t>5. </a:t>
            </a:r>
            <a:r>
              <a:rPr lang="de-DE" dirty="0" smtClean="0"/>
              <a:t>Das </a:t>
            </a:r>
            <a:r>
              <a:rPr lang="de-DE" dirty="0" smtClean="0"/>
              <a:t>Recht irgendetwas zu lesen.</a:t>
            </a:r>
          </a:p>
          <a:p>
            <a:pPr>
              <a:buNone/>
            </a:pPr>
            <a:r>
              <a:rPr lang="de-DE" dirty="0" smtClean="0"/>
              <a:t>6. </a:t>
            </a:r>
            <a:r>
              <a:rPr lang="de-DE" dirty="0" smtClean="0"/>
              <a:t>Das </a:t>
            </a:r>
            <a:r>
              <a:rPr lang="de-DE" dirty="0" smtClean="0"/>
              <a:t>Recht in Phantasien zu </a:t>
            </a:r>
            <a:r>
              <a:rPr lang="de-DE" dirty="0" smtClean="0"/>
              <a:t> schwelgen</a:t>
            </a:r>
            <a:r>
              <a:rPr lang="de-DE" dirty="0" smtClean="0"/>
              <a:t>.</a:t>
            </a:r>
          </a:p>
          <a:p>
            <a:pPr>
              <a:buNone/>
            </a:pPr>
            <a:r>
              <a:rPr lang="de-DE" dirty="0" smtClean="0"/>
              <a:t>7. </a:t>
            </a:r>
            <a:r>
              <a:rPr lang="de-DE" dirty="0" smtClean="0"/>
              <a:t>Das </a:t>
            </a:r>
            <a:r>
              <a:rPr lang="de-DE" dirty="0" smtClean="0"/>
              <a:t>Recht überall zu lesen.</a:t>
            </a:r>
          </a:p>
          <a:p>
            <a:pPr>
              <a:buNone/>
            </a:pPr>
            <a:r>
              <a:rPr lang="de-DE" dirty="0" smtClean="0"/>
              <a:t>8. </a:t>
            </a:r>
            <a:r>
              <a:rPr lang="de-DE" dirty="0" smtClean="0"/>
              <a:t>Das </a:t>
            </a:r>
            <a:r>
              <a:rPr lang="de-DE" dirty="0" smtClean="0"/>
              <a:t>Recht zu schmökern.</a:t>
            </a:r>
          </a:p>
          <a:p>
            <a:pPr>
              <a:buNone/>
            </a:pPr>
            <a:r>
              <a:rPr lang="de-DE" dirty="0" smtClean="0"/>
              <a:t>9. </a:t>
            </a:r>
            <a:r>
              <a:rPr lang="de-DE" dirty="0" smtClean="0"/>
              <a:t>Das </a:t>
            </a:r>
            <a:r>
              <a:rPr lang="de-DE" dirty="0" smtClean="0"/>
              <a:t>Recht laut zu lesen.</a:t>
            </a:r>
          </a:p>
          <a:p>
            <a:pPr>
              <a:buNone/>
            </a:pPr>
            <a:r>
              <a:rPr lang="de-DE" dirty="0" smtClean="0"/>
              <a:t>10. </a:t>
            </a:r>
            <a:r>
              <a:rPr lang="de-DE" dirty="0" smtClean="0"/>
              <a:t>Das </a:t>
            </a:r>
            <a:r>
              <a:rPr lang="de-DE" dirty="0" smtClean="0"/>
              <a:t>Recht zu schweigen</a:t>
            </a:r>
            <a:r>
              <a:rPr lang="de-DE" dirty="0" smtClean="0"/>
              <a:t>.</a:t>
            </a:r>
          </a:p>
          <a:p>
            <a:pPr>
              <a:buNone/>
            </a:pPr>
            <a:r>
              <a:rPr lang="de-DE" dirty="0" smtClean="0"/>
              <a:t>(</a:t>
            </a:r>
            <a:r>
              <a:rPr lang="de-DE" dirty="0" smtClean="0"/>
              <a:t>Daniel </a:t>
            </a:r>
            <a:r>
              <a:rPr lang="de-DE" dirty="0" err="1" smtClean="0"/>
              <a:t>Pennac</a:t>
            </a:r>
            <a:r>
              <a:rPr lang="de-DE" dirty="0" smtClean="0"/>
              <a:t> </a:t>
            </a:r>
            <a:r>
              <a:rPr lang="de-DE" i="1" dirty="0" smtClean="0"/>
              <a:t>Wie </a:t>
            </a:r>
            <a:r>
              <a:rPr lang="de-DE" i="1" dirty="0" smtClean="0"/>
              <a:t>ein Roman</a:t>
            </a:r>
            <a:r>
              <a:rPr lang="de-DE" dirty="0" smtClean="0"/>
              <a:t>)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/>
          <a:lstStyle/>
          <a:p>
            <a:pPr>
              <a:buNone/>
            </a:pPr>
            <a:r>
              <a:rPr lang="de-DE" b="1" dirty="0" smtClean="0"/>
              <a:t>Herzen vs. Zitronen</a:t>
            </a:r>
          </a:p>
          <a:p>
            <a:r>
              <a:rPr lang="de-DE" dirty="0" smtClean="0"/>
              <a:t>Welche Texte habt ihr mitgebracht?</a:t>
            </a:r>
            <a:endParaRPr lang="de-DE" dirty="0" smtClean="0"/>
          </a:p>
          <a:p>
            <a:r>
              <a:rPr lang="de-DE" dirty="0" smtClean="0"/>
              <a:t>Überlegt euch Möglichkeiten der </a:t>
            </a:r>
            <a:r>
              <a:rPr lang="de-DE" dirty="0" err="1" smtClean="0"/>
              <a:t>Didaktisierung</a:t>
            </a:r>
            <a:r>
              <a:rPr lang="de-DE" dirty="0" smtClean="0"/>
              <a:t> </a:t>
            </a:r>
          </a:p>
          <a:p>
            <a:pPr>
              <a:buNone/>
            </a:pPr>
            <a:endParaRPr lang="de-DE" dirty="0"/>
          </a:p>
        </p:txBody>
      </p:sp>
      <p:pic>
        <p:nvPicPr>
          <p:cNvPr id="4" name="Picture 4" descr="Bildergebnis für her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3381879"/>
            <a:ext cx="4429123" cy="3476120"/>
          </a:xfrm>
          <a:prstGeom prst="rect">
            <a:avLst/>
          </a:prstGeom>
          <a:noFill/>
        </p:spPr>
      </p:pic>
      <p:pic>
        <p:nvPicPr>
          <p:cNvPr id="5" name="Picture 2" descr="Bildergebnis für zitro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3039" y="3786190"/>
            <a:ext cx="3990961" cy="28234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de-DE" b="1" dirty="0" smtClean="0"/>
              <a:t>LESEN</a:t>
            </a:r>
          </a:p>
          <a:p>
            <a:pPr>
              <a:buFont typeface="Wingdings" pitchFamily="2" charset="2"/>
              <a:buChar char="§"/>
            </a:pPr>
            <a:r>
              <a:rPr lang="de-DE" dirty="0" smtClean="0"/>
              <a:t>Ist ein  Mittel zum Fremdsprachenerwerb</a:t>
            </a:r>
          </a:p>
          <a:p>
            <a:pPr>
              <a:buNone/>
            </a:pPr>
            <a:endParaRPr lang="de-DE" dirty="0" smtClean="0"/>
          </a:p>
          <a:p>
            <a:pPr>
              <a:buFont typeface="Wingdings" pitchFamily="2" charset="2"/>
              <a:buChar char="§"/>
            </a:pPr>
            <a:r>
              <a:rPr lang="de-DE" dirty="0" smtClean="0"/>
              <a:t>erfolgt durch Input</a:t>
            </a:r>
          </a:p>
          <a:p>
            <a:pPr>
              <a:buNone/>
            </a:pPr>
            <a:endParaRPr lang="de-DE" dirty="0" smtClean="0"/>
          </a:p>
          <a:p>
            <a:pPr>
              <a:buFont typeface="Wingdings" pitchFamily="2" charset="2"/>
              <a:buChar char="§"/>
            </a:pPr>
            <a:r>
              <a:rPr lang="de-DE" dirty="0" smtClean="0"/>
              <a:t>führt zu Autonomem Lernen</a:t>
            </a:r>
          </a:p>
          <a:p>
            <a:pPr>
              <a:buNone/>
            </a:pPr>
            <a:endParaRPr lang="de-DE" dirty="0" smtClean="0"/>
          </a:p>
          <a:p>
            <a:pPr>
              <a:buFont typeface="Wingdings" pitchFamily="2" charset="2"/>
              <a:buChar char="§"/>
            </a:pPr>
            <a:r>
              <a:rPr lang="de-DE" dirty="0" smtClean="0"/>
              <a:t>ist ein Prozess von Wahrnehmen und Verstehen, </a:t>
            </a:r>
          </a:p>
          <a:p>
            <a:pPr>
              <a:buNone/>
            </a:pPr>
            <a:r>
              <a:rPr lang="de-DE" dirty="0" smtClean="0"/>
              <a:t>der Wahrnehmung geht die Identifikation einer Bedeutung voran</a:t>
            </a:r>
          </a:p>
          <a:p>
            <a:pPr>
              <a:buNone/>
            </a:pPr>
            <a:endParaRPr lang="de-DE" dirty="0" smtClean="0"/>
          </a:p>
          <a:p>
            <a:pPr>
              <a:buFont typeface="Wingdings" pitchFamily="2" charset="2"/>
              <a:buChar char="§"/>
            </a:pPr>
            <a:r>
              <a:rPr lang="de-DE" dirty="0" smtClean="0"/>
              <a:t>ist ein aktiver, geistiger, mentaler Prozess </a:t>
            </a:r>
          </a:p>
          <a:p>
            <a:pPr>
              <a:buFont typeface="Wingdings" pitchFamily="2" charset="2"/>
              <a:buChar char="§"/>
            </a:pPr>
            <a:r>
              <a:rPr lang="de-DE" dirty="0" smtClean="0"/>
              <a:t>ist interaktiv .Interaktion zwischen einkommenden Daten und </a:t>
            </a:r>
          </a:p>
          <a:p>
            <a:pPr>
              <a:buNone/>
            </a:pPr>
            <a:r>
              <a:rPr lang="de-DE" dirty="0" smtClean="0"/>
              <a:t>vorhandenen Kenntnissen (</a:t>
            </a:r>
            <a:r>
              <a:rPr lang="de-DE" dirty="0" err="1" smtClean="0"/>
              <a:t>bottom</a:t>
            </a:r>
            <a:r>
              <a:rPr lang="de-DE" dirty="0" smtClean="0"/>
              <a:t> </a:t>
            </a:r>
            <a:r>
              <a:rPr lang="de-DE" dirty="0" err="1" smtClean="0"/>
              <a:t>up</a:t>
            </a:r>
            <a:r>
              <a:rPr lang="de-DE" dirty="0" smtClean="0"/>
              <a:t> – top down)</a:t>
            </a:r>
          </a:p>
          <a:p>
            <a:pPr>
              <a:buFont typeface="Wingdings" pitchFamily="2" charset="2"/>
              <a:buChar char="§"/>
            </a:pPr>
            <a:r>
              <a:rPr lang="de-DE" dirty="0" smtClean="0"/>
              <a:t>Textschwierigkeit keine objektive Größe</a:t>
            </a:r>
          </a:p>
          <a:p>
            <a:pPr>
              <a:buNone/>
            </a:pPr>
            <a:endParaRPr lang="de-DE" dirty="0" smtClean="0"/>
          </a:p>
        </p:txBody>
      </p:sp>
      <p:pic>
        <p:nvPicPr>
          <p:cNvPr id="27650" name="Picture 2" descr="Bildergebnis für Bücherstap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39028" y="0"/>
            <a:ext cx="1704972" cy="33871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b="1" dirty="0" smtClean="0"/>
              <a:t>LESEN FUNKTIONIERT DURCH</a:t>
            </a:r>
          </a:p>
          <a:p>
            <a:pPr>
              <a:buNone/>
            </a:pPr>
            <a:endParaRPr lang="de-DE" dirty="0" smtClean="0"/>
          </a:p>
          <a:p>
            <a:pPr>
              <a:buFont typeface="Wingdings" pitchFamily="2" charset="2"/>
              <a:buChar char="§"/>
            </a:pPr>
            <a:r>
              <a:rPr lang="de-DE" dirty="0" smtClean="0"/>
              <a:t>Hypothesen bilden auf Grund vorhandenen Wissens</a:t>
            </a:r>
          </a:p>
          <a:p>
            <a:pPr>
              <a:buFont typeface="Wingdings" pitchFamily="2" charset="2"/>
              <a:buChar char="§"/>
            </a:pPr>
            <a:r>
              <a:rPr lang="de-DE" dirty="0" smtClean="0"/>
              <a:t>Anwenden von Strategien:</a:t>
            </a:r>
          </a:p>
          <a:p>
            <a:pPr>
              <a:buFont typeface="Wingdings" pitchFamily="2" charset="2"/>
              <a:buChar char="§"/>
            </a:pPr>
            <a:r>
              <a:rPr lang="de-DE" dirty="0" smtClean="0"/>
              <a:t>Auswählen–Weglassen</a:t>
            </a:r>
          </a:p>
          <a:p>
            <a:pPr>
              <a:buFont typeface="Wingdings" pitchFamily="2" charset="2"/>
              <a:buChar char="§"/>
            </a:pPr>
            <a:r>
              <a:rPr lang="de-DE" dirty="0" smtClean="0"/>
              <a:t>Verallgemeinern–Verbinden</a:t>
            </a:r>
          </a:p>
          <a:p>
            <a:pPr>
              <a:buFont typeface="Wingdings" pitchFamily="2" charset="2"/>
              <a:buChar char="§"/>
            </a:pPr>
            <a:r>
              <a:rPr lang="de-DE" dirty="0" smtClean="0"/>
              <a:t>LESEN ist kein passiver, sondern ein sehr aktiver Vorgang</a:t>
            </a:r>
          </a:p>
          <a:p>
            <a:pPr>
              <a:buNone/>
            </a:pPr>
            <a:endParaRPr lang="de-DE" dirty="0" smtClean="0"/>
          </a:p>
          <a:p>
            <a:pPr>
              <a:buFont typeface="Wingdings" pitchFamily="2" charset="2"/>
              <a:buChar char="§"/>
            </a:pPr>
            <a:r>
              <a:rPr lang="de-DE" dirty="0" smtClean="0"/>
              <a:t>„Kilometer machen“ (Westhoff)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546069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b="1" dirty="0" smtClean="0"/>
              <a:t>VERFAHREN ZUR ERSCHLIESSUNG VON TEXTEN:</a:t>
            </a:r>
          </a:p>
          <a:p>
            <a:pPr>
              <a:buNone/>
            </a:pPr>
            <a:r>
              <a:rPr lang="de-DE" b="1" dirty="0" smtClean="0"/>
              <a:t>LESESTRATEGIEN</a:t>
            </a:r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Textsorte bestimmen und Leseerwartungen aufbauen,</a:t>
            </a:r>
          </a:p>
          <a:p>
            <a:pPr>
              <a:buNone/>
            </a:pPr>
            <a:endParaRPr lang="de-DE" dirty="0" smtClean="0"/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Hypothesen bilden, Vorhersagen machen,</a:t>
            </a:r>
          </a:p>
          <a:p>
            <a:pPr>
              <a:buNone/>
            </a:pPr>
            <a:endParaRPr lang="de-DE" dirty="0" smtClean="0"/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Textaufbau und Gliederung erkennen,</a:t>
            </a:r>
          </a:p>
          <a:p>
            <a:pPr>
              <a:buNone/>
            </a:pPr>
            <a:endParaRPr lang="de-DE" dirty="0" smtClean="0"/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Fragen an den Text stellen,</a:t>
            </a:r>
          </a:p>
          <a:p>
            <a:pPr>
              <a:buNone/>
            </a:pPr>
            <a:endParaRPr lang="de-DE" dirty="0" smtClean="0"/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Zusammenfassung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395930"/>
          </a:xfrm>
        </p:spPr>
        <p:txBody>
          <a:bodyPr/>
          <a:lstStyle/>
          <a:p>
            <a:pPr>
              <a:buNone/>
            </a:pPr>
            <a:r>
              <a:rPr lang="de-DE" b="1" dirty="0" smtClean="0"/>
              <a:t>Herzen vs. Zitronen</a:t>
            </a:r>
          </a:p>
          <a:p>
            <a:r>
              <a:rPr lang="de-DE" dirty="0" smtClean="0"/>
              <a:t>Lesen Sie die Texte und verteilen Sie 2 Herzen </a:t>
            </a:r>
          </a:p>
          <a:p>
            <a:pPr>
              <a:buNone/>
            </a:pPr>
            <a:r>
              <a:rPr lang="de-DE" dirty="0" smtClean="0"/>
              <a:t>(Texte, die Ihnen gefallen) </a:t>
            </a:r>
          </a:p>
          <a:p>
            <a:r>
              <a:rPr lang="de-DE" dirty="0" smtClean="0"/>
              <a:t>und 2 Zitronen (Texte, die Ihnen nicht gefallen). Einen </a:t>
            </a:r>
          </a:p>
          <a:p>
            <a:pPr>
              <a:buNone/>
            </a:pPr>
            <a:r>
              <a:rPr lang="de-DE" dirty="0" smtClean="0"/>
              <a:t>Text legen Sie zur Seite.</a:t>
            </a:r>
          </a:p>
          <a:p>
            <a:pPr>
              <a:buNone/>
            </a:pPr>
            <a:endParaRPr lang="de-DE" dirty="0"/>
          </a:p>
        </p:txBody>
      </p:sp>
      <p:pic>
        <p:nvPicPr>
          <p:cNvPr id="24578" name="Picture 2" descr="Bildergebnis für zitro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53039" y="3786190"/>
            <a:ext cx="3990961" cy="2823495"/>
          </a:xfrm>
          <a:prstGeom prst="rect">
            <a:avLst/>
          </a:prstGeom>
          <a:noFill/>
        </p:spPr>
      </p:pic>
      <p:pic>
        <p:nvPicPr>
          <p:cNvPr id="24580" name="Picture 4" descr="Bildergebnis für herz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3381879"/>
            <a:ext cx="4429123" cy="3476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de-DE" b="1" dirty="0" smtClean="0"/>
              <a:t>KRITERIEN FÜR DIE TEXTAUSWAHL</a:t>
            </a:r>
          </a:p>
          <a:p>
            <a:pPr>
              <a:buFont typeface="Wingdings" pitchFamily="2" charset="2"/>
              <a:buChar char="ü"/>
            </a:pPr>
            <a:r>
              <a:rPr lang="de-DE" dirty="0" smtClean="0"/>
              <a:t>Sprache</a:t>
            </a:r>
          </a:p>
          <a:p>
            <a:pPr>
              <a:buNone/>
            </a:pPr>
            <a:endParaRPr lang="de-DE" dirty="0" smtClean="0"/>
          </a:p>
          <a:p>
            <a:pPr>
              <a:buFont typeface="Wingdings" pitchFamily="2" charset="2"/>
              <a:buChar char="ü"/>
            </a:pPr>
            <a:r>
              <a:rPr lang="de-DE" dirty="0" smtClean="0"/>
              <a:t>Pointe, Witz</a:t>
            </a:r>
          </a:p>
          <a:p>
            <a:pPr>
              <a:buNone/>
            </a:pPr>
            <a:endParaRPr lang="de-DE" dirty="0" smtClean="0"/>
          </a:p>
          <a:p>
            <a:pPr>
              <a:buFont typeface="Wingdings" pitchFamily="2" charset="2"/>
              <a:buChar char="ü"/>
            </a:pPr>
            <a:r>
              <a:rPr lang="de-DE" dirty="0" smtClean="0"/>
              <a:t>Layout</a:t>
            </a:r>
          </a:p>
          <a:p>
            <a:pPr>
              <a:buNone/>
            </a:pPr>
            <a:endParaRPr lang="de-DE" dirty="0" smtClean="0"/>
          </a:p>
          <a:p>
            <a:pPr>
              <a:buFont typeface="Wingdings" pitchFamily="2" charset="2"/>
              <a:buChar char="ü"/>
            </a:pPr>
            <a:r>
              <a:rPr lang="de-DE" dirty="0" smtClean="0"/>
              <a:t>Interessante Inhalte</a:t>
            </a:r>
          </a:p>
          <a:p>
            <a:pPr>
              <a:buNone/>
            </a:pPr>
            <a:endParaRPr lang="de-DE" dirty="0" smtClean="0"/>
          </a:p>
          <a:p>
            <a:pPr>
              <a:buFont typeface="Wingdings" pitchFamily="2" charset="2"/>
              <a:buChar char="ü"/>
            </a:pPr>
            <a:r>
              <a:rPr lang="de-DE" dirty="0" smtClean="0"/>
              <a:t>Persönlicher Zugang</a:t>
            </a:r>
          </a:p>
          <a:p>
            <a:pPr>
              <a:buNone/>
            </a:pPr>
            <a:endParaRPr lang="de-DE" dirty="0" smtClean="0"/>
          </a:p>
          <a:p>
            <a:pPr>
              <a:buFont typeface="Wingdings" pitchFamily="2" charset="2"/>
              <a:buChar char="ü"/>
            </a:pPr>
            <a:r>
              <a:rPr lang="de-DE" dirty="0" smtClean="0"/>
              <a:t>Kompaktheit/Intensität</a:t>
            </a:r>
          </a:p>
          <a:p>
            <a:pPr>
              <a:buNone/>
            </a:pPr>
            <a:endParaRPr lang="de-DE" dirty="0" smtClean="0"/>
          </a:p>
          <a:p>
            <a:pPr>
              <a:buFont typeface="Wingdings" pitchFamily="2" charset="2"/>
              <a:buChar char="ü"/>
            </a:pPr>
            <a:r>
              <a:rPr lang="de-DE" dirty="0" smtClean="0"/>
              <a:t>Länge</a:t>
            </a:r>
          </a:p>
          <a:p>
            <a:pPr>
              <a:buNone/>
            </a:pPr>
            <a:endParaRPr lang="de-DE" dirty="0" smtClean="0"/>
          </a:p>
          <a:p>
            <a:pPr>
              <a:buFont typeface="Wingdings" pitchFamily="2" charset="2"/>
              <a:buChar char="ü"/>
            </a:pPr>
            <a:r>
              <a:rPr lang="de-DE" dirty="0" smtClean="0"/>
              <a:t>„Herkunft“</a:t>
            </a:r>
            <a:endParaRPr lang="de-DE" dirty="0"/>
          </a:p>
        </p:txBody>
      </p:sp>
      <p:pic>
        <p:nvPicPr>
          <p:cNvPr id="32770" name="Picture 2" descr="Bildergebnis für Bücherstap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62650" y="2619374"/>
            <a:ext cx="3181350" cy="42386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Hausaufgabe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de-DE" dirty="0" smtClean="0"/>
              <a:t>Überlegen Sie sich lernenden-und textbezogene Kriterien für die Auswahl von Texten</a:t>
            </a:r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Lesen „Vermittlung der Lesefertigkeiten“ (Exzerpt ½ Seite)</a:t>
            </a:r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Bringen Sie einen Zitronen- und einen Herz-Text mit </a:t>
            </a:r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Überlegen Sie sich wie sie den Text im FU einsetzen könnten.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yperion">
  <a:themeElements>
    <a:clrScheme name="Hyperion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yperio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1275</Words>
  <Application>Microsoft Office PowerPoint</Application>
  <PresentationFormat>Bildschirmpräsentation (4:3)</PresentationFormat>
  <Paragraphs>314</Paragraphs>
  <Slides>37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37</vt:i4>
      </vt:variant>
    </vt:vector>
  </HeadingPairs>
  <TitlesOfParts>
    <vt:vector size="38" baseType="lpstr">
      <vt:lpstr>Hyperion</vt:lpstr>
      <vt:lpstr>Didaktik des Deutschen II  </vt:lpstr>
      <vt:lpstr>Folie 2</vt:lpstr>
      <vt:lpstr>Folie 3</vt:lpstr>
      <vt:lpstr>Folie 4</vt:lpstr>
      <vt:lpstr>Folie 5</vt:lpstr>
      <vt:lpstr>Folie 6</vt:lpstr>
      <vt:lpstr>Folie 7</vt:lpstr>
      <vt:lpstr>Folie 8</vt:lpstr>
      <vt:lpstr>Hausaufgabe</vt:lpstr>
      <vt:lpstr>Folie 10</vt:lpstr>
      <vt:lpstr>Folie 11</vt:lpstr>
      <vt:lpstr>Folie 12</vt:lpstr>
      <vt:lpstr>Folie 13</vt:lpstr>
      <vt:lpstr>Folie 14</vt:lpstr>
      <vt:lpstr>Folie 15</vt:lpstr>
      <vt:lpstr>Folie 16</vt:lpstr>
      <vt:lpstr>Folie 17</vt:lpstr>
      <vt:lpstr>Folie 18</vt:lpstr>
      <vt:lpstr>Folie 19</vt:lpstr>
      <vt:lpstr>Folie 20</vt:lpstr>
      <vt:lpstr>Folie 21</vt:lpstr>
      <vt:lpstr>Folie 22</vt:lpstr>
      <vt:lpstr>Folie 23</vt:lpstr>
      <vt:lpstr>Folie 24</vt:lpstr>
      <vt:lpstr>Folie 25</vt:lpstr>
      <vt:lpstr>Folie 26</vt:lpstr>
      <vt:lpstr>Folie 27</vt:lpstr>
      <vt:lpstr>Folie 28</vt:lpstr>
      <vt:lpstr>Folie 29</vt:lpstr>
      <vt:lpstr>Folie 30</vt:lpstr>
      <vt:lpstr>Folie 31</vt:lpstr>
      <vt:lpstr>Folie 32</vt:lpstr>
      <vt:lpstr>Folie 33</vt:lpstr>
      <vt:lpstr>Folie 34</vt:lpstr>
      <vt:lpstr>Folie 35</vt:lpstr>
      <vt:lpstr>Folie 36</vt:lpstr>
      <vt:lpstr>Folie 37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Politik und Gesellschaft in den deutschsprachigen Ländern</dc:title>
  <dc:creator>Packard Bell</dc:creator>
  <cp:lastModifiedBy>Packard Bell</cp:lastModifiedBy>
  <cp:revision>11</cp:revision>
  <dcterms:created xsi:type="dcterms:W3CDTF">2017-09-18T16:32:58Z</dcterms:created>
  <dcterms:modified xsi:type="dcterms:W3CDTF">2018-03-05T21:22:34Z</dcterms:modified>
</cp:coreProperties>
</file>