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94" r:id="rId3"/>
    <p:sldId id="325" r:id="rId4"/>
    <p:sldId id="326" r:id="rId5"/>
    <p:sldId id="327" r:id="rId6"/>
    <p:sldId id="298" r:id="rId7"/>
    <p:sldId id="299" r:id="rId8"/>
    <p:sldId id="300" r:id="rId9"/>
    <p:sldId id="301" r:id="rId10"/>
    <p:sldId id="302" r:id="rId11"/>
    <p:sldId id="303" r:id="rId12"/>
    <p:sldId id="305" r:id="rId13"/>
    <p:sldId id="306" r:id="rId14"/>
    <p:sldId id="307" r:id="rId15"/>
    <p:sldId id="308" r:id="rId16"/>
    <p:sldId id="309" r:id="rId17"/>
    <p:sldId id="310" r:id="rId18"/>
    <p:sldId id="312" r:id="rId19"/>
    <p:sldId id="313" r:id="rId20"/>
    <p:sldId id="328" r:id="rId21"/>
    <p:sldId id="329" r:id="rId22"/>
    <p:sldId id="330" r:id="rId23"/>
    <p:sldId id="331" r:id="rId24"/>
    <p:sldId id="332" r:id="rId25"/>
    <p:sldId id="333" r:id="rId26"/>
    <p:sldId id="334" r:id="rId27"/>
    <p:sldId id="335" r:id="rId28"/>
    <p:sldId id="336" r:id="rId29"/>
    <p:sldId id="337" r:id="rId30"/>
    <p:sldId id="324"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75EA0-A415-B246-AA8B-AE98935B9E88}" type="doc">
      <dgm:prSet loTypeId="urn:microsoft.com/office/officeart/2005/8/layout/radial1" loCatId="" qsTypeId="urn:microsoft.com/office/officeart/2005/8/quickstyle/simple3" qsCatId="simple" csTypeId="urn:microsoft.com/office/officeart/2005/8/colors/accent1_2" csCatId="accent1" phldr="1"/>
      <dgm:spPr/>
      <dgm:t>
        <a:bodyPr/>
        <a:lstStyle/>
        <a:p>
          <a:endParaRPr lang="en-US"/>
        </a:p>
      </dgm:t>
    </dgm:pt>
    <dgm:pt modelId="{AB92089A-F2A0-A342-A94F-F8D0511E8328}">
      <dgm:prSet phldrT="[Text]"/>
      <dgm:spPr>
        <a:solidFill>
          <a:schemeClr val="bg1"/>
        </a:solidFill>
        <a:ln>
          <a:solidFill>
            <a:schemeClr val="tx1"/>
          </a:solidFill>
        </a:ln>
      </dgm:spPr>
      <dgm:t>
        <a:bodyPr/>
        <a:lstStyle/>
        <a:p>
          <a:r>
            <a:rPr lang="en-US"/>
            <a:t>Lernen</a:t>
          </a:r>
        </a:p>
      </dgm:t>
    </dgm:pt>
    <dgm:pt modelId="{DA549FAD-E8E9-DC4E-AEEE-3D379DEA7AAB}" type="parTrans" cxnId="{A7AABC4F-16E8-BA41-9C03-0AF5038CF82B}">
      <dgm:prSet/>
      <dgm:spPr/>
      <dgm:t>
        <a:bodyPr/>
        <a:lstStyle/>
        <a:p>
          <a:endParaRPr lang="en-US"/>
        </a:p>
      </dgm:t>
    </dgm:pt>
    <dgm:pt modelId="{DAB2660B-4DCC-8848-993C-FC04301C85C3}" type="sibTrans" cxnId="{A7AABC4F-16E8-BA41-9C03-0AF5038CF82B}">
      <dgm:prSet/>
      <dgm:spPr/>
      <dgm:t>
        <a:bodyPr/>
        <a:lstStyle/>
        <a:p>
          <a:endParaRPr lang="en-US"/>
        </a:p>
      </dgm:t>
    </dgm:pt>
    <dgm:pt modelId="{F3C8B434-FDF7-7143-BFED-877A926058B5}">
      <dgm:prSet phldrT="[Text]"/>
      <dgm:spPr>
        <a:noFill/>
        <a:ln>
          <a:solidFill>
            <a:schemeClr val="tx1"/>
          </a:solidFill>
        </a:ln>
        <a:sp3d prstMaterial="dkEdge">
          <a:bevelT w="8200" h="38100"/>
        </a:sp3d>
      </dgm:spPr>
      <dgm:t>
        <a:bodyPr/>
        <a:lstStyle/>
        <a:p>
          <a:r>
            <a:rPr lang="en-US" kern="0">
              <a:noFill/>
            </a:rPr>
            <a:t>.</a:t>
          </a:r>
        </a:p>
      </dgm:t>
    </dgm:pt>
    <dgm:pt modelId="{356376EE-9E9E-B348-9733-757A855A682B}" type="parTrans" cxnId="{B1E07D0D-D441-604F-B0AE-F2FFEF89ED69}">
      <dgm:prSet/>
      <dgm:spPr>
        <a:ln>
          <a:solidFill>
            <a:schemeClr val="bg1">
              <a:lumMod val="50000"/>
            </a:schemeClr>
          </a:solidFill>
        </a:ln>
      </dgm:spPr>
      <dgm:t>
        <a:bodyPr/>
        <a:lstStyle/>
        <a:p>
          <a:endParaRPr lang="en-US"/>
        </a:p>
      </dgm:t>
    </dgm:pt>
    <dgm:pt modelId="{08C426F7-0897-4848-A99D-9728FCF5E376}" type="sibTrans" cxnId="{B1E07D0D-D441-604F-B0AE-F2FFEF89ED69}">
      <dgm:prSet/>
      <dgm:spPr/>
      <dgm:t>
        <a:bodyPr/>
        <a:lstStyle/>
        <a:p>
          <a:endParaRPr lang="en-US"/>
        </a:p>
      </dgm:t>
    </dgm:pt>
    <dgm:pt modelId="{1C0C693F-1779-DB43-AEEF-371E88BE71F9}">
      <dgm:prSet phldrT="[Text]"/>
      <dgm:spPr>
        <a:solidFill>
          <a:schemeClr val="bg1"/>
        </a:solidFill>
        <a:ln>
          <a:solidFill>
            <a:schemeClr val="tx1"/>
          </a:solidFill>
        </a:ln>
      </dgm:spPr>
      <dgm:t>
        <a:bodyPr/>
        <a:lstStyle/>
        <a:p>
          <a:r>
            <a:rPr lang="en-US">
              <a:solidFill>
                <a:srgbClr val="FFFFFF"/>
              </a:solidFill>
            </a:rPr>
            <a:t>.</a:t>
          </a:r>
        </a:p>
      </dgm:t>
    </dgm:pt>
    <dgm:pt modelId="{028BC57F-DA45-2C4C-8B68-44091BE078B3}" type="parTrans" cxnId="{2B22F38C-DB08-F84A-B68A-DE9EC43AFD20}">
      <dgm:prSet/>
      <dgm:spPr>
        <a:ln>
          <a:solidFill>
            <a:schemeClr val="bg1">
              <a:lumMod val="50000"/>
            </a:schemeClr>
          </a:solidFill>
        </a:ln>
      </dgm:spPr>
      <dgm:t>
        <a:bodyPr/>
        <a:lstStyle/>
        <a:p>
          <a:endParaRPr lang="en-US"/>
        </a:p>
      </dgm:t>
    </dgm:pt>
    <dgm:pt modelId="{7C60FD62-3F74-034E-8FEF-C4881008B5B5}" type="sibTrans" cxnId="{2B22F38C-DB08-F84A-B68A-DE9EC43AFD20}">
      <dgm:prSet/>
      <dgm:spPr/>
      <dgm:t>
        <a:bodyPr/>
        <a:lstStyle/>
        <a:p>
          <a:endParaRPr lang="en-US"/>
        </a:p>
      </dgm:t>
    </dgm:pt>
    <dgm:pt modelId="{D03ED891-4495-7F48-85B6-CA750B5E68EA}">
      <dgm:prSet phldrT="[Text]"/>
      <dgm:spPr>
        <a:solidFill>
          <a:schemeClr val="bg1"/>
        </a:solidFill>
        <a:ln>
          <a:solidFill>
            <a:schemeClr val="tx1"/>
          </a:solidFill>
        </a:ln>
      </dgm:spPr>
      <dgm:t>
        <a:bodyPr/>
        <a:lstStyle/>
        <a:p>
          <a:r>
            <a:rPr lang="en-US">
              <a:solidFill>
                <a:srgbClr val="FFFFFF"/>
              </a:solidFill>
            </a:rPr>
            <a:t>.</a:t>
          </a:r>
        </a:p>
      </dgm:t>
    </dgm:pt>
    <dgm:pt modelId="{F425D666-97B8-C14D-9F80-196E3043BB79}" type="parTrans" cxnId="{37ED280C-679D-8F44-BA3B-132BE5933DB6}">
      <dgm:prSet/>
      <dgm:spPr>
        <a:ln>
          <a:solidFill>
            <a:schemeClr val="bg1">
              <a:lumMod val="50000"/>
            </a:schemeClr>
          </a:solidFill>
        </a:ln>
      </dgm:spPr>
      <dgm:t>
        <a:bodyPr/>
        <a:lstStyle/>
        <a:p>
          <a:endParaRPr lang="en-US"/>
        </a:p>
      </dgm:t>
    </dgm:pt>
    <dgm:pt modelId="{B5C4C460-63EB-D446-9B30-B042CDC07C1B}" type="sibTrans" cxnId="{37ED280C-679D-8F44-BA3B-132BE5933DB6}">
      <dgm:prSet/>
      <dgm:spPr/>
      <dgm:t>
        <a:bodyPr/>
        <a:lstStyle/>
        <a:p>
          <a:endParaRPr lang="en-US"/>
        </a:p>
      </dgm:t>
    </dgm:pt>
    <dgm:pt modelId="{86F3109D-272B-1B4F-8DFF-510EA61571E2}">
      <dgm:prSet phldrT="[Text]"/>
      <dgm:spPr>
        <a:solidFill>
          <a:schemeClr val="bg1"/>
        </a:solidFill>
        <a:ln>
          <a:solidFill>
            <a:schemeClr val="tx1"/>
          </a:solidFill>
        </a:ln>
      </dgm:spPr>
      <dgm:t>
        <a:bodyPr/>
        <a:lstStyle/>
        <a:p>
          <a:r>
            <a:rPr lang="en-US">
              <a:solidFill>
                <a:srgbClr val="FFFFFF"/>
              </a:solidFill>
            </a:rPr>
            <a:t>.</a:t>
          </a:r>
        </a:p>
      </dgm:t>
    </dgm:pt>
    <dgm:pt modelId="{ACBEA724-9BAA-F244-A1E3-A1E8669254DB}" type="parTrans" cxnId="{22B4AF81-8469-014E-867C-EF6AB3F56F3E}">
      <dgm:prSet/>
      <dgm:spPr>
        <a:ln>
          <a:solidFill>
            <a:schemeClr val="bg1">
              <a:lumMod val="50000"/>
            </a:schemeClr>
          </a:solidFill>
        </a:ln>
      </dgm:spPr>
      <dgm:t>
        <a:bodyPr/>
        <a:lstStyle/>
        <a:p>
          <a:endParaRPr lang="en-US"/>
        </a:p>
      </dgm:t>
    </dgm:pt>
    <dgm:pt modelId="{631795BF-7E1A-7B44-BE00-62ECB3C4890B}" type="sibTrans" cxnId="{22B4AF81-8469-014E-867C-EF6AB3F56F3E}">
      <dgm:prSet/>
      <dgm:spPr/>
      <dgm:t>
        <a:bodyPr/>
        <a:lstStyle/>
        <a:p>
          <a:endParaRPr lang="en-US"/>
        </a:p>
      </dgm:t>
    </dgm:pt>
    <dgm:pt modelId="{8C4D2725-95DB-3F46-8134-E350D462666A}">
      <dgm:prSet phldrT="[Text]"/>
      <dgm:spPr>
        <a:solidFill>
          <a:schemeClr val="bg1"/>
        </a:solidFill>
        <a:ln>
          <a:solidFill>
            <a:schemeClr val="tx1"/>
          </a:solidFill>
        </a:ln>
      </dgm:spPr>
      <dgm:t>
        <a:bodyPr/>
        <a:lstStyle/>
        <a:p>
          <a:endParaRPr lang="en-US"/>
        </a:p>
      </dgm:t>
    </dgm:pt>
    <dgm:pt modelId="{2374A68E-38E9-F34E-B27A-FF2CF3C97F9B}" type="parTrans" cxnId="{0F75E44F-2FBB-E84E-869F-1F5548A69BF3}">
      <dgm:prSet/>
      <dgm:spPr>
        <a:ln>
          <a:solidFill>
            <a:schemeClr val="bg1">
              <a:lumMod val="50000"/>
            </a:schemeClr>
          </a:solidFill>
        </a:ln>
      </dgm:spPr>
      <dgm:t>
        <a:bodyPr/>
        <a:lstStyle/>
        <a:p>
          <a:endParaRPr lang="en-US"/>
        </a:p>
      </dgm:t>
    </dgm:pt>
    <dgm:pt modelId="{E8B49441-6C60-8246-B4E5-EA38935D1E18}" type="sibTrans" cxnId="{0F75E44F-2FBB-E84E-869F-1F5548A69BF3}">
      <dgm:prSet/>
      <dgm:spPr/>
      <dgm:t>
        <a:bodyPr/>
        <a:lstStyle/>
        <a:p>
          <a:endParaRPr lang="en-US"/>
        </a:p>
      </dgm:t>
    </dgm:pt>
    <dgm:pt modelId="{9FA0F89D-8830-E140-9694-9FB12D0D7813}">
      <dgm:prSet phldrT="[Text]"/>
      <dgm:spPr>
        <a:solidFill>
          <a:schemeClr val="bg1"/>
        </a:solidFill>
        <a:ln>
          <a:solidFill>
            <a:schemeClr val="tx1"/>
          </a:solidFill>
        </a:ln>
      </dgm:spPr>
      <dgm:t>
        <a:bodyPr/>
        <a:lstStyle/>
        <a:p>
          <a:endParaRPr lang="en-US"/>
        </a:p>
      </dgm:t>
    </dgm:pt>
    <dgm:pt modelId="{8E4360D9-93E0-8741-877C-B3C32F504564}" type="parTrans" cxnId="{74E18422-EF82-564F-A441-2BAA458E9571}">
      <dgm:prSet/>
      <dgm:spPr>
        <a:ln>
          <a:solidFill>
            <a:schemeClr val="bg1">
              <a:lumMod val="50000"/>
            </a:schemeClr>
          </a:solidFill>
        </a:ln>
      </dgm:spPr>
      <dgm:t>
        <a:bodyPr/>
        <a:lstStyle/>
        <a:p>
          <a:endParaRPr lang="en-US"/>
        </a:p>
      </dgm:t>
    </dgm:pt>
    <dgm:pt modelId="{A5D6D292-333E-8B4A-B1B9-C011B81E9FFF}" type="sibTrans" cxnId="{74E18422-EF82-564F-A441-2BAA458E9571}">
      <dgm:prSet/>
      <dgm:spPr/>
      <dgm:t>
        <a:bodyPr/>
        <a:lstStyle/>
        <a:p>
          <a:endParaRPr lang="en-US"/>
        </a:p>
      </dgm:t>
    </dgm:pt>
    <dgm:pt modelId="{AE006455-75D6-A44A-BC1C-2031598B5537}" type="pres">
      <dgm:prSet presAssocID="{B1D75EA0-A415-B246-AA8B-AE98935B9E88}" presName="cycle" presStyleCnt="0">
        <dgm:presLayoutVars>
          <dgm:chMax val="1"/>
          <dgm:dir/>
          <dgm:animLvl val="ctr"/>
          <dgm:resizeHandles val="exact"/>
        </dgm:presLayoutVars>
      </dgm:prSet>
      <dgm:spPr/>
      <dgm:t>
        <a:bodyPr/>
        <a:lstStyle/>
        <a:p>
          <a:endParaRPr lang="de-DE"/>
        </a:p>
      </dgm:t>
    </dgm:pt>
    <dgm:pt modelId="{02C8310B-C3D0-474C-8C7A-DB9F6D66D127}" type="pres">
      <dgm:prSet presAssocID="{AB92089A-F2A0-A342-A94F-F8D0511E8328}" presName="centerShape" presStyleLbl="node0" presStyleIdx="0" presStyleCnt="1" custScaleX="136845" custScaleY="113178"/>
      <dgm:spPr/>
      <dgm:t>
        <a:bodyPr/>
        <a:lstStyle/>
        <a:p>
          <a:endParaRPr lang="en-US"/>
        </a:p>
      </dgm:t>
    </dgm:pt>
    <dgm:pt modelId="{EB8ADDB2-8AA4-A04F-A0A2-EA897C1E0BD3}" type="pres">
      <dgm:prSet presAssocID="{356376EE-9E9E-B348-9733-757A855A682B}" presName="Name9" presStyleLbl="parChTrans1D2" presStyleIdx="0" presStyleCnt="6"/>
      <dgm:spPr/>
      <dgm:t>
        <a:bodyPr/>
        <a:lstStyle/>
        <a:p>
          <a:endParaRPr lang="de-DE"/>
        </a:p>
      </dgm:t>
    </dgm:pt>
    <dgm:pt modelId="{7A5F237A-2AAC-2C48-A7E6-FBE0DF37D819}" type="pres">
      <dgm:prSet presAssocID="{356376EE-9E9E-B348-9733-757A855A682B}" presName="connTx" presStyleLbl="parChTrans1D2" presStyleIdx="0" presStyleCnt="6"/>
      <dgm:spPr/>
      <dgm:t>
        <a:bodyPr/>
        <a:lstStyle/>
        <a:p>
          <a:endParaRPr lang="de-DE"/>
        </a:p>
      </dgm:t>
    </dgm:pt>
    <dgm:pt modelId="{F5C0D06A-B180-E541-8A74-C93EBC98459D}" type="pres">
      <dgm:prSet presAssocID="{F3C8B434-FDF7-7143-BFED-877A926058B5}" presName="node" presStyleLbl="node1" presStyleIdx="0" presStyleCnt="6" custScaleY="58897">
        <dgm:presLayoutVars>
          <dgm:bulletEnabled val="1"/>
        </dgm:presLayoutVars>
      </dgm:prSet>
      <dgm:spPr/>
      <dgm:t>
        <a:bodyPr/>
        <a:lstStyle/>
        <a:p>
          <a:endParaRPr lang="de-DE"/>
        </a:p>
      </dgm:t>
    </dgm:pt>
    <dgm:pt modelId="{810F79C2-35C8-474C-8E30-DC8CA4EABDE6}" type="pres">
      <dgm:prSet presAssocID="{028BC57F-DA45-2C4C-8B68-44091BE078B3}" presName="Name9" presStyleLbl="parChTrans1D2" presStyleIdx="1" presStyleCnt="6"/>
      <dgm:spPr/>
      <dgm:t>
        <a:bodyPr/>
        <a:lstStyle/>
        <a:p>
          <a:endParaRPr lang="de-DE"/>
        </a:p>
      </dgm:t>
    </dgm:pt>
    <dgm:pt modelId="{F14564BB-649E-6F4D-9FCD-97F9B166A823}" type="pres">
      <dgm:prSet presAssocID="{028BC57F-DA45-2C4C-8B68-44091BE078B3}" presName="connTx" presStyleLbl="parChTrans1D2" presStyleIdx="1" presStyleCnt="6"/>
      <dgm:spPr/>
      <dgm:t>
        <a:bodyPr/>
        <a:lstStyle/>
        <a:p>
          <a:endParaRPr lang="de-DE"/>
        </a:p>
      </dgm:t>
    </dgm:pt>
    <dgm:pt modelId="{602B98EC-5BF1-5045-85C6-EC7C86D8CD02}" type="pres">
      <dgm:prSet presAssocID="{1C0C693F-1779-DB43-AEEF-371E88BE71F9}" presName="node" presStyleLbl="node1" presStyleIdx="1" presStyleCnt="6" custScaleY="58608" custRadScaleRad="187622" custRadScaleInc="1167">
        <dgm:presLayoutVars>
          <dgm:bulletEnabled val="1"/>
        </dgm:presLayoutVars>
      </dgm:prSet>
      <dgm:spPr/>
      <dgm:t>
        <a:bodyPr/>
        <a:lstStyle/>
        <a:p>
          <a:endParaRPr lang="de-DE"/>
        </a:p>
      </dgm:t>
    </dgm:pt>
    <dgm:pt modelId="{303C3375-D221-6444-8121-80BFC3070B4C}" type="pres">
      <dgm:prSet presAssocID="{F425D666-97B8-C14D-9F80-196E3043BB79}" presName="Name9" presStyleLbl="parChTrans1D2" presStyleIdx="2" presStyleCnt="6"/>
      <dgm:spPr/>
      <dgm:t>
        <a:bodyPr/>
        <a:lstStyle/>
        <a:p>
          <a:endParaRPr lang="de-DE"/>
        </a:p>
      </dgm:t>
    </dgm:pt>
    <dgm:pt modelId="{DAC92EE2-301B-EF47-88CA-C9C02523195A}" type="pres">
      <dgm:prSet presAssocID="{F425D666-97B8-C14D-9F80-196E3043BB79}" presName="connTx" presStyleLbl="parChTrans1D2" presStyleIdx="2" presStyleCnt="6"/>
      <dgm:spPr/>
      <dgm:t>
        <a:bodyPr/>
        <a:lstStyle/>
        <a:p>
          <a:endParaRPr lang="de-DE"/>
        </a:p>
      </dgm:t>
    </dgm:pt>
    <dgm:pt modelId="{79985E1D-FADD-D64E-96D0-CAE172D45464}" type="pres">
      <dgm:prSet presAssocID="{D03ED891-4495-7F48-85B6-CA750B5E68EA}" presName="node" presStyleLbl="node1" presStyleIdx="2" presStyleCnt="6" custScaleY="70244" custRadScaleRad="150216" custRadScaleInc="408">
        <dgm:presLayoutVars>
          <dgm:bulletEnabled val="1"/>
        </dgm:presLayoutVars>
      </dgm:prSet>
      <dgm:spPr/>
      <dgm:t>
        <a:bodyPr/>
        <a:lstStyle/>
        <a:p>
          <a:endParaRPr lang="de-DE"/>
        </a:p>
      </dgm:t>
    </dgm:pt>
    <dgm:pt modelId="{65E14DB1-40BD-7343-A4A1-5ACB7D4FDF10}" type="pres">
      <dgm:prSet presAssocID="{ACBEA724-9BAA-F244-A1E3-A1E8669254DB}" presName="Name9" presStyleLbl="parChTrans1D2" presStyleIdx="3" presStyleCnt="6"/>
      <dgm:spPr/>
      <dgm:t>
        <a:bodyPr/>
        <a:lstStyle/>
        <a:p>
          <a:endParaRPr lang="de-DE"/>
        </a:p>
      </dgm:t>
    </dgm:pt>
    <dgm:pt modelId="{D250994D-4531-5046-8DC9-2601A28691F6}" type="pres">
      <dgm:prSet presAssocID="{ACBEA724-9BAA-F244-A1E3-A1E8669254DB}" presName="connTx" presStyleLbl="parChTrans1D2" presStyleIdx="3" presStyleCnt="6"/>
      <dgm:spPr/>
      <dgm:t>
        <a:bodyPr/>
        <a:lstStyle/>
        <a:p>
          <a:endParaRPr lang="de-DE"/>
        </a:p>
      </dgm:t>
    </dgm:pt>
    <dgm:pt modelId="{B9010B97-51E7-8941-BD84-169EC3A2B396}" type="pres">
      <dgm:prSet presAssocID="{86F3109D-272B-1B4F-8DFF-510EA61571E2}" presName="node" presStyleLbl="node1" presStyleIdx="3" presStyleCnt="6" custScaleY="67225" custRadScaleRad="199583" custRadScaleInc="-1097">
        <dgm:presLayoutVars>
          <dgm:bulletEnabled val="1"/>
        </dgm:presLayoutVars>
      </dgm:prSet>
      <dgm:spPr/>
      <dgm:t>
        <a:bodyPr/>
        <a:lstStyle/>
        <a:p>
          <a:endParaRPr lang="de-DE"/>
        </a:p>
      </dgm:t>
    </dgm:pt>
    <dgm:pt modelId="{C907620C-2323-5349-9B52-BDD0CA658FE9}" type="pres">
      <dgm:prSet presAssocID="{8E4360D9-93E0-8741-877C-B3C32F504564}" presName="Name9" presStyleLbl="parChTrans1D2" presStyleIdx="4" presStyleCnt="6"/>
      <dgm:spPr/>
      <dgm:t>
        <a:bodyPr/>
        <a:lstStyle/>
        <a:p>
          <a:endParaRPr lang="de-DE"/>
        </a:p>
      </dgm:t>
    </dgm:pt>
    <dgm:pt modelId="{4A8AB769-5593-9449-8644-0CFA9448EEBD}" type="pres">
      <dgm:prSet presAssocID="{8E4360D9-93E0-8741-877C-B3C32F504564}" presName="connTx" presStyleLbl="parChTrans1D2" presStyleIdx="4" presStyleCnt="6"/>
      <dgm:spPr/>
      <dgm:t>
        <a:bodyPr/>
        <a:lstStyle/>
        <a:p>
          <a:endParaRPr lang="de-DE"/>
        </a:p>
      </dgm:t>
    </dgm:pt>
    <dgm:pt modelId="{28ABDAE0-F8C3-4E40-8CC1-6257DCF35742}" type="pres">
      <dgm:prSet presAssocID="{9FA0F89D-8830-E140-9694-9FB12D0D7813}" presName="node" presStyleLbl="node1" presStyleIdx="4" presStyleCnt="6" custScaleY="59638">
        <dgm:presLayoutVars>
          <dgm:bulletEnabled val="1"/>
        </dgm:presLayoutVars>
      </dgm:prSet>
      <dgm:spPr/>
      <dgm:t>
        <a:bodyPr/>
        <a:lstStyle/>
        <a:p>
          <a:endParaRPr lang="de-DE"/>
        </a:p>
      </dgm:t>
    </dgm:pt>
    <dgm:pt modelId="{EFFC4510-FB77-A848-84BD-74331A45F063}" type="pres">
      <dgm:prSet presAssocID="{2374A68E-38E9-F34E-B27A-FF2CF3C97F9B}" presName="Name9" presStyleLbl="parChTrans1D2" presStyleIdx="5" presStyleCnt="6"/>
      <dgm:spPr/>
      <dgm:t>
        <a:bodyPr/>
        <a:lstStyle/>
        <a:p>
          <a:endParaRPr lang="de-DE"/>
        </a:p>
      </dgm:t>
    </dgm:pt>
    <dgm:pt modelId="{CE4D9791-4A1C-784D-B8DB-5229F86FA2A4}" type="pres">
      <dgm:prSet presAssocID="{2374A68E-38E9-F34E-B27A-FF2CF3C97F9B}" presName="connTx" presStyleLbl="parChTrans1D2" presStyleIdx="5" presStyleCnt="6"/>
      <dgm:spPr/>
      <dgm:t>
        <a:bodyPr/>
        <a:lstStyle/>
        <a:p>
          <a:endParaRPr lang="de-DE"/>
        </a:p>
      </dgm:t>
    </dgm:pt>
    <dgm:pt modelId="{B16E1124-A8F7-624C-BED2-90B156E9002D}" type="pres">
      <dgm:prSet presAssocID="{8C4D2725-95DB-3F46-8134-E350D462666A}" presName="node" presStyleLbl="node1" presStyleIdx="5" presStyleCnt="6" custScaleY="62389">
        <dgm:presLayoutVars>
          <dgm:bulletEnabled val="1"/>
        </dgm:presLayoutVars>
      </dgm:prSet>
      <dgm:spPr/>
      <dgm:t>
        <a:bodyPr/>
        <a:lstStyle/>
        <a:p>
          <a:endParaRPr lang="de-DE"/>
        </a:p>
      </dgm:t>
    </dgm:pt>
  </dgm:ptLst>
  <dgm:cxnLst>
    <dgm:cxn modelId="{22B4AF81-8469-014E-867C-EF6AB3F56F3E}" srcId="{AB92089A-F2A0-A342-A94F-F8D0511E8328}" destId="{86F3109D-272B-1B4F-8DFF-510EA61571E2}" srcOrd="3" destOrd="0" parTransId="{ACBEA724-9BAA-F244-A1E3-A1E8669254DB}" sibTransId="{631795BF-7E1A-7B44-BE00-62ECB3C4890B}"/>
    <dgm:cxn modelId="{ED0D4B36-8295-42D9-A42A-E3A057972EAD}" type="presOf" srcId="{B1D75EA0-A415-B246-AA8B-AE98935B9E88}" destId="{AE006455-75D6-A44A-BC1C-2031598B5537}" srcOrd="0" destOrd="0" presId="urn:microsoft.com/office/officeart/2005/8/layout/radial1"/>
    <dgm:cxn modelId="{ECBEEBFD-9FD8-42AC-A0C2-368168601D61}" type="presOf" srcId="{356376EE-9E9E-B348-9733-757A855A682B}" destId="{7A5F237A-2AAC-2C48-A7E6-FBE0DF37D819}" srcOrd="1" destOrd="0" presId="urn:microsoft.com/office/officeart/2005/8/layout/radial1"/>
    <dgm:cxn modelId="{37ED280C-679D-8F44-BA3B-132BE5933DB6}" srcId="{AB92089A-F2A0-A342-A94F-F8D0511E8328}" destId="{D03ED891-4495-7F48-85B6-CA750B5E68EA}" srcOrd="2" destOrd="0" parTransId="{F425D666-97B8-C14D-9F80-196E3043BB79}" sibTransId="{B5C4C460-63EB-D446-9B30-B042CDC07C1B}"/>
    <dgm:cxn modelId="{82FE49C2-143D-4867-98C9-E13BE30AA1BF}" type="presOf" srcId="{ACBEA724-9BAA-F244-A1E3-A1E8669254DB}" destId="{65E14DB1-40BD-7343-A4A1-5ACB7D4FDF10}" srcOrd="0" destOrd="0" presId="urn:microsoft.com/office/officeart/2005/8/layout/radial1"/>
    <dgm:cxn modelId="{44184655-2C84-4771-97EE-C54C39BBF5BA}" type="presOf" srcId="{1C0C693F-1779-DB43-AEEF-371E88BE71F9}" destId="{602B98EC-5BF1-5045-85C6-EC7C86D8CD02}" srcOrd="0" destOrd="0" presId="urn:microsoft.com/office/officeart/2005/8/layout/radial1"/>
    <dgm:cxn modelId="{BFDA3F5E-B030-437F-B612-251AFF275BE7}" type="presOf" srcId="{2374A68E-38E9-F34E-B27A-FF2CF3C97F9B}" destId="{EFFC4510-FB77-A848-84BD-74331A45F063}" srcOrd="0" destOrd="0" presId="urn:microsoft.com/office/officeart/2005/8/layout/radial1"/>
    <dgm:cxn modelId="{B1E07D0D-D441-604F-B0AE-F2FFEF89ED69}" srcId="{AB92089A-F2A0-A342-A94F-F8D0511E8328}" destId="{F3C8B434-FDF7-7143-BFED-877A926058B5}" srcOrd="0" destOrd="0" parTransId="{356376EE-9E9E-B348-9733-757A855A682B}" sibTransId="{08C426F7-0897-4848-A99D-9728FCF5E376}"/>
    <dgm:cxn modelId="{7EAE67B2-CB57-4F59-8565-EB34CD013FD4}" type="presOf" srcId="{8E4360D9-93E0-8741-877C-B3C32F504564}" destId="{4A8AB769-5593-9449-8644-0CFA9448EEBD}" srcOrd="1" destOrd="0" presId="urn:microsoft.com/office/officeart/2005/8/layout/radial1"/>
    <dgm:cxn modelId="{427D1F48-8751-42EA-A4FE-D0B1D05F1D44}" type="presOf" srcId="{8C4D2725-95DB-3F46-8134-E350D462666A}" destId="{B16E1124-A8F7-624C-BED2-90B156E9002D}" srcOrd="0" destOrd="0" presId="urn:microsoft.com/office/officeart/2005/8/layout/radial1"/>
    <dgm:cxn modelId="{7B3822BC-3FE7-4064-AC8C-23ECDCF21FAB}" type="presOf" srcId="{AB92089A-F2A0-A342-A94F-F8D0511E8328}" destId="{02C8310B-C3D0-474C-8C7A-DB9F6D66D127}" srcOrd="0" destOrd="0" presId="urn:microsoft.com/office/officeart/2005/8/layout/radial1"/>
    <dgm:cxn modelId="{0F6D5E9A-B90E-49AA-AE8A-6C5E4E40CF56}" type="presOf" srcId="{356376EE-9E9E-B348-9733-757A855A682B}" destId="{EB8ADDB2-8AA4-A04F-A0A2-EA897C1E0BD3}" srcOrd="0" destOrd="0" presId="urn:microsoft.com/office/officeart/2005/8/layout/radial1"/>
    <dgm:cxn modelId="{D0B39E36-D21A-46DA-A1A7-CF0A9EFC3D20}" type="presOf" srcId="{9FA0F89D-8830-E140-9694-9FB12D0D7813}" destId="{28ABDAE0-F8C3-4E40-8CC1-6257DCF35742}" srcOrd="0" destOrd="0" presId="urn:microsoft.com/office/officeart/2005/8/layout/radial1"/>
    <dgm:cxn modelId="{D7AE0010-A091-4840-BA40-27391A1C7091}" type="presOf" srcId="{ACBEA724-9BAA-F244-A1E3-A1E8669254DB}" destId="{D250994D-4531-5046-8DC9-2601A28691F6}" srcOrd="1" destOrd="0" presId="urn:microsoft.com/office/officeart/2005/8/layout/radial1"/>
    <dgm:cxn modelId="{74E18422-EF82-564F-A441-2BAA458E9571}" srcId="{AB92089A-F2A0-A342-A94F-F8D0511E8328}" destId="{9FA0F89D-8830-E140-9694-9FB12D0D7813}" srcOrd="4" destOrd="0" parTransId="{8E4360D9-93E0-8741-877C-B3C32F504564}" sibTransId="{A5D6D292-333E-8B4A-B1B9-C011B81E9FFF}"/>
    <dgm:cxn modelId="{7066FC46-5238-4197-A8BA-A01FBB8EA594}" type="presOf" srcId="{028BC57F-DA45-2C4C-8B68-44091BE078B3}" destId="{F14564BB-649E-6F4D-9FCD-97F9B166A823}" srcOrd="1" destOrd="0" presId="urn:microsoft.com/office/officeart/2005/8/layout/radial1"/>
    <dgm:cxn modelId="{8346AE18-F12E-462D-9173-A7241E5719A5}" type="presOf" srcId="{F3C8B434-FDF7-7143-BFED-877A926058B5}" destId="{F5C0D06A-B180-E541-8A74-C93EBC98459D}" srcOrd="0" destOrd="0" presId="urn:microsoft.com/office/officeart/2005/8/layout/radial1"/>
    <dgm:cxn modelId="{A7AABC4F-16E8-BA41-9C03-0AF5038CF82B}" srcId="{B1D75EA0-A415-B246-AA8B-AE98935B9E88}" destId="{AB92089A-F2A0-A342-A94F-F8D0511E8328}" srcOrd="0" destOrd="0" parTransId="{DA549FAD-E8E9-DC4E-AEEE-3D379DEA7AAB}" sibTransId="{DAB2660B-4DCC-8848-993C-FC04301C85C3}"/>
    <dgm:cxn modelId="{9A9192A5-C6BC-46C3-8CF0-9E39D89DC13B}" type="presOf" srcId="{2374A68E-38E9-F34E-B27A-FF2CF3C97F9B}" destId="{CE4D9791-4A1C-784D-B8DB-5229F86FA2A4}" srcOrd="1" destOrd="0" presId="urn:microsoft.com/office/officeart/2005/8/layout/radial1"/>
    <dgm:cxn modelId="{0F75E44F-2FBB-E84E-869F-1F5548A69BF3}" srcId="{AB92089A-F2A0-A342-A94F-F8D0511E8328}" destId="{8C4D2725-95DB-3F46-8134-E350D462666A}" srcOrd="5" destOrd="0" parTransId="{2374A68E-38E9-F34E-B27A-FF2CF3C97F9B}" sibTransId="{E8B49441-6C60-8246-B4E5-EA38935D1E18}"/>
    <dgm:cxn modelId="{2B22F38C-DB08-F84A-B68A-DE9EC43AFD20}" srcId="{AB92089A-F2A0-A342-A94F-F8D0511E8328}" destId="{1C0C693F-1779-DB43-AEEF-371E88BE71F9}" srcOrd="1" destOrd="0" parTransId="{028BC57F-DA45-2C4C-8B68-44091BE078B3}" sibTransId="{7C60FD62-3F74-034E-8FEF-C4881008B5B5}"/>
    <dgm:cxn modelId="{3B9B85A7-68BE-4389-A664-B1673F3D5961}" type="presOf" srcId="{F425D666-97B8-C14D-9F80-196E3043BB79}" destId="{303C3375-D221-6444-8121-80BFC3070B4C}" srcOrd="0" destOrd="0" presId="urn:microsoft.com/office/officeart/2005/8/layout/radial1"/>
    <dgm:cxn modelId="{DB52BE5B-E225-4755-8EC2-DBB28BE53953}" type="presOf" srcId="{8E4360D9-93E0-8741-877C-B3C32F504564}" destId="{C907620C-2323-5349-9B52-BDD0CA658FE9}" srcOrd="0" destOrd="0" presId="urn:microsoft.com/office/officeart/2005/8/layout/radial1"/>
    <dgm:cxn modelId="{14C34FF7-DE1A-4245-A01A-0BD502822E76}" type="presOf" srcId="{D03ED891-4495-7F48-85B6-CA750B5E68EA}" destId="{79985E1D-FADD-D64E-96D0-CAE172D45464}" srcOrd="0" destOrd="0" presId="urn:microsoft.com/office/officeart/2005/8/layout/radial1"/>
    <dgm:cxn modelId="{A7897079-01F7-4F14-A7AF-89D6CA256827}" type="presOf" srcId="{F425D666-97B8-C14D-9F80-196E3043BB79}" destId="{DAC92EE2-301B-EF47-88CA-C9C02523195A}" srcOrd="1" destOrd="0" presId="urn:microsoft.com/office/officeart/2005/8/layout/radial1"/>
    <dgm:cxn modelId="{F6A71565-6957-4A80-B7DC-B816B9A46C9B}" type="presOf" srcId="{028BC57F-DA45-2C4C-8B68-44091BE078B3}" destId="{810F79C2-35C8-474C-8E30-DC8CA4EABDE6}" srcOrd="0" destOrd="0" presId="urn:microsoft.com/office/officeart/2005/8/layout/radial1"/>
    <dgm:cxn modelId="{3C21A38E-12EA-4E1E-A1A0-143438E6B68D}" type="presOf" srcId="{86F3109D-272B-1B4F-8DFF-510EA61571E2}" destId="{B9010B97-51E7-8941-BD84-169EC3A2B396}" srcOrd="0" destOrd="0" presId="urn:microsoft.com/office/officeart/2005/8/layout/radial1"/>
    <dgm:cxn modelId="{99F854D2-5D31-4620-B059-AD43DA810BC7}" type="presParOf" srcId="{AE006455-75D6-A44A-BC1C-2031598B5537}" destId="{02C8310B-C3D0-474C-8C7A-DB9F6D66D127}" srcOrd="0" destOrd="0" presId="urn:microsoft.com/office/officeart/2005/8/layout/radial1"/>
    <dgm:cxn modelId="{187698AC-4404-4F78-B392-177ACBE74F90}" type="presParOf" srcId="{AE006455-75D6-A44A-BC1C-2031598B5537}" destId="{EB8ADDB2-8AA4-A04F-A0A2-EA897C1E0BD3}" srcOrd="1" destOrd="0" presId="urn:microsoft.com/office/officeart/2005/8/layout/radial1"/>
    <dgm:cxn modelId="{35A09A36-43DC-456C-A18A-89BF4194BAEE}" type="presParOf" srcId="{EB8ADDB2-8AA4-A04F-A0A2-EA897C1E0BD3}" destId="{7A5F237A-2AAC-2C48-A7E6-FBE0DF37D819}" srcOrd="0" destOrd="0" presId="urn:microsoft.com/office/officeart/2005/8/layout/radial1"/>
    <dgm:cxn modelId="{766B8D54-9CC6-4E44-9BCE-AE2186A025C2}" type="presParOf" srcId="{AE006455-75D6-A44A-BC1C-2031598B5537}" destId="{F5C0D06A-B180-E541-8A74-C93EBC98459D}" srcOrd="2" destOrd="0" presId="urn:microsoft.com/office/officeart/2005/8/layout/radial1"/>
    <dgm:cxn modelId="{F5F1B49F-422D-4E38-B35B-57FEAAD9134F}" type="presParOf" srcId="{AE006455-75D6-A44A-BC1C-2031598B5537}" destId="{810F79C2-35C8-474C-8E30-DC8CA4EABDE6}" srcOrd="3" destOrd="0" presId="urn:microsoft.com/office/officeart/2005/8/layout/radial1"/>
    <dgm:cxn modelId="{D502C15A-3E16-40E3-A496-83CD2CA21F50}" type="presParOf" srcId="{810F79C2-35C8-474C-8E30-DC8CA4EABDE6}" destId="{F14564BB-649E-6F4D-9FCD-97F9B166A823}" srcOrd="0" destOrd="0" presId="urn:microsoft.com/office/officeart/2005/8/layout/radial1"/>
    <dgm:cxn modelId="{4CAFDC6C-3D22-4C5E-BBB5-C3119E594F8E}" type="presParOf" srcId="{AE006455-75D6-A44A-BC1C-2031598B5537}" destId="{602B98EC-5BF1-5045-85C6-EC7C86D8CD02}" srcOrd="4" destOrd="0" presId="urn:microsoft.com/office/officeart/2005/8/layout/radial1"/>
    <dgm:cxn modelId="{1E8E00D7-56A6-47FA-82E5-FF4A69AE0F5B}" type="presParOf" srcId="{AE006455-75D6-A44A-BC1C-2031598B5537}" destId="{303C3375-D221-6444-8121-80BFC3070B4C}" srcOrd="5" destOrd="0" presId="urn:microsoft.com/office/officeart/2005/8/layout/radial1"/>
    <dgm:cxn modelId="{10C346E7-CED0-4638-9B76-6E0E21BF102C}" type="presParOf" srcId="{303C3375-D221-6444-8121-80BFC3070B4C}" destId="{DAC92EE2-301B-EF47-88CA-C9C02523195A}" srcOrd="0" destOrd="0" presId="urn:microsoft.com/office/officeart/2005/8/layout/radial1"/>
    <dgm:cxn modelId="{54A44509-6684-4C76-BFEC-494DA1237008}" type="presParOf" srcId="{AE006455-75D6-A44A-BC1C-2031598B5537}" destId="{79985E1D-FADD-D64E-96D0-CAE172D45464}" srcOrd="6" destOrd="0" presId="urn:microsoft.com/office/officeart/2005/8/layout/radial1"/>
    <dgm:cxn modelId="{F09FB9DD-F243-4741-8760-D2FFA561D997}" type="presParOf" srcId="{AE006455-75D6-A44A-BC1C-2031598B5537}" destId="{65E14DB1-40BD-7343-A4A1-5ACB7D4FDF10}" srcOrd="7" destOrd="0" presId="urn:microsoft.com/office/officeart/2005/8/layout/radial1"/>
    <dgm:cxn modelId="{410188D9-C2D6-409C-A2D3-A9EBC27A877A}" type="presParOf" srcId="{65E14DB1-40BD-7343-A4A1-5ACB7D4FDF10}" destId="{D250994D-4531-5046-8DC9-2601A28691F6}" srcOrd="0" destOrd="0" presId="urn:microsoft.com/office/officeart/2005/8/layout/radial1"/>
    <dgm:cxn modelId="{477806E0-7CFC-4FF6-A9DC-627C114557A3}" type="presParOf" srcId="{AE006455-75D6-A44A-BC1C-2031598B5537}" destId="{B9010B97-51E7-8941-BD84-169EC3A2B396}" srcOrd="8" destOrd="0" presId="urn:microsoft.com/office/officeart/2005/8/layout/radial1"/>
    <dgm:cxn modelId="{4652D4E6-B10A-44D3-939F-BF8B3B9B883E}" type="presParOf" srcId="{AE006455-75D6-A44A-BC1C-2031598B5537}" destId="{C907620C-2323-5349-9B52-BDD0CA658FE9}" srcOrd="9" destOrd="0" presId="urn:microsoft.com/office/officeart/2005/8/layout/radial1"/>
    <dgm:cxn modelId="{1CEEAE61-9161-4531-B700-1C1573CE735C}" type="presParOf" srcId="{C907620C-2323-5349-9B52-BDD0CA658FE9}" destId="{4A8AB769-5593-9449-8644-0CFA9448EEBD}" srcOrd="0" destOrd="0" presId="urn:microsoft.com/office/officeart/2005/8/layout/radial1"/>
    <dgm:cxn modelId="{E4A7B0A4-B3AF-4C4E-B2D7-14333577077E}" type="presParOf" srcId="{AE006455-75D6-A44A-BC1C-2031598B5537}" destId="{28ABDAE0-F8C3-4E40-8CC1-6257DCF35742}" srcOrd="10" destOrd="0" presId="urn:microsoft.com/office/officeart/2005/8/layout/radial1"/>
    <dgm:cxn modelId="{0EC94D8C-BBAD-434E-9C6F-69702467C05A}" type="presParOf" srcId="{AE006455-75D6-A44A-BC1C-2031598B5537}" destId="{EFFC4510-FB77-A848-84BD-74331A45F063}" srcOrd="11" destOrd="0" presId="urn:microsoft.com/office/officeart/2005/8/layout/radial1"/>
    <dgm:cxn modelId="{2BA0AD52-C85C-4166-A4AB-8C9C8214B087}" type="presParOf" srcId="{EFFC4510-FB77-A848-84BD-74331A45F063}" destId="{CE4D9791-4A1C-784D-B8DB-5229F86FA2A4}" srcOrd="0" destOrd="0" presId="urn:microsoft.com/office/officeart/2005/8/layout/radial1"/>
    <dgm:cxn modelId="{282EF0A9-88DF-4E88-8ADD-F73464A64802}" type="presParOf" srcId="{AE006455-75D6-A44A-BC1C-2031598B5537}" destId="{B16E1124-A8F7-624C-BED2-90B156E9002D}" srcOrd="12" destOrd="0" presId="urn:microsoft.com/office/officeart/2005/8/layout/radial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848C7-81F0-4704-8154-D95320AE5548}" type="datetimeFigureOut">
              <a:rPr lang="de-DE" smtClean="0"/>
              <a:pPr/>
              <a:t>13.03.2018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24E02-B8FE-496B-BE20-64E34B4A7BF0}"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13.03.2018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13.03.2018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11nA4fNwvBQ&amp;t=86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71480"/>
            <a:ext cx="7851648" cy="2214578"/>
          </a:xfrm>
        </p:spPr>
        <p:txBody>
          <a:bodyPr>
            <a:normAutofit/>
          </a:bodyPr>
          <a:lstStyle/>
          <a:p>
            <a:r>
              <a:rPr lang="de-DE" dirty="0" smtClean="0"/>
              <a:t>Didaktik des Deutschen II </a:t>
            </a:r>
            <a:br>
              <a:rPr lang="de-DE" dirty="0" smtClean="0"/>
            </a:br>
            <a:endParaRPr lang="de-DE" dirty="0"/>
          </a:p>
        </p:txBody>
      </p:sp>
      <p:sp>
        <p:nvSpPr>
          <p:cNvPr id="3" name="Untertitel 2"/>
          <p:cNvSpPr>
            <a:spLocks noGrp="1"/>
          </p:cNvSpPr>
          <p:nvPr>
            <p:ph type="subTitle" idx="1"/>
          </p:nvPr>
        </p:nvSpPr>
        <p:spPr>
          <a:xfrm>
            <a:off x="571472" y="2857496"/>
            <a:ext cx="7854696" cy="3000396"/>
          </a:xfrm>
        </p:spPr>
        <p:txBody>
          <a:bodyPr>
            <a:normAutofit fontScale="700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Sommersemester 2018</a:t>
            </a:r>
          </a:p>
          <a:p>
            <a:r>
              <a:rPr lang="de-DE" dirty="0" smtClean="0"/>
              <a:t>4. Einheit </a:t>
            </a:r>
          </a:p>
          <a:p>
            <a:r>
              <a:rPr lang="de-DE" dirty="0" smtClean="0"/>
              <a:t>13.03. 2018 </a:t>
            </a:r>
          </a:p>
          <a:p>
            <a:r>
              <a:rPr lang="de-DE" dirty="0" smtClean="0"/>
              <a:t>  </a:t>
            </a:r>
            <a:br>
              <a:rPr lang="de-DE" dirty="0" smtClean="0"/>
            </a:br>
            <a:r>
              <a:rPr lang="de-DE" dirty="0" smtClean="0"/>
              <a:t/>
            </a:r>
            <a:br>
              <a:rPr lang="de-DE" dirty="0" smtClean="0"/>
            </a:br>
            <a:endParaRPr lang="de-DE" dirty="0" smtClean="0"/>
          </a:p>
          <a:p>
            <a:endParaRPr lang="de-DE" dirty="0"/>
          </a:p>
        </p:txBody>
      </p:sp>
      <p:pic>
        <p:nvPicPr>
          <p:cNvPr id="22530" name="Picture 2" descr="Bildergebnis für herzlich willkommen witzig"/>
          <p:cNvPicPr>
            <a:picLocks noChangeAspect="1" noChangeArrowheads="1"/>
          </p:cNvPicPr>
          <p:nvPr/>
        </p:nvPicPr>
        <p:blipFill>
          <a:blip r:embed="rId3"/>
          <a:srcRect/>
          <a:stretch>
            <a:fillRect/>
          </a:stretch>
        </p:blipFill>
        <p:spPr bwMode="auto">
          <a:xfrm>
            <a:off x="-142908" y="3809999"/>
            <a:ext cx="3810000" cy="304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lnSpcReduction="10000"/>
          </a:bodyPr>
          <a:lstStyle/>
          <a:p>
            <a:pPr>
              <a:buNone/>
            </a:pPr>
            <a:r>
              <a:rPr lang="de-DE" b="1" dirty="0" smtClean="0"/>
              <a:t>AUTHENTISCHE LESETEXTE</a:t>
            </a:r>
          </a:p>
          <a:p>
            <a:r>
              <a:rPr lang="de-DE" dirty="0" smtClean="0"/>
              <a:t>Zeitungstexte</a:t>
            </a:r>
          </a:p>
          <a:p>
            <a:r>
              <a:rPr lang="de-DE" dirty="0" smtClean="0"/>
              <a:t>Literarische Texte</a:t>
            </a:r>
          </a:p>
          <a:p>
            <a:r>
              <a:rPr lang="de-DE" dirty="0" smtClean="0"/>
              <a:t>Werbetexte / Prospekte / Plakate</a:t>
            </a:r>
          </a:p>
          <a:p>
            <a:r>
              <a:rPr lang="de-DE" dirty="0" smtClean="0"/>
              <a:t>Hinweistafeln / Aufschriften / </a:t>
            </a:r>
          </a:p>
          <a:p>
            <a:r>
              <a:rPr lang="de-DE" dirty="0" smtClean="0"/>
              <a:t>Verordnungen</a:t>
            </a:r>
          </a:p>
          <a:p>
            <a:r>
              <a:rPr lang="de-DE" dirty="0" smtClean="0"/>
              <a:t>Formulare</a:t>
            </a:r>
          </a:p>
          <a:p>
            <a:r>
              <a:rPr lang="de-DE" dirty="0" smtClean="0"/>
              <a:t>Fahrkarten / Fahrpläne</a:t>
            </a:r>
          </a:p>
          <a:p>
            <a:r>
              <a:rPr lang="de-DE" dirty="0" smtClean="0"/>
              <a:t>Speisekarten</a:t>
            </a:r>
          </a:p>
          <a:p>
            <a:r>
              <a:rPr lang="de-DE" dirty="0" smtClean="0"/>
              <a:t>Inserate / Anzeigen</a:t>
            </a:r>
          </a:p>
          <a:p>
            <a:r>
              <a:rPr lang="de-DE" dirty="0" smtClean="0"/>
              <a:t>Graphiken / Statistiken / Tabellen</a:t>
            </a:r>
          </a:p>
          <a:p>
            <a:pPr>
              <a:buNone/>
            </a:pPr>
            <a:r>
              <a:rPr lang="de-DE" dirty="0" smtClean="0"/>
              <a:t>......................................................</a:t>
            </a:r>
          </a:p>
          <a:p>
            <a:pPr>
              <a:buNone/>
            </a:pPr>
            <a:endParaRPr lang="de-D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a:buNone/>
            </a:pPr>
            <a:endParaRPr lang="de-DE" dirty="0" smtClean="0"/>
          </a:p>
          <a:p>
            <a:pPr algn="ctr">
              <a:buNone/>
            </a:pPr>
            <a:endParaRPr lang="de-DE" sz="5400" b="1" dirty="0" smtClean="0"/>
          </a:p>
          <a:p>
            <a:pPr algn="ctr">
              <a:buNone/>
            </a:pPr>
            <a:r>
              <a:rPr lang="de-DE" sz="5400" b="1" dirty="0" smtClean="0"/>
              <a:t>WIE WERDEN TEXTE GELESEN?</a:t>
            </a:r>
          </a:p>
          <a:p>
            <a:pPr>
              <a:buNone/>
            </a:pP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b="1" dirty="0" smtClean="0"/>
              <a:t>Leseinteresse: Worum geht es?</a:t>
            </a:r>
          </a:p>
          <a:p>
            <a:r>
              <a:rPr lang="de-DE" dirty="0" err="1" smtClean="0"/>
              <a:t>Leseziel</a:t>
            </a:r>
            <a:r>
              <a:rPr lang="de-DE" dirty="0" smtClean="0"/>
              <a:t>: sich einen Eindruck verschaffen</a:t>
            </a:r>
          </a:p>
          <a:p>
            <a:pPr>
              <a:buNone/>
            </a:pPr>
            <a:endParaRPr lang="de-DE" dirty="0" smtClean="0"/>
          </a:p>
          <a:p>
            <a:r>
              <a:rPr lang="de-DE" dirty="0" err="1" smtClean="0"/>
              <a:t>Lesestil</a:t>
            </a:r>
            <a:r>
              <a:rPr lang="de-DE" dirty="0" smtClean="0"/>
              <a:t>: </a:t>
            </a:r>
            <a:r>
              <a:rPr lang="de-DE" b="1" dirty="0" smtClean="0"/>
              <a:t>Orientierendes Lesen</a:t>
            </a:r>
          </a:p>
          <a:p>
            <a:pPr>
              <a:buNone/>
            </a:pPr>
            <a:endParaRPr lang="de-DE" dirty="0" smtClean="0"/>
          </a:p>
          <a:p>
            <a:r>
              <a:rPr lang="de-DE" dirty="0" smtClean="0"/>
              <a:t>Überblick über Text und Textinhalt. (Überschriften, Abschnitteinteilung), </a:t>
            </a:r>
          </a:p>
          <a:p>
            <a:r>
              <a:rPr lang="de-DE" dirty="0" smtClean="0"/>
              <a:t>bei Lesetexten sind u.U. Visualisierungen hilfreich).</a:t>
            </a:r>
          </a:p>
          <a:p>
            <a:pPr>
              <a:buNone/>
            </a:pP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sz="3600" b="1" dirty="0" smtClean="0"/>
              <a:t>Leseinteresse: Was ist wesentlich?</a:t>
            </a:r>
          </a:p>
          <a:p>
            <a:r>
              <a:rPr lang="de-DE" sz="3600" dirty="0" err="1" smtClean="0"/>
              <a:t>Leseziel</a:t>
            </a:r>
            <a:r>
              <a:rPr lang="de-DE" sz="3600" dirty="0" smtClean="0"/>
              <a:t>: das Wesentliche erfassen</a:t>
            </a:r>
          </a:p>
          <a:p>
            <a:r>
              <a:rPr lang="de-DE" sz="3600" dirty="0" err="1" smtClean="0"/>
              <a:t>Lesestil</a:t>
            </a:r>
            <a:r>
              <a:rPr lang="de-DE" sz="3600" dirty="0" smtClean="0"/>
              <a:t>: </a:t>
            </a:r>
            <a:r>
              <a:rPr lang="de-DE" sz="3600" b="1" dirty="0" smtClean="0"/>
              <a:t>Kursorisches Lesen</a:t>
            </a:r>
            <a:r>
              <a:rPr lang="de-DE" sz="3600" dirty="0" smtClean="0"/>
              <a:t>: </a:t>
            </a:r>
          </a:p>
          <a:p>
            <a:r>
              <a:rPr lang="de-DE" sz="3600" dirty="0" smtClean="0"/>
              <a:t>Man folgt dem Textaufbau und versucht die wichtigsten Aspekte des Inhalts zu erfassen.</a:t>
            </a:r>
          </a:p>
          <a:p>
            <a:pPr>
              <a:buNone/>
            </a:pP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sz="3600" b="1" dirty="0" smtClean="0"/>
              <a:t>Leseinteresse: Was interessiert mich?</a:t>
            </a:r>
          </a:p>
          <a:p>
            <a:r>
              <a:rPr lang="de-DE" sz="3600" dirty="0" err="1" smtClean="0"/>
              <a:t>Leseziel</a:t>
            </a:r>
            <a:r>
              <a:rPr lang="de-DE" sz="3600" dirty="0" smtClean="0"/>
              <a:t>: die relevante Information herausfinden</a:t>
            </a:r>
          </a:p>
          <a:p>
            <a:r>
              <a:rPr lang="de-DE" sz="3600" dirty="0" err="1" smtClean="0"/>
              <a:t>Lesestil</a:t>
            </a:r>
            <a:r>
              <a:rPr lang="de-DE" sz="3600" dirty="0" smtClean="0"/>
              <a:t>: </a:t>
            </a:r>
            <a:r>
              <a:rPr lang="de-DE" sz="3600" b="1" dirty="0" smtClean="0"/>
              <a:t>Selektives Lesen</a:t>
            </a:r>
            <a:r>
              <a:rPr lang="de-DE" sz="3600" dirty="0" smtClean="0"/>
              <a:t>: </a:t>
            </a:r>
          </a:p>
          <a:p>
            <a:r>
              <a:rPr lang="de-DE" sz="3600" dirty="0" smtClean="0"/>
              <a:t>Hier wird nach bestimmten Informationen oder/und </a:t>
            </a:r>
          </a:p>
          <a:p>
            <a:pPr>
              <a:buNone/>
            </a:pPr>
            <a:r>
              <a:rPr lang="de-DE" sz="3600" dirty="0" smtClean="0"/>
              <a:t>Zeichen, wie Namen, Zahlen etc. gesucht.</a:t>
            </a:r>
          </a:p>
          <a:p>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sz="3600" b="1" dirty="0" smtClean="0"/>
              <a:t>Leseinteresse: Jedes Detail ist wichtig</a:t>
            </a:r>
          </a:p>
          <a:p>
            <a:r>
              <a:rPr lang="de-DE" sz="3600" dirty="0" err="1" smtClean="0"/>
              <a:t>Leseziel</a:t>
            </a:r>
            <a:r>
              <a:rPr lang="de-DE" sz="3600" dirty="0" smtClean="0"/>
              <a:t>: genaues Wissen</a:t>
            </a:r>
          </a:p>
          <a:p>
            <a:r>
              <a:rPr lang="de-DE" sz="3600" b="1" dirty="0" err="1" smtClean="0"/>
              <a:t>Lesestil</a:t>
            </a:r>
            <a:r>
              <a:rPr lang="de-DE" sz="3600" b="1" dirty="0" smtClean="0"/>
              <a:t>: </a:t>
            </a:r>
            <a:r>
              <a:rPr lang="de-DE" sz="3600" b="1" dirty="0" err="1" smtClean="0"/>
              <a:t>TotalesLesen</a:t>
            </a:r>
            <a:r>
              <a:rPr lang="de-DE" sz="3600" b="1" dirty="0" smtClean="0"/>
              <a:t>: </a:t>
            </a:r>
          </a:p>
          <a:p>
            <a:r>
              <a:rPr lang="de-DE" sz="3600" dirty="0" smtClean="0"/>
              <a:t>Verstehen möglichst aller Informationen, jedes Detail </a:t>
            </a:r>
          </a:p>
          <a:p>
            <a:pPr>
              <a:buNone/>
            </a:pPr>
            <a:r>
              <a:rPr lang="de-DE" sz="3600" dirty="0" smtClean="0"/>
              <a:t>   wird gelesen</a:t>
            </a:r>
          </a:p>
          <a:p>
            <a:pPr>
              <a:buNone/>
            </a:pP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normAutofit/>
          </a:bodyPr>
          <a:lstStyle/>
          <a:p>
            <a:pPr>
              <a:buNone/>
            </a:pPr>
            <a:r>
              <a:rPr lang="de-DE" sz="3600" b="1" dirty="0" smtClean="0"/>
              <a:t>Leseinteresse: Eine (kritische) Auseinandersetzung </a:t>
            </a:r>
          </a:p>
          <a:p>
            <a:r>
              <a:rPr lang="de-DE" sz="3600" dirty="0" err="1" smtClean="0"/>
              <a:t>Leseziel</a:t>
            </a:r>
            <a:r>
              <a:rPr lang="de-DE" sz="3600" dirty="0" smtClean="0"/>
              <a:t>: Eine Auseinandersetzung mit dem Text</a:t>
            </a:r>
          </a:p>
          <a:p>
            <a:r>
              <a:rPr lang="de-DE" sz="3600" dirty="0" err="1" smtClean="0"/>
              <a:t>Lesestil</a:t>
            </a:r>
            <a:r>
              <a:rPr lang="de-DE" sz="3600" dirty="0" smtClean="0"/>
              <a:t>: Argumentatives Lesen: </a:t>
            </a:r>
          </a:p>
          <a:p>
            <a:r>
              <a:rPr lang="de-DE" sz="3600" dirty="0" smtClean="0"/>
              <a:t>Eine intensive (kritische) Beschäftigung /Auseinandersetzung </a:t>
            </a:r>
            <a:r>
              <a:rPr lang="de-DE" sz="3600" dirty="0" err="1" smtClean="0"/>
              <a:t>mitdem</a:t>
            </a:r>
            <a:r>
              <a:rPr lang="de-DE" sz="3600" dirty="0" smtClean="0"/>
              <a:t> Textinhalt über den Akt des Lesens hinaus.</a:t>
            </a:r>
          </a:p>
          <a:p>
            <a:pPr>
              <a:buNone/>
            </a:pP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71546"/>
            <a:ext cx="8229600" cy="5253054"/>
          </a:xfrm>
        </p:spPr>
        <p:txBody>
          <a:bodyPr/>
          <a:lstStyle/>
          <a:p>
            <a:pPr>
              <a:buNone/>
            </a:pPr>
            <a:r>
              <a:rPr lang="de-DE" sz="4000" b="1" dirty="0" smtClean="0"/>
              <a:t>Leseinteresse: Ästhetischer Genuss </a:t>
            </a:r>
          </a:p>
          <a:p>
            <a:r>
              <a:rPr lang="de-DE" sz="4000" dirty="0" err="1" smtClean="0"/>
              <a:t>Leseziel</a:t>
            </a:r>
            <a:r>
              <a:rPr lang="de-DE" sz="4000" dirty="0" smtClean="0"/>
              <a:t>: Unterhaltung, Freude </a:t>
            </a:r>
          </a:p>
          <a:p>
            <a:r>
              <a:rPr lang="de-DE" sz="4000" dirty="0" err="1" smtClean="0"/>
              <a:t>Lesestil</a:t>
            </a:r>
            <a:r>
              <a:rPr lang="de-DE" sz="4000" dirty="0" smtClean="0"/>
              <a:t>: Ästhetisches Lesen: </a:t>
            </a:r>
          </a:p>
          <a:p>
            <a:r>
              <a:rPr lang="de-DE" sz="4000" dirty="0" smtClean="0"/>
              <a:t>Ein Text wird ohne „Absicht“ gelesen.</a:t>
            </a:r>
          </a:p>
          <a:p>
            <a:pPr>
              <a:buNone/>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b="1" dirty="0" smtClean="0"/>
              <a:t>ANALYTISCHES LESEN</a:t>
            </a:r>
          </a:p>
          <a:p>
            <a:r>
              <a:rPr lang="de-DE" dirty="0" smtClean="0"/>
              <a:t>Suche X im Bereich von:</a:t>
            </a:r>
          </a:p>
          <a:p>
            <a:r>
              <a:rPr lang="de-DE" dirty="0" smtClean="0"/>
              <a:t>Lexik</a:t>
            </a:r>
          </a:p>
          <a:p>
            <a:r>
              <a:rPr lang="de-DE" dirty="0" smtClean="0"/>
              <a:t>Syntax </a:t>
            </a:r>
          </a:p>
          <a:p>
            <a:r>
              <a:rPr lang="de-DE" dirty="0" smtClean="0"/>
              <a:t>Semantik </a:t>
            </a:r>
          </a:p>
          <a:p>
            <a:r>
              <a:rPr lang="de-DE" dirty="0" smtClean="0"/>
              <a:t>Pragmatik</a:t>
            </a:r>
          </a:p>
          <a:p>
            <a:r>
              <a:rPr lang="de-DE" dirty="0" smtClean="0"/>
              <a:t>Morphologie</a:t>
            </a:r>
          </a:p>
          <a:p>
            <a:r>
              <a:rPr lang="de-DE" dirty="0" smtClean="0"/>
              <a:t>Choreographie wie beim </a:t>
            </a:r>
          </a:p>
          <a:p>
            <a:r>
              <a:rPr lang="de-DE" dirty="0" smtClean="0"/>
              <a:t>Authentischen Lesen</a:t>
            </a:r>
          </a:p>
          <a:p>
            <a:pPr>
              <a:buNone/>
            </a:pP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lstStyle/>
          <a:p>
            <a:pPr algn="ctr">
              <a:buNone/>
            </a:pPr>
            <a:endParaRPr lang="de-DE" sz="5400" dirty="0" smtClean="0"/>
          </a:p>
          <a:p>
            <a:pPr algn="ctr">
              <a:buNone/>
            </a:pPr>
            <a:r>
              <a:rPr lang="de-DE" sz="2800" b="1" dirty="0" smtClean="0"/>
              <a:t>ARBEIT MIT LESETEXTEN/EIGENES NEUES BEISPIELE</a:t>
            </a:r>
          </a:p>
          <a:p>
            <a:pPr algn="ctr">
              <a:buNone/>
            </a:pPr>
            <a:endParaRPr lang="de-DE" dirty="0"/>
          </a:p>
        </p:txBody>
      </p:sp>
      <p:pic>
        <p:nvPicPr>
          <p:cNvPr id="4098" name="Picture 2" descr="Bildergebnis für birkenwald"/>
          <p:cNvPicPr>
            <a:picLocks noChangeAspect="1" noChangeArrowheads="1"/>
          </p:cNvPicPr>
          <p:nvPr/>
        </p:nvPicPr>
        <p:blipFill>
          <a:blip r:embed="rId2"/>
          <a:srcRect/>
          <a:stretch>
            <a:fillRect/>
          </a:stretch>
        </p:blipFill>
        <p:spPr bwMode="auto">
          <a:xfrm>
            <a:off x="-571536" y="2571744"/>
            <a:ext cx="9715535" cy="42862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034" y="785794"/>
            <a:ext cx="8229600" cy="5460690"/>
          </a:xfrm>
        </p:spPr>
        <p:txBody>
          <a:bodyPr>
            <a:normAutofit/>
          </a:bodyPr>
          <a:lstStyle/>
          <a:p>
            <a:pPr>
              <a:buNone/>
            </a:pPr>
            <a:r>
              <a:rPr lang="de-DE" b="1" dirty="0" smtClean="0"/>
              <a:t>VERFAHREN ZUR ERSCHLIESSUNG VON TEXTEN:</a:t>
            </a:r>
          </a:p>
          <a:p>
            <a:pPr>
              <a:buNone/>
            </a:pPr>
            <a:r>
              <a:rPr lang="de-DE" b="1" dirty="0" smtClean="0"/>
              <a:t>LESESTRATEGIEN</a:t>
            </a:r>
          </a:p>
          <a:p>
            <a:pPr>
              <a:buFont typeface="Wingdings" pitchFamily="2" charset="2"/>
              <a:buChar char="Ø"/>
            </a:pPr>
            <a:r>
              <a:rPr lang="de-DE" dirty="0" smtClean="0"/>
              <a:t>Textsorte bestimmen und Leseerwartungen aufbauen,</a:t>
            </a:r>
          </a:p>
          <a:p>
            <a:pPr>
              <a:buNone/>
            </a:pPr>
            <a:endParaRPr lang="de-DE" dirty="0" smtClean="0"/>
          </a:p>
          <a:p>
            <a:pPr>
              <a:buFont typeface="Wingdings" pitchFamily="2" charset="2"/>
              <a:buChar char="Ø"/>
            </a:pPr>
            <a:r>
              <a:rPr lang="de-DE" dirty="0" smtClean="0"/>
              <a:t>Hypothesen bilden, Vorhersagen machen,</a:t>
            </a:r>
          </a:p>
          <a:p>
            <a:pPr>
              <a:buNone/>
            </a:pPr>
            <a:endParaRPr lang="de-DE" dirty="0" smtClean="0"/>
          </a:p>
          <a:p>
            <a:pPr>
              <a:buFont typeface="Wingdings" pitchFamily="2" charset="2"/>
              <a:buChar char="Ø"/>
            </a:pPr>
            <a:r>
              <a:rPr lang="de-DE" dirty="0" smtClean="0"/>
              <a:t>Textaufbau und Gliederung erkennen,</a:t>
            </a:r>
          </a:p>
          <a:p>
            <a:pPr>
              <a:buNone/>
            </a:pPr>
            <a:endParaRPr lang="de-DE" dirty="0" smtClean="0"/>
          </a:p>
          <a:p>
            <a:pPr>
              <a:buFont typeface="Wingdings" pitchFamily="2" charset="2"/>
              <a:buChar char="Ø"/>
            </a:pPr>
            <a:r>
              <a:rPr lang="de-DE" dirty="0" smtClean="0"/>
              <a:t>Fragen an den Text stellen,</a:t>
            </a:r>
          </a:p>
          <a:p>
            <a:pPr>
              <a:buNone/>
            </a:pPr>
            <a:endParaRPr lang="de-DE" dirty="0" smtClean="0"/>
          </a:p>
          <a:p>
            <a:pPr>
              <a:buFont typeface="Wingdings" pitchFamily="2" charset="2"/>
              <a:buChar char="Ø"/>
            </a:pPr>
            <a:r>
              <a:rPr lang="de-DE" dirty="0" smtClean="0"/>
              <a:t>Zusammenfassung</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b="1" dirty="0" err="1" smtClean="0"/>
              <a:t>Didaktisierung</a:t>
            </a:r>
            <a:r>
              <a:rPr lang="de-DE" b="1" dirty="0" smtClean="0"/>
              <a:t> zu </a:t>
            </a:r>
            <a:r>
              <a:rPr lang="de-DE" b="1" i="1" dirty="0" smtClean="0"/>
              <a:t>Wir lernen Deutsch</a:t>
            </a:r>
            <a:r>
              <a:rPr lang="de-DE" b="1" dirty="0" smtClean="0"/>
              <a:t> von Nelli </a:t>
            </a:r>
            <a:r>
              <a:rPr lang="de-DE" b="1" dirty="0" err="1" smtClean="0"/>
              <a:t>Kossko</a:t>
            </a:r>
            <a:r>
              <a:rPr lang="de-DE" b="1" dirty="0" smtClean="0"/>
              <a:t> (Quellen siehe Literaturverzeichnis)</a:t>
            </a:r>
            <a:endParaRPr lang="de-DE" dirty="0" smtClean="0"/>
          </a:p>
          <a:p>
            <a:pPr>
              <a:buNone/>
            </a:pPr>
            <a:r>
              <a:rPr lang="de-DE" b="1" dirty="0" smtClean="0"/>
              <a:t>1) Biographische Recherche (4er-Gruppen)</a:t>
            </a:r>
            <a:endParaRPr lang="de-DE" dirty="0" smtClean="0"/>
          </a:p>
          <a:p>
            <a:pPr lvl="0"/>
            <a:r>
              <a:rPr lang="de-DE" dirty="0" smtClean="0"/>
              <a:t>Recherchieren Sie biographische Informationen zu Nelli </a:t>
            </a:r>
            <a:r>
              <a:rPr lang="de-DE" dirty="0" err="1" smtClean="0"/>
              <a:t>Kossko</a:t>
            </a:r>
            <a:r>
              <a:rPr lang="de-DE" dirty="0" smtClean="0"/>
              <a:t>. </a:t>
            </a:r>
          </a:p>
          <a:p>
            <a:pPr lvl="0"/>
            <a:r>
              <a:rPr lang="de-DE" dirty="0" smtClean="0"/>
              <a:t>Ist ihre Biographie typisch für russlanddeutsche </a:t>
            </a:r>
            <a:r>
              <a:rPr lang="de-DE" dirty="0" err="1" smtClean="0"/>
              <a:t>Autor_innen</a:t>
            </a:r>
            <a:r>
              <a:rPr lang="de-DE" dirty="0" smtClean="0"/>
              <a:t>?</a:t>
            </a:r>
          </a:p>
          <a:p>
            <a:pPr lvl="0"/>
            <a:r>
              <a:rPr lang="de-DE" dirty="0" smtClean="0"/>
              <a:t>Stellen Sie auch Vergleiche zu anderen russlanddeutschen Lebensgeschichten an und informieren Sie sich in der Anthologie  </a:t>
            </a:r>
            <a:r>
              <a:rPr lang="de-DE" i="1" dirty="0" smtClean="0"/>
              <a:t>Der misstrauischen Sonne entgegen (</a:t>
            </a:r>
            <a:r>
              <a:rPr lang="de-DE" i="1" dirty="0" err="1" smtClean="0"/>
              <a:t>Навстречунедоверчивомусолнцу</a:t>
            </a:r>
            <a:r>
              <a:rPr lang="de-DE" i="1" dirty="0" smtClean="0"/>
              <a:t>).</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77500" lnSpcReduction="20000"/>
          </a:bodyPr>
          <a:lstStyle/>
          <a:p>
            <a:pPr>
              <a:buNone/>
            </a:pPr>
            <a:r>
              <a:rPr lang="de-DE" b="1" dirty="0" smtClean="0"/>
              <a:t>) Bildimpuls (2er-Gruppen)</a:t>
            </a:r>
            <a:endParaRPr lang="de-DE" dirty="0" smtClean="0"/>
          </a:p>
          <a:p>
            <a:pPr lvl="0"/>
            <a:r>
              <a:rPr lang="de-DE" dirty="0" smtClean="0"/>
              <a:t>Beschreiben Sie das nachfolgende Bild.</a:t>
            </a:r>
          </a:p>
          <a:p>
            <a:pPr lvl="0"/>
            <a:r>
              <a:rPr lang="de-DE" dirty="0" smtClean="0"/>
              <a:t>Was können Sie sehen? Aus welcher Zeit könnte das Schwarz-Weiß-Foto stammen? Was ist zu sehen?</a:t>
            </a:r>
          </a:p>
          <a:p>
            <a:pPr lvl="0"/>
            <a:r>
              <a:rPr lang="de-DE" dirty="0" smtClean="0"/>
              <a:t>Stellen Sie sich vor, Sie beschreiben das Bild einer „blinden“ Person, achten Sie auf die Details und machen Sie sich Notizen.</a:t>
            </a:r>
          </a:p>
          <a:p>
            <a:pPr lvl="0"/>
            <a:r>
              <a:rPr lang="de-DE" dirty="0" smtClean="0"/>
              <a:t>Bereiten Sie eine kurze Präsentation vor. Folgende Redemittel helfen Ihnen. </a:t>
            </a:r>
          </a:p>
          <a:p>
            <a:pPr lvl="0"/>
            <a:r>
              <a:rPr lang="de-DE" dirty="0" smtClean="0"/>
              <a:t>Auf dem vorliegenden Schwarz-Weiß-Foto (mit dem Titel…) ist/sind… zu sehen </a:t>
            </a:r>
          </a:p>
          <a:p>
            <a:pPr lvl="0"/>
            <a:r>
              <a:rPr lang="de-DE" dirty="0" smtClean="0"/>
              <a:t>Im Vordergrund/Hintergrund/Zentrum des Bildes /befindet sich, befinden sich, … ist/sind  … zu sehen, kann man …sehen</a:t>
            </a:r>
          </a:p>
          <a:p>
            <a:pPr lvl="0"/>
            <a:r>
              <a:rPr lang="de-DE" dirty="0" smtClean="0"/>
              <a:t>In der oberen/unteren Bildhälfte Bildes /befindet sich, befinden sich, … ist/sind  … zu sehen, kann man …sehen</a:t>
            </a:r>
          </a:p>
          <a:p>
            <a:pPr lvl="0"/>
            <a:r>
              <a:rPr lang="de-DE" dirty="0" smtClean="0"/>
              <a:t>Am rechten/linken/ Bildrand befindet sich, befinden sich, … ist/sind  … zu sehen, kann man …sehen</a:t>
            </a:r>
          </a:p>
          <a:p>
            <a:pPr lvl="0"/>
            <a:r>
              <a:rPr lang="de-DE" dirty="0" smtClean="0"/>
              <a:t>Versuchen Sie nun, das Foto zu interpretieren. Wie ist die Stimmung/Atmosphäre? Was denken die </a:t>
            </a:r>
            <a:r>
              <a:rPr lang="de-DE" dirty="0" err="1" smtClean="0"/>
              <a:t>Schüler_innen</a:t>
            </a:r>
            <a:r>
              <a:rPr lang="de-DE" dirty="0" smtClean="0"/>
              <a:t>, was die Lehrerin?</a:t>
            </a:r>
          </a:p>
          <a:p>
            <a:pPr>
              <a:buNone/>
            </a:pP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71546"/>
            <a:ext cx="8229600" cy="5253054"/>
          </a:xfrm>
        </p:spPr>
        <p:txBody>
          <a:bodyPr/>
          <a:lstStyle/>
          <a:p>
            <a:pPr>
              <a:buNone/>
            </a:pPr>
            <a:endParaRPr lang="de-DE" dirty="0"/>
          </a:p>
        </p:txBody>
      </p:sp>
      <p:pic>
        <p:nvPicPr>
          <p:cNvPr id="4" name="Grafik 3" descr="Bild"/>
          <p:cNvPicPr/>
          <p:nvPr/>
        </p:nvPicPr>
        <p:blipFill>
          <a:blip r:embed="rId2"/>
          <a:srcRect/>
          <a:stretch>
            <a:fillRect/>
          </a:stretch>
        </p:blipFill>
        <p:spPr bwMode="auto">
          <a:xfrm>
            <a:off x="1571604" y="785794"/>
            <a:ext cx="6000792"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dirty="0" smtClean="0"/>
              <a:t>3. </a:t>
            </a:r>
            <a:r>
              <a:rPr lang="de-DE" b="1" dirty="0" err="1" smtClean="0"/>
              <a:t>Assoziogramm</a:t>
            </a:r>
            <a:r>
              <a:rPr lang="de-DE" b="1" dirty="0" smtClean="0"/>
              <a:t> Lernen </a:t>
            </a:r>
            <a:endParaRPr lang="de-DE" b="1" dirty="0"/>
          </a:p>
        </p:txBody>
      </p:sp>
      <p:graphicFrame>
        <p:nvGraphicFramePr>
          <p:cNvPr id="4" name="Diagram 3"/>
          <p:cNvGraphicFramePr/>
          <p:nvPr/>
        </p:nvGraphicFramePr>
        <p:xfrm>
          <a:off x="2743200" y="1933575"/>
          <a:ext cx="3657600"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buNone/>
            </a:pPr>
            <a:r>
              <a:rPr lang="de-DE" b="1" dirty="0" smtClean="0"/>
              <a:t>4) Lesen und Fortschreiben der Einleitung (Einzelarbeit und Gruppenarbeit)</a:t>
            </a:r>
            <a:endParaRPr lang="de-DE" dirty="0" smtClean="0"/>
          </a:p>
          <a:p>
            <a:pPr lvl="0"/>
            <a:r>
              <a:rPr lang="de-DE" dirty="0" smtClean="0"/>
              <a:t>Lesen Sie nun den Anfang des Textes </a:t>
            </a:r>
            <a:r>
              <a:rPr lang="de-DE" i="1" dirty="0" smtClean="0"/>
              <a:t>Wir lernen Deutsch </a:t>
            </a:r>
            <a:r>
              <a:rPr lang="de-DE" dirty="0" smtClean="0"/>
              <a:t>und machen Sie sich während des Lesens Notizen. In welcher Zeit könnte der Text handeln?</a:t>
            </a:r>
          </a:p>
          <a:p>
            <a:pPr lvl="0"/>
            <a:r>
              <a:rPr lang="de-DE" dirty="0" smtClean="0"/>
              <a:t>Diskutieren Sie in der Gruppe, wie der Text weitergehen könnte. Warum glauben Sie das?</a:t>
            </a:r>
          </a:p>
          <a:p>
            <a:pPr lvl="0"/>
            <a:r>
              <a:rPr lang="de-DE" dirty="0" smtClean="0"/>
              <a:t>Schreiben Sie den Text jetzt gemeinsam um. 1 Person schreibt, 2 Personen helfen beim Formulieren und 1 Person beobachtet den Prozess und macht sich Notizen. </a:t>
            </a:r>
          </a:p>
          <a:p>
            <a:r>
              <a:rPr lang="de-DE" dirty="0" smtClean="0"/>
              <a:t> </a:t>
            </a:r>
          </a:p>
          <a:p>
            <a:pPr>
              <a:buNone/>
            </a:pP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fontScale="92500" lnSpcReduction="20000"/>
          </a:bodyPr>
          <a:lstStyle/>
          <a:p>
            <a:pPr>
              <a:buNone/>
            </a:pPr>
            <a:r>
              <a:rPr lang="de-DE" b="1" i="1" dirty="0" smtClean="0"/>
              <a:t>Wir lernen Deutsch</a:t>
            </a:r>
            <a:endParaRPr lang="de-DE" dirty="0" smtClean="0"/>
          </a:p>
          <a:p>
            <a:pPr>
              <a:buNone/>
            </a:pPr>
            <a:r>
              <a:rPr lang="de-DE" b="1" dirty="0" smtClean="0"/>
              <a:t>von Nelli </a:t>
            </a:r>
            <a:r>
              <a:rPr lang="de-DE" b="1" dirty="0" err="1" smtClean="0"/>
              <a:t>Kossko</a:t>
            </a:r>
            <a:endParaRPr lang="de-DE" dirty="0" smtClean="0"/>
          </a:p>
          <a:p>
            <a:pPr>
              <a:buNone/>
            </a:pPr>
            <a:endParaRPr lang="de-DE" dirty="0" smtClean="0"/>
          </a:p>
          <a:p>
            <a:pPr>
              <a:buNone/>
            </a:pPr>
            <a:r>
              <a:rPr lang="de-DE" dirty="0" smtClean="0"/>
              <a:t>    Es war wieder Herbst geworden. Wir mussten zur Schule, jetzt kam ich schon in die fünfte Klasse. Mir war bange davor, als ich am ersten September, dem ersten Schultag, frühmorgens einsam durch den Wald lief – das neue Fach Deutsch ließ mir einfach keine Ruhe. Ob sich nun die Russenkinder wieder daran erinnern würden, dass ich eine Deutsche bin? Jetzt, wo alle Deutschen außer uns weg waren, hatte sich die Lage etwas beruhigt, man hatte offensichtlich etwas vergessen, dass ich etwas anderes war als die übrigen, und schon fast ein ganzes Jahr hatte ich ein erträgliches, ja fast sorgloses Leben, was mein Deutschtum betraf. Und nun dieses Fach! Meine Vorahnungen erfüllten sich: […]</a:t>
            </a:r>
          </a:p>
          <a:p>
            <a:pPr>
              <a:buNone/>
            </a:pP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62500" lnSpcReduction="20000"/>
          </a:bodyPr>
          <a:lstStyle/>
          <a:p>
            <a:pPr>
              <a:buNone/>
            </a:pPr>
            <a:r>
              <a:rPr lang="de-DE" sz="2800" b="1" dirty="0" smtClean="0"/>
              <a:t>5) Lesen und Besprechen des gesamten Textes </a:t>
            </a:r>
            <a:endParaRPr lang="de-DE" sz="2800" dirty="0" smtClean="0"/>
          </a:p>
          <a:p>
            <a:pPr lvl="0"/>
            <a:r>
              <a:rPr lang="de-DE" sz="3400" dirty="0" smtClean="0"/>
              <a:t>Wovon handelt der Text, was beschreibt die Autorin? Gefällt Ihnen der Text? Warum (nicht)?</a:t>
            </a:r>
          </a:p>
          <a:p>
            <a:pPr lvl="0"/>
            <a:r>
              <a:rPr lang="de-DE" sz="3400" dirty="0" smtClean="0"/>
              <a:t>Haben sich Ihre Vermutungen bestätigt (</a:t>
            </a:r>
            <a:r>
              <a:rPr lang="de-DE" sz="3400" i="1" dirty="0" smtClean="0"/>
              <a:t>Wie geht der Text weiter?)</a:t>
            </a:r>
            <a:endParaRPr lang="de-DE" sz="3400" dirty="0" smtClean="0"/>
          </a:p>
          <a:p>
            <a:pPr lvl="0"/>
            <a:r>
              <a:rPr lang="de-DE" sz="3400" dirty="0" smtClean="0"/>
              <a:t>Warum lässt das neue Fach Deutsch der Hauptperson einfach keine Ruhe?</a:t>
            </a:r>
          </a:p>
          <a:p>
            <a:pPr lvl="0"/>
            <a:r>
              <a:rPr lang="de-DE" sz="3400" dirty="0" smtClean="0"/>
              <a:t>Was könnte die Protagonistin meinen, wenn sie sagt </a:t>
            </a:r>
            <a:r>
              <a:rPr lang="de-DE" sz="3400" i="1" dirty="0" smtClean="0"/>
              <a:t>Schon fast ein ganzes Jahr hatte ich ein erträgliches, ja fast sorgloses Leben, was mein Deutschtum betraf?</a:t>
            </a:r>
            <a:endParaRPr lang="de-DE" sz="3400" dirty="0" smtClean="0"/>
          </a:p>
          <a:p>
            <a:pPr lvl="0"/>
            <a:r>
              <a:rPr lang="de-DE" sz="3400" dirty="0" smtClean="0"/>
              <a:t>Warum wollen die Kinder nicht Deutsch lernen?</a:t>
            </a:r>
          </a:p>
          <a:p>
            <a:pPr lvl="0"/>
            <a:r>
              <a:rPr lang="de-DE" sz="3400" dirty="0" smtClean="0"/>
              <a:t>Wie „überzeugt“ die Lehrerin sie schließlich von der Wichtigkeit, Deutsch zu lernen? Verwendet sie ein gutes Argument?</a:t>
            </a:r>
          </a:p>
          <a:p>
            <a:pPr lvl="0"/>
            <a:r>
              <a:rPr lang="de-DE" sz="3400" dirty="0" smtClean="0"/>
              <a:t>Warum lacht die Hauptfigur über den Satz </a:t>
            </a:r>
            <a:r>
              <a:rPr lang="de-DE" sz="3400" i="1" dirty="0" smtClean="0"/>
              <a:t>Die Deutschen haben auf die Partisanen geschissen?</a:t>
            </a:r>
            <a:r>
              <a:rPr lang="de-DE" sz="3400" dirty="0" smtClean="0"/>
              <a:t> Warum spricht sie plötzlich Deutsch?</a:t>
            </a:r>
          </a:p>
          <a:p>
            <a:pPr lvl="0"/>
            <a:r>
              <a:rPr lang="de-DE" sz="3400" dirty="0" smtClean="0"/>
              <a:t>Warum spricht sie bewusst mit russischem Akzent und versteckt ihre Deutschkenntnisse?</a:t>
            </a:r>
          </a:p>
          <a:p>
            <a:pPr>
              <a:buNone/>
            </a:pPr>
            <a:endParaRPr lang="de-DE"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85000" lnSpcReduction="10000"/>
          </a:bodyPr>
          <a:lstStyle/>
          <a:p>
            <a:pPr lvl="0">
              <a:buNone/>
            </a:pPr>
            <a:r>
              <a:rPr lang="de-DE" b="1" dirty="0" smtClean="0"/>
              <a:t>    Am Ende des Textes wird noch ein anderes „Ereignis“ angesprochen:</a:t>
            </a:r>
          </a:p>
          <a:p>
            <a:r>
              <a:rPr lang="de-DE" i="1" dirty="0" smtClean="0"/>
              <a:t>Nach dem Unterricht wurden wir auf die Kolchosfelder getrieben, wo wir Ähren sammeln mussten. Keinen störte es, dass nicht nur diese Ähren, sondern der größte Teil des geernteten Getreides unter freiem Himmel verfaulte- wir mussten in jedem Fall unser Soll erfüllen. Aber auch nach Hause durften wir nicht einmal ein paar Ähren mitnehmen, denn diesbezüglich wurden schon lange vor dem Krieg Gesetze erlassen, die sehr strenge Strafen- bis zur Gefängnishaft auch für Kinder ab 14- vorsahen. So hungerten wir weiter, während Tausende von TonnenGetreide in der Kolchose verfaulten.</a:t>
            </a:r>
            <a:endParaRPr lang="de-DE" dirty="0" smtClean="0"/>
          </a:p>
          <a:p>
            <a:pPr lvl="0"/>
            <a:r>
              <a:rPr lang="de-DE" b="1" dirty="0" smtClean="0"/>
              <a:t>Was wird hier  beschrieben?  Warum dürfen die Kinder kein Getreide mit nach Hause nehmen, müssen hungern, während das geerntete Getreide verfault?! Stellen Sie auch Recherchen in Büchern und im Internet an. </a:t>
            </a:r>
          </a:p>
          <a:p>
            <a:pPr>
              <a:buNone/>
            </a:pP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85000" lnSpcReduction="20000"/>
          </a:bodyPr>
          <a:lstStyle/>
          <a:p>
            <a:pPr>
              <a:buNone/>
            </a:pPr>
            <a:r>
              <a:rPr lang="de-DE" b="1" dirty="0" smtClean="0"/>
              <a:t>6.) Zusätzliche Aufgaben </a:t>
            </a:r>
            <a:endParaRPr lang="de-DE" dirty="0" smtClean="0"/>
          </a:p>
          <a:p>
            <a:pPr lvl="0"/>
            <a:r>
              <a:rPr lang="de-DE" dirty="0" smtClean="0"/>
              <a:t>Die Kinder in der Klasse haben Probleme mit der deutschen Aussprache. Überlegen Sie, was typische Ausspracheschwierigkeiten russischsprachiger Deutschlernender sind. Und was sind typische Probleme deutschsprachiger </a:t>
            </a:r>
            <a:r>
              <a:rPr lang="de-DE" dirty="0" err="1" smtClean="0"/>
              <a:t>Russischlerner_innen</a:t>
            </a:r>
            <a:r>
              <a:rPr lang="de-DE" dirty="0" smtClean="0"/>
              <a:t> bei der Aussprache?</a:t>
            </a:r>
          </a:p>
          <a:p>
            <a:pPr lvl="0"/>
            <a:r>
              <a:rPr lang="de-DE" dirty="0" smtClean="0"/>
              <a:t>Finden Sie alle (richtigen und falschen) Partizip II- Formen im Text und verbessern Sie diese notfalls.</a:t>
            </a:r>
          </a:p>
          <a:p>
            <a:pPr lvl="0"/>
            <a:r>
              <a:rPr lang="de-DE" dirty="0" smtClean="0"/>
              <a:t>Verwenden Sie eine Grammatik Ihrer Wahl und wiederholen Sie das Partizip II.</a:t>
            </a:r>
          </a:p>
          <a:p>
            <a:pPr lvl="0"/>
            <a:r>
              <a:rPr lang="de-DE" dirty="0" smtClean="0"/>
              <a:t>Verfassen Sie als Hausaufgabe einen Text </a:t>
            </a:r>
            <a:r>
              <a:rPr lang="de-DE" i="1" dirty="0" smtClean="0"/>
              <a:t>Ich lerne …</a:t>
            </a:r>
            <a:r>
              <a:rPr lang="de-DE" dirty="0" smtClean="0"/>
              <a:t>(Deutsch/Russisch/Englisch/Französisch, Spanisch, Arabisch…etc.), in dem Sie von Ihren Lernerfahrungen sprechen. Wie viele Sprachen werden in Ihrer Klasse/Ihrem Kurs gesprochen?! Finden Sie es heraus! Schreiben Sie einen Text auf Deutsch und einen in einer anderen Sprache.</a:t>
            </a:r>
          </a:p>
          <a:p>
            <a:pPr lvl="0"/>
            <a:r>
              <a:rPr lang="de-DE" dirty="0" smtClean="0"/>
              <a:t>Sie können auch zu weiteren Themen schreiben: </a:t>
            </a:r>
            <a:r>
              <a:rPr lang="de-DE" i="1" dirty="0" smtClean="0"/>
              <a:t>Klavier spielen, wie sie Fahrrad fahren lernten, etc. </a:t>
            </a:r>
            <a:r>
              <a:rPr lang="de-DE" dirty="0" smtClean="0"/>
              <a:t>Seien sie kreativ! </a:t>
            </a:r>
            <a:r>
              <a:rPr lang="de-DE" dirty="0" smtClean="0">
                <a:sym typeface="Wingdings"/>
              </a:rPr>
              <a:t></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fontScale="77500" lnSpcReduction="20000"/>
          </a:bodyPr>
          <a:lstStyle/>
          <a:p>
            <a:pPr lvl="0"/>
            <a:r>
              <a:rPr lang="de-DE" dirty="0" smtClean="0"/>
              <a:t>Machen Sie Interviews, die Sie aufzeichnen, in Ihrer Familie. Wenn Sie (noch) Großeltern haben, fragen Sie  diese, ob sie ähnliche Erfahrungen wie Nelli </a:t>
            </a:r>
            <a:r>
              <a:rPr lang="de-DE" dirty="0" err="1" smtClean="0"/>
              <a:t>Kossko</a:t>
            </a:r>
            <a:r>
              <a:rPr lang="de-DE" dirty="0" smtClean="0"/>
              <a:t> gemacht haben.</a:t>
            </a:r>
          </a:p>
          <a:p>
            <a:pPr lvl="0"/>
            <a:r>
              <a:rPr lang="de-DE" dirty="0" smtClean="0"/>
              <a:t>Ansonsten können Sie einen russlanddeutschen Verein in Ihrer Stadt kontaktieren und um ein Interview bitten. Präsentieren Sie ihre Resultate in der nächsten Stunde und diskutieren Sie diese. </a:t>
            </a:r>
          </a:p>
          <a:p>
            <a:pPr lvl="0"/>
            <a:r>
              <a:rPr lang="de-DE" dirty="0" smtClean="0"/>
              <a:t>Interviewen Sie zum Vergleich auch ihre Eltern und Geschwister und fragen sie, welche Erinnerung sie an einen ersten Sprachunterricht haben (Deutsch, Englisch, Chinesisch, etc.).</a:t>
            </a:r>
          </a:p>
          <a:p>
            <a:pPr lvl="0"/>
            <a:r>
              <a:rPr lang="de-DE" dirty="0" smtClean="0"/>
              <a:t>Schreiben Sie gemeinsam einen kleinen Sketch zu einer Deutschstunde. Eine Gruppe verfasst ein Stück, das in der früheren Zeit spielt und die andere eines, das eine aktuelle Unterrichtssituation zeigt.</a:t>
            </a:r>
          </a:p>
          <a:p>
            <a:pPr lvl="0"/>
            <a:r>
              <a:rPr lang="de-DE" dirty="0" smtClean="0"/>
              <a:t>Sehen Sie </a:t>
            </a:r>
            <a:r>
              <a:rPr lang="de-DE" smtClean="0"/>
              <a:t>das Video </a:t>
            </a:r>
            <a:r>
              <a:rPr lang="de-DE" smtClean="0">
                <a:hlinkClick r:id="rId2"/>
              </a:rPr>
              <a:t>https://www.youtube.com/watch?v=11nA4fNwvBQ&amp;t=86s</a:t>
            </a:r>
            <a:endParaRPr lang="de-DE" dirty="0" smtClean="0"/>
          </a:p>
          <a:p>
            <a:r>
              <a:rPr lang="de-DE" i="1" dirty="0" smtClean="0"/>
              <a:t>Schule früher vs. heute. </a:t>
            </a:r>
            <a:r>
              <a:rPr lang="de-DE" dirty="0" smtClean="0"/>
              <a:t>Was hat sich verändert? War früher alles besser? Oder vielleicht alles schlechter? Vergleichen Sie das Video auch mit den Inhalten ihres Theaterstückes. </a:t>
            </a:r>
          </a:p>
          <a:p>
            <a:r>
              <a:rPr lang="de-DE" b="1" dirty="0" smtClean="0"/>
              <a:t> </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fontScale="92500" lnSpcReduction="20000"/>
          </a:bodyPr>
          <a:lstStyle/>
          <a:p>
            <a:pPr>
              <a:buNone/>
            </a:pPr>
            <a:r>
              <a:rPr lang="de-DE" b="1" dirty="0" smtClean="0"/>
              <a:t>Frage 2: Methoden des Fremdsprachenunterrichts im Überblick </a:t>
            </a:r>
            <a:endParaRPr lang="de-DE" dirty="0" smtClean="0"/>
          </a:p>
          <a:p>
            <a:pPr>
              <a:buNone/>
            </a:pPr>
            <a:r>
              <a:rPr lang="de-DE" sz="2900" b="1" dirty="0" smtClean="0"/>
              <a:t>2)</a:t>
            </a:r>
            <a:r>
              <a:rPr lang="de-DE" sz="3200" dirty="0" smtClean="0"/>
              <a:t> </a:t>
            </a:r>
            <a:r>
              <a:rPr lang="de-DE" sz="3200" b="1" dirty="0" smtClean="0"/>
              <a:t>Direkte Methode </a:t>
            </a:r>
          </a:p>
          <a:p>
            <a:pPr>
              <a:buNone/>
            </a:pPr>
            <a:endParaRPr lang="de-DE" sz="3200" dirty="0" smtClean="0"/>
          </a:p>
          <a:p>
            <a:pPr lvl="0"/>
            <a:r>
              <a:rPr lang="de-DE" sz="3200" dirty="0" smtClean="0"/>
              <a:t>Gegenmodell zur </a:t>
            </a:r>
            <a:r>
              <a:rPr lang="de-DE" sz="3200" dirty="0" smtClean="0"/>
              <a:t>Grammatik-Übersetzungs-Methode</a:t>
            </a:r>
            <a:endParaRPr lang="de-DE" sz="3200" dirty="0" smtClean="0"/>
          </a:p>
          <a:p>
            <a:pPr lvl="0"/>
            <a:r>
              <a:rPr lang="de-DE" sz="3200" dirty="0" smtClean="0"/>
              <a:t>Nachahmung + Induktion, entdeckendes Lernen</a:t>
            </a:r>
          </a:p>
          <a:p>
            <a:pPr lvl="0"/>
            <a:r>
              <a:rPr lang="de-DE" sz="3200" dirty="0" smtClean="0"/>
              <a:t>Ziel Beherrschung der gesprochenen Sprache!</a:t>
            </a:r>
          </a:p>
          <a:p>
            <a:pPr lvl="0"/>
            <a:r>
              <a:rPr lang="de-DE" sz="3200" dirty="0" smtClean="0"/>
              <a:t>Induktives Vorgehen bei Grammatik</a:t>
            </a:r>
          </a:p>
          <a:p>
            <a:pPr lvl="0"/>
            <a:r>
              <a:rPr lang="de-DE" sz="3200" dirty="0" smtClean="0"/>
              <a:t>Natürliches Spracherwerb als Vorbild </a:t>
            </a:r>
          </a:p>
          <a:p>
            <a:pPr lvl="0"/>
            <a:r>
              <a:rPr lang="de-DE" sz="3200" dirty="0" smtClean="0"/>
              <a:t>Einsprachigkeit </a:t>
            </a:r>
          </a:p>
          <a:p>
            <a:endParaRPr lang="de-DE" sz="3200" dirty="0" smtClean="0"/>
          </a:p>
          <a:p>
            <a:pPr>
              <a:buNone/>
            </a:pPr>
            <a:endParaRPr lang="de-DE" sz="2900" b="1" dirty="0" smtClean="0"/>
          </a:p>
          <a:p>
            <a:pPr>
              <a:buNone/>
            </a:pPr>
            <a:endParaRPr lang="de-DE" sz="2900" dirty="0" smtClean="0"/>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dirty="0" smtClean="0"/>
              <a:t>Marktplatz der Ideen </a:t>
            </a:r>
            <a:endParaRPr lang="de-DE" dirty="0" smtClean="0"/>
          </a:p>
          <a:p>
            <a:r>
              <a:rPr lang="de-DE" dirty="0" smtClean="0"/>
              <a:t>Welche Texte habt ihr mitgebracht?</a:t>
            </a:r>
          </a:p>
          <a:p>
            <a:r>
              <a:rPr lang="de-DE" dirty="0" smtClean="0"/>
              <a:t>Überlegt euch Möglichkeiten der </a:t>
            </a:r>
            <a:r>
              <a:rPr lang="de-DE" dirty="0" err="1" smtClean="0"/>
              <a:t>Didaktisierung</a:t>
            </a:r>
            <a:r>
              <a:rPr lang="de-DE" dirty="0" smtClean="0"/>
              <a:t>: Erstellt in Gruppen </a:t>
            </a:r>
            <a:r>
              <a:rPr lang="de-DE" dirty="0" err="1" smtClean="0"/>
              <a:t>Didaktisierungen</a:t>
            </a:r>
            <a:r>
              <a:rPr lang="de-DE" dirty="0" smtClean="0"/>
              <a:t> zu einem Herz- und einem Zitronen-Text</a:t>
            </a:r>
          </a:p>
          <a:p>
            <a:pPr>
              <a:buNone/>
            </a:pPr>
            <a:endParaRPr lang="de-DE" dirty="0"/>
          </a:p>
        </p:txBody>
      </p:sp>
      <p:pic>
        <p:nvPicPr>
          <p:cNvPr id="3074" name="Picture 2" descr="Bildergebnis für Marktplatz"/>
          <p:cNvPicPr>
            <a:picLocks noChangeAspect="1" noChangeArrowheads="1"/>
          </p:cNvPicPr>
          <p:nvPr/>
        </p:nvPicPr>
        <p:blipFill>
          <a:blip r:embed="rId2"/>
          <a:srcRect/>
          <a:stretch>
            <a:fillRect/>
          </a:stretch>
        </p:blipFill>
        <p:spPr bwMode="auto">
          <a:xfrm>
            <a:off x="1928794" y="3495674"/>
            <a:ext cx="5048250" cy="33623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dirty="0" smtClean="0"/>
              <a:t>3) Audiolinguale Methode </a:t>
            </a:r>
          </a:p>
          <a:p>
            <a:r>
              <a:rPr lang="de-DE" dirty="0" smtClean="0"/>
              <a:t>Behaviorismus (Gewohnheit)</a:t>
            </a:r>
            <a:r>
              <a:rPr lang="de-DE" dirty="0" smtClean="0">
                <a:sym typeface="Wingdings"/>
              </a:rPr>
              <a:t></a:t>
            </a:r>
            <a:r>
              <a:rPr lang="de-DE" dirty="0" smtClean="0"/>
              <a:t> Hören + Sprechen im Vordergrund </a:t>
            </a:r>
          </a:p>
          <a:p>
            <a:r>
              <a:rPr lang="de-DE" dirty="0" smtClean="0"/>
              <a:t>Fehler vermeiden</a:t>
            </a:r>
          </a:p>
          <a:p>
            <a:r>
              <a:rPr lang="de-DE" dirty="0" smtClean="0"/>
              <a:t>Strukturalismus (Muster)</a:t>
            </a:r>
          </a:p>
          <a:p>
            <a:r>
              <a:rPr lang="de-DE" dirty="0" smtClean="0"/>
              <a:t>Nachsprechen/Einsprachigkeit/</a:t>
            </a:r>
          </a:p>
          <a:p>
            <a:r>
              <a:rPr lang="de-DE" dirty="0" smtClean="0"/>
              <a:t>Substitutionsdrill, Nachsprechen, Drill, memorieren sprachlicher Muster, </a:t>
            </a:r>
          </a:p>
          <a:p>
            <a:pPr lvl="0"/>
            <a:r>
              <a:rPr lang="de-DE" dirty="0" smtClean="0"/>
              <a:t>Induktive Methode/Situative Einbettung von Grammatik </a:t>
            </a:r>
          </a:p>
          <a:p>
            <a:pPr lvl="0"/>
            <a:r>
              <a:rPr lang="de-DE" dirty="0" smtClean="0"/>
              <a:t>Sprache benutzen statt erklären</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buNone/>
            </a:pPr>
            <a:r>
              <a:rPr lang="de-DE" b="1" dirty="0" smtClean="0"/>
              <a:t>4) Audiovisuelle  Methode </a:t>
            </a:r>
          </a:p>
          <a:p>
            <a:pPr lvl="0"/>
            <a:r>
              <a:rPr lang="de-DE" dirty="0" smtClean="0"/>
              <a:t>Weiterentwicklung der  audiolingualen und direkten Methode </a:t>
            </a:r>
          </a:p>
          <a:p>
            <a:pPr lvl="0"/>
            <a:r>
              <a:rPr lang="de-DE" dirty="0" smtClean="0"/>
              <a:t>Auch die visuellen Medien sind relevant </a:t>
            </a:r>
          </a:p>
          <a:p>
            <a:pPr lvl="0"/>
            <a:r>
              <a:rPr lang="de-DE" dirty="0" smtClean="0"/>
              <a:t>Verbindung von Ton+ Bild (Schere vermeiden) </a:t>
            </a:r>
          </a:p>
          <a:p>
            <a:pPr lvl="0"/>
            <a:r>
              <a:rPr lang="de-DE" dirty="0" smtClean="0"/>
              <a:t>Analoger Medienverbund+ Medienkompetenz </a:t>
            </a:r>
          </a:p>
          <a:p>
            <a:r>
              <a:rPr lang="de-DE" dirty="0" smtClean="0"/>
              <a:t> </a:t>
            </a:r>
          </a:p>
          <a:p>
            <a:pPr>
              <a:buNone/>
            </a:pPr>
            <a:r>
              <a:rPr lang="de-DE" b="1" u="sng" dirty="0" smtClean="0"/>
              <a:t>4. 1 Definition </a:t>
            </a:r>
            <a:endParaRPr lang="de-DE" dirty="0" smtClean="0"/>
          </a:p>
          <a:p>
            <a:r>
              <a:rPr lang="de-DE" dirty="0" smtClean="0"/>
              <a:t>Hör-Sehverstehen ist die Fähigkeit fremdsprachliche Inhalte bildgestützt verstehend zu hören und zu sehen. </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fontScale="92500"/>
          </a:bodyPr>
          <a:lstStyle/>
          <a:p>
            <a:pPr>
              <a:buNone/>
            </a:pPr>
            <a:r>
              <a:rPr lang="de-DE" b="1" u="sng" dirty="0" smtClean="0"/>
              <a:t>Textauswahl:</a:t>
            </a:r>
          </a:p>
          <a:p>
            <a:pPr>
              <a:buNone/>
            </a:pPr>
            <a:r>
              <a:rPr lang="de-DE" b="1" dirty="0" err="1" smtClean="0"/>
              <a:t>lernerInnenbezogene</a:t>
            </a:r>
            <a:r>
              <a:rPr lang="de-DE" b="1" dirty="0" smtClean="0"/>
              <a:t> Kriterien</a:t>
            </a:r>
          </a:p>
          <a:p>
            <a:endParaRPr lang="de-DE" dirty="0" smtClean="0"/>
          </a:p>
          <a:p>
            <a:r>
              <a:rPr lang="de-DE" dirty="0" smtClean="0"/>
              <a:t>Rücksichtnahme auf individuelle Kenntnisse, </a:t>
            </a:r>
          </a:p>
          <a:p>
            <a:pPr>
              <a:buNone/>
            </a:pPr>
            <a:endParaRPr lang="de-DE" dirty="0" smtClean="0"/>
          </a:p>
          <a:p>
            <a:r>
              <a:rPr lang="de-DE" dirty="0" smtClean="0"/>
              <a:t>Vielfalt der Kontextbezüge, </a:t>
            </a:r>
          </a:p>
          <a:p>
            <a:pPr>
              <a:buNone/>
            </a:pPr>
            <a:endParaRPr lang="de-DE" dirty="0" smtClean="0"/>
          </a:p>
          <a:p>
            <a:r>
              <a:rPr lang="de-DE" dirty="0" smtClean="0"/>
              <a:t>interessante Texte, Neues oder Bekanntes in verfremdeter </a:t>
            </a:r>
          </a:p>
          <a:p>
            <a:pPr>
              <a:buNone/>
            </a:pPr>
            <a:r>
              <a:rPr lang="de-DE" dirty="0" smtClean="0"/>
              <a:t>Form, </a:t>
            </a:r>
          </a:p>
          <a:p>
            <a:pPr>
              <a:buNone/>
            </a:pPr>
            <a:endParaRPr lang="de-DE" dirty="0" smtClean="0"/>
          </a:p>
          <a:p>
            <a:r>
              <a:rPr lang="de-DE" dirty="0" smtClean="0"/>
              <a:t>an Vorwissen anknüpfen,</a:t>
            </a:r>
          </a:p>
          <a:p>
            <a:r>
              <a:rPr lang="de-DE" dirty="0" smtClean="0"/>
              <a:t>Mitspracherecht bei der Auswahl von Texten. </a:t>
            </a:r>
          </a:p>
          <a:p>
            <a:pPr>
              <a:buNone/>
            </a:pP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42984"/>
            <a:ext cx="8229600" cy="5181616"/>
          </a:xfrm>
        </p:spPr>
        <p:txBody>
          <a:bodyPr>
            <a:normAutofit fontScale="85000" lnSpcReduction="20000"/>
          </a:bodyPr>
          <a:lstStyle/>
          <a:p>
            <a:pPr>
              <a:buNone/>
            </a:pPr>
            <a:r>
              <a:rPr lang="de-DE" b="1" dirty="0" smtClean="0"/>
              <a:t>textbezogene Kriterien</a:t>
            </a:r>
          </a:p>
          <a:p>
            <a:endParaRPr lang="de-DE" dirty="0" smtClean="0"/>
          </a:p>
          <a:p>
            <a:r>
              <a:rPr lang="de-DE" dirty="0" smtClean="0"/>
              <a:t>es sollten bevorzugt authentische Texte sein,</a:t>
            </a:r>
          </a:p>
          <a:p>
            <a:pPr>
              <a:buNone/>
            </a:pPr>
            <a:endParaRPr lang="de-DE" dirty="0" smtClean="0"/>
          </a:p>
          <a:p>
            <a:r>
              <a:rPr lang="de-DE" dirty="0" smtClean="0"/>
              <a:t>natürliche Komplexität, d.h. das Nebeneinander von komplexen </a:t>
            </a:r>
          </a:p>
          <a:p>
            <a:pPr>
              <a:buNone/>
            </a:pPr>
            <a:r>
              <a:rPr lang="de-DE" dirty="0" smtClean="0"/>
              <a:t>und einfachen Sätzen, </a:t>
            </a:r>
          </a:p>
          <a:p>
            <a:pPr>
              <a:buNone/>
            </a:pPr>
            <a:endParaRPr lang="de-DE" dirty="0" smtClean="0"/>
          </a:p>
          <a:p>
            <a:r>
              <a:rPr lang="de-DE" dirty="0" smtClean="0"/>
              <a:t>Themenvielfalt,</a:t>
            </a:r>
          </a:p>
          <a:p>
            <a:pPr>
              <a:buNone/>
            </a:pPr>
            <a:endParaRPr lang="de-DE" dirty="0" smtClean="0"/>
          </a:p>
          <a:p>
            <a:r>
              <a:rPr lang="de-DE" dirty="0" smtClean="0"/>
              <a:t>ästhetische Gestaltung,</a:t>
            </a:r>
          </a:p>
          <a:p>
            <a:pPr>
              <a:buNone/>
            </a:pPr>
            <a:endParaRPr lang="de-DE" dirty="0" smtClean="0"/>
          </a:p>
          <a:p>
            <a:r>
              <a:rPr lang="de-DE" dirty="0" smtClean="0"/>
              <a:t>Ausgewogenheit in der Länge,</a:t>
            </a:r>
          </a:p>
          <a:p>
            <a:pPr>
              <a:buNone/>
            </a:pPr>
            <a:endParaRPr lang="de-DE" dirty="0" smtClean="0"/>
          </a:p>
          <a:p>
            <a:r>
              <a:rPr lang="de-DE" dirty="0" smtClean="0"/>
              <a:t>jede </a:t>
            </a:r>
            <a:r>
              <a:rPr lang="de-DE" dirty="0" err="1" smtClean="0"/>
              <a:t>Textart</a:t>
            </a:r>
            <a:r>
              <a:rPr lang="de-DE" dirty="0" smtClean="0"/>
              <a:t> ist für den Einsatz  im FSU geeignet. </a:t>
            </a:r>
          </a:p>
          <a:p>
            <a:r>
              <a:rPr lang="de-DE" dirty="0" smtClean="0"/>
              <a:t>Textsortenvielfalt!</a:t>
            </a:r>
          </a:p>
          <a:p>
            <a:pPr>
              <a:buNone/>
            </a:pP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normAutofit/>
          </a:bodyPr>
          <a:lstStyle/>
          <a:p>
            <a:pPr>
              <a:buNone/>
            </a:pPr>
            <a:r>
              <a:rPr lang="de-DE" b="1" dirty="0" smtClean="0"/>
              <a:t>lernzielbezogene Kriterien</a:t>
            </a:r>
          </a:p>
          <a:p>
            <a:pPr>
              <a:buNone/>
            </a:pPr>
            <a:endParaRPr lang="de-DE" dirty="0" smtClean="0"/>
          </a:p>
          <a:p>
            <a:r>
              <a:rPr lang="de-DE" dirty="0" smtClean="0"/>
              <a:t>man sollte nie zu viel mit einem Text erreichen wollen,</a:t>
            </a:r>
          </a:p>
          <a:p>
            <a:endParaRPr lang="de-DE" dirty="0" smtClean="0"/>
          </a:p>
          <a:p>
            <a:r>
              <a:rPr lang="de-DE" dirty="0" smtClean="0"/>
              <a:t>Texte sollten nicht (nur) als Impulsgeber benützt </a:t>
            </a:r>
          </a:p>
          <a:p>
            <a:pPr>
              <a:buNone/>
            </a:pPr>
            <a:r>
              <a:rPr lang="de-DE" dirty="0" smtClean="0"/>
              <a:t>werden, sondern das Hauptziel ist die Sinnentnahme, </a:t>
            </a:r>
          </a:p>
          <a:p>
            <a:pPr>
              <a:buNone/>
            </a:pPr>
            <a:endParaRPr lang="de-DE" dirty="0" smtClean="0"/>
          </a:p>
          <a:p>
            <a:r>
              <a:rPr lang="de-DE" dirty="0" smtClean="0"/>
              <a:t>Techniken und Strategien der Sinnentnahme anwenden.</a:t>
            </a:r>
          </a:p>
          <a:p>
            <a:pPr>
              <a:buNone/>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b="1" dirty="0" smtClean="0"/>
              <a:t>Authentische Texte</a:t>
            </a:r>
          </a:p>
          <a:p>
            <a:pPr>
              <a:buNone/>
            </a:pPr>
            <a:endParaRPr lang="de-DE" dirty="0" smtClean="0"/>
          </a:p>
          <a:p>
            <a:r>
              <a:rPr lang="de-DE" dirty="0" smtClean="0"/>
              <a:t>haben eine Intention / Funktion, </a:t>
            </a:r>
          </a:p>
          <a:p>
            <a:r>
              <a:rPr lang="de-DE" dirty="0" smtClean="0"/>
              <a:t>d.h. sie wollen etwas mitteilen</a:t>
            </a:r>
          </a:p>
          <a:p>
            <a:pPr>
              <a:buNone/>
            </a:pPr>
            <a:endParaRPr lang="de-DE" dirty="0" smtClean="0"/>
          </a:p>
          <a:p>
            <a:r>
              <a:rPr lang="de-DE" dirty="0" smtClean="0"/>
              <a:t>haben einen Adressaten in der  Realität</a:t>
            </a:r>
          </a:p>
          <a:p>
            <a:pPr>
              <a:buNone/>
            </a:pPr>
            <a:endParaRPr lang="de-DE" dirty="0" smtClean="0"/>
          </a:p>
          <a:p>
            <a:r>
              <a:rPr lang="de-DE" dirty="0" smtClean="0"/>
              <a:t>haben eine   bestimmte Form („Lay-out“)</a:t>
            </a:r>
          </a:p>
          <a:p>
            <a:r>
              <a:rPr lang="de-DE" dirty="0" smtClean="0"/>
              <a:t>haben eine für die Textsorte charakteristische Sprache/  charakteristischen Stil</a:t>
            </a:r>
          </a:p>
          <a:p>
            <a:pPr>
              <a:buNone/>
            </a:pP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1616</Words>
  <Application>Microsoft Office PowerPoint</Application>
  <PresentationFormat>Bildschirmpräsentation (4:3)</PresentationFormat>
  <Paragraphs>205</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Hyperion</vt:lpstr>
      <vt:lpstr>Didaktik des Deutschen II  </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13</cp:revision>
  <dcterms:created xsi:type="dcterms:W3CDTF">2017-09-18T16:32:58Z</dcterms:created>
  <dcterms:modified xsi:type="dcterms:W3CDTF">2018-03-13T10:00:00Z</dcterms:modified>
</cp:coreProperties>
</file>