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91" r:id="rId5"/>
    <p:sldId id="263" r:id="rId6"/>
    <p:sldId id="292" r:id="rId7"/>
    <p:sldId id="264" r:id="rId8"/>
    <p:sldId id="287" r:id="rId9"/>
    <p:sldId id="274" r:id="rId10"/>
    <p:sldId id="275" r:id="rId11"/>
    <p:sldId id="266" r:id="rId12"/>
    <p:sldId id="267" r:id="rId13"/>
    <p:sldId id="288" r:id="rId14"/>
    <p:sldId id="289" r:id="rId15"/>
    <p:sldId id="290" r:id="rId16"/>
    <p:sldId id="295" r:id="rId17"/>
    <p:sldId id="296" r:id="rId18"/>
    <p:sldId id="268" r:id="rId19"/>
    <p:sldId id="293" r:id="rId20"/>
    <p:sldId id="294" r:id="rId21"/>
    <p:sldId id="297" r:id="rId22"/>
    <p:sldId id="298" r:id="rId23"/>
    <p:sldId id="299" r:id="rId24"/>
    <p:sldId id="300" r:id="rId25"/>
    <p:sldId id="301" r:id="rId26"/>
    <p:sldId id="302" r:id="rId27"/>
    <p:sldId id="303" r:id="rId2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39" autoAdjust="0"/>
    <p:restoredTop sz="86486" autoAdjust="0"/>
  </p:normalViewPr>
  <p:slideViewPr>
    <p:cSldViewPr>
      <p:cViewPr>
        <p:scale>
          <a:sx n="70" d="100"/>
          <a:sy n="70" d="100"/>
        </p:scale>
        <p:origin x="-1938" y="-84"/>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umsplatzhalter 29"/>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19" name="Fußzeilenplatzhalter 18"/>
          <p:cNvSpPr>
            <a:spLocks noGrp="1"/>
          </p:cNvSpPr>
          <p:nvPr>
            <p:ph type="ftr" sz="quarter" idx="11"/>
          </p:nvPr>
        </p:nvSpPr>
        <p:spPr/>
        <p:txBody>
          <a:bodyPr/>
          <a:lstStyle/>
          <a:p>
            <a:endParaRPr lang="de-DE"/>
          </a:p>
        </p:txBody>
      </p:sp>
      <p:sp>
        <p:nvSpPr>
          <p:cNvPr id="27" name="Foliennummernplatzhalter 26"/>
          <p:cNvSpPr>
            <a:spLocks noGrp="1"/>
          </p:cNvSpPr>
          <p:nvPr>
            <p:ph type="sldNum" sz="quarter" idx="12"/>
          </p:nvPr>
        </p:nvSpPr>
        <p:spPr/>
        <p:txBody>
          <a:bodyPr/>
          <a:lstStyle/>
          <a:p>
            <a:fld id="{4DD6566A-707E-4BE3-A245-C58AB3CE3301}"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D6566A-707E-4BE3-A245-C58AB3CE3301}"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D6566A-707E-4BE3-A245-C58AB3CE3301}"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Eine Ecke des Rechtecks schneiden und abrunde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winkliges Dreiec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7A2CBD30-64BC-4DC3-993F-5CE0FB298C0A}" type="datetimeFigureOut">
              <a:rPr lang="de-DE" smtClean="0"/>
              <a:pPr/>
              <a:t>07.03.2018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077200" y="6356350"/>
            <a:ext cx="609600" cy="365125"/>
          </a:xfrm>
        </p:spPr>
        <p:txBody>
          <a:bodyPr/>
          <a:lstStyle/>
          <a:p>
            <a:fld id="{4DD6566A-707E-4BE3-A245-C58AB3CE3301}" type="slidenum">
              <a:rPr lang="de-DE" smtClean="0"/>
              <a:pPr/>
              <a:t>‹Nr.›</a:t>
            </a:fld>
            <a:endParaRPr lang="de-DE"/>
          </a:p>
        </p:txBody>
      </p:sp>
      <p:sp>
        <p:nvSpPr>
          <p:cNvPr id="3" name="Bildplatzhalt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ihand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ihand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ihand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ihand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elplatzhalt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2CBD30-64BC-4DC3-993F-5CE0FB298C0A}" type="datetimeFigureOut">
              <a:rPr lang="de-DE" smtClean="0"/>
              <a:pPr/>
              <a:t>07.03.2018</a:t>
            </a:fld>
            <a:endParaRPr lang="de-DE"/>
          </a:p>
        </p:txBody>
      </p:sp>
      <p:sp>
        <p:nvSpPr>
          <p:cNvPr id="22" name="Fußzeilenplatzhalt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Foliennummernplatzhalt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D6566A-707E-4BE3-A245-C58AB3CE3301}" type="slidenum">
              <a:rPr lang="de-DE" smtClean="0"/>
              <a:pPr/>
              <a:t>‹Nr.›</a:t>
            </a:fld>
            <a:endParaRPr lang="de-DE"/>
          </a:p>
        </p:txBody>
      </p:sp>
      <p:grpSp>
        <p:nvGrpSpPr>
          <p:cNvPr id="2" name="Gruppieren 1"/>
          <p:cNvGrpSpPr/>
          <p:nvPr/>
        </p:nvGrpSpPr>
        <p:grpSpPr>
          <a:xfrm>
            <a:off x="-19017" y="202408"/>
            <a:ext cx="9180548" cy="649224"/>
            <a:chOff x="-19045" y="216550"/>
            <a:chExt cx="9180548" cy="649224"/>
          </a:xfrm>
        </p:grpSpPr>
        <p:sp>
          <p:nvSpPr>
            <p:cNvPr id="12" name="Freihand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ihand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mediathek.at/atom/13CC4875-321-000D9-00000BAC-13CB464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57158" y="1142984"/>
            <a:ext cx="7851648" cy="2214578"/>
          </a:xfrm>
        </p:spPr>
        <p:txBody>
          <a:bodyPr>
            <a:normAutofit fontScale="90000"/>
          </a:bodyPr>
          <a:lstStyle/>
          <a:p>
            <a:r>
              <a:rPr lang="de-DE" sz="3100" dirty="0" smtClean="0"/>
              <a:t>Die (</a:t>
            </a:r>
            <a:r>
              <a:rPr lang="de-DE" sz="3100" dirty="0" err="1" smtClean="0"/>
              <a:t>Un</a:t>
            </a:r>
            <a:r>
              <a:rPr lang="de-DE" sz="3100" dirty="0" smtClean="0"/>
              <a:t>)Möglichkeit der Mischung: zum Spannungsverhältnis transkultureller Sprechweisen und normativer Vorgaben in der Migrationsgesellschaft</a:t>
            </a:r>
            <a:r>
              <a:rPr lang="de-DE" sz="3600" dirty="0" smtClean="0"/>
              <a:t/>
            </a:r>
            <a:br>
              <a:rPr lang="de-DE" sz="3600" dirty="0" smtClean="0"/>
            </a:br>
            <a:endParaRPr lang="de-DE" sz="3600" dirty="0"/>
          </a:p>
        </p:txBody>
      </p:sp>
      <p:sp>
        <p:nvSpPr>
          <p:cNvPr id="3" name="Untertitel 2"/>
          <p:cNvSpPr>
            <a:spLocks noGrp="1"/>
          </p:cNvSpPr>
          <p:nvPr>
            <p:ph type="subTitle" idx="1"/>
          </p:nvPr>
        </p:nvSpPr>
        <p:spPr>
          <a:xfrm>
            <a:off x="714348" y="3500438"/>
            <a:ext cx="7854696" cy="1857388"/>
          </a:xfrm>
        </p:spPr>
        <p:txBody>
          <a:bodyPr>
            <a:normAutofit fontScale="55000" lnSpcReduction="20000"/>
          </a:bodyPr>
          <a:lstStyle/>
          <a:p>
            <a:r>
              <a:rPr lang="de-DE" sz="3300" dirty="0" smtClean="0"/>
              <a:t>Johannes Köck, DAAD-Lektor, </a:t>
            </a:r>
            <a:r>
              <a:rPr lang="de-DE" sz="3300" dirty="0" err="1" smtClean="0"/>
              <a:t>Masarykova</a:t>
            </a:r>
            <a:r>
              <a:rPr lang="de-DE" sz="3300" dirty="0" smtClean="0"/>
              <a:t> </a:t>
            </a:r>
            <a:r>
              <a:rPr lang="de-DE" sz="3300" dirty="0" err="1" smtClean="0"/>
              <a:t>Univezita</a:t>
            </a:r>
            <a:r>
              <a:rPr lang="de-DE" sz="3300" dirty="0" smtClean="0"/>
              <a:t>, Brno</a:t>
            </a:r>
          </a:p>
          <a:p>
            <a:r>
              <a:rPr lang="de-DE" sz="3300" dirty="0" smtClean="0"/>
              <a:t>koeck@mail.muni.cz </a:t>
            </a:r>
          </a:p>
          <a:p>
            <a:r>
              <a:rPr lang="de-DE" sz="3300" dirty="0" smtClean="0"/>
              <a:t>Foliensatz: Vergleiche</a:t>
            </a:r>
            <a:r>
              <a:rPr lang="de-DE" sz="3300" b="1" dirty="0" smtClean="0"/>
              <a:t> Univ.-Prof. Dr. </a:t>
            </a:r>
            <a:r>
              <a:rPr lang="de-DE" sz="3300" b="1" dirty="0" err="1" smtClean="0"/>
              <a:t>İnci</a:t>
            </a:r>
            <a:r>
              <a:rPr lang="de-DE" sz="3300" b="1" dirty="0" smtClean="0"/>
              <a:t> </a:t>
            </a:r>
            <a:r>
              <a:rPr lang="de-DE" sz="3300" b="1" dirty="0" err="1" smtClean="0"/>
              <a:t>Dirim</a:t>
            </a:r>
            <a:r>
              <a:rPr lang="de-DE" sz="3300" b="1" dirty="0" smtClean="0"/>
              <a:t> M.A.</a:t>
            </a:r>
          </a:p>
          <a:p>
            <a:r>
              <a:rPr lang="de-DE" sz="3300" dirty="0" err="1" smtClean="0"/>
              <a:t>Dr.in</a:t>
            </a:r>
            <a:r>
              <a:rPr lang="de-DE" sz="3300" dirty="0" smtClean="0"/>
              <a:t> Alisha Heinemann</a:t>
            </a:r>
          </a:p>
          <a:p>
            <a:r>
              <a:rPr lang="de-DE" sz="2800" b="1" dirty="0" smtClean="0"/>
              <a:t> </a:t>
            </a:r>
          </a:p>
          <a:p>
            <a:endParaRPr lang="de-DE" sz="2900" dirty="0" smtClean="0"/>
          </a:p>
          <a:p>
            <a:r>
              <a:rPr lang="de-DE" sz="2900" dirty="0" smtClean="0"/>
              <a:t> </a:t>
            </a:r>
            <a:endParaRPr lang="de-DE" dirty="0" smtClean="0"/>
          </a:p>
          <a:p>
            <a:endParaRPr lang="de-DE" dirty="0"/>
          </a:p>
        </p:txBody>
      </p:sp>
      <p:sp>
        <p:nvSpPr>
          <p:cNvPr id="1026" name="AutoShape 2" descr="Bildergebnis für lehrwerk dimensione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028" name="AutoShape 4" descr="Bildergebnis für lehrwerk dimensione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9458" name="Picture 2" descr="Bildergebnis für gemischter Satz"/>
          <p:cNvPicPr>
            <a:picLocks noChangeAspect="1" noChangeArrowheads="1"/>
          </p:cNvPicPr>
          <p:nvPr/>
        </p:nvPicPr>
        <p:blipFill>
          <a:blip r:embed="rId2"/>
          <a:srcRect/>
          <a:stretch>
            <a:fillRect/>
          </a:stretch>
        </p:blipFill>
        <p:spPr bwMode="auto">
          <a:xfrm>
            <a:off x="0" y="4357694"/>
            <a:ext cx="3583771" cy="250030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71472" y="428604"/>
            <a:ext cx="8229600" cy="5824558"/>
          </a:xfrm>
        </p:spPr>
        <p:txBody>
          <a:bodyPr>
            <a:normAutofit/>
          </a:bodyPr>
          <a:lstStyle/>
          <a:p>
            <a:pPr>
              <a:buFont typeface="Wingdings" pitchFamily="2" charset="2"/>
              <a:buChar char="v"/>
            </a:pPr>
            <a:r>
              <a:rPr lang="de-DE" sz="3600" dirty="0" smtClean="0"/>
              <a:t>Inserierendes </a:t>
            </a:r>
            <a:r>
              <a:rPr lang="de-DE" sz="3600" dirty="0" err="1" smtClean="0"/>
              <a:t>Codemixing</a:t>
            </a:r>
            <a:endParaRPr lang="de-DE" sz="3600" dirty="0" smtClean="0"/>
          </a:p>
          <a:p>
            <a:pPr>
              <a:buFont typeface="Wingdings" pitchFamily="2" charset="2"/>
              <a:buChar char="v"/>
            </a:pPr>
            <a:r>
              <a:rPr lang="de-DE" sz="3600" dirty="0" smtClean="0"/>
              <a:t>Struktur der Matrixsprache wird respektiert</a:t>
            </a:r>
          </a:p>
          <a:p>
            <a:pPr>
              <a:buFont typeface="Wingdings" pitchFamily="2" charset="2"/>
              <a:buChar char="v"/>
            </a:pPr>
            <a:r>
              <a:rPr lang="de-DE" sz="3600" dirty="0" smtClean="0"/>
              <a:t>Interaktionssprache Spanisch gibt grammatische Matrix für Einzeläußerung vor</a:t>
            </a:r>
          </a:p>
          <a:p>
            <a:pPr>
              <a:buFont typeface="Wingdings" pitchFamily="2" charset="2"/>
              <a:buChar char="v"/>
            </a:pPr>
            <a:r>
              <a:rPr lang="de-DE" sz="3600" dirty="0" smtClean="0"/>
              <a:t>Nomen </a:t>
            </a:r>
            <a:r>
              <a:rPr lang="de-DE" sz="3600" i="1" dirty="0" smtClean="0"/>
              <a:t>Schaukel </a:t>
            </a:r>
            <a:r>
              <a:rPr lang="de-DE" sz="3600" dirty="0" smtClean="0"/>
              <a:t>und Verb </a:t>
            </a:r>
            <a:r>
              <a:rPr lang="de-DE" sz="3600" i="1" dirty="0" smtClean="0"/>
              <a:t>schaukeln </a:t>
            </a:r>
            <a:r>
              <a:rPr lang="de-DE" sz="3600" dirty="0" smtClean="0"/>
              <a:t>integriert  (vgl. Auer, 2009, 101)</a:t>
            </a:r>
          </a:p>
          <a:p>
            <a:pPr>
              <a:buFont typeface="Wingdings" pitchFamily="2" charset="2"/>
              <a:buChar char="v"/>
            </a:pPr>
            <a:endParaRPr lang="de-DE" i="1" dirty="0" smtClean="0"/>
          </a:p>
          <a:p>
            <a:pPr>
              <a:buNone/>
            </a:pPr>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08720"/>
            <a:ext cx="8543956" cy="5449238"/>
          </a:xfrm>
        </p:spPr>
        <p:txBody>
          <a:bodyPr>
            <a:normAutofit fontScale="92500" lnSpcReduction="10000"/>
          </a:bodyPr>
          <a:lstStyle/>
          <a:p>
            <a:pPr>
              <a:buNone/>
            </a:pPr>
            <a:r>
              <a:rPr lang="de-DE" sz="2800" b="1" dirty="0" smtClean="0"/>
              <a:t>Ergebnis nach Auer:</a:t>
            </a:r>
          </a:p>
          <a:p>
            <a:pPr>
              <a:buFont typeface="Wingdings" pitchFamily="2" charset="2"/>
              <a:buChar char="v"/>
            </a:pPr>
            <a:r>
              <a:rPr lang="de-DE" sz="2800" dirty="0" smtClean="0"/>
              <a:t>Kompetente bilinguale </a:t>
            </a:r>
            <a:r>
              <a:rPr lang="de-DE" sz="2800" dirty="0" err="1" smtClean="0"/>
              <a:t>Sprecher_innen</a:t>
            </a:r>
            <a:r>
              <a:rPr lang="de-DE" sz="2800" dirty="0" smtClean="0"/>
              <a:t> finden sich in allen Bildung- und Sozialschichten und bei allen Formen von Mehrsprachigkeit</a:t>
            </a:r>
          </a:p>
          <a:p>
            <a:pPr>
              <a:buNone/>
            </a:pPr>
            <a:r>
              <a:rPr lang="de-DE" sz="2800" dirty="0" smtClean="0"/>
              <a:t>    Bestimmte Regelanwendung, bestimmte Vermischung mehrerer Sprachen zeugt von Beherrschen einer Metagrammatik.</a:t>
            </a:r>
          </a:p>
          <a:p>
            <a:pPr>
              <a:buFont typeface="Wingdings" pitchFamily="2" charset="2"/>
              <a:buChar char="v"/>
            </a:pPr>
            <a:r>
              <a:rPr lang="de-DE" sz="2800" dirty="0" smtClean="0"/>
              <a:t>Bestimmte sprachliche Handlungen werden </a:t>
            </a:r>
            <a:r>
              <a:rPr lang="de-DE" sz="2800" dirty="0" err="1" smtClean="0"/>
              <a:t>kontextualisiert</a:t>
            </a:r>
            <a:r>
              <a:rPr lang="de-DE" sz="2800" dirty="0" smtClean="0"/>
              <a:t>, verdeutlicht.</a:t>
            </a:r>
          </a:p>
          <a:p>
            <a:pPr>
              <a:buFont typeface="Wingdings" pitchFamily="2" charset="2"/>
              <a:buChar char="v"/>
            </a:pPr>
            <a:r>
              <a:rPr lang="de-DE" sz="2800" dirty="0" smtClean="0"/>
              <a:t>Kompetente Mehrsprachigkeit als eigenständige, primäre sprachliche und interaktionale Kompetenz</a:t>
            </a:r>
          </a:p>
          <a:p>
            <a:pPr>
              <a:buFont typeface="Wingdings" pitchFamily="2" charset="2"/>
              <a:buChar char="v"/>
            </a:pPr>
            <a:r>
              <a:rPr lang="de-DE" sz="2800" dirty="0" smtClean="0"/>
              <a:t>Kompetente </a:t>
            </a:r>
            <a:r>
              <a:rPr lang="de-DE" sz="2800" dirty="0" err="1" smtClean="0"/>
              <a:t>Bilingualität</a:t>
            </a:r>
            <a:r>
              <a:rPr lang="de-DE" sz="2800" dirty="0" smtClean="0"/>
              <a:t> kein Privileg der gebildeten Schicht.</a:t>
            </a:r>
          </a:p>
          <a:p>
            <a:pPr>
              <a:buNone/>
            </a:pPr>
            <a:endParaRPr lang="de-AT" sz="2800" dirty="0" smtClean="0"/>
          </a:p>
          <a:p>
            <a:pPr>
              <a:buNone/>
            </a:pPr>
            <a:endParaRPr lang="de-DE" sz="2800" dirty="0">
              <a:solidFill>
                <a:schemeClr val="accent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52736"/>
            <a:ext cx="8229600" cy="5271864"/>
          </a:xfrm>
        </p:spPr>
        <p:txBody>
          <a:bodyPr>
            <a:normAutofit fontScale="92500" lnSpcReduction="10000"/>
          </a:bodyPr>
          <a:lstStyle/>
          <a:p>
            <a:pPr>
              <a:buNone/>
            </a:pPr>
            <a:r>
              <a:rPr lang="de-DE" b="1" dirty="0" smtClean="0"/>
              <a:t>Migrationsspezifische Register</a:t>
            </a:r>
          </a:p>
          <a:p>
            <a:pPr>
              <a:buNone/>
            </a:pPr>
            <a:r>
              <a:rPr lang="de-DE" dirty="0" smtClean="0"/>
              <a:t>„</a:t>
            </a:r>
            <a:r>
              <a:rPr lang="de-DE" b="1" dirty="0" smtClean="0"/>
              <a:t>Türkischdeutsch“</a:t>
            </a:r>
          </a:p>
          <a:p>
            <a:pPr>
              <a:buNone/>
            </a:pPr>
            <a:endParaRPr lang="de-DE" dirty="0" smtClean="0"/>
          </a:p>
          <a:p>
            <a:r>
              <a:rPr lang="de-DE" dirty="0" smtClean="0"/>
              <a:t>Syntaktische Veränderungen des umgangssprachlichen Standarddeutsch </a:t>
            </a:r>
          </a:p>
          <a:p>
            <a:r>
              <a:rPr lang="de-DE" dirty="0" smtClean="0"/>
              <a:t> kurze und dicht aufeinanderfolgende (einander </a:t>
            </a:r>
          </a:p>
          <a:p>
            <a:pPr>
              <a:buNone/>
            </a:pPr>
            <a:r>
              <a:rPr lang="de-DE" dirty="0" smtClean="0"/>
              <a:t>     nachgestellte) Äußerungen </a:t>
            </a:r>
          </a:p>
          <a:p>
            <a:r>
              <a:rPr lang="de-DE" dirty="0" smtClean="0"/>
              <a:t>der Einsatz einer bestimmten Satzmelodie </a:t>
            </a:r>
          </a:p>
          <a:p>
            <a:r>
              <a:rPr lang="de-DE" dirty="0" smtClean="0"/>
              <a:t>Sprachalternation </a:t>
            </a:r>
          </a:p>
          <a:p>
            <a:r>
              <a:rPr lang="de-DE" dirty="0" smtClean="0"/>
              <a:t>der Transfer türkischer Wörter und Äußerungsteile ins Deutsche </a:t>
            </a:r>
          </a:p>
          <a:p>
            <a:r>
              <a:rPr lang="de-DE" dirty="0" smtClean="0"/>
              <a:t>(</a:t>
            </a:r>
            <a:r>
              <a:rPr lang="de-DE" dirty="0" err="1" smtClean="0"/>
              <a:t>Dirim</a:t>
            </a:r>
            <a:r>
              <a:rPr lang="de-DE" dirty="0" smtClean="0"/>
              <a:t> &amp; Auer 2004; Kern &amp; </a:t>
            </a:r>
            <a:r>
              <a:rPr lang="de-DE" dirty="0" err="1" smtClean="0"/>
              <a:t>Selting</a:t>
            </a:r>
            <a:r>
              <a:rPr lang="de-DE" dirty="0" smtClean="0"/>
              <a:t> 2006a und dies. </a:t>
            </a:r>
          </a:p>
          <a:p>
            <a:pPr>
              <a:buNone/>
            </a:pPr>
            <a:r>
              <a:rPr lang="de-DE" dirty="0" smtClean="0"/>
              <a:t>     2006b, Kern 2013) </a:t>
            </a:r>
          </a:p>
          <a:p>
            <a:pPr>
              <a:buNone/>
            </a:pPr>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0"/>
            <a:ext cx="8229600" cy="6858000"/>
          </a:xfrm>
        </p:spPr>
        <p:txBody>
          <a:bodyPr>
            <a:normAutofit/>
          </a:bodyPr>
          <a:lstStyle/>
          <a:p>
            <a:pPr>
              <a:buNone/>
            </a:pPr>
            <a:r>
              <a:rPr lang="de-DE" dirty="0" smtClean="0"/>
              <a:t>Beispiele: </a:t>
            </a:r>
          </a:p>
          <a:p>
            <a:r>
              <a:rPr lang="de-DE" dirty="0" smtClean="0"/>
              <a:t>„Hast du </a:t>
            </a:r>
            <a:r>
              <a:rPr lang="de-DE" dirty="0" err="1" smtClean="0"/>
              <a:t>ateş</a:t>
            </a:r>
            <a:r>
              <a:rPr lang="de-DE" dirty="0" smtClean="0"/>
              <a:t>“? (</a:t>
            </a:r>
            <a:r>
              <a:rPr lang="de-DE" dirty="0" err="1" smtClean="0"/>
              <a:t>Dirim</a:t>
            </a:r>
            <a:r>
              <a:rPr lang="de-DE" dirty="0" smtClean="0"/>
              <a:t> &amp; Auer 2004) </a:t>
            </a:r>
          </a:p>
          <a:p>
            <a:r>
              <a:rPr lang="de-DE" dirty="0" smtClean="0"/>
              <a:t>„Dann bin ich Gesamtschule rübergegangen“</a:t>
            </a:r>
          </a:p>
          <a:p>
            <a:pPr>
              <a:buNone/>
            </a:pPr>
            <a:r>
              <a:rPr lang="de-DE" dirty="0" smtClean="0"/>
              <a:t>(</a:t>
            </a:r>
            <a:r>
              <a:rPr lang="de-DE" dirty="0" err="1" smtClean="0"/>
              <a:t>Dirim</a:t>
            </a:r>
            <a:r>
              <a:rPr lang="de-DE" dirty="0" smtClean="0"/>
              <a:t> &amp; Auer 2004) </a:t>
            </a:r>
          </a:p>
          <a:p>
            <a:r>
              <a:rPr lang="de-DE" dirty="0" smtClean="0"/>
              <a:t>„Gib mir Lineal!“(Beobachtung einer Bremer </a:t>
            </a:r>
          </a:p>
          <a:p>
            <a:pPr>
              <a:buNone/>
            </a:pPr>
            <a:r>
              <a:rPr lang="de-DE" dirty="0" smtClean="0"/>
              <a:t>Referendarin) </a:t>
            </a:r>
          </a:p>
          <a:p>
            <a:pPr>
              <a:buNone/>
            </a:pPr>
            <a:endParaRPr lang="de-DE" dirty="0"/>
          </a:p>
        </p:txBody>
      </p:sp>
      <p:sp>
        <p:nvSpPr>
          <p:cNvPr id="8194" name="AutoShape 2" descr="Bildergebnis für feuerzeug"/>
          <p:cNvSpPr>
            <a:spLocks noChangeAspect="1" noChangeArrowheads="1"/>
          </p:cNvSpPr>
          <p:nvPr/>
        </p:nvSpPr>
        <p:spPr bwMode="auto">
          <a:xfrm>
            <a:off x="155575" y="-661988"/>
            <a:ext cx="2095500" cy="1390651"/>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8196" name="Picture 4" descr="Ähnliches Foto"/>
          <p:cNvPicPr>
            <a:picLocks noChangeAspect="1" noChangeArrowheads="1"/>
          </p:cNvPicPr>
          <p:nvPr/>
        </p:nvPicPr>
        <p:blipFill>
          <a:blip r:embed="rId2" cstate="print"/>
          <a:srcRect/>
          <a:stretch>
            <a:fillRect/>
          </a:stretch>
        </p:blipFill>
        <p:spPr bwMode="auto">
          <a:xfrm>
            <a:off x="0" y="4532812"/>
            <a:ext cx="3490932" cy="2325188"/>
          </a:xfrm>
          <a:prstGeom prst="rect">
            <a:avLst/>
          </a:prstGeom>
          <a:noFill/>
        </p:spPr>
      </p:pic>
      <p:pic>
        <p:nvPicPr>
          <p:cNvPr id="8198" name="Picture 6" descr="Bildergebnis für Lineal"/>
          <p:cNvPicPr>
            <a:picLocks noChangeAspect="1" noChangeArrowheads="1"/>
          </p:cNvPicPr>
          <p:nvPr/>
        </p:nvPicPr>
        <p:blipFill>
          <a:blip r:embed="rId3"/>
          <a:srcRect/>
          <a:stretch>
            <a:fillRect/>
          </a:stretch>
        </p:blipFill>
        <p:spPr bwMode="auto">
          <a:xfrm>
            <a:off x="5810250" y="3524250"/>
            <a:ext cx="3333750" cy="33337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71546"/>
            <a:ext cx="8229600" cy="5253054"/>
          </a:xfrm>
        </p:spPr>
        <p:txBody>
          <a:bodyPr/>
          <a:lstStyle/>
          <a:p>
            <a:pPr>
              <a:buNone/>
            </a:pPr>
            <a:r>
              <a:rPr lang="de-DE" b="1" dirty="0" smtClean="0"/>
              <a:t>Neuschöpfungen </a:t>
            </a:r>
          </a:p>
          <a:p>
            <a:pPr>
              <a:buNone/>
            </a:pPr>
            <a:r>
              <a:rPr lang="de-DE" dirty="0" smtClean="0"/>
              <a:t>Beispiel: </a:t>
            </a:r>
          </a:p>
          <a:p>
            <a:pPr>
              <a:buNone/>
            </a:pPr>
            <a:endParaRPr lang="de-DE" dirty="0" smtClean="0"/>
          </a:p>
          <a:p>
            <a:r>
              <a:rPr lang="de-DE" dirty="0" smtClean="0"/>
              <a:t>„Haltelippen“ statt „Zange“(Hamburger </a:t>
            </a:r>
            <a:r>
              <a:rPr lang="de-DE" dirty="0" err="1" smtClean="0"/>
              <a:t>Sprachstandserhebung</a:t>
            </a:r>
            <a:r>
              <a:rPr lang="de-DE" dirty="0" smtClean="0"/>
              <a:t> Bumerang, </a:t>
            </a:r>
            <a:r>
              <a:rPr lang="de-DE" dirty="0" err="1" smtClean="0"/>
              <a:t>Dirim</a:t>
            </a:r>
            <a:r>
              <a:rPr lang="de-DE" dirty="0" smtClean="0"/>
              <a:t> 2009) </a:t>
            </a:r>
          </a:p>
          <a:p>
            <a:pPr>
              <a:buNone/>
            </a:pPr>
            <a:endParaRPr lang="de-DE" dirty="0"/>
          </a:p>
        </p:txBody>
      </p:sp>
      <p:sp>
        <p:nvSpPr>
          <p:cNvPr id="7170" name="AutoShape 2" descr="Bildergebnis für Zange"/>
          <p:cNvSpPr>
            <a:spLocks noChangeAspect="1" noChangeArrowheads="1"/>
          </p:cNvSpPr>
          <p:nvPr/>
        </p:nvSpPr>
        <p:spPr bwMode="auto">
          <a:xfrm>
            <a:off x="155575" y="-1423988"/>
            <a:ext cx="5715000" cy="29813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7172" name="Picture 4" descr="Bildergebnis für Zange"/>
          <p:cNvPicPr>
            <a:picLocks noChangeAspect="1" noChangeArrowheads="1"/>
          </p:cNvPicPr>
          <p:nvPr/>
        </p:nvPicPr>
        <p:blipFill>
          <a:blip r:embed="rId2"/>
          <a:srcRect/>
          <a:stretch>
            <a:fillRect/>
          </a:stretch>
        </p:blipFill>
        <p:spPr bwMode="auto">
          <a:xfrm>
            <a:off x="5321923" y="3771902"/>
            <a:ext cx="3822077" cy="308609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14356"/>
            <a:ext cx="8229600" cy="5610244"/>
          </a:xfrm>
        </p:spPr>
        <p:txBody>
          <a:bodyPr>
            <a:normAutofit/>
          </a:bodyPr>
          <a:lstStyle/>
          <a:p>
            <a:pPr>
              <a:buNone/>
            </a:pPr>
            <a:r>
              <a:rPr lang="de-DE" sz="3200" b="1" dirty="0" smtClean="0"/>
              <a:t>Mehrsprachigkeit...</a:t>
            </a:r>
          </a:p>
          <a:p>
            <a:r>
              <a:rPr lang="de-DE" sz="3200" dirty="0" smtClean="0"/>
              <a:t>…hat viele Facetten</a:t>
            </a:r>
          </a:p>
          <a:p>
            <a:r>
              <a:rPr lang="de-DE" sz="3200" dirty="0" smtClean="0"/>
              <a:t>... erzeugt kreativen Sprachgebrauch</a:t>
            </a:r>
          </a:p>
          <a:p>
            <a:r>
              <a:rPr lang="de-DE" sz="3200" dirty="0" smtClean="0"/>
              <a:t>... ermöglicht strategischen Sprachgebrauch</a:t>
            </a:r>
          </a:p>
          <a:p>
            <a:r>
              <a:rPr lang="de-DE" sz="3200" dirty="0" smtClean="0"/>
              <a:t>... ermöglicht (neue) Variation</a:t>
            </a:r>
          </a:p>
          <a:p>
            <a:r>
              <a:rPr lang="de-DE" sz="3200" dirty="0" smtClean="0"/>
              <a:t>... ist ein Potenzial für Kommunikation und </a:t>
            </a:r>
          </a:p>
          <a:p>
            <a:pPr>
              <a:buNone/>
            </a:pPr>
            <a:r>
              <a:rPr lang="de-DE" sz="3200" dirty="0" smtClean="0"/>
              <a:t>   Bildung </a:t>
            </a:r>
          </a:p>
          <a:p>
            <a:pPr>
              <a:buNone/>
            </a:pPr>
            <a:endParaRPr lang="de-D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142984"/>
            <a:ext cx="8229600" cy="5181616"/>
          </a:xfrm>
        </p:spPr>
        <p:txBody>
          <a:bodyPr/>
          <a:lstStyle/>
          <a:p>
            <a:pPr>
              <a:buNone/>
            </a:pPr>
            <a:r>
              <a:rPr lang="de-DE" sz="2800" b="1" dirty="0" smtClean="0"/>
              <a:t>Mehrsprachigkeit und die </a:t>
            </a:r>
            <a:r>
              <a:rPr lang="de-DE" sz="2800" b="1" dirty="0" err="1" smtClean="0"/>
              <a:t>monolinguale</a:t>
            </a:r>
            <a:r>
              <a:rPr lang="de-DE" sz="2800" b="1" dirty="0" smtClean="0"/>
              <a:t> Schule </a:t>
            </a:r>
          </a:p>
          <a:p>
            <a:pPr>
              <a:buNone/>
            </a:pPr>
            <a:endParaRPr lang="de-DE" sz="2800" dirty="0" smtClean="0"/>
          </a:p>
          <a:p>
            <a:r>
              <a:rPr lang="de-DE" sz="2800" dirty="0" smtClean="0"/>
              <a:t>Die Sprache der Instruktion </a:t>
            </a:r>
          </a:p>
          <a:p>
            <a:r>
              <a:rPr lang="de-DE" sz="2800" dirty="0" smtClean="0"/>
              <a:t>Die Sprache der Materialien </a:t>
            </a:r>
          </a:p>
          <a:p>
            <a:r>
              <a:rPr lang="de-DE" sz="2800" dirty="0" smtClean="0"/>
              <a:t>Die Sprache der Kommunikation  sind vom Deutschen dominiert...</a:t>
            </a:r>
          </a:p>
          <a:p>
            <a:endParaRPr lang="de-DE" sz="2800" dirty="0" smtClean="0"/>
          </a:p>
          <a:p>
            <a:pPr algn="ctr">
              <a:buNone/>
            </a:pPr>
            <a:endParaRPr lang="de-DE" sz="2800" b="1" dirty="0" smtClean="0"/>
          </a:p>
          <a:p>
            <a:pPr>
              <a:buNone/>
            </a:pPr>
            <a:endParaRPr lang="de-D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14356"/>
            <a:ext cx="8229600" cy="5610244"/>
          </a:xfrm>
        </p:spPr>
        <p:txBody>
          <a:bodyPr/>
          <a:lstStyle/>
          <a:p>
            <a:pPr>
              <a:buNone/>
            </a:pPr>
            <a:r>
              <a:rPr lang="de-DE" sz="2800" b="1" dirty="0" smtClean="0"/>
              <a:t>Diese </a:t>
            </a:r>
            <a:r>
              <a:rPr lang="de-DE" sz="2800" b="1" dirty="0" err="1" smtClean="0"/>
              <a:t>Monolingualiät</a:t>
            </a:r>
            <a:r>
              <a:rPr lang="de-DE" sz="2800" b="1" dirty="0" smtClean="0"/>
              <a:t>... </a:t>
            </a:r>
          </a:p>
          <a:p>
            <a:r>
              <a:rPr lang="de-DE" sz="2800" dirty="0" smtClean="0"/>
              <a:t>Schränkt die Ausschöpfung kommunikativer </a:t>
            </a:r>
          </a:p>
          <a:p>
            <a:pPr>
              <a:buNone/>
            </a:pPr>
            <a:r>
              <a:rPr lang="de-DE" sz="2800" dirty="0" smtClean="0"/>
              <a:t>Ressourcen in verschiedenen Sprachen stark ein </a:t>
            </a:r>
          </a:p>
          <a:p>
            <a:r>
              <a:rPr lang="de-DE" sz="2800" dirty="0" smtClean="0"/>
              <a:t>Schränkt die Entwicklung von verschiedenen </a:t>
            </a:r>
          </a:p>
          <a:p>
            <a:pPr>
              <a:buNone/>
            </a:pPr>
            <a:r>
              <a:rPr lang="de-DE" sz="2800" dirty="0" smtClean="0"/>
              <a:t>Bildungssprachen stark ein </a:t>
            </a:r>
          </a:p>
          <a:p>
            <a:r>
              <a:rPr lang="de-DE" sz="2800" dirty="0" smtClean="0"/>
              <a:t>Der  </a:t>
            </a:r>
            <a:r>
              <a:rPr lang="de-DE" sz="2800" dirty="0" err="1" smtClean="0"/>
              <a:t>monolinguale</a:t>
            </a:r>
            <a:r>
              <a:rPr lang="de-DE" sz="2800" dirty="0" smtClean="0"/>
              <a:t> Unterricht ist häufig </a:t>
            </a:r>
          </a:p>
          <a:p>
            <a:pPr>
              <a:buNone/>
            </a:pPr>
            <a:r>
              <a:rPr lang="de-DE" sz="2800" dirty="0" smtClean="0"/>
              <a:t>nachteilig für Kinder, die zweisprachig und nicht deutsch-dominant aufwachsen </a:t>
            </a:r>
          </a:p>
          <a:p>
            <a:pPr>
              <a:buNone/>
            </a:pPr>
            <a:endParaRPr lang="de-DE" sz="2800" dirty="0" smtClean="0"/>
          </a:p>
          <a:p>
            <a:pPr algn="ctr">
              <a:buNone/>
            </a:pPr>
            <a:r>
              <a:rPr lang="de-DE" sz="2800" b="1" dirty="0" smtClean="0"/>
              <a:t>ZUDEM </a:t>
            </a:r>
          </a:p>
          <a:p>
            <a:pPr>
              <a:buNone/>
            </a:pPr>
            <a:endParaRPr lang="de-DE" dirty="0"/>
          </a:p>
        </p:txBody>
      </p:sp>
      <p:pic>
        <p:nvPicPr>
          <p:cNvPr id="34818" name="Picture 2" descr="Bildergebnis für Achtung Schild"/>
          <p:cNvPicPr>
            <a:picLocks noChangeAspect="1" noChangeArrowheads="1"/>
          </p:cNvPicPr>
          <p:nvPr/>
        </p:nvPicPr>
        <p:blipFill>
          <a:blip r:embed="rId2"/>
          <a:srcRect/>
          <a:stretch>
            <a:fillRect/>
          </a:stretch>
        </p:blipFill>
        <p:spPr bwMode="auto">
          <a:xfrm>
            <a:off x="6286508" y="4347488"/>
            <a:ext cx="2857492" cy="251051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85794"/>
            <a:ext cx="8229600" cy="5786478"/>
          </a:xfrm>
        </p:spPr>
        <p:txBody>
          <a:bodyPr>
            <a:normAutofit/>
          </a:bodyPr>
          <a:lstStyle/>
          <a:p>
            <a:pPr>
              <a:buNone/>
            </a:pPr>
            <a:r>
              <a:rPr lang="de-DE" b="1" dirty="0" smtClean="0"/>
              <a:t>Normative Erwartungen von Bildungsinstitutionen</a:t>
            </a:r>
          </a:p>
          <a:p>
            <a:r>
              <a:rPr lang="de-DE" dirty="0" smtClean="0"/>
              <a:t>Was ist ein Fehler? </a:t>
            </a:r>
            <a:r>
              <a:rPr lang="de-DE" dirty="0" smtClean="0">
                <a:sym typeface="Symbol"/>
              </a:rPr>
              <a:t></a:t>
            </a:r>
            <a:endParaRPr lang="de-DE" dirty="0" smtClean="0"/>
          </a:p>
          <a:p>
            <a:pPr>
              <a:buNone/>
            </a:pPr>
            <a:r>
              <a:rPr lang="de-DE" dirty="0" smtClean="0"/>
              <a:t>Eine Abweichung von einer vorgegebenen </a:t>
            </a:r>
          </a:p>
          <a:p>
            <a:pPr>
              <a:buNone/>
            </a:pPr>
            <a:r>
              <a:rPr lang="de-DE" dirty="0" smtClean="0"/>
              <a:t>Norm, die bestimmt, was „richtig“ ist. </a:t>
            </a:r>
          </a:p>
          <a:p>
            <a:r>
              <a:rPr lang="de-DE" dirty="0" smtClean="0"/>
              <a:t>Was ist DIE Norm? </a:t>
            </a:r>
          </a:p>
          <a:p>
            <a:r>
              <a:rPr lang="de-DE" dirty="0" smtClean="0"/>
              <a:t>Wer macht die Norm? </a:t>
            </a:r>
          </a:p>
          <a:p>
            <a:r>
              <a:rPr lang="de-DE" dirty="0" smtClean="0"/>
              <a:t>Wie sinnvoll sind Normen und ihre Einhaltung im Kontext mündlicher und schriftlicher Sprachverwendung</a:t>
            </a:r>
            <a:r>
              <a:rPr lang="de-DE" dirty="0" smtClean="0"/>
              <a:t>?</a:t>
            </a:r>
          </a:p>
          <a:p>
            <a:r>
              <a:rPr lang="de-DE" dirty="0" smtClean="0"/>
              <a:t>Haben nur </a:t>
            </a:r>
            <a:r>
              <a:rPr lang="de-DE" dirty="0" err="1" smtClean="0"/>
              <a:t>Migrant_innen</a:t>
            </a:r>
            <a:r>
              <a:rPr lang="de-DE" dirty="0" smtClean="0"/>
              <a:t> Probleme mit der Norm?!</a:t>
            </a: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28670"/>
            <a:ext cx="8229600" cy="5395930"/>
          </a:xfrm>
        </p:spPr>
        <p:txBody>
          <a:bodyPr/>
          <a:lstStyle/>
          <a:p>
            <a:pPr>
              <a:buNone/>
            </a:pPr>
            <a:r>
              <a:rPr lang="de-DE" b="1" dirty="0" smtClean="0"/>
              <a:t>Normen sind veränderlich …</a:t>
            </a:r>
          </a:p>
          <a:p>
            <a:pPr>
              <a:buFont typeface="Wingdings" pitchFamily="2" charset="2"/>
              <a:buChar char="v"/>
            </a:pPr>
            <a:r>
              <a:rPr lang="de-DE" b="1" dirty="0" smtClean="0"/>
              <a:t>Präskriptive </a:t>
            </a:r>
            <a:r>
              <a:rPr lang="de-DE" dirty="0" smtClean="0"/>
              <a:t>Normen </a:t>
            </a:r>
          </a:p>
          <a:p>
            <a:pPr>
              <a:buNone/>
            </a:pPr>
            <a:r>
              <a:rPr lang="de-DE" dirty="0" smtClean="0"/>
              <a:t>Rechtschreibreform 2006</a:t>
            </a:r>
          </a:p>
          <a:p>
            <a:pPr>
              <a:buFont typeface="Arial" pitchFamily="34" charset="0"/>
              <a:buChar char="•"/>
            </a:pPr>
            <a:r>
              <a:rPr lang="de-DE" dirty="0" err="1" smtClean="0"/>
              <a:t>daß</a:t>
            </a:r>
            <a:r>
              <a:rPr lang="de-DE" dirty="0" smtClean="0"/>
              <a:t> wird zu dass</a:t>
            </a:r>
          </a:p>
          <a:p>
            <a:pPr>
              <a:buFont typeface="Arial" pitchFamily="34" charset="0"/>
              <a:buChar char="•"/>
            </a:pPr>
            <a:r>
              <a:rPr lang="de-DE" dirty="0" err="1" smtClean="0"/>
              <a:t>Schiffahrt</a:t>
            </a:r>
            <a:r>
              <a:rPr lang="de-DE" dirty="0" smtClean="0"/>
              <a:t> zu Schifffahrt </a:t>
            </a:r>
          </a:p>
          <a:p>
            <a:pPr>
              <a:buNone/>
            </a:pPr>
            <a:endParaRPr lang="de-DE" dirty="0" smtClean="0"/>
          </a:p>
          <a:p>
            <a:pPr>
              <a:buNone/>
            </a:pPr>
            <a:r>
              <a:rPr lang="de-DE" b="1" dirty="0" smtClean="0"/>
              <a:t>Deskriptive Normen </a:t>
            </a:r>
          </a:p>
          <a:p>
            <a:pPr>
              <a:buFont typeface="Arial" pitchFamily="34" charset="0"/>
              <a:buChar char="•"/>
            </a:pPr>
            <a:r>
              <a:rPr lang="de-DE" dirty="0" smtClean="0"/>
              <a:t>Grammatiken/Wörterbücher (Genetiv verschwindet immer mehr, Entstehen neuer  Wörter (</a:t>
            </a:r>
            <a:r>
              <a:rPr lang="de-DE" i="1" dirty="0" err="1" smtClean="0"/>
              <a:t>cloud</a:t>
            </a:r>
            <a:r>
              <a:rPr lang="de-DE" i="1" dirty="0" smtClean="0"/>
              <a:t>, Integrationskurs)</a:t>
            </a:r>
            <a:endParaRPr lang="de-DE"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Roter Faden </a:t>
            </a:r>
            <a:endParaRPr lang="de-DE" dirty="0"/>
          </a:p>
        </p:txBody>
      </p:sp>
      <p:sp>
        <p:nvSpPr>
          <p:cNvPr id="3" name="Inhaltsplatzhalter 2"/>
          <p:cNvSpPr>
            <a:spLocks noGrp="1"/>
          </p:cNvSpPr>
          <p:nvPr>
            <p:ph idx="1"/>
          </p:nvPr>
        </p:nvSpPr>
        <p:spPr>
          <a:xfrm>
            <a:off x="457200" y="1935480"/>
            <a:ext cx="8229600" cy="4922520"/>
          </a:xfrm>
        </p:spPr>
        <p:txBody>
          <a:bodyPr>
            <a:normAutofit/>
          </a:bodyPr>
          <a:lstStyle/>
          <a:p>
            <a:pPr marL="514350" indent="-514350">
              <a:buAutoNum type="arabicPeriod"/>
            </a:pPr>
            <a:r>
              <a:rPr lang="de-DE" dirty="0" smtClean="0"/>
              <a:t> Lebensweltliche Mehrsprachigkeit in der Migrationsgesellschaft/amtlich dt. Länder </a:t>
            </a:r>
          </a:p>
          <a:p>
            <a:pPr marL="514350" indent="-514350">
              <a:buAutoNum type="arabicPeriod" startAt="2"/>
            </a:pPr>
            <a:r>
              <a:rPr lang="de-DE" dirty="0" smtClean="0"/>
              <a:t>Sprachkontaktphänomene und sprachliche Hybridisierung (Ausgansthese)</a:t>
            </a:r>
          </a:p>
          <a:p>
            <a:pPr marL="514350" indent="-514350">
              <a:buAutoNum type="arabicPeriod" startAt="2"/>
            </a:pPr>
            <a:r>
              <a:rPr lang="de-DE" dirty="0" smtClean="0"/>
              <a:t>Beispiele alternierenden  Sprachgebrauchs/ Migrationsspezifische Register</a:t>
            </a:r>
          </a:p>
          <a:p>
            <a:pPr marL="514350" indent="-514350">
              <a:buAutoNum type="arabicPeriod" startAt="2"/>
            </a:pPr>
            <a:r>
              <a:rPr lang="de-DE" dirty="0" smtClean="0"/>
              <a:t>Monolinguale Schule und sprachliche Normativität</a:t>
            </a:r>
          </a:p>
          <a:p>
            <a:pPr marL="514350" indent="-514350">
              <a:buAutoNum type="arabicPeriod" startAt="2"/>
            </a:pPr>
            <a:r>
              <a:rPr lang="de-DE" dirty="0" smtClean="0"/>
              <a:t>Kunst und Mehrsprachigkeit</a:t>
            </a:r>
          </a:p>
          <a:p>
            <a:pPr marL="514350" indent="-514350">
              <a:buAutoNum type="arabicPeriod" startAt="2"/>
            </a:pPr>
            <a:r>
              <a:rPr lang="de-DE" dirty="0" smtClean="0"/>
              <a:t>Berücksichtigung der </a:t>
            </a:r>
            <a:r>
              <a:rPr lang="de-DE" dirty="0" err="1" smtClean="0"/>
              <a:t>Mehrprachigkeit</a:t>
            </a:r>
            <a:r>
              <a:rPr lang="de-DE" dirty="0" smtClean="0"/>
              <a:t> </a:t>
            </a:r>
            <a:r>
              <a:rPr lang="de-DE" dirty="0" smtClean="0"/>
              <a:t>in der Schule </a:t>
            </a:r>
          </a:p>
          <a:p>
            <a:pPr marL="514350" indent="-514350">
              <a:buAutoNum type="arabicPeriod" startAt="2"/>
            </a:pPr>
            <a:endParaRPr lang="de-DE" dirty="0" smtClean="0"/>
          </a:p>
          <a:p>
            <a:pPr marL="514350" indent="-514350">
              <a:buAutoNum type="arabicPeriod" startAt="2"/>
            </a:pPr>
            <a:endParaRPr lang="de-DE" dirty="0" smtClean="0"/>
          </a:p>
          <a:p>
            <a:pPr marL="514350" indent="-514350">
              <a:buAutoNum type="arabicPeriod" startAt="2"/>
            </a:pPr>
            <a:endParaRPr lang="de-DE" dirty="0" smtClean="0"/>
          </a:p>
          <a:p>
            <a:pPr marL="514350" indent="-514350">
              <a:buAutoNum type="arabicPeriod" startAt="2"/>
            </a:pPr>
            <a:endParaRPr lang="de-DE" dirty="0" smtClean="0"/>
          </a:p>
          <a:p>
            <a:pPr marL="514350" indent="-514350">
              <a:buNone/>
            </a:pPr>
            <a:endParaRPr lang="de-DE" dirty="0" smtClean="0">
              <a:solidFill>
                <a:schemeClr val="accent2"/>
              </a:solidFill>
            </a:endParaRPr>
          </a:p>
          <a:p>
            <a:pPr marL="514350" indent="-514350">
              <a:buFont typeface="Wingdings" pitchFamily="2" charset="2"/>
              <a:buChar char="Ø"/>
            </a:pPr>
            <a:endParaRPr lang="de-DE" dirty="0" smtClean="0"/>
          </a:p>
          <a:p>
            <a:pPr marL="514350" indent="-514350">
              <a:buNone/>
            </a:pPr>
            <a:endParaRPr lang="de-DE" dirty="0" smtClean="0"/>
          </a:p>
          <a:p>
            <a:pPr marL="514350" indent="-514350">
              <a:buNone/>
            </a:pPr>
            <a:endParaRPr lang="de-DE" dirty="0" smtClean="0"/>
          </a:p>
          <a:p>
            <a:pPr marL="514350" indent="-514350">
              <a:buNone/>
            </a:pPr>
            <a:endParaRPr lang="de-DE" dirty="0"/>
          </a:p>
        </p:txBody>
      </p:sp>
      <p:pic>
        <p:nvPicPr>
          <p:cNvPr id="14338" name="Picture 2" descr="http://selbstinspiriert.de/opwp/wp-content/uploads/roter-Faden.jpeg"/>
          <p:cNvPicPr>
            <a:picLocks noChangeAspect="1" noChangeArrowheads="1"/>
          </p:cNvPicPr>
          <p:nvPr/>
        </p:nvPicPr>
        <p:blipFill>
          <a:blip r:embed="rId2" cstate="print"/>
          <a:srcRect/>
          <a:stretch>
            <a:fillRect/>
          </a:stretch>
        </p:blipFill>
        <p:spPr bwMode="auto">
          <a:xfrm>
            <a:off x="7429520" y="764704"/>
            <a:ext cx="1728192" cy="165618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214422"/>
            <a:ext cx="8229600" cy="5110178"/>
          </a:xfrm>
        </p:spPr>
        <p:txBody>
          <a:bodyPr>
            <a:normAutofit/>
          </a:bodyPr>
          <a:lstStyle/>
          <a:p>
            <a:pPr>
              <a:buNone/>
            </a:pPr>
            <a:r>
              <a:rPr lang="de-DE" b="1" dirty="0" smtClean="0"/>
              <a:t>Exkurs: Mehrsprachigkeit und Kunst </a:t>
            </a:r>
          </a:p>
          <a:p>
            <a:pPr>
              <a:buNone/>
            </a:pPr>
            <a:endParaRPr lang="de-DE" dirty="0" smtClean="0"/>
          </a:p>
          <a:p>
            <a:pPr>
              <a:buNone/>
            </a:pPr>
            <a:r>
              <a:rPr lang="de-DE" dirty="0" smtClean="0"/>
              <a:t>   „In der Muttersprache sind die Worte den Menschen angeheftet, so dass man selten spielerische Freude an der Sprache empfinden kann. Dort klammern sich die Gedanken so fest an die Worte, dass weder die ersteren noch die letzteren frei fliegen können. In einer Fremdsprache hat man aber so etwas wie einen </a:t>
            </a:r>
            <a:r>
              <a:rPr lang="de-DE" dirty="0" err="1" smtClean="0"/>
              <a:t>Heftklammerentferner</a:t>
            </a:r>
            <a:r>
              <a:rPr lang="de-DE" dirty="0" smtClean="0"/>
              <a:t>: Er entfernt alles, was sich aneinanderheftet und sich festklammert“. </a:t>
            </a:r>
          </a:p>
          <a:p>
            <a:pPr>
              <a:buNone/>
            </a:pPr>
            <a:r>
              <a:rPr lang="de-DE" dirty="0" smtClean="0"/>
              <a:t>    (Yoko </a:t>
            </a:r>
            <a:r>
              <a:rPr lang="de-DE" dirty="0" err="1" smtClean="0"/>
              <a:t>Tawada</a:t>
            </a:r>
            <a:r>
              <a:rPr lang="de-DE" dirty="0" smtClean="0"/>
              <a:t>, 1991)</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42918"/>
            <a:ext cx="8229600" cy="5681682"/>
          </a:xfrm>
        </p:spPr>
        <p:txBody>
          <a:bodyPr>
            <a:normAutofit fontScale="62500" lnSpcReduction="20000"/>
          </a:bodyPr>
          <a:lstStyle/>
          <a:p>
            <a:pPr>
              <a:buNone/>
            </a:pPr>
            <a:r>
              <a:rPr lang="de-DE" b="1" dirty="0" smtClean="0"/>
              <a:t>     Ernst Jandl - </a:t>
            </a:r>
            <a:r>
              <a:rPr lang="de-DE" b="1" dirty="0" err="1" smtClean="0"/>
              <a:t>calypso</a:t>
            </a:r>
            <a:r>
              <a:rPr lang="de-DE" b="1" dirty="0" smtClean="0"/>
              <a:t> </a:t>
            </a:r>
          </a:p>
          <a:p>
            <a:pPr>
              <a:buNone/>
            </a:pPr>
            <a:r>
              <a:rPr lang="de-DE" b="1" dirty="0" smtClean="0"/>
              <a:t>      </a:t>
            </a:r>
            <a:r>
              <a:rPr lang="de-DE" dirty="0" smtClean="0"/>
              <a:t>ich was not </a:t>
            </a:r>
            <a:r>
              <a:rPr lang="de-DE" dirty="0" err="1" smtClean="0"/>
              <a:t>yet</a:t>
            </a:r>
            <a:r>
              <a:rPr lang="de-DE" dirty="0" smtClean="0"/>
              <a:t/>
            </a:r>
            <a:br>
              <a:rPr lang="de-DE" dirty="0" smtClean="0"/>
            </a:br>
            <a:r>
              <a:rPr lang="de-DE" dirty="0" smtClean="0"/>
              <a:t>in </a:t>
            </a:r>
            <a:r>
              <a:rPr lang="de-DE" dirty="0" err="1" smtClean="0"/>
              <a:t>brasilien</a:t>
            </a:r>
            <a:r>
              <a:rPr lang="de-DE" dirty="0" smtClean="0"/>
              <a:t/>
            </a:r>
            <a:br>
              <a:rPr lang="de-DE" dirty="0" smtClean="0"/>
            </a:br>
            <a:r>
              <a:rPr lang="de-DE" dirty="0" smtClean="0"/>
              <a:t>nach </a:t>
            </a:r>
            <a:r>
              <a:rPr lang="de-DE" dirty="0" err="1" smtClean="0"/>
              <a:t>brasilien</a:t>
            </a:r>
            <a:r>
              <a:rPr lang="de-DE" dirty="0" smtClean="0"/>
              <a:t/>
            </a:r>
            <a:br>
              <a:rPr lang="de-DE" dirty="0" smtClean="0"/>
            </a:br>
            <a:r>
              <a:rPr lang="de-DE" dirty="0" err="1" smtClean="0"/>
              <a:t>wulld</a:t>
            </a:r>
            <a:r>
              <a:rPr lang="de-DE" dirty="0" smtClean="0"/>
              <a:t> ich </a:t>
            </a:r>
            <a:r>
              <a:rPr lang="de-DE" dirty="0" err="1" smtClean="0"/>
              <a:t>laik</a:t>
            </a:r>
            <a:r>
              <a:rPr lang="de-DE" dirty="0" smtClean="0"/>
              <a:t> du </a:t>
            </a:r>
            <a:r>
              <a:rPr lang="de-DE" dirty="0" err="1" smtClean="0"/>
              <a:t>go</a:t>
            </a:r>
            <a:r>
              <a:rPr lang="de-DE" dirty="0" smtClean="0"/>
              <a:t/>
            </a:r>
            <a:br>
              <a:rPr lang="de-DE" dirty="0" smtClean="0"/>
            </a:br>
            <a:r>
              <a:rPr lang="de-DE" dirty="0" smtClean="0"/>
              <a:t/>
            </a:r>
            <a:br>
              <a:rPr lang="de-DE" dirty="0" smtClean="0"/>
            </a:br>
            <a:r>
              <a:rPr lang="de-DE" dirty="0" smtClean="0"/>
              <a:t>wer de </a:t>
            </a:r>
            <a:r>
              <a:rPr lang="de-DE" dirty="0" err="1" smtClean="0"/>
              <a:t>wimen</a:t>
            </a:r>
            <a:r>
              <a:rPr lang="de-DE" dirty="0" smtClean="0"/>
              <a:t/>
            </a:r>
            <a:br>
              <a:rPr lang="de-DE" dirty="0" smtClean="0"/>
            </a:br>
            <a:r>
              <a:rPr lang="de-DE" dirty="0" err="1" smtClean="0"/>
              <a:t>arr</a:t>
            </a:r>
            <a:r>
              <a:rPr lang="de-DE" dirty="0" smtClean="0"/>
              <a:t> so </a:t>
            </a:r>
            <a:r>
              <a:rPr lang="de-DE" dirty="0" err="1" smtClean="0"/>
              <a:t>ander</a:t>
            </a:r>
            <a:r>
              <a:rPr lang="de-DE" dirty="0" smtClean="0"/>
              <a:t/>
            </a:r>
            <a:br>
              <a:rPr lang="de-DE" dirty="0" smtClean="0"/>
            </a:br>
            <a:r>
              <a:rPr lang="de-DE" dirty="0" smtClean="0"/>
              <a:t>so </a:t>
            </a:r>
            <a:r>
              <a:rPr lang="de-DE" dirty="0" err="1" smtClean="0"/>
              <a:t>quait</a:t>
            </a:r>
            <a:r>
              <a:rPr lang="de-DE" dirty="0" smtClean="0"/>
              <a:t> </a:t>
            </a:r>
            <a:r>
              <a:rPr lang="de-DE" dirty="0" err="1" smtClean="0"/>
              <a:t>ander</a:t>
            </a:r>
            <a:r>
              <a:rPr lang="de-DE" dirty="0" smtClean="0"/>
              <a:t/>
            </a:r>
            <a:br>
              <a:rPr lang="de-DE" dirty="0" smtClean="0"/>
            </a:br>
            <a:r>
              <a:rPr lang="de-DE" dirty="0" smtClean="0"/>
              <a:t>denn </a:t>
            </a:r>
            <a:r>
              <a:rPr lang="de-DE" dirty="0" err="1" smtClean="0"/>
              <a:t>anderwo</a:t>
            </a:r>
            <a:r>
              <a:rPr lang="de-DE" dirty="0" smtClean="0"/>
              <a:t/>
            </a:r>
            <a:br>
              <a:rPr lang="de-DE" dirty="0" smtClean="0"/>
            </a:br>
            <a:r>
              <a:rPr lang="de-DE" dirty="0" smtClean="0"/>
              <a:t/>
            </a:r>
            <a:br>
              <a:rPr lang="de-DE" dirty="0" smtClean="0"/>
            </a:br>
            <a:r>
              <a:rPr lang="de-DE" dirty="0" smtClean="0"/>
              <a:t>ich was not </a:t>
            </a:r>
            <a:r>
              <a:rPr lang="de-DE" dirty="0" err="1" smtClean="0"/>
              <a:t>yet</a:t>
            </a:r>
            <a:r>
              <a:rPr lang="de-DE" dirty="0" smtClean="0"/>
              <a:t/>
            </a:r>
            <a:br>
              <a:rPr lang="de-DE" dirty="0" smtClean="0"/>
            </a:br>
            <a:r>
              <a:rPr lang="de-DE" dirty="0" smtClean="0"/>
              <a:t>in </a:t>
            </a:r>
            <a:r>
              <a:rPr lang="de-DE" dirty="0" err="1" smtClean="0"/>
              <a:t>brasilien</a:t>
            </a:r>
            <a:r>
              <a:rPr lang="de-DE" dirty="0" smtClean="0"/>
              <a:t/>
            </a:r>
            <a:br>
              <a:rPr lang="de-DE" dirty="0" smtClean="0"/>
            </a:br>
            <a:r>
              <a:rPr lang="de-DE" dirty="0" smtClean="0"/>
              <a:t>nach </a:t>
            </a:r>
            <a:r>
              <a:rPr lang="de-DE" dirty="0" err="1" smtClean="0"/>
              <a:t>brasilien</a:t>
            </a:r>
            <a:r>
              <a:rPr lang="de-DE" dirty="0" smtClean="0"/>
              <a:t/>
            </a:r>
            <a:br>
              <a:rPr lang="de-DE" dirty="0" smtClean="0"/>
            </a:br>
            <a:r>
              <a:rPr lang="de-DE" dirty="0" err="1" smtClean="0"/>
              <a:t>wulld</a:t>
            </a:r>
            <a:r>
              <a:rPr lang="de-DE" dirty="0" smtClean="0"/>
              <a:t> ich </a:t>
            </a:r>
            <a:r>
              <a:rPr lang="de-DE" dirty="0" err="1" smtClean="0"/>
              <a:t>laik</a:t>
            </a:r>
            <a:r>
              <a:rPr lang="de-DE" dirty="0" smtClean="0"/>
              <a:t> du </a:t>
            </a:r>
            <a:r>
              <a:rPr lang="de-DE" dirty="0" err="1" smtClean="0"/>
              <a:t>go</a:t>
            </a:r>
            <a:r>
              <a:rPr lang="de-DE" dirty="0" smtClean="0"/>
              <a:t/>
            </a:r>
            <a:br>
              <a:rPr lang="de-DE" dirty="0" smtClean="0"/>
            </a:br>
            <a:r>
              <a:rPr lang="de-DE" dirty="0" smtClean="0"/>
              <a:t/>
            </a:r>
            <a:br>
              <a:rPr lang="de-DE" dirty="0" smtClean="0"/>
            </a:br>
            <a:r>
              <a:rPr lang="de-DE" dirty="0" smtClean="0"/>
              <a:t>als ich </a:t>
            </a:r>
            <a:r>
              <a:rPr lang="de-DE" dirty="0" err="1" smtClean="0"/>
              <a:t>anderschdehn</a:t>
            </a:r>
            <a:r>
              <a:rPr lang="de-DE" dirty="0" smtClean="0"/>
              <a:t/>
            </a:r>
            <a:br>
              <a:rPr lang="de-DE" dirty="0" smtClean="0"/>
            </a:br>
            <a:r>
              <a:rPr lang="de-DE" dirty="0" smtClean="0"/>
              <a:t>mange </a:t>
            </a:r>
            <a:r>
              <a:rPr lang="de-DE" dirty="0" err="1" smtClean="0"/>
              <a:t>lanquidsch</a:t>
            </a:r>
            <a:r>
              <a:rPr lang="de-DE" dirty="0" smtClean="0"/>
              <a:t/>
            </a:r>
            <a:br>
              <a:rPr lang="de-DE" dirty="0" smtClean="0"/>
            </a:br>
            <a:r>
              <a:rPr lang="de-DE" dirty="0" smtClean="0"/>
              <a:t>will ich </a:t>
            </a:r>
            <a:r>
              <a:rPr lang="de-DE" dirty="0" err="1" smtClean="0"/>
              <a:t>anderschdehn</a:t>
            </a:r>
            <a:r>
              <a:rPr lang="de-DE" dirty="0" smtClean="0"/>
              <a:t/>
            </a:r>
            <a:br>
              <a:rPr lang="de-DE" dirty="0" smtClean="0"/>
            </a:br>
            <a:r>
              <a:rPr lang="de-DE" dirty="0" smtClean="0"/>
              <a:t>auch </a:t>
            </a:r>
            <a:r>
              <a:rPr lang="de-DE" dirty="0" err="1" smtClean="0"/>
              <a:t>lanquidsch</a:t>
            </a:r>
            <a:r>
              <a:rPr lang="de-DE" dirty="0" smtClean="0"/>
              <a:t> in </a:t>
            </a:r>
            <a:r>
              <a:rPr lang="de-DE" dirty="0" err="1" smtClean="0"/>
              <a:t>rioo</a:t>
            </a:r>
            <a:r>
              <a:rPr lang="de-DE" dirty="0" smtClean="0"/>
              <a:t/>
            </a:r>
            <a:br>
              <a:rPr lang="de-DE" dirty="0" smtClean="0"/>
            </a:br>
            <a:r>
              <a:rPr lang="de-DE" dirty="0" smtClean="0"/>
              <a:t/>
            </a:r>
            <a:br>
              <a:rPr lang="de-DE" dirty="0" smtClean="0"/>
            </a:br>
            <a:r>
              <a:rPr lang="de-DE" dirty="0" smtClean="0"/>
              <a:t/>
            </a:r>
            <a:br>
              <a:rPr lang="de-DE" dirty="0" smtClean="0"/>
            </a:br>
            <a:r>
              <a:rPr lang="de-DE" dirty="0" err="1" smtClean="0"/>
              <a:t>wulld</a:t>
            </a:r>
            <a:r>
              <a:rPr lang="de-DE" dirty="0" smtClean="0"/>
              <a:t> ich </a:t>
            </a:r>
            <a:r>
              <a:rPr lang="de-DE" dirty="0" err="1" smtClean="0"/>
              <a:t>laik</a:t>
            </a:r>
            <a:r>
              <a:rPr lang="de-DE" dirty="0" smtClean="0"/>
              <a:t> du </a:t>
            </a:r>
            <a:r>
              <a:rPr lang="de-DE" dirty="0" err="1" smtClean="0"/>
              <a:t>go</a:t>
            </a:r>
            <a:r>
              <a:rPr lang="de-DE" dirty="0" smtClean="0"/>
              <a:t/>
            </a:r>
            <a:br>
              <a:rPr lang="de-DE" dirty="0" smtClean="0"/>
            </a:br>
            <a:r>
              <a:rPr lang="de-DE" dirty="0" smtClean="0"/>
              <a:t/>
            </a:r>
            <a:br>
              <a:rPr lang="de-DE" dirty="0" smtClean="0"/>
            </a:br>
            <a:r>
              <a:rPr lang="de-DE" i="1" dirty="0" smtClean="0"/>
              <a:t>Ernst Jandl: Laut und Luise; Reclam 1976; 160 Seiten</a:t>
            </a:r>
            <a:r>
              <a:rPr lang="de-DE" dirty="0" smtClean="0"/>
              <a:t> </a:t>
            </a:r>
          </a:p>
          <a:p>
            <a:r>
              <a:rPr lang="de-DE" dirty="0" smtClean="0"/>
              <a:t> Ernst Jandl - </a:t>
            </a:r>
            <a:r>
              <a:rPr lang="de-DE" dirty="0" err="1" smtClean="0"/>
              <a:t>calypso</a:t>
            </a:r>
            <a:r>
              <a:rPr lang="de-DE" dirty="0" smtClean="0"/>
              <a:t> </a:t>
            </a:r>
          </a:p>
          <a:p>
            <a:pPr>
              <a:buNone/>
            </a:pPr>
            <a:endParaRPr lang="de-D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1071546"/>
            <a:ext cx="8229600" cy="5253054"/>
          </a:xfrm>
        </p:spPr>
        <p:txBody>
          <a:bodyPr/>
          <a:lstStyle/>
          <a:p>
            <a:pPr>
              <a:buNone/>
            </a:pPr>
            <a:endParaRPr lang="de-DE" dirty="0" smtClean="0"/>
          </a:p>
          <a:p>
            <a:pPr>
              <a:buNone/>
            </a:pPr>
            <a:endParaRPr lang="de-DE" dirty="0" smtClean="0"/>
          </a:p>
          <a:p>
            <a:pPr>
              <a:buNone/>
            </a:pPr>
            <a:endParaRPr lang="de-DE" dirty="0" smtClean="0"/>
          </a:p>
          <a:p>
            <a:pPr>
              <a:buNone/>
            </a:pPr>
            <a:r>
              <a:rPr lang="de-DE" dirty="0" smtClean="0">
                <a:hlinkClick r:id="rId2"/>
              </a:rPr>
              <a:t>https://www.mediathek.at/atom/13CC4875-321-000D9-00000BAC-13CB464A</a:t>
            </a: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85794"/>
            <a:ext cx="8229600" cy="5538806"/>
          </a:xfrm>
        </p:spPr>
        <p:txBody>
          <a:bodyPr>
            <a:normAutofit/>
          </a:bodyPr>
          <a:lstStyle/>
          <a:p>
            <a:pPr>
              <a:buNone/>
            </a:pPr>
            <a:r>
              <a:rPr lang="de-DE" b="1" dirty="0" smtClean="0"/>
              <a:t>Möglichkeiten der Öffnung für  Mehrsprachigkeit </a:t>
            </a:r>
          </a:p>
          <a:p>
            <a:r>
              <a:rPr lang="de-DE" dirty="0" smtClean="0"/>
              <a:t>Sprachvergleiche; Ziel: Schaffung von Sprachbewusstheit auf einer Metaebene, </a:t>
            </a:r>
          </a:p>
          <a:p>
            <a:r>
              <a:rPr lang="de-DE" dirty="0" smtClean="0"/>
              <a:t>Wertschätzung von Mehrsprachigkeit (Krumm &amp; Reich 2013) </a:t>
            </a:r>
          </a:p>
          <a:p>
            <a:r>
              <a:rPr lang="de-DE" dirty="0" smtClean="0"/>
              <a:t>Methoden des Aufbaus bilingualer </a:t>
            </a:r>
          </a:p>
          <a:p>
            <a:r>
              <a:rPr lang="de-DE" dirty="0" smtClean="0"/>
              <a:t>Sprachkompetenz, z.B. bilinguales </a:t>
            </a:r>
            <a:r>
              <a:rPr lang="de-DE" dirty="0" err="1" smtClean="0"/>
              <a:t>Scaffolding</a:t>
            </a:r>
            <a:r>
              <a:rPr lang="de-DE" dirty="0" smtClean="0"/>
              <a:t> (Roth o.J./2006) </a:t>
            </a:r>
          </a:p>
          <a:p>
            <a:r>
              <a:rPr lang="de-DE" dirty="0" smtClean="0"/>
              <a:t>Lernen mit Quellen in verschiedenen Sprachen: Bereitstellung mehrsprachiger Materialien </a:t>
            </a:r>
          </a:p>
          <a:p>
            <a:r>
              <a:rPr lang="de-DE" dirty="0" smtClean="0"/>
              <a:t>Umgang mit Non Standard-Varianz (Rösch 2005) </a:t>
            </a:r>
          </a:p>
          <a:p>
            <a:pPr>
              <a:buNone/>
            </a:pPr>
            <a:endParaRPr lang="de-D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28670"/>
            <a:ext cx="8229600" cy="5395930"/>
          </a:xfrm>
        </p:spPr>
        <p:txBody>
          <a:bodyPr/>
          <a:lstStyle/>
          <a:p>
            <a:r>
              <a:rPr lang="de-DE" dirty="0" smtClean="0"/>
              <a:t>Einbezug von Mehrsprachigkeit zur Erhöhung </a:t>
            </a:r>
          </a:p>
          <a:p>
            <a:pPr>
              <a:buNone/>
            </a:pPr>
            <a:r>
              <a:rPr lang="de-DE" dirty="0" smtClean="0"/>
              <a:t>   des Schulerfolgs (</a:t>
            </a:r>
            <a:r>
              <a:rPr lang="de-DE" dirty="0" err="1" smtClean="0"/>
              <a:t>El</a:t>
            </a:r>
            <a:r>
              <a:rPr lang="de-DE" dirty="0" smtClean="0"/>
              <a:t> </a:t>
            </a:r>
            <a:r>
              <a:rPr lang="de-DE" dirty="0" err="1" smtClean="0"/>
              <a:t>Kechen</a:t>
            </a:r>
            <a:r>
              <a:rPr lang="de-DE" dirty="0" smtClean="0"/>
              <a:t> u.a. 2011) </a:t>
            </a:r>
          </a:p>
          <a:p>
            <a:r>
              <a:rPr lang="de-DE" dirty="0" smtClean="0"/>
              <a:t>Anwendung des Konzepts der “Durchgängigen Sprachbildung”(</a:t>
            </a:r>
            <a:r>
              <a:rPr lang="de-DE" dirty="0" err="1" smtClean="0"/>
              <a:t>Gogolin</a:t>
            </a:r>
            <a:r>
              <a:rPr lang="de-DE" dirty="0" smtClean="0"/>
              <a:t> &amp; Lange 2010) </a:t>
            </a:r>
          </a:p>
          <a:p>
            <a:r>
              <a:rPr lang="de-DE" dirty="0" smtClean="0"/>
              <a:t>Ermöglichung von Kommunikation ohne </a:t>
            </a:r>
          </a:p>
          <a:p>
            <a:pPr>
              <a:buNone/>
            </a:pPr>
            <a:r>
              <a:rPr lang="de-DE" dirty="0" smtClean="0"/>
              <a:t>    Einschränkung durch </a:t>
            </a:r>
            <a:r>
              <a:rPr lang="de-DE" dirty="0" err="1" smtClean="0"/>
              <a:t>Monolingualität</a:t>
            </a:r>
            <a:r>
              <a:rPr lang="de-DE" dirty="0" smtClean="0"/>
              <a:t> (</a:t>
            </a:r>
            <a:r>
              <a:rPr lang="de-DE" dirty="0" err="1" smtClean="0"/>
              <a:t>Dirim</a:t>
            </a:r>
            <a:r>
              <a:rPr lang="de-DE" dirty="0" smtClean="0"/>
              <a:t> 1998)</a:t>
            </a:r>
          </a:p>
          <a:p>
            <a:pPr>
              <a:buNone/>
            </a:pPr>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Literatur</a:t>
            </a:r>
            <a:endParaRPr lang="de-DE" dirty="0"/>
          </a:p>
        </p:txBody>
      </p:sp>
      <p:sp>
        <p:nvSpPr>
          <p:cNvPr id="3" name="Inhaltsplatzhalter 2"/>
          <p:cNvSpPr>
            <a:spLocks noGrp="1"/>
          </p:cNvSpPr>
          <p:nvPr>
            <p:ph idx="1"/>
          </p:nvPr>
        </p:nvSpPr>
        <p:spPr>
          <a:xfrm>
            <a:off x="457200" y="1643050"/>
            <a:ext cx="8229600" cy="4681550"/>
          </a:xfrm>
        </p:spPr>
        <p:txBody>
          <a:bodyPr>
            <a:normAutofit fontScale="62500" lnSpcReduction="20000"/>
          </a:bodyPr>
          <a:lstStyle/>
          <a:p>
            <a:endParaRPr lang="de-DE" dirty="0" smtClean="0"/>
          </a:p>
          <a:p>
            <a:r>
              <a:rPr lang="de-DE" dirty="0" smtClean="0"/>
              <a:t>Auer, Peter (2005):</a:t>
            </a:r>
            <a:r>
              <a:rPr lang="de-DE" dirty="0" smtClean="0"/>
              <a:t>Competence in </a:t>
            </a:r>
            <a:r>
              <a:rPr lang="de-DE" dirty="0" err="1" smtClean="0"/>
              <a:t>performance</a:t>
            </a:r>
            <a:r>
              <a:rPr lang="de-DE" dirty="0" smtClean="0"/>
              <a:t>: Code-</a:t>
            </a:r>
            <a:r>
              <a:rPr lang="de-DE" dirty="0" err="1" smtClean="0"/>
              <a:t>switching</a:t>
            </a:r>
            <a:r>
              <a:rPr lang="de-DE" dirty="0" smtClean="0"/>
              <a:t> und andere Formen</a:t>
            </a:r>
          </a:p>
          <a:p>
            <a:pPr>
              <a:buNone/>
            </a:pPr>
            <a:r>
              <a:rPr lang="de-DE" dirty="0" smtClean="0"/>
              <a:t>      bilingualen Sprechens. In: Ingrid </a:t>
            </a:r>
            <a:r>
              <a:rPr lang="de-DE" dirty="0" err="1" smtClean="0"/>
              <a:t>Gogolin</a:t>
            </a:r>
            <a:r>
              <a:rPr lang="de-DE" dirty="0" smtClean="0"/>
              <a:t> / Ursula Neumann (Hrsg.): </a:t>
            </a:r>
            <a:r>
              <a:rPr lang="de-DE" dirty="0" smtClean="0"/>
              <a:t>StreitfallZweisprachigkeit </a:t>
            </a:r>
            <a:r>
              <a:rPr lang="de-DE" dirty="0" smtClean="0"/>
              <a:t>- The Bilingual </a:t>
            </a:r>
            <a:r>
              <a:rPr lang="de-DE" dirty="0" err="1" smtClean="0"/>
              <a:t>Controversy</a:t>
            </a:r>
            <a:r>
              <a:rPr lang="de-DE" dirty="0" smtClean="0"/>
              <a:t>, Wiesbaden</a:t>
            </a:r>
            <a:r>
              <a:rPr lang="de-DE" dirty="0" smtClean="0"/>
              <a:t>: VS Verlag für Sozialwissenschaften, 2009</a:t>
            </a:r>
            <a:r>
              <a:rPr lang="de-DE" dirty="0" smtClean="0"/>
              <a:t>, 93-111.</a:t>
            </a:r>
            <a:endParaRPr lang="de-DE" dirty="0" smtClean="0"/>
          </a:p>
          <a:p>
            <a:endParaRPr lang="de-DE" dirty="0" smtClean="0"/>
          </a:p>
          <a:p>
            <a:r>
              <a:rPr lang="de-DE" dirty="0" smtClean="0"/>
              <a:t>Bourdieu</a:t>
            </a:r>
            <a:r>
              <a:rPr lang="de-DE" dirty="0" smtClean="0"/>
              <a:t>, Pierre (1990): Was heißt Sprechen? Zur Ökonomie des sprachlichen Tauschs. Wien (Braumüller) </a:t>
            </a:r>
          </a:p>
          <a:p>
            <a:r>
              <a:rPr lang="de-DE" dirty="0" smtClean="0"/>
              <a:t>Busch, Brigitta (2013): Mehrsprachigkeit. Wien (Facultas) </a:t>
            </a:r>
          </a:p>
          <a:p>
            <a:r>
              <a:rPr lang="de-DE" dirty="0" err="1" smtClean="0"/>
              <a:t>Dirim</a:t>
            </a:r>
            <a:r>
              <a:rPr lang="de-DE" dirty="0" smtClean="0"/>
              <a:t>, </a:t>
            </a:r>
            <a:r>
              <a:rPr lang="de-DE" dirty="0" err="1" smtClean="0"/>
              <a:t>İnci</a:t>
            </a:r>
            <a:r>
              <a:rPr lang="de-DE" dirty="0" smtClean="0"/>
              <a:t> (1998): „</a:t>
            </a:r>
            <a:r>
              <a:rPr lang="de-DE" dirty="0" err="1" smtClean="0"/>
              <a:t>Var</a:t>
            </a:r>
            <a:r>
              <a:rPr lang="de-DE" dirty="0" smtClean="0"/>
              <a:t> </a:t>
            </a:r>
            <a:r>
              <a:rPr lang="de-DE" dirty="0" err="1" smtClean="0"/>
              <a:t>mı</a:t>
            </a:r>
            <a:r>
              <a:rPr lang="de-DE" dirty="0" smtClean="0"/>
              <a:t> </a:t>
            </a:r>
            <a:r>
              <a:rPr lang="de-DE" dirty="0" err="1" smtClean="0"/>
              <a:t>lan</a:t>
            </a:r>
            <a:r>
              <a:rPr lang="de-DE" dirty="0" smtClean="0"/>
              <a:t> Marmelade?“Türkisch-deutscher Sprachkontakt in  einer Grundschulklasse Münster (</a:t>
            </a:r>
            <a:r>
              <a:rPr lang="de-DE" dirty="0" err="1" smtClean="0"/>
              <a:t>Waxmann</a:t>
            </a:r>
            <a:r>
              <a:rPr lang="de-DE" dirty="0" smtClean="0"/>
              <a:t>) </a:t>
            </a:r>
          </a:p>
          <a:p>
            <a:r>
              <a:rPr lang="de-DE" dirty="0" err="1" smtClean="0"/>
              <a:t>Dirim</a:t>
            </a:r>
            <a:r>
              <a:rPr lang="de-DE" dirty="0" smtClean="0"/>
              <a:t>, </a:t>
            </a:r>
            <a:r>
              <a:rPr lang="de-DE" dirty="0" err="1" smtClean="0"/>
              <a:t>İnci</a:t>
            </a:r>
            <a:r>
              <a:rPr lang="de-DE" dirty="0" smtClean="0"/>
              <a:t> (2009): „</a:t>
            </a:r>
            <a:r>
              <a:rPr lang="de-DE" dirty="0" err="1" smtClean="0"/>
              <a:t>Ondan</a:t>
            </a:r>
            <a:r>
              <a:rPr lang="de-DE" dirty="0" smtClean="0"/>
              <a:t> </a:t>
            </a:r>
            <a:r>
              <a:rPr lang="de-DE" dirty="0" err="1" smtClean="0"/>
              <a:t>sonra</a:t>
            </a:r>
            <a:r>
              <a:rPr lang="de-DE" dirty="0" smtClean="0"/>
              <a:t> </a:t>
            </a:r>
            <a:r>
              <a:rPr lang="de-DE" dirty="0" err="1" smtClean="0"/>
              <a:t>gine</a:t>
            </a:r>
            <a:r>
              <a:rPr lang="de-DE" dirty="0" smtClean="0"/>
              <a:t> schleifen </a:t>
            </a:r>
            <a:r>
              <a:rPr lang="de-DE" dirty="0" err="1" smtClean="0"/>
              <a:t>yapiyorsunuz</a:t>
            </a:r>
            <a:r>
              <a:rPr lang="de-DE" dirty="0" smtClean="0"/>
              <a:t>“: Migrationsspezifisches Türkisch in Schreibproben von Jugendlichen. </a:t>
            </a:r>
            <a:r>
              <a:rPr lang="de-DE" dirty="0" err="1" smtClean="0"/>
              <a:t>In:Neumann</a:t>
            </a:r>
            <a:r>
              <a:rPr lang="de-DE" dirty="0" smtClean="0"/>
              <a:t>, Ursula &amp; Hans H. Reich (Hrsg.): Erwerb des Türkischen in einsprachigen und mehrsprachigen Situationen. Münster (</a:t>
            </a:r>
            <a:r>
              <a:rPr lang="de-DE" dirty="0" err="1" smtClean="0"/>
              <a:t>Waxmann</a:t>
            </a:r>
            <a:r>
              <a:rPr lang="de-DE" dirty="0" smtClean="0"/>
              <a:t>), S. 129- 146.</a:t>
            </a:r>
          </a:p>
          <a:p>
            <a:r>
              <a:rPr lang="de-DE" dirty="0" err="1" smtClean="0"/>
              <a:t>Dirim</a:t>
            </a:r>
            <a:r>
              <a:rPr lang="de-DE" dirty="0" smtClean="0"/>
              <a:t>, </a:t>
            </a:r>
            <a:r>
              <a:rPr lang="de-DE" dirty="0" err="1" smtClean="0"/>
              <a:t>İnci</a:t>
            </a:r>
            <a:r>
              <a:rPr lang="de-DE" dirty="0" smtClean="0"/>
              <a:t> &amp; Peter Auer (2004): Türkisch sprechen nicht nur die </a:t>
            </a:r>
            <a:r>
              <a:rPr lang="de-DE" dirty="0" err="1" smtClean="0"/>
              <a:t>Türken.Über</a:t>
            </a:r>
            <a:r>
              <a:rPr lang="de-DE" dirty="0" smtClean="0"/>
              <a:t> die Verwischung der Grenze zwischen Sprache und Ethnie. Berlin (de </a:t>
            </a:r>
            <a:r>
              <a:rPr lang="de-DE" dirty="0" err="1" smtClean="0"/>
              <a:t>Gruyter</a:t>
            </a:r>
            <a:r>
              <a:rPr lang="de-DE" dirty="0" smtClean="0"/>
              <a:t>) </a:t>
            </a:r>
          </a:p>
          <a:p>
            <a:r>
              <a:rPr lang="de-DE" dirty="0" err="1" smtClean="0"/>
              <a:t>Dorostkar</a:t>
            </a:r>
            <a:r>
              <a:rPr lang="de-DE" dirty="0" smtClean="0"/>
              <a:t>, </a:t>
            </a:r>
            <a:r>
              <a:rPr lang="de-DE" dirty="0" err="1" smtClean="0"/>
              <a:t>Niku</a:t>
            </a:r>
            <a:r>
              <a:rPr lang="de-DE" dirty="0" smtClean="0"/>
              <a:t> (2013): Mehrsprachigkeit und </a:t>
            </a:r>
            <a:r>
              <a:rPr lang="de-DE" dirty="0" err="1" smtClean="0"/>
              <a:t>Lingualismus</a:t>
            </a:r>
            <a:r>
              <a:rPr lang="de-DE" dirty="0" smtClean="0"/>
              <a:t>. Wien (Vienna </a:t>
            </a:r>
            <a:r>
              <a:rPr lang="de-DE" dirty="0" err="1" smtClean="0"/>
              <a:t>UniverstyPress</a:t>
            </a:r>
            <a:r>
              <a:rPr lang="de-DE" dirty="0" smtClean="0"/>
              <a:t>) </a:t>
            </a:r>
            <a:endParaRPr lang="de-DE" dirty="0" smtClean="0"/>
          </a:p>
          <a:p>
            <a:r>
              <a:rPr lang="de-DE" dirty="0" smtClean="0"/>
              <a:t>Jandl Ernst: Calypso. Online Verfügbar unter</a:t>
            </a:r>
            <a:r>
              <a:rPr lang="de-DE" dirty="0" smtClean="0"/>
              <a:t>: https://www.literaturforum.de/threads/3908-ernst-jandl-calypso</a:t>
            </a: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42918"/>
            <a:ext cx="8229600" cy="6215082"/>
          </a:xfrm>
        </p:spPr>
        <p:txBody>
          <a:bodyPr>
            <a:normAutofit fontScale="70000" lnSpcReduction="20000"/>
          </a:bodyPr>
          <a:lstStyle/>
          <a:p>
            <a:r>
              <a:rPr lang="de-DE" dirty="0" err="1" smtClean="0"/>
              <a:t>Malušić</a:t>
            </a:r>
            <a:r>
              <a:rPr lang="de-DE" dirty="0" smtClean="0"/>
              <a:t>, Jasmina (2013): </a:t>
            </a:r>
            <a:r>
              <a:rPr lang="de-DE" dirty="0" smtClean="0"/>
              <a:t>Welche/n </a:t>
            </a:r>
            <a:r>
              <a:rPr lang="de-DE" dirty="0" smtClean="0"/>
              <a:t>Lehrer/in wünschst du dir? Eine Untersuchung </a:t>
            </a:r>
          </a:p>
          <a:p>
            <a:pPr>
              <a:buNone/>
            </a:pPr>
            <a:r>
              <a:rPr lang="de-DE" dirty="0" smtClean="0"/>
              <a:t>der Situation von </a:t>
            </a:r>
            <a:r>
              <a:rPr lang="de-DE" dirty="0" err="1" smtClean="0"/>
              <a:t>SchülerInnen</a:t>
            </a:r>
            <a:r>
              <a:rPr lang="de-DE" dirty="0" smtClean="0"/>
              <a:t> mit Migrationshintergrund im Bildungssystem </a:t>
            </a:r>
          </a:p>
          <a:p>
            <a:pPr>
              <a:buNone/>
            </a:pPr>
            <a:r>
              <a:rPr lang="de-DE" dirty="0" smtClean="0"/>
              <a:t>Österreichs. Diplomarbeit, Universität Wien. </a:t>
            </a:r>
          </a:p>
          <a:p>
            <a:pPr>
              <a:buNone/>
            </a:pPr>
            <a:endParaRPr lang="de-DE" dirty="0" smtClean="0"/>
          </a:p>
          <a:p>
            <a:r>
              <a:rPr lang="de-DE" dirty="0" err="1" smtClean="0"/>
              <a:t>Mecheril</a:t>
            </a:r>
            <a:r>
              <a:rPr lang="de-DE" dirty="0" smtClean="0"/>
              <a:t>, Paul &amp; Thomas </a:t>
            </a:r>
            <a:r>
              <a:rPr lang="de-DE" dirty="0" err="1" smtClean="0"/>
              <a:t>Quehl</a:t>
            </a:r>
            <a:r>
              <a:rPr lang="de-DE" dirty="0" smtClean="0"/>
              <a:t> (2006): Sprache und Macht. Theoretische Facetten </a:t>
            </a:r>
          </a:p>
          <a:p>
            <a:pPr>
              <a:buNone/>
            </a:pPr>
            <a:r>
              <a:rPr lang="de-DE" dirty="0" smtClean="0"/>
              <a:t>eines migrationspädagogischen Zusammenhangs. In: </a:t>
            </a:r>
            <a:r>
              <a:rPr lang="de-DE" dirty="0" err="1" smtClean="0"/>
              <a:t>dis</a:t>
            </a:r>
            <a:r>
              <a:rPr lang="de-DE" dirty="0" smtClean="0"/>
              <a:t>. (Hrsg.): Die Macht der </a:t>
            </a:r>
          </a:p>
          <a:p>
            <a:pPr>
              <a:buNone/>
            </a:pPr>
            <a:r>
              <a:rPr lang="de-DE" dirty="0" smtClean="0"/>
              <a:t>Sprachen. Englische Perspektiven auf die mehrsprachige Schule. Münster </a:t>
            </a:r>
          </a:p>
          <a:p>
            <a:pPr>
              <a:buNone/>
            </a:pPr>
            <a:r>
              <a:rPr lang="de-DE" dirty="0" smtClean="0"/>
              <a:t>(</a:t>
            </a:r>
            <a:r>
              <a:rPr lang="de-DE" dirty="0" err="1" smtClean="0"/>
              <a:t>Waxamnn</a:t>
            </a:r>
            <a:r>
              <a:rPr lang="de-DE" dirty="0" smtClean="0"/>
              <a:t>), S. 355-381 </a:t>
            </a:r>
          </a:p>
          <a:p>
            <a:pPr>
              <a:buNone/>
            </a:pPr>
            <a:endParaRPr lang="de-DE" dirty="0" smtClean="0"/>
          </a:p>
          <a:p>
            <a:pPr>
              <a:buNone/>
            </a:pPr>
            <a:r>
              <a:rPr lang="de-DE" dirty="0" err="1" smtClean="0"/>
              <a:t>Quist</a:t>
            </a:r>
            <a:r>
              <a:rPr lang="de-DE" dirty="0" smtClean="0"/>
              <a:t>, Pia (2000): Ny </a:t>
            </a:r>
            <a:r>
              <a:rPr lang="de-DE" dirty="0" err="1" smtClean="0"/>
              <a:t>københavsk</a:t>
            </a:r>
            <a:r>
              <a:rPr lang="de-DE" dirty="0" smtClean="0"/>
              <a:t> ‚</a:t>
            </a:r>
            <a:r>
              <a:rPr lang="de-DE" dirty="0" err="1" smtClean="0"/>
              <a:t>multietnolekt</a:t>
            </a:r>
            <a:r>
              <a:rPr lang="de-DE" dirty="0" smtClean="0"/>
              <a:t>‘. </a:t>
            </a:r>
            <a:r>
              <a:rPr lang="de-DE" dirty="0" smtClean="0"/>
              <a:t>Om </a:t>
            </a:r>
            <a:r>
              <a:rPr lang="de-DE" dirty="0" err="1" smtClean="0"/>
              <a:t>sprogbrug</a:t>
            </a:r>
            <a:r>
              <a:rPr lang="de-DE" dirty="0" smtClean="0"/>
              <a:t> </a:t>
            </a:r>
            <a:r>
              <a:rPr lang="de-DE" dirty="0" err="1" smtClean="0"/>
              <a:t>blandt</a:t>
            </a:r>
            <a:r>
              <a:rPr lang="de-DE" dirty="0" smtClean="0"/>
              <a:t> </a:t>
            </a:r>
            <a:r>
              <a:rPr lang="de-DE" dirty="0" err="1" smtClean="0"/>
              <a:t>unge</a:t>
            </a:r>
            <a:r>
              <a:rPr lang="de-DE" dirty="0" smtClean="0"/>
              <a:t> i </a:t>
            </a:r>
          </a:p>
          <a:p>
            <a:pPr>
              <a:buNone/>
            </a:pPr>
            <a:r>
              <a:rPr lang="de-DE" dirty="0" err="1" smtClean="0"/>
              <a:t>sprogligt</a:t>
            </a:r>
            <a:r>
              <a:rPr lang="de-DE" dirty="0" smtClean="0"/>
              <a:t> </a:t>
            </a:r>
            <a:r>
              <a:rPr lang="de-DE" dirty="0" err="1" smtClean="0"/>
              <a:t>og</a:t>
            </a:r>
            <a:r>
              <a:rPr lang="de-DE" dirty="0" smtClean="0"/>
              <a:t> </a:t>
            </a:r>
            <a:r>
              <a:rPr lang="de-DE" dirty="0" err="1" smtClean="0"/>
              <a:t>kulturelt</a:t>
            </a:r>
            <a:r>
              <a:rPr lang="de-DE" dirty="0" smtClean="0"/>
              <a:t> heterogene </a:t>
            </a:r>
            <a:r>
              <a:rPr lang="de-DE" dirty="0" err="1" smtClean="0"/>
              <a:t>miljøer</a:t>
            </a:r>
            <a:r>
              <a:rPr lang="de-DE" dirty="0" smtClean="0"/>
              <a:t>. In: </a:t>
            </a:r>
            <a:r>
              <a:rPr lang="de-DE" dirty="0" err="1" smtClean="0"/>
              <a:t>Danske</a:t>
            </a:r>
            <a:r>
              <a:rPr lang="de-DE" dirty="0" smtClean="0"/>
              <a:t> </a:t>
            </a:r>
            <a:r>
              <a:rPr lang="de-DE" dirty="0" err="1" smtClean="0"/>
              <a:t>talesprog</a:t>
            </a:r>
            <a:r>
              <a:rPr lang="de-DE" dirty="0" smtClean="0"/>
              <a:t> 1, S. 144-211 </a:t>
            </a:r>
          </a:p>
          <a:p>
            <a:pPr>
              <a:buNone/>
            </a:pPr>
            <a:endParaRPr lang="de-DE" dirty="0" smtClean="0"/>
          </a:p>
          <a:p>
            <a:r>
              <a:rPr lang="de-DE" dirty="0" smtClean="0"/>
              <a:t>Reich, Hans-H. &amp; Hans-Jürgen Krumm (2013):Sprachbildung und </a:t>
            </a:r>
          </a:p>
          <a:p>
            <a:pPr>
              <a:buNone/>
            </a:pPr>
            <a:r>
              <a:rPr lang="de-DE" dirty="0" smtClean="0"/>
              <a:t>Mehrsprachigkeit: Ein Curriculum zur Wahrnehmung und Bewältigung sprachlicher </a:t>
            </a:r>
          </a:p>
          <a:p>
            <a:pPr>
              <a:buNone/>
            </a:pPr>
            <a:r>
              <a:rPr lang="de-DE" dirty="0" smtClean="0"/>
              <a:t>Vielfalt im Unterricht. Münster (</a:t>
            </a:r>
            <a:r>
              <a:rPr lang="de-DE" dirty="0" err="1" smtClean="0"/>
              <a:t>Waxmann</a:t>
            </a:r>
            <a:r>
              <a:rPr lang="de-DE" dirty="0" smtClean="0"/>
              <a:t>) </a:t>
            </a:r>
          </a:p>
          <a:p>
            <a:pPr>
              <a:buNone/>
            </a:pPr>
            <a:endParaRPr lang="de-DE" dirty="0" smtClean="0"/>
          </a:p>
          <a:p>
            <a:r>
              <a:rPr lang="de-DE" dirty="0" smtClean="0"/>
              <a:t>Rösch, Heidi (2005): Hast Du Problem oder was? Zur Entfaltung von </a:t>
            </a:r>
          </a:p>
          <a:p>
            <a:pPr>
              <a:buNone/>
            </a:pPr>
            <a:r>
              <a:rPr lang="de-DE" dirty="0" smtClean="0"/>
              <a:t>Sprachregistern. In: Lernchancen 48/2005, S. </a:t>
            </a:r>
            <a:r>
              <a:rPr lang="de-DE" dirty="0" smtClean="0"/>
              <a:t>42-48</a:t>
            </a:r>
          </a:p>
          <a:p>
            <a:pPr>
              <a:buNone/>
            </a:pPr>
            <a:endParaRPr lang="de-DE" dirty="0" smtClean="0"/>
          </a:p>
          <a:p>
            <a:pPr>
              <a:buNone/>
            </a:pPr>
            <a:r>
              <a:rPr lang="de-DE" dirty="0" err="1" smtClean="0"/>
              <a:t>Tawada</a:t>
            </a:r>
            <a:r>
              <a:rPr lang="de-DE" dirty="0" smtClean="0"/>
              <a:t>, Yoko (1993):</a:t>
            </a:r>
            <a:r>
              <a:rPr lang="de-DE" i="1" dirty="0" smtClean="0"/>
              <a:t> </a:t>
            </a:r>
            <a:r>
              <a:rPr lang="de-DE" i="1" dirty="0" smtClean="0"/>
              <a:t>Ein </a:t>
            </a:r>
            <a:r>
              <a:rPr lang="de-DE" i="1" dirty="0" smtClean="0"/>
              <a:t>Gast</a:t>
            </a:r>
            <a:r>
              <a:rPr lang="de-DE" i="1" dirty="0" smtClean="0"/>
              <a:t>.</a:t>
            </a:r>
            <a:endParaRPr lang="de-DE" i="1" dirty="0" smtClean="0"/>
          </a:p>
          <a:p>
            <a:pPr>
              <a:buNone/>
            </a:pPr>
            <a:endParaRPr lang="de-DE" dirty="0" smtClean="0"/>
          </a:p>
          <a:p>
            <a:pPr>
              <a:buNone/>
            </a:pP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lstStyle/>
          <a:p>
            <a:pPr>
              <a:buNone/>
            </a:pPr>
            <a:endParaRPr lang="de-DE" dirty="0" smtClean="0"/>
          </a:p>
          <a:p>
            <a:pPr>
              <a:buNone/>
            </a:pPr>
            <a:endParaRPr lang="de-DE" dirty="0" smtClean="0"/>
          </a:p>
          <a:p>
            <a:pPr>
              <a:buNone/>
            </a:pPr>
            <a:endParaRPr lang="de-DE" dirty="0" smtClean="0"/>
          </a:p>
          <a:p>
            <a:pPr>
              <a:buNone/>
            </a:pPr>
            <a:endParaRPr lang="de-DE" dirty="0" smtClean="0"/>
          </a:p>
          <a:p>
            <a:pPr>
              <a:buNone/>
            </a:pPr>
            <a:endParaRPr lang="de-DE" dirty="0" smtClean="0"/>
          </a:p>
          <a:p>
            <a:pPr>
              <a:buNone/>
            </a:pPr>
            <a:endParaRPr lang="de-DE" dirty="0" smtClean="0"/>
          </a:p>
          <a:p>
            <a:pPr>
              <a:buNone/>
            </a:pPr>
            <a:r>
              <a:rPr lang="de-DE" dirty="0" smtClean="0"/>
              <a:t>Für </a:t>
            </a:r>
            <a:r>
              <a:rPr lang="de-DE" smtClean="0"/>
              <a:t>Ihre Aufmerksamkeit!</a:t>
            </a:r>
            <a:endParaRPr lang="de-DE" dirty="0"/>
          </a:p>
        </p:txBody>
      </p:sp>
      <p:pic>
        <p:nvPicPr>
          <p:cNvPr id="1026" name="Picture 2" descr="Bildergebnis für danke loriot"/>
          <p:cNvPicPr>
            <a:picLocks noChangeAspect="1" noChangeArrowheads="1"/>
          </p:cNvPicPr>
          <p:nvPr/>
        </p:nvPicPr>
        <p:blipFill>
          <a:blip r:embed="rId2"/>
          <a:srcRect/>
          <a:stretch>
            <a:fillRect/>
          </a:stretch>
        </p:blipFill>
        <p:spPr bwMode="auto">
          <a:xfrm>
            <a:off x="1500166" y="714356"/>
            <a:ext cx="4962525" cy="351472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20688"/>
            <a:ext cx="8229600" cy="5703912"/>
          </a:xfrm>
        </p:spPr>
        <p:txBody>
          <a:bodyPr>
            <a:normAutofit/>
          </a:bodyPr>
          <a:lstStyle/>
          <a:p>
            <a:pPr>
              <a:buNone/>
            </a:pPr>
            <a:r>
              <a:rPr lang="de-DE" sz="2400" b="1" dirty="0" smtClean="0"/>
              <a:t>Lebensweltliche Mehrsprachigkeit</a:t>
            </a:r>
          </a:p>
          <a:p>
            <a:pPr>
              <a:buNone/>
            </a:pPr>
            <a:r>
              <a:rPr lang="de-DE" sz="2400" dirty="0" smtClean="0"/>
              <a:t>Der Begriff </a:t>
            </a:r>
            <a:r>
              <a:rPr lang="de-DE" sz="2400" b="1" i="1" dirty="0" smtClean="0"/>
              <a:t>lebensweltliche Zweisprachigkeit (</a:t>
            </a:r>
            <a:r>
              <a:rPr lang="de-DE" sz="2400" b="1" i="1" dirty="0" err="1" smtClean="0"/>
              <a:t>Gogolin</a:t>
            </a:r>
            <a:r>
              <a:rPr lang="de-DE" sz="2400" b="1" i="1" dirty="0" smtClean="0"/>
              <a:t> 1998) </a:t>
            </a:r>
            <a:r>
              <a:rPr lang="de-DE" sz="2400" b="1" dirty="0" smtClean="0"/>
              <a:t> </a:t>
            </a:r>
            <a:r>
              <a:rPr lang="de-DE" sz="2400" dirty="0" smtClean="0"/>
              <a:t>wird zur Beschreibung des Sprachvermögens von Menschen verwendet, die in mehr als einer Sprache aufwachsen und leben. Wird (aber zumeist)nicht durch das offizielle Schulwesen vermittelt.</a:t>
            </a:r>
          </a:p>
          <a:p>
            <a:pPr>
              <a:buNone/>
            </a:pPr>
            <a:r>
              <a:rPr lang="de-DE" sz="2400" dirty="0" smtClean="0"/>
              <a:t>Ist Gegenperspektive zu </a:t>
            </a:r>
            <a:r>
              <a:rPr lang="de-DE" sz="2400" b="1" dirty="0" smtClean="0"/>
              <a:t>„Doppelseitige </a:t>
            </a:r>
            <a:r>
              <a:rPr lang="de-DE" sz="2400" b="1" dirty="0" err="1" smtClean="0"/>
              <a:t>Halbsprachigkeit</a:t>
            </a:r>
            <a:r>
              <a:rPr lang="de-DE" sz="2400" b="1" dirty="0" smtClean="0"/>
              <a:t>“ </a:t>
            </a:r>
            <a:r>
              <a:rPr lang="de-DE" sz="2400" dirty="0" smtClean="0"/>
              <a:t>und wurde 2004 zu </a:t>
            </a:r>
            <a:r>
              <a:rPr lang="de-DE" sz="2400" b="1" i="1" dirty="0" smtClean="0"/>
              <a:t>Lebensweltliche Mehrsprachigkeit </a:t>
            </a:r>
            <a:r>
              <a:rPr lang="de-DE" sz="2400" dirty="0" smtClean="0"/>
              <a:t>erweitert.                          </a:t>
            </a:r>
          </a:p>
          <a:p>
            <a:pPr>
              <a:buNone/>
            </a:pPr>
            <a:r>
              <a:rPr lang="de-DE" sz="2400" dirty="0" smtClean="0"/>
              <a:t>                                        </a:t>
            </a:r>
          </a:p>
          <a:p>
            <a:pPr>
              <a:buNone/>
            </a:pPr>
            <a:r>
              <a:rPr lang="de-DE" sz="2400" dirty="0" smtClean="0"/>
              <a:t>                                              vs. </a:t>
            </a:r>
          </a:p>
          <a:p>
            <a:pPr>
              <a:buNone/>
            </a:pPr>
            <a:endParaRPr lang="de-DE" sz="2400" dirty="0">
              <a:solidFill>
                <a:schemeClr val="accent1"/>
              </a:solidFill>
            </a:endParaRPr>
          </a:p>
        </p:txBody>
      </p:sp>
      <p:sp>
        <p:nvSpPr>
          <p:cNvPr id="16386" name="AutoShape 2" descr="Bildergebnis für halber kuchen"/>
          <p:cNvSpPr>
            <a:spLocks noChangeAspect="1" noChangeArrowheads="1"/>
          </p:cNvSpPr>
          <p:nvPr/>
        </p:nvSpPr>
        <p:spPr bwMode="auto">
          <a:xfrm>
            <a:off x="155575" y="-1684338"/>
            <a:ext cx="46767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6388" name="AutoShape 4" descr="Bildergebnis für halber kuchen"/>
          <p:cNvSpPr>
            <a:spLocks noChangeAspect="1" noChangeArrowheads="1"/>
          </p:cNvSpPr>
          <p:nvPr/>
        </p:nvSpPr>
        <p:spPr bwMode="auto">
          <a:xfrm>
            <a:off x="155575" y="-1684338"/>
            <a:ext cx="46767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6390" name="AutoShape 6" descr="Bildergebnis für halber kuchen"/>
          <p:cNvSpPr>
            <a:spLocks noChangeAspect="1" noChangeArrowheads="1"/>
          </p:cNvSpPr>
          <p:nvPr/>
        </p:nvSpPr>
        <p:spPr bwMode="auto">
          <a:xfrm>
            <a:off x="155575" y="-1684338"/>
            <a:ext cx="46767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6392" name="AutoShape 8" descr="Bildergebnis für halber kuchen"/>
          <p:cNvSpPr>
            <a:spLocks noChangeAspect="1" noChangeArrowheads="1"/>
          </p:cNvSpPr>
          <p:nvPr/>
        </p:nvSpPr>
        <p:spPr bwMode="auto">
          <a:xfrm>
            <a:off x="155575" y="-1684338"/>
            <a:ext cx="46767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6394" name="AutoShape 10" descr="Bildergebnis für halber kuchen"/>
          <p:cNvSpPr>
            <a:spLocks noChangeAspect="1" noChangeArrowheads="1"/>
          </p:cNvSpPr>
          <p:nvPr/>
        </p:nvSpPr>
        <p:spPr bwMode="auto">
          <a:xfrm>
            <a:off x="155575" y="-1684338"/>
            <a:ext cx="467677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6396" name="Picture 12" descr="Bildergebnis für halber kuchen"/>
          <p:cNvPicPr>
            <a:picLocks noChangeAspect="1" noChangeArrowheads="1"/>
          </p:cNvPicPr>
          <p:nvPr/>
        </p:nvPicPr>
        <p:blipFill>
          <a:blip r:embed="rId2"/>
          <a:srcRect/>
          <a:stretch>
            <a:fillRect/>
          </a:stretch>
        </p:blipFill>
        <p:spPr bwMode="auto">
          <a:xfrm>
            <a:off x="0" y="4764397"/>
            <a:ext cx="3143240" cy="2093603"/>
          </a:xfrm>
          <a:prstGeom prst="rect">
            <a:avLst/>
          </a:prstGeom>
          <a:noFill/>
        </p:spPr>
      </p:pic>
      <p:pic>
        <p:nvPicPr>
          <p:cNvPr id="16398" name="Picture 14" descr="Bildergebnis für patisserie Auslage"/>
          <p:cNvPicPr>
            <a:picLocks noChangeAspect="1" noChangeArrowheads="1"/>
          </p:cNvPicPr>
          <p:nvPr/>
        </p:nvPicPr>
        <p:blipFill>
          <a:blip r:embed="rId3"/>
          <a:srcRect/>
          <a:stretch>
            <a:fillRect/>
          </a:stretch>
        </p:blipFill>
        <p:spPr bwMode="auto">
          <a:xfrm>
            <a:off x="6185262" y="4643446"/>
            <a:ext cx="2958738" cy="221455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857232"/>
            <a:ext cx="8229600" cy="5467368"/>
          </a:xfrm>
        </p:spPr>
        <p:txBody>
          <a:bodyPr>
            <a:normAutofit/>
          </a:bodyPr>
          <a:lstStyle/>
          <a:p>
            <a:pPr>
              <a:buNone/>
            </a:pPr>
            <a:r>
              <a:rPr lang="de-DE" dirty="0" smtClean="0"/>
              <a:t> </a:t>
            </a:r>
            <a:r>
              <a:rPr lang="de-DE" b="1" dirty="0" smtClean="0"/>
              <a:t>Amtlich deutschsprachige Region: </a:t>
            </a:r>
            <a:endParaRPr lang="de-DE" dirty="0" smtClean="0"/>
          </a:p>
          <a:p>
            <a:pPr>
              <a:buNone/>
            </a:pPr>
            <a:r>
              <a:rPr lang="de-DE" dirty="0" smtClean="0"/>
              <a:t>„ Dieser Begriff wird als Ersatz für den Begriff ‚deutschsprachige Länder‘ verwendet, der zwar verbreitet, aber nicht zutreffend ist. Damit soll auf das Spannungsverhältnis zwischen amtlicher Einsprachigkeit im Deutschen und faktischer Mehrsprachigkeit des Alltags aufmerksam gemacht werden. Da allerdings die adressierten Staaten als Amtssprache nicht nur Deutsch haben, ist der Begriff ‚Land‘ durch ‚Region‘ ersetzt“ (</a:t>
            </a:r>
            <a:r>
              <a:rPr lang="de-DE" dirty="0" err="1" smtClean="0"/>
              <a:t>Dirim</a:t>
            </a:r>
            <a:r>
              <a:rPr lang="de-DE" dirty="0" smtClean="0"/>
              <a:t> 2015, 26)</a:t>
            </a:r>
          </a:p>
          <a:p>
            <a:pPr>
              <a:buNone/>
            </a:pPr>
            <a:endParaRPr lang="de-DE"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23528" y="764704"/>
            <a:ext cx="8229600" cy="5616624"/>
          </a:xfrm>
        </p:spPr>
        <p:txBody>
          <a:bodyPr>
            <a:normAutofit/>
          </a:bodyPr>
          <a:lstStyle/>
          <a:p>
            <a:pPr>
              <a:buNone/>
            </a:pPr>
            <a:r>
              <a:rPr lang="de-DE" sz="2400" b="1" dirty="0" smtClean="0"/>
              <a:t>Sprachkontaktphänomene Sprachliche Hybridisierung</a:t>
            </a:r>
          </a:p>
          <a:p>
            <a:pPr>
              <a:buNone/>
            </a:pPr>
            <a:r>
              <a:rPr lang="de-DE" sz="2400" b="1" dirty="0" smtClean="0"/>
              <a:t>Ausgangsthese: </a:t>
            </a:r>
          </a:p>
          <a:p>
            <a:pPr>
              <a:buFont typeface="Wingdings" pitchFamily="2" charset="2"/>
              <a:buChar char="v"/>
            </a:pPr>
            <a:r>
              <a:rPr lang="de-DE" sz="2400" dirty="0" smtClean="0"/>
              <a:t>In Migrationsgesellschaften sind Sprachen nicht nur in ihrer nationalstaatlichen Form hörbar (vielfältiges Klangbild) </a:t>
            </a:r>
          </a:p>
          <a:p>
            <a:pPr>
              <a:buFont typeface="Wingdings" pitchFamily="2" charset="2"/>
              <a:buChar char="v"/>
            </a:pPr>
            <a:r>
              <a:rPr lang="de-DE" sz="2400" dirty="0" smtClean="0"/>
              <a:t>Menschen und Sprachen stehen miteinander in Kontakt, Sprachen  werden kunstvoll verknüpft und </a:t>
            </a:r>
            <a:r>
              <a:rPr lang="de-DE" sz="2400" dirty="0" err="1" smtClean="0"/>
              <a:t>entflochten</a:t>
            </a:r>
            <a:r>
              <a:rPr lang="de-DE" sz="2400" dirty="0" smtClean="0"/>
              <a:t>. </a:t>
            </a:r>
          </a:p>
          <a:p>
            <a:pPr>
              <a:buFont typeface="Wingdings" pitchFamily="2" charset="2"/>
              <a:buChar char="v"/>
            </a:pPr>
            <a:r>
              <a:rPr lang="de-DE" sz="2400" dirty="0" smtClean="0"/>
              <a:t>Entstehen neuer Codes, Sprachen und Register, häufig nicht kodifiziert (vgl. </a:t>
            </a:r>
            <a:r>
              <a:rPr lang="de-DE" sz="2400" dirty="0" err="1" smtClean="0"/>
              <a:t>Dirim</a:t>
            </a:r>
            <a:r>
              <a:rPr lang="de-DE" sz="2400" dirty="0" smtClean="0"/>
              <a:t>, Ankündigung zu dieser VO).</a:t>
            </a:r>
            <a:endParaRPr lang="de-DE" sz="2400" dirty="0"/>
          </a:p>
        </p:txBody>
      </p:sp>
      <p:pic>
        <p:nvPicPr>
          <p:cNvPr id="15368" name="Picture 8" descr="Bildergebnis für chor wiener staatsoper"/>
          <p:cNvPicPr>
            <a:picLocks noChangeAspect="1" noChangeArrowheads="1"/>
          </p:cNvPicPr>
          <p:nvPr/>
        </p:nvPicPr>
        <p:blipFill>
          <a:blip r:embed="rId2"/>
          <a:srcRect/>
          <a:stretch>
            <a:fillRect/>
          </a:stretch>
        </p:blipFill>
        <p:spPr bwMode="auto">
          <a:xfrm>
            <a:off x="0" y="4595804"/>
            <a:ext cx="4524392" cy="226219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71480"/>
            <a:ext cx="8229600" cy="5753120"/>
          </a:xfrm>
        </p:spPr>
        <p:txBody>
          <a:bodyPr>
            <a:normAutofit lnSpcReduction="10000"/>
          </a:bodyPr>
          <a:lstStyle/>
          <a:p>
            <a:pPr>
              <a:buNone/>
            </a:pPr>
            <a:r>
              <a:rPr lang="de-DE" b="1" dirty="0" smtClean="0"/>
              <a:t>Beispiele alternierenden Sprachgebrauchs </a:t>
            </a:r>
          </a:p>
          <a:p>
            <a:pPr>
              <a:buNone/>
            </a:pPr>
            <a:r>
              <a:rPr lang="de-DE" b="1" dirty="0" smtClean="0"/>
              <a:t>Beispiel von hochgebildeten Sprechern (Luther Tischgespräche um 1630)</a:t>
            </a:r>
          </a:p>
          <a:p>
            <a:pPr>
              <a:buFont typeface="Wingdings" pitchFamily="2" charset="2"/>
              <a:buChar char="v"/>
            </a:pPr>
            <a:endParaRPr lang="de-DE" b="1" dirty="0" smtClean="0"/>
          </a:p>
          <a:p>
            <a:pPr>
              <a:buNone/>
            </a:pPr>
            <a:r>
              <a:rPr lang="de-DE" i="1" dirty="0" smtClean="0"/>
              <a:t>Ego </a:t>
            </a:r>
            <a:r>
              <a:rPr lang="de-DE" i="1" dirty="0" err="1" smtClean="0"/>
              <a:t>uxorem</a:t>
            </a:r>
            <a:r>
              <a:rPr lang="de-DE" i="1" dirty="0" smtClean="0"/>
              <a:t> </a:t>
            </a:r>
            <a:r>
              <a:rPr lang="de-DE" i="1" dirty="0" err="1" smtClean="0"/>
              <a:t>meam</a:t>
            </a:r>
            <a:r>
              <a:rPr lang="de-DE" i="1" dirty="0" smtClean="0"/>
              <a:t> in </a:t>
            </a:r>
            <a:r>
              <a:rPr lang="de-DE" i="1" dirty="0" err="1" smtClean="0"/>
              <a:t>praeceptorem</a:t>
            </a:r>
            <a:r>
              <a:rPr lang="de-DE" i="1" dirty="0" smtClean="0"/>
              <a:t> </a:t>
            </a:r>
            <a:r>
              <a:rPr lang="de-DE" i="1" dirty="0" err="1" smtClean="0"/>
              <a:t>Germanicae</a:t>
            </a:r>
            <a:r>
              <a:rPr lang="de-DE" i="1" dirty="0" smtClean="0"/>
              <a:t> </a:t>
            </a:r>
            <a:r>
              <a:rPr lang="de-DE" i="1" dirty="0" err="1" smtClean="0"/>
              <a:t>lingue</a:t>
            </a:r>
            <a:r>
              <a:rPr lang="de-DE" i="1" dirty="0" smtClean="0"/>
              <a:t> </a:t>
            </a:r>
            <a:r>
              <a:rPr lang="de-DE" i="1" dirty="0" err="1" smtClean="0"/>
              <a:t>propono</a:t>
            </a:r>
            <a:r>
              <a:rPr lang="de-DE" i="1" dirty="0" smtClean="0"/>
              <a:t>.</a:t>
            </a:r>
          </a:p>
          <a:p>
            <a:pPr>
              <a:buNone/>
            </a:pPr>
            <a:r>
              <a:rPr lang="de-DE" dirty="0" smtClean="0"/>
              <a:t>ICH EMPFEHLE EUCH MEINE FRAU ALS DEUTSCHLEHRERIN. </a:t>
            </a:r>
          </a:p>
          <a:p>
            <a:pPr>
              <a:buNone/>
            </a:pPr>
            <a:r>
              <a:rPr lang="de-DE" i="1" dirty="0" err="1" smtClean="0"/>
              <a:t>Quae</a:t>
            </a:r>
            <a:r>
              <a:rPr lang="de-DE" i="1" dirty="0" smtClean="0"/>
              <a:t> </a:t>
            </a:r>
            <a:r>
              <a:rPr lang="de-DE" i="1" dirty="0" err="1" smtClean="0"/>
              <a:t>facundissima</a:t>
            </a:r>
            <a:r>
              <a:rPr lang="de-DE" i="1" dirty="0" smtClean="0"/>
              <a:t> </a:t>
            </a:r>
            <a:r>
              <a:rPr lang="de-DE" i="1" dirty="0" err="1" smtClean="0"/>
              <a:t>est</a:t>
            </a:r>
            <a:r>
              <a:rPr lang="de-DE" i="1" dirty="0" smtClean="0"/>
              <a:t>;</a:t>
            </a:r>
          </a:p>
          <a:p>
            <a:pPr>
              <a:buNone/>
            </a:pPr>
            <a:r>
              <a:rPr lang="de-DE" dirty="0" smtClean="0"/>
              <a:t>SIE IST SEHR BEREDET </a:t>
            </a:r>
          </a:p>
          <a:p>
            <a:pPr>
              <a:buNone/>
            </a:pPr>
            <a:r>
              <a:rPr lang="de-DE" dirty="0" smtClean="0"/>
              <a:t>Sie </a:t>
            </a:r>
            <a:r>
              <a:rPr lang="de-DE" dirty="0" err="1" smtClean="0"/>
              <a:t>kanns</a:t>
            </a:r>
            <a:r>
              <a:rPr lang="de-DE" dirty="0" smtClean="0"/>
              <a:t> so fertig, das sie mich weit </a:t>
            </a:r>
            <a:r>
              <a:rPr lang="de-DE" dirty="0" err="1" smtClean="0"/>
              <a:t>damitt</a:t>
            </a:r>
            <a:r>
              <a:rPr lang="de-DE" dirty="0" smtClean="0"/>
              <a:t> </a:t>
            </a:r>
            <a:r>
              <a:rPr lang="de-DE" dirty="0" err="1" smtClean="0"/>
              <a:t>uberwindet</a:t>
            </a:r>
            <a:r>
              <a:rPr lang="de-DE" dirty="0" smtClean="0"/>
              <a:t>.</a:t>
            </a:r>
          </a:p>
          <a:p>
            <a:pPr>
              <a:buNone/>
            </a:pPr>
            <a:r>
              <a:rPr lang="de-DE" dirty="0" smtClean="0"/>
              <a:t>SIE KANNS(DAS REDEN) SO GUT, DASS SIE MICH DAMIT WEIT ÜBERTRIFFT.</a:t>
            </a:r>
          </a:p>
          <a:p>
            <a:pPr>
              <a:buFont typeface="Wingdings" pitchFamily="2" charset="2"/>
              <a:buChar char="v"/>
            </a:pPr>
            <a:endParaRPr lang="de-DE" b="1" dirty="0" smtClean="0"/>
          </a:p>
          <a:p>
            <a:pPr>
              <a:buNone/>
            </a:pPr>
            <a:endParaRPr lang="de-DE" b="1" dirty="0" smtClean="0"/>
          </a:p>
          <a:p>
            <a:pPr>
              <a:buNone/>
            </a:pPr>
            <a:endParaRPr lang="de-DE" b="1" dirty="0" smtClean="0"/>
          </a:p>
          <a:p>
            <a:pPr>
              <a:buNone/>
            </a:pPr>
            <a:endParaRPr lang="de-DE"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980728"/>
            <a:ext cx="8229600" cy="5343872"/>
          </a:xfrm>
        </p:spPr>
        <p:txBody>
          <a:bodyPr/>
          <a:lstStyle/>
          <a:p>
            <a:pPr>
              <a:buNone/>
            </a:pPr>
            <a:r>
              <a:rPr lang="de-DE" i="1" dirty="0" err="1" smtClean="0"/>
              <a:t>Sed</a:t>
            </a:r>
            <a:r>
              <a:rPr lang="de-DE" i="1" dirty="0" smtClean="0"/>
              <a:t> </a:t>
            </a:r>
            <a:r>
              <a:rPr lang="de-DE" i="1" dirty="0" err="1" smtClean="0"/>
              <a:t>eloquentia</a:t>
            </a:r>
            <a:r>
              <a:rPr lang="de-DE" i="1" dirty="0" smtClean="0"/>
              <a:t> non es </a:t>
            </a:r>
            <a:r>
              <a:rPr lang="de-DE" i="1" dirty="0" err="1" smtClean="0"/>
              <a:t>laudanda</a:t>
            </a:r>
            <a:r>
              <a:rPr lang="de-DE" i="1" dirty="0" smtClean="0"/>
              <a:t> in </a:t>
            </a:r>
            <a:r>
              <a:rPr lang="de-DE" i="1" dirty="0" err="1" smtClean="0"/>
              <a:t>mulieribus</a:t>
            </a:r>
            <a:r>
              <a:rPr lang="de-DE" i="1" dirty="0" smtClean="0"/>
              <a:t>;</a:t>
            </a:r>
          </a:p>
          <a:p>
            <a:pPr>
              <a:buNone/>
            </a:pPr>
            <a:r>
              <a:rPr lang="de-DE" dirty="0" smtClean="0"/>
              <a:t>ABER BEREDSAMKEIT BEI FRAUEN IST NICHT LOBSAM;</a:t>
            </a:r>
          </a:p>
          <a:p>
            <a:pPr>
              <a:buNone/>
            </a:pPr>
            <a:r>
              <a:rPr lang="de-DE" i="1" dirty="0" smtClean="0"/>
              <a:t>Plus </a:t>
            </a:r>
            <a:r>
              <a:rPr lang="de-DE" i="1" dirty="0" err="1" smtClean="0"/>
              <a:t>decet</a:t>
            </a:r>
            <a:r>
              <a:rPr lang="de-DE" i="1" dirty="0" smtClean="0"/>
              <a:t> </a:t>
            </a:r>
            <a:r>
              <a:rPr lang="de-DE" i="1" dirty="0" err="1" smtClean="0"/>
              <a:t>illias</a:t>
            </a:r>
            <a:r>
              <a:rPr lang="de-DE" i="1" dirty="0" smtClean="0"/>
              <a:t> </a:t>
            </a:r>
            <a:r>
              <a:rPr lang="de-DE" i="1" dirty="0" err="1" smtClean="0"/>
              <a:t>esses</a:t>
            </a:r>
            <a:r>
              <a:rPr lang="de-DE" i="1" dirty="0" smtClean="0"/>
              <a:t> </a:t>
            </a:r>
            <a:r>
              <a:rPr lang="de-DE" i="1" dirty="0" err="1" smtClean="0"/>
              <a:t>blaesas</a:t>
            </a:r>
            <a:r>
              <a:rPr lang="de-DE" i="1" dirty="0" smtClean="0"/>
              <a:t> et </a:t>
            </a:r>
            <a:r>
              <a:rPr lang="de-DE" i="1" dirty="0" err="1" smtClean="0"/>
              <a:t>balbas</a:t>
            </a:r>
            <a:r>
              <a:rPr lang="de-DE" i="1" dirty="0" smtClean="0"/>
              <a:t>, das steht in wohl besser an.</a:t>
            </a:r>
          </a:p>
          <a:p>
            <a:pPr>
              <a:buNone/>
            </a:pPr>
            <a:r>
              <a:rPr lang="de-DE" dirty="0" smtClean="0"/>
              <a:t>ES IST ANGEMESSENER, WENN SIE LISPELN UND STOTTERN, DAS PASST BESSER ZU IHNEN</a:t>
            </a:r>
          </a:p>
          <a:p>
            <a:pPr>
              <a:buNone/>
            </a:pPr>
            <a:r>
              <a:rPr lang="de-DE" dirty="0" smtClean="0"/>
              <a:t>(Luther, zitiert nach Auer, 2009, 97)</a:t>
            </a:r>
            <a:endParaRPr lang="de-DE" dirty="0"/>
          </a:p>
        </p:txBody>
      </p:sp>
      <p:sp>
        <p:nvSpPr>
          <p:cNvPr id="14338" name="AutoShape 2" descr="Bildergebnis für Luther"/>
          <p:cNvSpPr>
            <a:spLocks noChangeAspect="1" noChangeArrowheads="1"/>
          </p:cNvSpPr>
          <p:nvPr/>
        </p:nvSpPr>
        <p:spPr bwMode="auto">
          <a:xfrm>
            <a:off x="155575" y="-1684338"/>
            <a:ext cx="492442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4340" name="AutoShape 4" descr="Bildergebnis für Luther"/>
          <p:cNvSpPr>
            <a:spLocks noChangeAspect="1" noChangeArrowheads="1"/>
          </p:cNvSpPr>
          <p:nvPr/>
        </p:nvSpPr>
        <p:spPr bwMode="auto">
          <a:xfrm>
            <a:off x="155575" y="-1684338"/>
            <a:ext cx="492442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4342" name="AutoShape 6" descr="Bildergebnis für Luther"/>
          <p:cNvSpPr>
            <a:spLocks noChangeAspect="1" noChangeArrowheads="1"/>
          </p:cNvSpPr>
          <p:nvPr/>
        </p:nvSpPr>
        <p:spPr bwMode="auto">
          <a:xfrm>
            <a:off x="155575" y="-1684338"/>
            <a:ext cx="492442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4344" name="Picture 8" descr="Bildergebnis für Luther"/>
          <p:cNvPicPr>
            <a:picLocks noChangeAspect="1" noChangeArrowheads="1"/>
          </p:cNvPicPr>
          <p:nvPr/>
        </p:nvPicPr>
        <p:blipFill>
          <a:blip r:embed="rId2"/>
          <a:srcRect/>
          <a:stretch>
            <a:fillRect/>
          </a:stretch>
        </p:blipFill>
        <p:spPr bwMode="auto">
          <a:xfrm>
            <a:off x="6286512" y="4061147"/>
            <a:ext cx="2857488" cy="279685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85794"/>
            <a:ext cx="8229600" cy="5538806"/>
          </a:xfrm>
        </p:spPr>
        <p:txBody>
          <a:bodyPr>
            <a:normAutofit lnSpcReduction="10000"/>
          </a:bodyPr>
          <a:lstStyle/>
          <a:p>
            <a:pPr>
              <a:buFont typeface="Wingdings" pitchFamily="2" charset="2"/>
              <a:buChar char="v"/>
            </a:pPr>
            <a:r>
              <a:rPr lang="de-DE" dirty="0" smtClean="0"/>
              <a:t>Bsp. bilingualer Rede, eines Sprechers, der zu den höchstgebildeten seiner Zeit gehört.</a:t>
            </a:r>
          </a:p>
          <a:p>
            <a:pPr>
              <a:buFont typeface="Wingdings" pitchFamily="2" charset="2"/>
              <a:buChar char="v"/>
            </a:pPr>
            <a:r>
              <a:rPr lang="de-DE" dirty="0" smtClean="0"/>
              <a:t>Alternierende Verwendung NICHT auf „sprachliche Unterschicht“ beschränkt</a:t>
            </a:r>
          </a:p>
          <a:p>
            <a:pPr>
              <a:buFont typeface="Wingdings" pitchFamily="2" charset="2"/>
              <a:buChar char="v"/>
            </a:pPr>
            <a:r>
              <a:rPr lang="de-DE" dirty="0" smtClean="0"/>
              <a:t>Kein Defizit</a:t>
            </a:r>
          </a:p>
          <a:p>
            <a:pPr>
              <a:buFont typeface="Wingdings" pitchFamily="2" charset="2"/>
              <a:buChar char="v"/>
            </a:pPr>
            <a:r>
              <a:rPr lang="de-DE" dirty="0" smtClean="0"/>
              <a:t>Code -</a:t>
            </a:r>
            <a:r>
              <a:rPr lang="de-DE" dirty="0" err="1" smtClean="0"/>
              <a:t>switching</a:t>
            </a:r>
            <a:r>
              <a:rPr lang="de-DE" dirty="0" smtClean="0"/>
              <a:t> dient hier stilistisch- rhetorischen Mitteln, dem Markieren von Ironie</a:t>
            </a:r>
          </a:p>
          <a:p>
            <a:pPr>
              <a:buFont typeface="Wingdings" pitchFamily="2" charset="2"/>
              <a:buChar char="v"/>
            </a:pPr>
            <a:r>
              <a:rPr lang="de-DE" dirty="0" smtClean="0"/>
              <a:t>Einstufen der Ehefrau als überlegene Rednerin ist ironisch gemeint </a:t>
            </a:r>
          </a:p>
          <a:p>
            <a:pPr>
              <a:buFont typeface="Wingdings" pitchFamily="2" charset="2"/>
              <a:buChar char="v"/>
            </a:pPr>
            <a:r>
              <a:rPr lang="de-DE" dirty="0" smtClean="0"/>
              <a:t>(Wechsel ins Deutsche </a:t>
            </a:r>
            <a:r>
              <a:rPr lang="de-DE" dirty="0" err="1" smtClean="0"/>
              <a:t>kontextualisiert</a:t>
            </a:r>
            <a:r>
              <a:rPr lang="de-DE" dirty="0" smtClean="0"/>
              <a:t> „Weiberschelte“ )</a:t>
            </a:r>
          </a:p>
          <a:p>
            <a:pPr>
              <a:buFont typeface="Wingdings" pitchFamily="2" charset="2"/>
              <a:buChar char="v"/>
            </a:pPr>
            <a:r>
              <a:rPr lang="de-DE" dirty="0" smtClean="0"/>
              <a:t>Letzte Zeile markiert Übergang Tatsachenaufstellung/Bewertung</a:t>
            </a:r>
          </a:p>
          <a:p>
            <a:pPr marL="514350" indent="-514350">
              <a:buNone/>
            </a:pP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71480"/>
            <a:ext cx="8229600" cy="5753120"/>
          </a:xfrm>
        </p:spPr>
        <p:txBody>
          <a:bodyPr>
            <a:normAutofit/>
          </a:bodyPr>
          <a:lstStyle/>
          <a:p>
            <a:pPr>
              <a:buNone/>
            </a:pPr>
            <a:r>
              <a:rPr lang="de-DE" b="1" dirty="0" smtClean="0"/>
              <a:t>Beispiel aus dem modernen Alltag (deutsche Schule Quieto)</a:t>
            </a:r>
          </a:p>
          <a:p>
            <a:pPr>
              <a:buNone/>
            </a:pPr>
            <a:r>
              <a:rPr lang="de-DE" dirty="0" smtClean="0"/>
              <a:t>Kontext 2 Schüler albern herum beim Schaukeln:</a:t>
            </a:r>
          </a:p>
          <a:p>
            <a:pPr>
              <a:buNone/>
            </a:pPr>
            <a:endParaRPr lang="de-DE" dirty="0" smtClean="0"/>
          </a:p>
          <a:p>
            <a:pPr>
              <a:buNone/>
            </a:pPr>
            <a:r>
              <a:rPr lang="de-DE" dirty="0" err="1" smtClean="0"/>
              <a:t>uuuuu</a:t>
            </a:r>
            <a:r>
              <a:rPr lang="de-DE" dirty="0" smtClean="0"/>
              <a:t>(.) </a:t>
            </a:r>
            <a:r>
              <a:rPr lang="de-DE" i="1" dirty="0" err="1" smtClean="0"/>
              <a:t>que</a:t>
            </a:r>
            <a:r>
              <a:rPr lang="de-DE" i="1" dirty="0" smtClean="0"/>
              <a:t> </a:t>
            </a:r>
            <a:r>
              <a:rPr lang="de-DE" i="1" dirty="0" err="1" smtClean="0"/>
              <a:t>plena</a:t>
            </a:r>
            <a:r>
              <a:rPr lang="de-DE" i="1" dirty="0" smtClean="0"/>
              <a:t> </a:t>
            </a:r>
            <a:r>
              <a:rPr lang="de-DE" dirty="0" smtClean="0"/>
              <a:t>schaukel! (.)</a:t>
            </a:r>
          </a:p>
          <a:p>
            <a:pPr>
              <a:buNone/>
            </a:pPr>
            <a:r>
              <a:rPr lang="de-DE" dirty="0" smtClean="0"/>
              <a:t>WAS FÜR EINE TOLLE SCHAUKEL!</a:t>
            </a:r>
          </a:p>
          <a:p>
            <a:pPr>
              <a:buNone/>
            </a:pPr>
            <a:r>
              <a:rPr lang="de-DE" dirty="0" err="1" smtClean="0"/>
              <a:t>uuuuuaaa</a:t>
            </a:r>
            <a:r>
              <a:rPr lang="de-DE" dirty="0" smtClean="0"/>
              <a:t> </a:t>
            </a:r>
            <a:r>
              <a:rPr lang="de-DE" i="1" dirty="0" smtClean="0"/>
              <a:t> </a:t>
            </a:r>
            <a:r>
              <a:rPr lang="de-DE" i="1" dirty="0" err="1" smtClean="0"/>
              <a:t>no</a:t>
            </a:r>
            <a:r>
              <a:rPr lang="de-DE" i="1" dirty="0" smtClean="0"/>
              <a:t> </a:t>
            </a:r>
            <a:r>
              <a:rPr lang="de-DE" i="1" dirty="0" err="1" smtClean="0"/>
              <a:t>no</a:t>
            </a:r>
            <a:r>
              <a:rPr lang="de-DE" i="1" dirty="0" smtClean="0"/>
              <a:t> </a:t>
            </a:r>
            <a:r>
              <a:rPr lang="de-DE" i="1" dirty="0" err="1" smtClean="0"/>
              <a:t>me</a:t>
            </a:r>
            <a:r>
              <a:rPr lang="de-DE" i="1" dirty="0" smtClean="0"/>
              <a:t> das tan </a:t>
            </a:r>
            <a:r>
              <a:rPr lang="de-DE" i="1" dirty="0" err="1" smtClean="0"/>
              <a:t>fuerte</a:t>
            </a:r>
            <a:r>
              <a:rPr lang="de-DE" i="1" dirty="0" smtClean="0"/>
              <a:t>.</a:t>
            </a:r>
          </a:p>
          <a:p>
            <a:pPr>
              <a:buNone/>
            </a:pPr>
            <a:r>
              <a:rPr lang="de-DE" dirty="0" smtClean="0"/>
              <a:t>NEIN, NEIN MACH NICHT SO STARK</a:t>
            </a:r>
          </a:p>
          <a:p>
            <a:pPr>
              <a:buNone/>
            </a:pPr>
            <a:r>
              <a:rPr lang="de-DE" i="1" dirty="0" smtClean="0"/>
              <a:t>y solo </a:t>
            </a:r>
            <a:r>
              <a:rPr lang="de-DE" i="1" dirty="0" err="1" smtClean="0"/>
              <a:t>quiero</a:t>
            </a:r>
            <a:r>
              <a:rPr lang="de-DE" i="1" dirty="0" smtClean="0"/>
              <a:t> </a:t>
            </a:r>
            <a:r>
              <a:rPr lang="de-DE" dirty="0" smtClean="0"/>
              <a:t>schaukeln </a:t>
            </a:r>
            <a:r>
              <a:rPr lang="de-DE" i="1" dirty="0" err="1" smtClean="0"/>
              <a:t>un</a:t>
            </a:r>
            <a:r>
              <a:rPr lang="de-DE" i="1" dirty="0" smtClean="0"/>
              <a:t> </a:t>
            </a:r>
            <a:r>
              <a:rPr lang="de-DE" i="1" dirty="0" err="1" smtClean="0"/>
              <a:t>poquito</a:t>
            </a:r>
            <a:r>
              <a:rPr lang="de-DE" i="1" dirty="0" smtClean="0"/>
              <a:t> </a:t>
            </a:r>
            <a:r>
              <a:rPr lang="de-DE" dirty="0" smtClean="0"/>
              <a:t>(.)</a:t>
            </a:r>
          </a:p>
          <a:p>
            <a:pPr>
              <a:buNone/>
            </a:pPr>
            <a:r>
              <a:rPr lang="de-DE" dirty="0" smtClean="0"/>
              <a:t>ICH MÖCHTE NUR EIN BISSCHEN SCHAUKELN</a:t>
            </a:r>
          </a:p>
          <a:p>
            <a:pPr>
              <a:buNone/>
            </a:pPr>
            <a:r>
              <a:rPr lang="de-DE" i="1" dirty="0" err="1" smtClean="0"/>
              <a:t>dale</a:t>
            </a:r>
            <a:r>
              <a:rPr lang="de-DE" i="1" dirty="0" smtClean="0"/>
              <a:t>! </a:t>
            </a:r>
            <a:r>
              <a:rPr lang="de-DE" dirty="0" smtClean="0"/>
              <a:t>(.)</a:t>
            </a:r>
          </a:p>
          <a:p>
            <a:pPr>
              <a:buNone/>
            </a:pPr>
            <a:r>
              <a:rPr lang="de-DE" dirty="0" smtClean="0"/>
              <a:t>MACH</a:t>
            </a:r>
          </a:p>
          <a:p>
            <a:pPr>
              <a:buNone/>
            </a:pPr>
            <a:endParaRPr lang="de-DE" i="1" dirty="0"/>
          </a:p>
        </p:txBody>
      </p:sp>
      <p:sp>
        <p:nvSpPr>
          <p:cNvPr id="12290" name="AutoShape 2" descr="Bildergebnis für Schaukel"/>
          <p:cNvSpPr>
            <a:spLocks noChangeAspect="1" noChangeArrowheads="1"/>
          </p:cNvSpPr>
          <p:nvPr/>
        </p:nvSpPr>
        <p:spPr bwMode="auto">
          <a:xfrm>
            <a:off x="155575" y="-1684338"/>
            <a:ext cx="351472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sp>
        <p:nvSpPr>
          <p:cNvPr id="12292" name="AutoShape 4" descr="Bildergebnis für Schaukel"/>
          <p:cNvSpPr>
            <a:spLocks noChangeAspect="1" noChangeArrowheads="1"/>
          </p:cNvSpPr>
          <p:nvPr/>
        </p:nvSpPr>
        <p:spPr bwMode="auto">
          <a:xfrm>
            <a:off x="155575" y="-1684338"/>
            <a:ext cx="3514725" cy="3514726"/>
          </a:xfrm>
          <a:prstGeom prst="rect">
            <a:avLst/>
          </a:prstGeom>
          <a:noFill/>
        </p:spPr>
        <p:txBody>
          <a:bodyPr vert="horz" wrap="square" lIns="91440" tIns="45720" rIns="91440" bIns="45720" numCol="1" anchor="t" anchorCtr="0" compatLnSpc="1">
            <a:prstTxWarp prst="textNoShape">
              <a:avLst/>
            </a:prstTxWarp>
          </a:bodyPr>
          <a:lstStyle/>
          <a:p>
            <a:endParaRPr lang="de-DE"/>
          </a:p>
        </p:txBody>
      </p:sp>
      <p:pic>
        <p:nvPicPr>
          <p:cNvPr id="12294" name="Picture 6" descr="Premium Schaukel Schaukelgerüst Holz 1.2"/>
          <p:cNvPicPr>
            <a:picLocks noChangeAspect="1" noChangeArrowheads="1"/>
          </p:cNvPicPr>
          <p:nvPr/>
        </p:nvPicPr>
        <p:blipFill>
          <a:blip r:embed="rId2" cstate="print"/>
          <a:srcRect/>
          <a:stretch>
            <a:fillRect/>
          </a:stretch>
        </p:blipFill>
        <p:spPr bwMode="auto">
          <a:xfrm>
            <a:off x="6215074" y="1785926"/>
            <a:ext cx="2928926" cy="2928926"/>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1421</Words>
  <Application>Microsoft Office PowerPoint</Application>
  <PresentationFormat>Bildschirmpräsentation (4:3)</PresentationFormat>
  <Paragraphs>200</Paragraphs>
  <Slides>27</Slides>
  <Notes>0</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Hyperion</vt:lpstr>
      <vt:lpstr>Die (Un)Möglichkeit der Mischung: zum Spannungsverhältnis transkultureller Sprechweisen und normativer Vorgaben in der Migrationsgesellschaft </vt:lpstr>
      <vt:lpstr>Roter Faden </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lpstr>Folie 24</vt:lpstr>
      <vt:lpstr>Literatur</vt:lpstr>
      <vt:lpstr>Folie 26</vt:lpstr>
      <vt:lpstr>Folie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Interkulturalität und Fremdheit in Lehrbüchern</dc:title>
  <dc:creator>Johannes Köck</dc:creator>
  <cp:lastModifiedBy>Packard Bell</cp:lastModifiedBy>
  <cp:revision>102</cp:revision>
  <dcterms:created xsi:type="dcterms:W3CDTF">2015-09-10T15:49:48Z</dcterms:created>
  <dcterms:modified xsi:type="dcterms:W3CDTF">2018-03-07T13:45:56Z</dcterms:modified>
</cp:coreProperties>
</file>