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1"/>
  </p:notesMasterIdLst>
  <p:sldIdLst>
    <p:sldId id="256" r:id="rId2"/>
    <p:sldId id="280" r:id="rId3"/>
    <p:sldId id="281" r:id="rId4"/>
    <p:sldId id="263" r:id="rId5"/>
    <p:sldId id="266" r:id="rId6"/>
    <p:sldId id="293" r:id="rId7"/>
    <p:sldId id="294" r:id="rId8"/>
    <p:sldId id="295" r:id="rId9"/>
    <p:sldId id="259" r:id="rId10"/>
  </p:sldIdLst>
  <p:sldSz cx="10080625" cy="7559675"/>
  <p:notesSz cx="7556500" cy="106918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302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6461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862013" indent="-214313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0779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7"/>
    <p:restoredTop sz="94687"/>
  </p:normalViewPr>
  <p:slideViewPr>
    <p:cSldViewPr>
      <p:cViewPr varScale="1">
        <p:scale>
          <a:sx n="77" d="100"/>
          <a:sy n="77" d="100"/>
        </p:scale>
        <p:origin x="552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1"/>
          <p:cNvSpPr>
            <a:spLocks noChangeArrowheads="1"/>
          </p:cNvSpPr>
          <p:nvPr/>
        </p:nvSpPr>
        <p:spPr bwMode="auto">
          <a:xfrm>
            <a:off x="0" y="0"/>
            <a:ext cx="7556500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2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0775" cy="3698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2875" cy="4103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</p:spTree>
    <p:extLst>
      <p:ext uri="{BB962C8B-B14F-4D97-AF65-F5344CB8AC3E}">
        <p14:creationId xmlns:p14="http://schemas.microsoft.com/office/powerpoint/2010/main" val="59635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202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2362" cy="3700462"/>
          </a:xfrm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4462" cy="4016375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15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87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6581775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-9525" y="6672263"/>
            <a:ext cx="2479675" cy="7874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2600325" y="6662738"/>
            <a:ext cx="7480300" cy="7858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604161" y="4451809"/>
            <a:ext cx="7140443" cy="2015913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604162" y="6669045"/>
            <a:ext cx="7392458" cy="755968"/>
          </a:xfrm>
        </p:spPr>
        <p:txBody>
          <a:bodyPr anchor="ctr">
            <a:normAutofit/>
          </a:bodyPr>
          <a:lstStyle>
            <a:lvl1pPr marL="0" indent="0" algn="l">
              <a:buNone/>
              <a:defRPr sz="2900">
                <a:solidFill>
                  <a:srgbClr val="FFFFFF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84138" y="6689725"/>
            <a:ext cx="2268537" cy="755650"/>
          </a:xfrm>
        </p:spPr>
        <p:txBody>
          <a:bodyPr>
            <a:noAutofit/>
          </a:bodyPr>
          <a:lstStyle>
            <a:lvl1pPr algn="ctr">
              <a:defRPr sz="2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298700" y="260350"/>
            <a:ext cx="6469063" cy="4032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820150" y="252413"/>
            <a:ext cx="92392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D562385-A5A5-42B2-8648-EAC448C8A9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85C44-CE27-49B3-9D83-BA9C31E42C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721475" y="0"/>
            <a:ext cx="352425" cy="7559675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6770688" y="671513"/>
            <a:ext cx="252412" cy="6888162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770688" y="0"/>
            <a:ext cx="252412" cy="587375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224448" y="671972"/>
            <a:ext cx="2268141" cy="6080989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031" y="671971"/>
            <a:ext cx="6132380" cy="608099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224713" y="6888163"/>
            <a:ext cx="24352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04825" y="6888163"/>
            <a:ext cx="61436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6604000" y="158750"/>
            <a:ext cx="587375" cy="2698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3C2F0-2B8A-4C4A-A921-1F506CCF4D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5402" y="251989"/>
            <a:ext cx="8988557" cy="109195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75402" y="1763924"/>
            <a:ext cx="8988557" cy="495578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D01C4-4B3C-4BC7-8D07-5C26F87724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679575"/>
            <a:ext cx="10080625" cy="126047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0" y="1763713"/>
            <a:ext cx="1428750" cy="10922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512888" y="1763713"/>
            <a:ext cx="8567737" cy="10922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12095" y="3023870"/>
            <a:ext cx="7852737" cy="1844421"/>
          </a:xfrm>
        </p:spPr>
        <p:txBody>
          <a:bodyPr/>
          <a:lstStyle>
            <a:lvl1pPr marL="0" indent="0">
              <a:buNone/>
              <a:defRPr sz="310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2094" y="1763924"/>
            <a:ext cx="8400521" cy="1091953"/>
          </a:xfrm>
        </p:spPr>
        <p:txBody>
          <a:bodyPr/>
          <a:lstStyle>
            <a:lvl1pPr algn="l">
              <a:buNone/>
              <a:defRPr sz="49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931988"/>
            <a:ext cx="1428750" cy="773112"/>
          </a:xfrm>
        </p:spPr>
        <p:txBody>
          <a:bodyPr>
            <a:noAutofit/>
          </a:bodyPr>
          <a:lstStyle>
            <a:lvl1pPr>
              <a:defRPr sz="26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326832-F69C-46AC-AA09-4EAE1F7D59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72041" y="1752203"/>
            <a:ext cx="4284266" cy="503978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5341167" y="1752203"/>
            <a:ext cx="4284266" cy="503978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263BE8D-A110-4DE8-A763-4CF1E64697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037" y="300987"/>
            <a:ext cx="8988557" cy="95895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72041" y="2687885"/>
            <a:ext cx="4284266" cy="394783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5292328" y="2687885"/>
            <a:ext cx="4284266" cy="394783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72041" y="1931917"/>
            <a:ext cx="4284266" cy="70557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5292328" y="1931917"/>
            <a:ext cx="4284266" cy="70557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44E6E03-2787-43A6-94A7-90C5F1CB39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B7AC2-CF05-496A-922A-4ECBF127B5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888163"/>
            <a:ext cx="58737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30C83BF-0878-488C-887F-74B7D38EAE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2042" y="300987"/>
            <a:ext cx="8904552" cy="958959"/>
          </a:xfrm>
        </p:spPr>
        <p:txBody>
          <a:bodyPr/>
          <a:lstStyle>
            <a:lvl1pPr algn="l">
              <a:buNone/>
              <a:defRPr sz="49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2042" y="1931917"/>
            <a:ext cx="1764109" cy="4787794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51191" tIns="201589" rIns="151191" bIns="100794"/>
          <a:lstStyle>
            <a:lvl1pPr marL="0" indent="0">
              <a:spcAft>
                <a:spcPts val="1102"/>
              </a:spcAft>
              <a:buNone/>
              <a:defRPr sz="20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604161" y="1931917"/>
            <a:ext cx="7056438" cy="487179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89A2E-1984-46DB-8402-7EC3AB42A1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5040313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-9525" y="5140325"/>
            <a:ext cx="1612900" cy="78581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703388" y="5130800"/>
            <a:ext cx="8377237" cy="78581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white">
          <a:xfrm>
            <a:off x="1595438" y="0"/>
            <a:ext cx="111125" cy="75692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64109" y="6047740"/>
            <a:ext cx="8064500" cy="755968"/>
          </a:xfrm>
        </p:spPr>
        <p:txBody>
          <a:bodyPr/>
          <a:lstStyle>
            <a:lvl1pPr marL="0" indent="0">
              <a:buFontTx/>
              <a:buNone/>
              <a:defRPr sz="19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4109" y="5123779"/>
            <a:ext cx="8064500" cy="755968"/>
          </a:xfrm>
        </p:spPr>
        <p:txBody>
          <a:bodyPr/>
          <a:lstStyle>
            <a:lvl1pPr algn="l">
              <a:buNone/>
              <a:defRPr sz="31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20427" y="0"/>
            <a:ext cx="8360198" cy="5036423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5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888163" y="6888163"/>
            <a:ext cx="2940050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5145088"/>
            <a:ext cx="1595438" cy="731837"/>
          </a:xfrm>
        </p:spPr>
        <p:txBody>
          <a:bodyPr rtlCol="0"/>
          <a:lstStyle>
            <a:lvl1pPr>
              <a:defRPr sz="3100"/>
            </a:lvl1pPr>
          </a:lstStyle>
          <a:p>
            <a:pPr>
              <a:defRPr/>
            </a:pPr>
            <a:fld id="{16D64C60-0C56-4391-AE9E-19C2F18D0E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763713" y="6888163"/>
            <a:ext cx="5040312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71513" y="252413"/>
            <a:ext cx="8988425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74688" y="1763713"/>
            <a:ext cx="8990012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719888" y="6888163"/>
            <a:ext cx="2940050" cy="401637"/>
          </a:xfrm>
          <a:prstGeom prst="rect">
            <a:avLst/>
          </a:prstGeom>
        </p:spPr>
        <p:txBody>
          <a:bodyPr vert="horz" lIns="100794" tIns="50397" rIns="100794" bIns="50397" anchor="ctr" anchorCtr="0"/>
          <a:lstStyle>
            <a:lvl1pPr algn="l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71513" y="6888163"/>
            <a:ext cx="5976937" cy="401637"/>
          </a:xfrm>
          <a:prstGeom prst="rect">
            <a:avLst/>
          </a:prstGeom>
        </p:spPr>
        <p:txBody>
          <a:bodyPr vert="horz" lIns="100794" tIns="50397" rIns="100794" bIns="50397" anchor="ctr"/>
          <a:lstStyle>
            <a:lvl1pPr algn="r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360488"/>
            <a:ext cx="10080625" cy="3524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411288"/>
            <a:ext cx="587375" cy="2524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650875" y="1411288"/>
            <a:ext cx="9429750" cy="2524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401763"/>
            <a:ext cx="587375" cy="269875"/>
          </a:xfrm>
          <a:prstGeom prst="rect">
            <a:avLst/>
          </a:prstGeom>
        </p:spPr>
        <p:txBody>
          <a:bodyPr vert="horz" lIns="100794" tIns="50397" rIns="100794" bIns="50397" anchor="ctr" anchorCtr="0">
            <a:normAutofit/>
          </a:bodyPr>
          <a:lstStyle>
            <a:lvl1pPr algn="ctr" eaLnBrk="1" latinLnBrk="0" hangingPunct="1">
              <a:defRPr kumimoji="0" sz="15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8B26229-CB39-4CC2-831F-97F1B5D0AD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0" r:id="rId2"/>
    <p:sldLayoutId id="2147483865" r:id="rId3"/>
    <p:sldLayoutId id="2147483866" r:id="rId4"/>
    <p:sldLayoutId id="2147483867" r:id="rId5"/>
    <p:sldLayoutId id="2147483861" r:id="rId6"/>
    <p:sldLayoutId id="2147483868" r:id="rId7"/>
    <p:sldLayoutId id="2147483862" r:id="rId8"/>
    <p:sldLayoutId id="2147483869" r:id="rId9"/>
    <p:sldLayoutId id="2147483863" r:id="rId10"/>
    <p:sldLayoutId id="21474838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9pPr>
    </p:titleStyle>
    <p:bodyStyle>
      <a:lvl1pPr marL="352425" indent="-352425" algn="l" rtl="0" eaLnBrk="0" fontAlgn="base" hangingPunct="0">
        <a:spcBef>
          <a:spcPts val="775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04850" indent="-30162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006475" indent="-250825" algn="l" rtl="0" eaLnBrk="0" fontAlgn="base" hangingPunct="0">
        <a:spcBef>
          <a:spcPts val="55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300" indent="-250825" algn="l" rtl="0" eaLnBrk="0" fontAlgn="base" hangingPunct="0">
        <a:spcBef>
          <a:spcPts val="438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14538" indent="-250825" algn="l" rtl="0" eaLnBrk="0" fontAlgn="base" hangingPunct="0">
        <a:spcBef>
          <a:spcPts val="438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318269" indent="-251986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620652" indent="-251986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23035" indent="-251986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225418" indent="-251986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katedry.ped.muni.cz/knihovna/e-zdroje" TargetMode="External"/><Relationship Id="rId7" Type="http://schemas.openxmlformats.org/officeDocument/2006/relationships/hyperlink" Target="http://www.nadani.cz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vp.cz/" TargetMode="External"/><Relationship Id="rId5" Type="http://schemas.openxmlformats.org/officeDocument/2006/relationships/hyperlink" Target="http://www.ceskaskola.cz/" TargetMode="External"/><Relationship Id="rId4" Type="http://schemas.openxmlformats.org/officeDocument/2006/relationships/hyperlink" Target="http://pdfweb.truni.sk/jop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2604161" y="4321537"/>
            <a:ext cx="7140443" cy="2276457"/>
          </a:xfrm>
        </p:spPr>
        <p:txBody>
          <a:bodyPr lIns="0" tIns="0" rIns="0" bIns="0" anchor="ctr">
            <a:spAutoFit/>
          </a:bodyPr>
          <a:lstStyle/>
          <a:p>
            <a:pPr marL="357188" indent="-357188" eaLnBrk="1" fontAlgn="auto" hangingPunct="1">
              <a:lnSpc>
                <a:spcPct val="102000"/>
              </a:lnSpc>
              <a:spcAft>
                <a:spcPts val="0"/>
              </a:spcAft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  <a:defRPr/>
            </a:pPr>
            <a:r>
              <a:rPr lang="cs-CZ" dirty="0"/>
              <a:t>PBSNJB11 Psychologie výchovy a vzdělávání (jaro 2018)</a:t>
            </a:r>
            <a:endParaRPr lang="en-GB" dirty="0"/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Vstupní informace</a:t>
            </a:r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04825" y="588963"/>
            <a:ext cx="9074150" cy="693737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mtClean="0"/>
              <a:t>Kontakt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4825" y="1763713"/>
            <a:ext cx="9074150" cy="3412601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b="1" dirty="0" smtClean="0"/>
              <a:t>Mgr. </a:t>
            </a:r>
            <a:r>
              <a:rPr lang="cs-CZ" b="1" dirty="0" err="1" smtClean="0"/>
              <a:t>et</a:t>
            </a:r>
            <a:r>
              <a:rPr lang="cs-CZ" b="1" dirty="0" smtClean="0"/>
              <a:t> Mgr. </a:t>
            </a:r>
            <a:r>
              <a:rPr lang="en-GB" b="1" dirty="0" smtClean="0"/>
              <a:t>Jan Mareš</a:t>
            </a:r>
            <a:r>
              <a:rPr lang="cs-CZ" b="1" dirty="0" smtClean="0"/>
              <a:t>, </a:t>
            </a:r>
            <a:r>
              <a:rPr lang="cs-CZ" b="1" dirty="0" err="1" smtClean="0"/>
              <a:t>Ph.D</a:t>
            </a:r>
            <a:r>
              <a:rPr lang="cs-CZ" b="1" dirty="0" smtClean="0"/>
              <a:t>.</a:t>
            </a:r>
            <a:endParaRPr lang="en-GB" b="1" dirty="0" smtClean="0"/>
          </a:p>
          <a:p>
            <a:pPr lvl="1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 smtClean="0"/>
              <a:t>mares@</a:t>
            </a:r>
            <a:r>
              <a:rPr lang="cs-CZ" dirty="0" err="1" smtClean="0"/>
              <a:t>ped</a:t>
            </a:r>
            <a:r>
              <a:rPr lang="en-GB" dirty="0" smtClean="0"/>
              <a:t>.</a:t>
            </a:r>
            <a:r>
              <a:rPr lang="en-GB" dirty="0" err="1" smtClean="0"/>
              <a:t>muni.cz</a:t>
            </a:r>
            <a:r>
              <a:rPr lang="en-GB" dirty="0" smtClean="0"/>
              <a:t> </a:t>
            </a:r>
            <a:endParaRPr lang="cs-CZ" dirty="0" smtClean="0"/>
          </a:p>
          <a:p>
            <a:pPr lvl="2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dirty="0" smtClean="0">
                <a:solidFill>
                  <a:srgbClr val="FF0000"/>
                </a:solidFill>
              </a:rPr>
              <a:t>Prosím uvádět v předmětu kód předmětu</a:t>
            </a:r>
          </a:p>
          <a:p>
            <a:pPr lvl="1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smtClean="0"/>
              <a:t>diskusní </a:t>
            </a:r>
            <a:r>
              <a:rPr lang="cs-CZ" dirty="0" smtClean="0"/>
              <a:t>fórum předmětu</a:t>
            </a:r>
            <a:endParaRPr lang="en-GB" dirty="0" smtClean="0"/>
          </a:p>
          <a:p>
            <a:pPr lvl="1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 err="1" smtClean="0"/>
              <a:t>konzultační</a:t>
            </a:r>
            <a:r>
              <a:rPr lang="en-GB" dirty="0" smtClean="0"/>
              <a:t> </a:t>
            </a:r>
            <a:r>
              <a:rPr lang="en-GB" dirty="0" err="1" smtClean="0"/>
              <a:t>hodiny</a:t>
            </a:r>
            <a:r>
              <a:rPr lang="en-GB" dirty="0" smtClean="0"/>
              <a:t>: </a:t>
            </a:r>
            <a:r>
              <a:rPr lang="cs-CZ" dirty="0" smtClean="0"/>
              <a:t>úterý 9:20-10:20</a:t>
            </a:r>
            <a:r>
              <a:rPr lang="en-GB" dirty="0" smtClean="0"/>
              <a:t>; </a:t>
            </a:r>
            <a:endParaRPr lang="cs-CZ" dirty="0" smtClean="0"/>
          </a:p>
          <a:p>
            <a:pPr lvl="2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 err="1" smtClean="0"/>
              <a:t>jindy</a:t>
            </a:r>
            <a:r>
              <a:rPr lang="en-GB" dirty="0" smtClean="0"/>
              <a:t> </a:t>
            </a:r>
            <a:r>
              <a:rPr lang="cs-CZ" dirty="0" smtClean="0"/>
              <a:t>jen </a:t>
            </a:r>
            <a:r>
              <a:rPr lang="en-GB" dirty="0" err="1" smtClean="0"/>
              <a:t>po</a:t>
            </a:r>
            <a:r>
              <a:rPr lang="en-GB" dirty="0" smtClean="0"/>
              <a:t> </a:t>
            </a:r>
            <a:r>
              <a:rPr lang="en-GB" dirty="0" err="1" smtClean="0"/>
              <a:t>předchozí</a:t>
            </a:r>
            <a:r>
              <a:rPr lang="en-GB" dirty="0" smtClean="0"/>
              <a:t> </a:t>
            </a:r>
            <a:r>
              <a:rPr lang="en-GB" dirty="0" err="1" smtClean="0"/>
              <a:t>domluvě</a:t>
            </a:r>
            <a:endParaRPr lang="cs-CZ" dirty="0" smtClean="0"/>
          </a:p>
          <a:p>
            <a:pPr lvl="2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 smtClean="0"/>
              <a:t>(</a:t>
            </a:r>
            <a:r>
              <a:rPr lang="en-GB" dirty="0" err="1" smtClean="0"/>
              <a:t>Katedra</a:t>
            </a:r>
            <a:r>
              <a:rPr lang="en-GB" dirty="0" smtClean="0"/>
              <a:t> </a:t>
            </a:r>
            <a:r>
              <a:rPr lang="en-GB" dirty="0" err="1" smtClean="0"/>
              <a:t>psychologie</a:t>
            </a:r>
            <a:r>
              <a:rPr lang="en-GB" dirty="0" smtClean="0"/>
              <a:t>, </a:t>
            </a:r>
            <a:r>
              <a:rPr lang="cs-CZ" dirty="0" smtClean="0"/>
              <a:t>Poříčí 31</a:t>
            </a:r>
            <a:r>
              <a:rPr lang="en-GB" dirty="0" smtClean="0"/>
              <a:t>, Brno)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smtClean="0"/>
              <a:t>Požadavky na ukončení kurzu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dirty="0" smtClean="0"/>
              <a:t>Seminární práce – poster</a:t>
            </a:r>
          </a:p>
          <a:p>
            <a:pPr lvl="1" eaLnBrk="1" hangingPunct="1">
              <a:defRPr/>
            </a:pPr>
            <a:r>
              <a:rPr lang="cs-CZ" dirty="0" smtClean="0"/>
              <a:t>Téma dle vlastního výběru v sylabu (teoretické / výzkumné / kazuistické téma)</a:t>
            </a:r>
          </a:p>
          <a:p>
            <a:pPr lvl="1" eaLnBrk="1" hangingPunct="1">
              <a:defRPr/>
            </a:pPr>
            <a:r>
              <a:rPr lang="cs-CZ" dirty="0" smtClean="0"/>
              <a:t>Do 28.3. – anotaci problému do </a:t>
            </a:r>
            <a:r>
              <a:rPr lang="cs-CZ" dirty="0" err="1" smtClean="0"/>
              <a:t>ISu</a:t>
            </a:r>
            <a:r>
              <a:rPr lang="cs-CZ" dirty="0" smtClean="0"/>
              <a:t> (</a:t>
            </a:r>
            <a:r>
              <a:rPr lang="cs-CZ" dirty="0" err="1" smtClean="0"/>
              <a:t>odevzdávárna</a:t>
            </a:r>
            <a:r>
              <a:rPr lang="cs-CZ" dirty="0" smtClean="0"/>
              <a:t>)</a:t>
            </a:r>
          </a:p>
          <a:p>
            <a:pPr lvl="1" eaLnBrk="1" hangingPunct="1">
              <a:defRPr/>
            </a:pPr>
            <a:r>
              <a:rPr lang="cs-CZ" dirty="0" smtClean="0"/>
              <a:t>25.4. a 9.5. proběhne v semináři „</a:t>
            </a:r>
            <a:r>
              <a:rPr lang="cs-CZ" dirty="0" err="1" smtClean="0"/>
              <a:t>posterová</a:t>
            </a:r>
            <a:r>
              <a:rPr lang="cs-CZ" dirty="0" smtClean="0"/>
              <a:t> sekce“ s rozpravou nad postery</a:t>
            </a:r>
          </a:p>
          <a:p>
            <a:pPr marL="352425" lvl="1" indent="-352425" eaLnBrk="1" hangingPunct="1">
              <a:spcBef>
                <a:spcPts val="775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/>
            </a:pPr>
            <a:r>
              <a:rPr lang="cs-CZ" dirty="0" smtClean="0"/>
              <a:t>Aktivní účast na seminářích (80%; čtyři ze šesti setkání </a:t>
            </a:r>
            <a:r>
              <a:rPr lang="cs-CZ" dirty="0" smtClean="0"/>
              <a:t>;)</a:t>
            </a:r>
            <a:endParaRPr lang="cs-CZ" dirty="0" smtClean="0"/>
          </a:p>
          <a:p>
            <a:pPr marL="352425" lvl="1" indent="-352425" eaLnBrk="1" hangingPunct="1">
              <a:spcBef>
                <a:spcPts val="775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/>
            </a:pPr>
            <a:r>
              <a:rPr lang="cs-CZ" dirty="0" smtClean="0"/>
              <a:t>Zápočtový test 9.5. 10 otázek (uzavřené i otevřené)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smtClean="0"/>
              <a:t>Požadavky na ukončení kurzu (2)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200" i="1" smtClean="0"/>
              <a:t>Prosím studenty s SPU či senzorickým handicapem aby o s svých specifických požadavcích na podobu výuky a zkoušky informovali vyučujícího co nejdříve.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200" i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200" i="1" smtClean="0"/>
              <a:t>Případné dotazy k seminárním pracím atd. vyučující rád zodpoví v diskuzním fóru předmětu v ISu.</a:t>
            </a:r>
          </a:p>
          <a:p>
            <a:pPr eaLnBrk="1" hangingPunct="1">
              <a:lnSpc>
                <a:spcPct val="90000"/>
              </a:lnSpc>
            </a:pPr>
            <a:endParaRPr lang="cs-CZ" sz="22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smtClean="0"/>
              <a:t>Koncepce kurzu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>
              <a:lnSpc>
                <a:spcPct val="116000"/>
              </a:lnSpc>
            </a:pPr>
            <a:r>
              <a:rPr lang="en-GB" sz="2700" b="1" i="1" smtClean="0"/>
              <a:t>Kurs je věnován</a:t>
            </a:r>
            <a:r>
              <a:rPr lang="cs-CZ" sz="2700" b="1" i="1" smtClean="0"/>
              <a:t>:</a:t>
            </a:r>
          </a:p>
          <a:p>
            <a:pPr lvl="1" eaLnBrk="1" hangingPunct="1">
              <a:lnSpc>
                <a:spcPct val="116000"/>
              </a:lnSpc>
            </a:pPr>
            <a:r>
              <a:rPr lang="cs-CZ" sz="2200" i="1" smtClean="0"/>
              <a:t>vybraným</a:t>
            </a:r>
            <a:r>
              <a:rPr lang="cs-CZ" sz="2200" b="1" i="1" smtClean="0"/>
              <a:t> </a:t>
            </a:r>
            <a:r>
              <a:rPr lang="en-GB" sz="2200" b="1" i="1" smtClean="0"/>
              <a:t>teoretickým a metodologickým otázkám výchovy a vzdělávání </a:t>
            </a:r>
            <a:r>
              <a:rPr lang="en-GB" sz="2200" i="1" smtClean="0"/>
              <a:t>z pohledu pedagogické a školní psychologie</a:t>
            </a:r>
            <a:r>
              <a:rPr lang="en-GB" sz="2200" b="1" i="1" smtClean="0"/>
              <a:t>, </a:t>
            </a:r>
            <a:endParaRPr lang="cs-CZ" sz="2200" b="1" i="1" smtClean="0"/>
          </a:p>
          <a:p>
            <a:pPr lvl="1" eaLnBrk="1" hangingPunct="1">
              <a:lnSpc>
                <a:spcPct val="116000"/>
              </a:lnSpc>
            </a:pPr>
            <a:r>
              <a:rPr lang="en-GB" sz="2200" b="1" i="1" smtClean="0"/>
              <a:t>studiu metod </a:t>
            </a:r>
            <a:r>
              <a:rPr lang="en-GB" sz="2200" i="1" smtClean="0"/>
              <a:t>pedagogické a školní psychologie</a:t>
            </a:r>
            <a:r>
              <a:rPr lang="en-GB" sz="2200" b="1" i="1" smtClean="0"/>
              <a:t>, </a:t>
            </a:r>
            <a:endParaRPr lang="cs-CZ" sz="2200" b="1" i="1" smtClean="0"/>
          </a:p>
          <a:p>
            <a:pPr lvl="1" eaLnBrk="1" hangingPunct="1">
              <a:lnSpc>
                <a:spcPct val="116000"/>
              </a:lnSpc>
            </a:pPr>
            <a:r>
              <a:rPr lang="cs-CZ" sz="2200" i="1" smtClean="0"/>
              <a:t>některým </a:t>
            </a:r>
            <a:r>
              <a:rPr lang="en-GB" sz="2200" b="1" i="1" smtClean="0"/>
              <a:t>širším souvislostem výchovy a vzdělávání ve škole a v rodině,</a:t>
            </a:r>
          </a:p>
          <a:p>
            <a:pPr lvl="1" eaLnBrk="1" hangingPunct="1">
              <a:lnSpc>
                <a:spcPct val="116000"/>
              </a:lnSpc>
            </a:pPr>
            <a:r>
              <a:rPr lang="cs-CZ" sz="2200" b="1" i="1" smtClean="0"/>
              <a:t>vybraným </a:t>
            </a:r>
            <a:r>
              <a:rPr lang="en-GB" sz="2200" b="1" i="1" smtClean="0"/>
              <a:t>speciálním tématům</a:t>
            </a:r>
            <a:r>
              <a:rPr lang="en-GB" sz="2200" i="1" smtClean="0"/>
              <a:t> pedagogické a školní psychologie</a:t>
            </a:r>
            <a:endParaRPr lang="cs-CZ" sz="2200" i="1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smtClean="0"/>
              <a:t>Literatura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74688" y="1763713"/>
            <a:ext cx="9190037" cy="4956175"/>
          </a:xfrm>
        </p:spPr>
        <p:txBody>
          <a:bodyPr/>
          <a:lstStyle/>
          <a:p>
            <a:r>
              <a:rPr lang="cs-CZ" smtClean="0"/>
              <a:t>Jak se pozná odborná informace(vědecky ověřená) ?</a:t>
            </a:r>
          </a:p>
          <a:p>
            <a:r>
              <a:rPr lang="cs-CZ" smtClean="0"/>
              <a:t>Čím se liší od informace získané od autority?</a:t>
            </a:r>
          </a:p>
          <a:p>
            <a:r>
              <a:rPr lang="cs-CZ" smtClean="0"/>
              <a:t>Čím se liší od praktické zkušenosti?</a:t>
            </a:r>
          </a:p>
          <a:p>
            <a:r>
              <a:rPr lang="cs-CZ" smtClean="0"/>
              <a:t>Jakým způsobem je možné tyto zdroje informací v odborném životě využívat?</a:t>
            </a:r>
          </a:p>
          <a:p>
            <a:endParaRPr lang="cs-CZ" smtClean="0"/>
          </a:p>
          <a:p>
            <a:r>
              <a:rPr lang="cs-CZ" smtClean="0"/>
              <a:t>Co je cílem práce s odbornými informacemi? Nestačí talent a zkušenost?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Literatura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Základní</a:t>
            </a:r>
            <a:r>
              <a:rPr lang="en-US" dirty="0"/>
              <a:t> </a:t>
            </a:r>
            <a:r>
              <a:rPr lang="en-US" dirty="0" err="1"/>
              <a:t>studijní</a:t>
            </a:r>
            <a:r>
              <a:rPr lang="en-US" dirty="0"/>
              <a:t> text</a:t>
            </a:r>
          </a:p>
          <a:p>
            <a:r>
              <a:rPr lang="en-US" dirty="0"/>
              <a:t>MAREŠ, </a:t>
            </a:r>
            <a:r>
              <a:rPr lang="en-US" dirty="0" err="1"/>
              <a:t>Jiří</a:t>
            </a:r>
            <a:r>
              <a:rPr lang="en-US" dirty="0"/>
              <a:t>. </a:t>
            </a:r>
            <a:r>
              <a:rPr lang="en-US" i="1" dirty="0" err="1"/>
              <a:t>Pedagogická</a:t>
            </a:r>
            <a:r>
              <a:rPr lang="en-US" i="1" dirty="0"/>
              <a:t> </a:t>
            </a:r>
            <a:r>
              <a:rPr lang="en-US" i="1" dirty="0" err="1"/>
              <a:t>psychologie</a:t>
            </a:r>
            <a:r>
              <a:rPr lang="en-US" dirty="0"/>
              <a:t>. Praha: </a:t>
            </a:r>
            <a:r>
              <a:rPr lang="en-US" dirty="0" err="1"/>
              <a:t>Portál</a:t>
            </a:r>
            <a:r>
              <a:rPr lang="en-US" dirty="0"/>
              <a:t> 2013.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52" y="3313313"/>
            <a:ext cx="26797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879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Doplňující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FISHER, Robert. </a:t>
            </a:r>
            <a:r>
              <a:rPr lang="cs-CZ" i="1" dirty="0"/>
              <a:t>Učíme děti myslet a učit se. Praktický průvodce strategiemi vyučování.</a:t>
            </a:r>
            <a:r>
              <a:rPr lang="cs-CZ" dirty="0"/>
              <a:t> 3. vyd. Praha: Portál, 2011.</a:t>
            </a:r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2230" y="3303411"/>
            <a:ext cx="2374900" cy="341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8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555625"/>
            <a:ext cx="9075738" cy="760413"/>
          </a:xfrm>
        </p:spPr>
        <p:txBody>
          <a:bodyPr lIns="0" tIns="0" rIns="0" bIns="0">
            <a:spAutoFit/>
          </a:bodyPr>
          <a:lstStyle/>
          <a:p>
            <a:pPr marL="357188" indent="-357188" eaLnBrk="1" hangingPunct="1">
              <a:lnSpc>
                <a:spcPct val="102000"/>
              </a:lnSpc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</a:pPr>
            <a:r>
              <a:rPr lang="cs-CZ" smtClean="0"/>
              <a:t>Literatura</a:t>
            </a:r>
            <a:endParaRPr lang="en-GB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20725" y="1835150"/>
            <a:ext cx="8772525" cy="5503943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800" dirty="0" err="1" smtClean="0"/>
              <a:t>Doporučená</a:t>
            </a:r>
            <a:r>
              <a:rPr lang="en-GB" sz="1800" dirty="0" smtClean="0"/>
              <a:t> </a:t>
            </a:r>
            <a:r>
              <a:rPr lang="en-GB" sz="1800" dirty="0" err="1" smtClean="0"/>
              <a:t>literatura</a:t>
            </a:r>
            <a:r>
              <a:rPr lang="cs-CZ" sz="1800" dirty="0" smtClean="0"/>
              <a:t> (vč. přednášek a odkazů v </a:t>
            </a:r>
            <a:r>
              <a:rPr lang="cs-CZ" sz="1800" dirty="0" err="1" smtClean="0"/>
              <a:t>ISu</a:t>
            </a:r>
            <a:r>
              <a:rPr lang="cs-CZ" sz="1800" dirty="0" smtClean="0"/>
              <a:t>)</a:t>
            </a:r>
            <a:endParaRPr lang="en-GB" sz="1800" dirty="0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800" dirty="0" err="1" smtClean="0"/>
              <a:t>Odborná</a:t>
            </a:r>
            <a:r>
              <a:rPr lang="en-GB" sz="1800" dirty="0" smtClean="0"/>
              <a:t> </a:t>
            </a:r>
            <a:r>
              <a:rPr lang="en-GB" sz="1800" dirty="0" err="1" smtClean="0"/>
              <a:t>periodika</a:t>
            </a:r>
            <a:r>
              <a:rPr lang="cs-CZ" sz="1800" dirty="0" smtClean="0"/>
              <a:t> (obvyklá s důrazem na)</a:t>
            </a:r>
            <a:endParaRPr lang="en-GB" sz="1800" dirty="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sz="1600" dirty="0">
                <a:hlinkClick r:id="rId3"/>
              </a:rPr>
              <a:t>https://</a:t>
            </a:r>
            <a:r>
              <a:rPr lang="cs-CZ" sz="1600" dirty="0" smtClean="0">
                <a:hlinkClick r:id="rId3"/>
              </a:rPr>
              <a:t>katedry.ped.muni.cz/knihovna/e-zdroje</a:t>
            </a:r>
            <a:r>
              <a:rPr lang="cs-CZ" sz="1600" dirty="0" smtClean="0"/>
              <a:t>   </a:t>
            </a:r>
            <a:endParaRPr lang="cs-CZ" sz="1600" dirty="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 smtClean="0"/>
              <a:t>Pedagogika</a:t>
            </a:r>
            <a:r>
              <a:rPr lang="cs-CZ" sz="1600" dirty="0" smtClean="0"/>
              <a:t>, Studia </a:t>
            </a:r>
            <a:r>
              <a:rPr lang="cs-CZ" sz="1600" dirty="0" err="1" smtClean="0"/>
              <a:t>Paedagogica</a:t>
            </a:r>
            <a:r>
              <a:rPr lang="cs-CZ" sz="1600" dirty="0" smtClean="0"/>
              <a:t>, Orbis </a:t>
            </a:r>
            <a:r>
              <a:rPr lang="cs-CZ" sz="1600" dirty="0" err="1" smtClean="0"/>
              <a:t>Scholae</a:t>
            </a:r>
            <a:r>
              <a:rPr lang="cs-CZ" sz="1600" dirty="0" smtClean="0"/>
              <a:t>, Pedagogická orientace, </a:t>
            </a:r>
            <a:r>
              <a:rPr lang="en-US" sz="1600" dirty="0" err="1" smtClean="0">
                <a:hlinkClick r:id="rId4"/>
              </a:rPr>
              <a:t>Pedagogický</a:t>
            </a:r>
            <a:r>
              <a:rPr lang="en-US" sz="1600" dirty="0" smtClean="0">
                <a:hlinkClick r:id="rId4"/>
              </a:rPr>
              <a:t> </a:t>
            </a:r>
            <a:r>
              <a:rPr lang="en-US" sz="1600" dirty="0" err="1" smtClean="0">
                <a:hlinkClick r:id="rId4"/>
              </a:rPr>
              <a:t>časopis</a:t>
            </a:r>
            <a:r>
              <a:rPr lang="en-US" sz="1600" dirty="0" smtClean="0">
                <a:hlinkClick r:id="rId4"/>
              </a:rPr>
              <a:t> / Journal of Pedagogy</a:t>
            </a:r>
            <a:r>
              <a:rPr lang="cs-CZ" sz="1600" dirty="0" smtClean="0"/>
              <a:t> (…)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 smtClean="0"/>
              <a:t>Psychológia</a:t>
            </a:r>
            <a:r>
              <a:rPr lang="en-GB" sz="1600" dirty="0" smtClean="0"/>
              <a:t> a </a:t>
            </a:r>
            <a:r>
              <a:rPr lang="en-GB" sz="1600" dirty="0" err="1" smtClean="0"/>
              <a:t>pato</a:t>
            </a:r>
            <a:r>
              <a:rPr lang="en-GB" sz="1600" dirty="0" smtClean="0"/>
              <a:t> </a:t>
            </a:r>
            <a:r>
              <a:rPr lang="en-GB" sz="1600" dirty="0" err="1" smtClean="0"/>
              <a:t>psychológia</a:t>
            </a:r>
            <a:r>
              <a:rPr lang="en-GB" sz="1600" dirty="0" smtClean="0"/>
              <a:t> </a:t>
            </a:r>
            <a:r>
              <a:rPr lang="en-GB" sz="1600" dirty="0" err="1" smtClean="0"/>
              <a:t>dieťaťa</a:t>
            </a:r>
            <a:endParaRPr lang="cs-CZ" sz="1600" dirty="0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800" dirty="0" err="1" smtClean="0"/>
              <a:t>Populární</a:t>
            </a:r>
            <a:r>
              <a:rPr lang="en-GB" sz="1800" dirty="0" smtClean="0"/>
              <a:t> </a:t>
            </a:r>
            <a:r>
              <a:rPr lang="en-GB" sz="1800" dirty="0" err="1" smtClean="0"/>
              <a:t>periodika</a:t>
            </a:r>
            <a:endParaRPr lang="en-GB" sz="1800" dirty="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 smtClean="0"/>
              <a:t>Moderní</a:t>
            </a:r>
            <a:r>
              <a:rPr lang="en-GB" sz="1600" dirty="0" smtClean="0"/>
              <a:t> </a:t>
            </a:r>
            <a:r>
              <a:rPr lang="en-GB" sz="1600" dirty="0" err="1" smtClean="0"/>
              <a:t>vyučování</a:t>
            </a:r>
            <a:endParaRPr lang="en-GB" sz="1600" dirty="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 smtClean="0"/>
              <a:t>Učitelské</a:t>
            </a:r>
            <a:r>
              <a:rPr lang="en-GB" sz="1600" dirty="0" smtClean="0"/>
              <a:t> </a:t>
            </a:r>
            <a:r>
              <a:rPr lang="en-GB" sz="1600" dirty="0" err="1" smtClean="0"/>
              <a:t>noviny</a:t>
            </a:r>
            <a:r>
              <a:rPr lang="en-GB" sz="1600" dirty="0" smtClean="0"/>
              <a:t> (...)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800" dirty="0" err="1" smtClean="0"/>
              <a:t>Internetové</a:t>
            </a:r>
            <a:r>
              <a:rPr lang="en-GB" sz="1800" dirty="0" smtClean="0"/>
              <a:t> </a:t>
            </a:r>
            <a:r>
              <a:rPr lang="en-GB" sz="1800" dirty="0" err="1" smtClean="0"/>
              <a:t>zdroje</a:t>
            </a:r>
            <a:endParaRPr lang="en-GB" sz="1800" dirty="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sz="1600" dirty="0" err="1" smtClean="0"/>
              <a:t>eBrary</a:t>
            </a:r>
            <a:r>
              <a:rPr lang="cs-CZ" sz="1600" dirty="0" smtClean="0"/>
              <a:t> http://site.ebrary.com/lib/masaryk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 smtClean="0"/>
              <a:t>Stránky</a:t>
            </a:r>
            <a:r>
              <a:rPr lang="en-GB" sz="1600" dirty="0" smtClean="0"/>
              <a:t> </a:t>
            </a:r>
            <a:r>
              <a:rPr lang="en-GB" sz="1600" dirty="0" err="1" smtClean="0"/>
              <a:t>např</a:t>
            </a:r>
            <a:r>
              <a:rPr lang="en-GB" sz="1600" dirty="0" smtClean="0"/>
              <a:t>. </a:t>
            </a:r>
            <a:r>
              <a:rPr lang="en-GB" sz="1600" dirty="0" smtClean="0">
                <a:solidFill>
                  <a:srgbClr val="CCCCFF"/>
                </a:solidFill>
                <a:hlinkClick r:id="rId5"/>
              </a:rPr>
              <a:t>www.ceskaskola.cz</a:t>
            </a:r>
            <a:r>
              <a:rPr lang="en-GB" sz="1600" dirty="0" smtClean="0"/>
              <a:t> </a:t>
            </a:r>
            <a:r>
              <a:rPr lang="cs-CZ" sz="1600" dirty="0" smtClean="0"/>
              <a:t>, </a:t>
            </a:r>
            <a:r>
              <a:rPr lang="cs-CZ" sz="1600" dirty="0" smtClean="0">
                <a:hlinkClick r:id="rId6"/>
              </a:rPr>
              <a:t>www.</a:t>
            </a:r>
            <a:r>
              <a:rPr lang="cs-CZ" sz="1600" dirty="0" err="1" smtClean="0">
                <a:hlinkClick r:id="rId6"/>
              </a:rPr>
              <a:t>rvp.cz</a:t>
            </a:r>
            <a:r>
              <a:rPr lang="cs-CZ" sz="1600" dirty="0" smtClean="0"/>
              <a:t> </a:t>
            </a:r>
            <a:endParaRPr lang="en-GB" sz="1600" dirty="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 smtClean="0"/>
              <a:t>Databáze</a:t>
            </a:r>
            <a:r>
              <a:rPr lang="en-GB" sz="1600" dirty="0" smtClean="0"/>
              <a:t> (ERIC, JSTOR</a:t>
            </a:r>
            <a:r>
              <a:rPr lang="cs-CZ" sz="1600" dirty="0" smtClean="0"/>
              <a:t>…</a:t>
            </a:r>
            <a:r>
              <a:rPr lang="en-GB" sz="1600" dirty="0" smtClean="0"/>
              <a:t>)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 smtClean="0"/>
              <a:t>Svépomocné</a:t>
            </a:r>
            <a:r>
              <a:rPr lang="en-GB" sz="1600" dirty="0" smtClean="0"/>
              <a:t> </a:t>
            </a:r>
            <a:r>
              <a:rPr lang="en-GB" sz="1600" dirty="0" err="1" smtClean="0"/>
              <a:t>skupiny</a:t>
            </a:r>
            <a:r>
              <a:rPr lang="cs-CZ" sz="1600" dirty="0" smtClean="0"/>
              <a:t> </a:t>
            </a:r>
            <a:r>
              <a:rPr lang="cs-CZ" sz="1600" dirty="0" smtClean="0">
                <a:hlinkClick r:id="rId7"/>
              </a:rPr>
              <a:t>www.</a:t>
            </a:r>
            <a:r>
              <a:rPr lang="cs-CZ" sz="1600" dirty="0" err="1" smtClean="0">
                <a:hlinkClick r:id="rId7"/>
              </a:rPr>
              <a:t>nadani.cz</a:t>
            </a:r>
            <a:endParaRPr lang="cs-CZ" sz="1600" dirty="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16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443</TotalTime>
  <Words>357</Words>
  <Application>Microsoft Office PowerPoint</Application>
  <PresentationFormat>Vlastní</PresentationFormat>
  <Paragraphs>54</Paragraphs>
  <Slides>9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Times New Roman</vt:lpstr>
      <vt:lpstr>Tw Cen MT</vt:lpstr>
      <vt:lpstr>Verdana</vt:lpstr>
      <vt:lpstr>Wingdings</vt:lpstr>
      <vt:lpstr>Wingdings 2</vt:lpstr>
      <vt:lpstr>Medián</vt:lpstr>
      <vt:lpstr>PBSNJB11 Psychologie výchovy a vzdělávání (jaro 2018)</vt:lpstr>
      <vt:lpstr>Kontakt</vt:lpstr>
      <vt:lpstr>Požadavky na ukončení kurzu</vt:lpstr>
      <vt:lpstr>Požadavky na ukončení kurzu (2)</vt:lpstr>
      <vt:lpstr>Koncepce kurzu</vt:lpstr>
      <vt:lpstr>Literatura</vt:lpstr>
      <vt:lpstr>Literatura</vt:lpstr>
      <vt:lpstr>Doplňující literatura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Psychologie výchovy a vzdělávání</dc:title>
  <dc:creator>Mares</dc:creator>
  <cp:lastModifiedBy>Jan Mareš</cp:lastModifiedBy>
  <cp:revision>45</cp:revision>
  <dcterms:modified xsi:type="dcterms:W3CDTF">2018-03-02T12:15:40Z</dcterms:modified>
</cp:coreProperties>
</file>