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0" r:id="rId2"/>
    <p:sldId id="312" r:id="rId3"/>
    <p:sldId id="313" r:id="rId4"/>
    <p:sldId id="314" r:id="rId5"/>
    <p:sldId id="315" r:id="rId6"/>
    <p:sldId id="316" r:id="rId7"/>
    <p:sldId id="317" r:id="rId8"/>
    <p:sldId id="260" r:id="rId9"/>
    <p:sldId id="261" r:id="rId10"/>
    <p:sldId id="262" r:id="rId11"/>
    <p:sldId id="264" r:id="rId12"/>
    <p:sldId id="270" r:id="rId13"/>
    <p:sldId id="271" r:id="rId14"/>
    <p:sldId id="279" r:id="rId15"/>
    <p:sldId id="266" r:id="rId16"/>
    <p:sldId id="280" r:id="rId17"/>
    <p:sldId id="281" r:id="rId18"/>
    <p:sldId id="282" r:id="rId19"/>
    <p:sldId id="308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8" r:id="rId35"/>
    <p:sldId id="299" r:id="rId36"/>
    <p:sldId id="300" r:id="rId37"/>
    <p:sldId id="301" r:id="rId38"/>
    <p:sldId id="303" r:id="rId39"/>
    <p:sldId id="302" r:id="rId40"/>
    <p:sldId id="309" r:id="rId41"/>
    <p:sldId id="307" r:id="rId42"/>
    <p:sldId id="305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45A131-6029-484A-AE9E-4E31D7320C26}" type="doc">
      <dgm:prSet loTypeId="urn:microsoft.com/office/officeart/2005/8/layout/target1" loCatId="relationship" qsTypeId="urn:microsoft.com/office/officeart/2005/8/quickstyle/simple2" qsCatId="simple" csTypeId="urn:microsoft.com/office/officeart/2005/8/colors/accent1_2" csCatId="accent1" phldr="1"/>
      <dgm:spPr/>
    </dgm:pt>
    <dgm:pt modelId="{164894E8-E22A-4B3B-B48F-9E81485E8FF8}">
      <dgm:prSet phldrT="[Text]"/>
      <dgm:spPr/>
      <dgm:t>
        <a:bodyPr/>
        <a:lstStyle/>
        <a:p>
          <a:r>
            <a:rPr lang="cs-CZ" dirty="0" smtClean="0"/>
            <a:t>Jak přemýšlíme         o osobnostním růstu, o profesní volbě, jaký má téma přesah do života</a:t>
          </a:r>
          <a:endParaRPr lang="cs-CZ" dirty="0"/>
        </a:p>
      </dgm:t>
    </dgm:pt>
    <dgm:pt modelId="{74CCC6F5-5C90-446A-B7BA-AAE7C9917DA7}" type="parTrans" cxnId="{B78AEFEB-4E68-4E90-B7C4-C0541E87A0E9}">
      <dgm:prSet/>
      <dgm:spPr/>
      <dgm:t>
        <a:bodyPr/>
        <a:lstStyle/>
        <a:p>
          <a:endParaRPr lang="cs-CZ"/>
        </a:p>
      </dgm:t>
    </dgm:pt>
    <dgm:pt modelId="{CED6ACDF-59AD-42A9-8966-178FA59ED181}" type="sibTrans" cxnId="{B78AEFEB-4E68-4E90-B7C4-C0541E87A0E9}">
      <dgm:prSet/>
      <dgm:spPr/>
      <dgm:t>
        <a:bodyPr/>
        <a:lstStyle/>
        <a:p>
          <a:endParaRPr lang="cs-CZ"/>
        </a:p>
      </dgm:t>
    </dgm:pt>
    <dgm:pt modelId="{F7FA6561-1016-4E1F-8A0D-06F890F726EA}">
      <dgm:prSet phldrT="[Text]"/>
      <dgm:spPr/>
      <dgm:t>
        <a:bodyPr/>
        <a:lstStyle/>
        <a:p>
          <a:r>
            <a:rPr lang="cs-CZ" smtClean="0"/>
            <a:t>Kontext                     (</a:t>
          </a:r>
          <a:r>
            <a:rPr lang="cs-CZ" dirty="0" smtClean="0"/>
            <a:t>o co nám jde v tomto předmětu )</a:t>
          </a:r>
          <a:endParaRPr lang="cs-CZ" dirty="0"/>
        </a:p>
      </dgm:t>
    </dgm:pt>
    <dgm:pt modelId="{3AE5DBFC-57C0-482A-AC4F-46B68E80F110}" type="parTrans" cxnId="{76CF2006-E8BE-45E8-86A5-95516248050E}">
      <dgm:prSet/>
      <dgm:spPr/>
      <dgm:t>
        <a:bodyPr/>
        <a:lstStyle/>
        <a:p>
          <a:endParaRPr lang="cs-CZ"/>
        </a:p>
      </dgm:t>
    </dgm:pt>
    <dgm:pt modelId="{5EA9ECA9-FFB2-4656-A01D-F77F3802092C}" type="sibTrans" cxnId="{76CF2006-E8BE-45E8-86A5-95516248050E}">
      <dgm:prSet/>
      <dgm:spPr/>
      <dgm:t>
        <a:bodyPr/>
        <a:lstStyle/>
        <a:p>
          <a:endParaRPr lang="cs-CZ"/>
        </a:p>
      </dgm:t>
    </dgm:pt>
    <dgm:pt modelId="{FEB5C3AF-55D7-4021-A978-085EBB094370}">
      <dgm:prSet phldrT="[Text]"/>
      <dgm:spPr/>
      <dgm:t>
        <a:bodyPr/>
        <a:lstStyle/>
        <a:p>
          <a:r>
            <a:rPr lang="cs-CZ" dirty="0" smtClean="0"/>
            <a:t>Jednotlivá témata: sebepoznání, rozhodování, plánování, informace…</a:t>
          </a:r>
          <a:endParaRPr lang="cs-CZ" dirty="0"/>
        </a:p>
      </dgm:t>
    </dgm:pt>
    <dgm:pt modelId="{A56708F4-197B-45E0-BC5D-684C97D758C3}" type="parTrans" cxnId="{C7645E5F-85C7-447E-8FE3-94757DD7631E}">
      <dgm:prSet/>
      <dgm:spPr/>
      <dgm:t>
        <a:bodyPr/>
        <a:lstStyle/>
        <a:p>
          <a:endParaRPr lang="cs-CZ"/>
        </a:p>
      </dgm:t>
    </dgm:pt>
    <dgm:pt modelId="{04F9905B-24A7-4090-84E1-136CB21AD83F}" type="sibTrans" cxnId="{C7645E5F-85C7-447E-8FE3-94757DD7631E}">
      <dgm:prSet/>
      <dgm:spPr/>
      <dgm:t>
        <a:bodyPr/>
        <a:lstStyle/>
        <a:p>
          <a:endParaRPr lang="cs-CZ"/>
        </a:p>
      </dgm:t>
    </dgm:pt>
    <dgm:pt modelId="{CD8630F6-674E-447E-855B-8A7ADE4B57AF}" type="pres">
      <dgm:prSet presAssocID="{EB45A131-6029-484A-AE9E-4E31D7320C26}" presName="composite" presStyleCnt="0">
        <dgm:presLayoutVars>
          <dgm:chMax val="5"/>
          <dgm:dir/>
          <dgm:resizeHandles val="exact"/>
        </dgm:presLayoutVars>
      </dgm:prSet>
      <dgm:spPr/>
    </dgm:pt>
    <dgm:pt modelId="{F439450A-9A54-4127-9703-CB2C8D2F41D1}" type="pres">
      <dgm:prSet presAssocID="{164894E8-E22A-4B3B-B48F-9E81485E8FF8}" presName="circle1" presStyleLbl="lnNode1" presStyleIdx="0" presStyleCnt="3"/>
      <dgm:spPr/>
    </dgm:pt>
    <dgm:pt modelId="{63E983EF-8210-4940-BAD1-3BB93D59C853}" type="pres">
      <dgm:prSet presAssocID="{164894E8-E22A-4B3B-B48F-9E81485E8FF8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302FB3-73A3-4116-BDA1-E444FA9E088B}" type="pres">
      <dgm:prSet presAssocID="{164894E8-E22A-4B3B-B48F-9E81485E8FF8}" presName="line1" presStyleLbl="callout" presStyleIdx="0" presStyleCnt="6"/>
      <dgm:spPr/>
    </dgm:pt>
    <dgm:pt modelId="{38D4749E-CB9D-434D-8B6A-80A4BC916803}" type="pres">
      <dgm:prSet presAssocID="{164894E8-E22A-4B3B-B48F-9E81485E8FF8}" presName="d1" presStyleLbl="callout" presStyleIdx="1" presStyleCnt="6"/>
      <dgm:spPr/>
    </dgm:pt>
    <dgm:pt modelId="{7C8B387A-2BE1-4273-A3E6-FDE3EA0C3126}" type="pres">
      <dgm:prSet presAssocID="{F7FA6561-1016-4E1F-8A0D-06F890F726EA}" presName="circle2" presStyleLbl="lnNode1" presStyleIdx="1" presStyleCnt="3"/>
      <dgm:spPr/>
    </dgm:pt>
    <dgm:pt modelId="{AB2E826F-906D-41C3-BD88-9DD372045C3C}" type="pres">
      <dgm:prSet presAssocID="{F7FA6561-1016-4E1F-8A0D-06F890F726EA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83D4B7-119B-4B22-8796-B40A1A8BA590}" type="pres">
      <dgm:prSet presAssocID="{F7FA6561-1016-4E1F-8A0D-06F890F726EA}" presName="line2" presStyleLbl="callout" presStyleIdx="2" presStyleCnt="6"/>
      <dgm:spPr/>
    </dgm:pt>
    <dgm:pt modelId="{D491D1F1-9914-44A6-A214-8EF9123C4F57}" type="pres">
      <dgm:prSet presAssocID="{F7FA6561-1016-4E1F-8A0D-06F890F726EA}" presName="d2" presStyleLbl="callout" presStyleIdx="3" presStyleCnt="6"/>
      <dgm:spPr/>
    </dgm:pt>
    <dgm:pt modelId="{3DA0B848-5FC3-42B2-A1AC-C401C332DE82}" type="pres">
      <dgm:prSet presAssocID="{FEB5C3AF-55D7-4021-A978-085EBB094370}" presName="circle3" presStyleLbl="lnNode1" presStyleIdx="2" presStyleCnt="3"/>
      <dgm:spPr/>
    </dgm:pt>
    <dgm:pt modelId="{23105C4F-0967-4517-8875-6D2BA3E6521B}" type="pres">
      <dgm:prSet presAssocID="{FEB5C3AF-55D7-4021-A978-085EBB094370}" presName="text3" presStyleLbl="revTx" presStyleIdx="2" presStyleCnt="3" custScaleY="988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89A772-AC93-44BE-B2A2-1EC9AB7A2BEE}" type="pres">
      <dgm:prSet presAssocID="{FEB5C3AF-55D7-4021-A978-085EBB094370}" presName="line3" presStyleLbl="callout" presStyleIdx="4" presStyleCnt="6"/>
      <dgm:spPr/>
    </dgm:pt>
    <dgm:pt modelId="{813CAFE9-D163-47C5-B654-A147877AF14B}" type="pres">
      <dgm:prSet presAssocID="{FEB5C3AF-55D7-4021-A978-085EBB094370}" presName="d3" presStyleLbl="callout" presStyleIdx="5" presStyleCnt="6"/>
      <dgm:spPr/>
    </dgm:pt>
  </dgm:ptLst>
  <dgm:cxnLst>
    <dgm:cxn modelId="{C7645E5F-85C7-447E-8FE3-94757DD7631E}" srcId="{EB45A131-6029-484A-AE9E-4E31D7320C26}" destId="{FEB5C3AF-55D7-4021-A978-085EBB094370}" srcOrd="2" destOrd="0" parTransId="{A56708F4-197B-45E0-BC5D-684C97D758C3}" sibTransId="{04F9905B-24A7-4090-84E1-136CB21AD83F}"/>
    <dgm:cxn modelId="{B78AEFEB-4E68-4E90-B7C4-C0541E87A0E9}" srcId="{EB45A131-6029-484A-AE9E-4E31D7320C26}" destId="{164894E8-E22A-4B3B-B48F-9E81485E8FF8}" srcOrd="0" destOrd="0" parTransId="{74CCC6F5-5C90-446A-B7BA-AAE7C9917DA7}" sibTransId="{CED6ACDF-59AD-42A9-8966-178FA59ED181}"/>
    <dgm:cxn modelId="{C4ED5E64-3AE2-468D-B19D-D50EBDF793C0}" type="presOf" srcId="{FEB5C3AF-55D7-4021-A978-085EBB094370}" destId="{23105C4F-0967-4517-8875-6D2BA3E6521B}" srcOrd="0" destOrd="0" presId="urn:microsoft.com/office/officeart/2005/8/layout/target1"/>
    <dgm:cxn modelId="{7136F17D-567B-4D94-8911-7485ED0D48D3}" type="presOf" srcId="{164894E8-E22A-4B3B-B48F-9E81485E8FF8}" destId="{63E983EF-8210-4940-BAD1-3BB93D59C853}" srcOrd="0" destOrd="0" presId="urn:microsoft.com/office/officeart/2005/8/layout/target1"/>
    <dgm:cxn modelId="{FA691F85-4073-49E6-87A6-44D2A2A40918}" type="presOf" srcId="{EB45A131-6029-484A-AE9E-4E31D7320C26}" destId="{CD8630F6-674E-447E-855B-8A7ADE4B57AF}" srcOrd="0" destOrd="0" presId="urn:microsoft.com/office/officeart/2005/8/layout/target1"/>
    <dgm:cxn modelId="{02F5C470-654B-4D78-A5A1-C5C94172037C}" type="presOf" srcId="{F7FA6561-1016-4E1F-8A0D-06F890F726EA}" destId="{AB2E826F-906D-41C3-BD88-9DD372045C3C}" srcOrd="0" destOrd="0" presId="urn:microsoft.com/office/officeart/2005/8/layout/target1"/>
    <dgm:cxn modelId="{76CF2006-E8BE-45E8-86A5-95516248050E}" srcId="{EB45A131-6029-484A-AE9E-4E31D7320C26}" destId="{F7FA6561-1016-4E1F-8A0D-06F890F726EA}" srcOrd="1" destOrd="0" parTransId="{3AE5DBFC-57C0-482A-AC4F-46B68E80F110}" sibTransId="{5EA9ECA9-FFB2-4656-A01D-F77F3802092C}"/>
    <dgm:cxn modelId="{227A927F-36A9-48B6-B4E7-8E5D1B587C4A}" type="presParOf" srcId="{CD8630F6-674E-447E-855B-8A7ADE4B57AF}" destId="{F439450A-9A54-4127-9703-CB2C8D2F41D1}" srcOrd="0" destOrd="0" presId="urn:microsoft.com/office/officeart/2005/8/layout/target1"/>
    <dgm:cxn modelId="{64E1364C-7F82-4921-8745-EFEC03AB18B5}" type="presParOf" srcId="{CD8630F6-674E-447E-855B-8A7ADE4B57AF}" destId="{63E983EF-8210-4940-BAD1-3BB93D59C853}" srcOrd="1" destOrd="0" presId="urn:microsoft.com/office/officeart/2005/8/layout/target1"/>
    <dgm:cxn modelId="{6586E30D-41F6-4920-B1FD-43E31D4929D2}" type="presParOf" srcId="{CD8630F6-674E-447E-855B-8A7ADE4B57AF}" destId="{E5302FB3-73A3-4116-BDA1-E444FA9E088B}" srcOrd="2" destOrd="0" presId="urn:microsoft.com/office/officeart/2005/8/layout/target1"/>
    <dgm:cxn modelId="{9815809A-0573-49E1-BA64-024459EB8D81}" type="presParOf" srcId="{CD8630F6-674E-447E-855B-8A7ADE4B57AF}" destId="{38D4749E-CB9D-434D-8B6A-80A4BC916803}" srcOrd="3" destOrd="0" presId="urn:microsoft.com/office/officeart/2005/8/layout/target1"/>
    <dgm:cxn modelId="{1AEC75F8-4572-49F9-BDF4-82ADD5CC7F9D}" type="presParOf" srcId="{CD8630F6-674E-447E-855B-8A7ADE4B57AF}" destId="{7C8B387A-2BE1-4273-A3E6-FDE3EA0C3126}" srcOrd="4" destOrd="0" presId="urn:microsoft.com/office/officeart/2005/8/layout/target1"/>
    <dgm:cxn modelId="{9BF91580-4354-4173-9E36-3A896510A5BC}" type="presParOf" srcId="{CD8630F6-674E-447E-855B-8A7ADE4B57AF}" destId="{AB2E826F-906D-41C3-BD88-9DD372045C3C}" srcOrd="5" destOrd="0" presId="urn:microsoft.com/office/officeart/2005/8/layout/target1"/>
    <dgm:cxn modelId="{21402FD4-4FD9-4AAD-A6AB-77D9EA8466F2}" type="presParOf" srcId="{CD8630F6-674E-447E-855B-8A7ADE4B57AF}" destId="{EA83D4B7-119B-4B22-8796-B40A1A8BA590}" srcOrd="6" destOrd="0" presId="urn:microsoft.com/office/officeart/2005/8/layout/target1"/>
    <dgm:cxn modelId="{7A795ECA-FA08-4279-AC09-612FD439C77B}" type="presParOf" srcId="{CD8630F6-674E-447E-855B-8A7ADE4B57AF}" destId="{D491D1F1-9914-44A6-A214-8EF9123C4F57}" srcOrd="7" destOrd="0" presId="urn:microsoft.com/office/officeart/2005/8/layout/target1"/>
    <dgm:cxn modelId="{22560593-46FC-4B4B-8DC6-B1AC3E000ADF}" type="presParOf" srcId="{CD8630F6-674E-447E-855B-8A7ADE4B57AF}" destId="{3DA0B848-5FC3-42B2-A1AC-C401C332DE82}" srcOrd="8" destOrd="0" presId="urn:microsoft.com/office/officeart/2005/8/layout/target1"/>
    <dgm:cxn modelId="{E9829CC1-92B2-45BE-8C33-B7BBC3AD3C0D}" type="presParOf" srcId="{CD8630F6-674E-447E-855B-8A7ADE4B57AF}" destId="{23105C4F-0967-4517-8875-6D2BA3E6521B}" srcOrd="9" destOrd="0" presId="urn:microsoft.com/office/officeart/2005/8/layout/target1"/>
    <dgm:cxn modelId="{9C570844-9D45-415B-AC9D-415946CAB818}" type="presParOf" srcId="{CD8630F6-674E-447E-855B-8A7ADE4B57AF}" destId="{5C89A772-AC93-44BE-B2A2-1EC9AB7A2BEE}" srcOrd="10" destOrd="0" presId="urn:microsoft.com/office/officeart/2005/8/layout/target1"/>
    <dgm:cxn modelId="{D24AC97D-9860-49AE-B754-B2E614C9564E}" type="presParOf" srcId="{CD8630F6-674E-447E-855B-8A7ADE4B57AF}" destId="{813CAFE9-D163-47C5-B654-A147877AF14B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0C45C8-DCF9-4370-B021-8C3930ADF5E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3FF2F07-050D-4ECF-8229-DF0B7EE4900F}">
      <dgm:prSet phldrT="[Text]"/>
      <dgm:spPr/>
      <dgm:t>
        <a:bodyPr/>
        <a:lstStyle/>
        <a:p>
          <a:r>
            <a:rPr lang="cs-CZ" dirty="0" smtClean="0">
              <a:solidFill>
                <a:srgbClr val="660066"/>
              </a:solidFill>
            </a:rPr>
            <a:t>Usuzování o vztazích mezi nimi vedoucí k optimální volbě</a:t>
          </a:r>
          <a:endParaRPr lang="cs-CZ" dirty="0">
            <a:solidFill>
              <a:srgbClr val="660066"/>
            </a:solidFill>
          </a:endParaRPr>
        </a:p>
      </dgm:t>
    </dgm:pt>
    <dgm:pt modelId="{768FDACC-0EF6-4968-A9E9-AD0181574D50}" type="parTrans" cxnId="{5B1CA1D6-CB2D-42A7-A1D3-E5EB67B17157}">
      <dgm:prSet/>
      <dgm:spPr/>
      <dgm:t>
        <a:bodyPr/>
        <a:lstStyle/>
        <a:p>
          <a:endParaRPr lang="cs-CZ"/>
        </a:p>
      </dgm:t>
    </dgm:pt>
    <dgm:pt modelId="{70F5FB15-CCF8-4029-AED6-E73B0DC04EED}" type="sibTrans" cxnId="{5B1CA1D6-CB2D-42A7-A1D3-E5EB67B17157}">
      <dgm:prSet/>
      <dgm:spPr/>
      <dgm:t>
        <a:bodyPr/>
        <a:lstStyle/>
        <a:p>
          <a:endParaRPr lang="cs-CZ"/>
        </a:p>
      </dgm:t>
    </dgm:pt>
    <dgm:pt modelId="{EB1D6B9B-84FE-40E4-B4B8-525460DF5EFD}">
      <dgm:prSet phldrT="[Text]"/>
      <dgm:spPr/>
      <dgm:t>
        <a:bodyPr/>
        <a:lstStyle/>
        <a:p>
          <a:r>
            <a:rPr lang="cs-CZ" dirty="0" smtClean="0"/>
            <a:t>Pochopení požadavků profesí</a:t>
          </a:r>
          <a:endParaRPr lang="cs-CZ" dirty="0"/>
        </a:p>
      </dgm:t>
    </dgm:pt>
    <dgm:pt modelId="{4D27E20A-C58B-4EE0-AE0C-6267DFA00C06}" type="parTrans" cxnId="{73B9C9E8-5CF5-4713-B611-FE8698876794}">
      <dgm:prSet/>
      <dgm:spPr/>
      <dgm:t>
        <a:bodyPr/>
        <a:lstStyle/>
        <a:p>
          <a:endParaRPr lang="cs-CZ"/>
        </a:p>
      </dgm:t>
    </dgm:pt>
    <dgm:pt modelId="{AF625B74-A04A-44C4-8610-8E95DBF75BFC}" type="sibTrans" cxnId="{73B9C9E8-5CF5-4713-B611-FE8698876794}">
      <dgm:prSet/>
      <dgm:spPr/>
      <dgm:t>
        <a:bodyPr/>
        <a:lstStyle/>
        <a:p>
          <a:endParaRPr lang="cs-CZ"/>
        </a:p>
      </dgm:t>
    </dgm:pt>
    <dgm:pt modelId="{83149E3B-92B5-414A-95AD-1AF4E30E0BC1}">
      <dgm:prSet phldrT="[Text]"/>
      <dgm:spPr/>
      <dgm:t>
        <a:bodyPr/>
        <a:lstStyle/>
        <a:p>
          <a:r>
            <a:rPr lang="cs-CZ" dirty="0" smtClean="0"/>
            <a:t>Pochopení sama sebe</a:t>
          </a:r>
          <a:endParaRPr lang="cs-CZ" dirty="0"/>
        </a:p>
      </dgm:t>
    </dgm:pt>
    <dgm:pt modelId="{C25C626C-596A-48B4-9EB7-BBDE43B9F8C0}" type="parTrans" cxnId="{35C690E9-8735-4080-8C60-AE30DB1CC13B}">
      <dgm:prSet/>
      <dgm:spPr/>
      <dgm:t>
        <a:bodyPr/>
        <a:lstStyle/>
        <a:p>
          <a:endParaRPr lang="cs-CZ"/>
        </a:p>
      </dgm:t>
    </dgm:pt>
    <dgm:pt modelId="{F8B27418-BD11-4BB0-90A4-F3441ABFA2CC}" type="sibTrans" cxnId="{35C690E9-8735-4080-8C60-AE30DB1CC13B}">
      <dgm:prSet/>
      <dgm:spPr/>
      <dgm:t>
        <a:bodyPr/>
        <a:lstStyle/>
        <a:p>
          <a:endParaRPr lang="cs-CZ"/>
        </a:p>
      </dgm:t>
    </dgm:pt>
    <dgm:pt modelId="{8D8F8430-5243-4C82-AD60-5F5E25F85895}" type="pres">
      <dgm:prSet presAssocID="{600C45C8-DCF9-4370-B021-8C3930ADF5EB}" presName="compositeShape" presStyleCnt="0">
        <dgm:presLayoutVars>
          <dgm:chMax val="7"/>
          <dgm:dir/>
          <dgm:resizeHandles val="exact"/>
        </dgm:presLayoutVars>
      </dgm:prSet>
      <dgm:spPr/>
    </dgm:pt>
    <dgm:pt modelId="{A1967369-7F0E-448A-A1A2-54E47FCEA225}" type="pres">
      <dgm:prSet presAssocID="{83FF2F07-050D-4ECF-8229-DF0B7EE4900F}" presName="circ1" presStyleLbl="vennNode1" presStyleIdx="0" presStyleCnt="3" custLinFactNeighborX="-7417" custLinFactNeighborY="73777"/>
      <dgm:spPr/>
      <dgm:t>
        <a:bodyPr/>
        <a:lstStyle/>
        <a:p>
          <a:endParaRPr lang="cs-CZ"/>
        </a:p>
      </dgm:t>
    </dgm:pt>
    <dgm:pt modelId="{1467A60B-E0B1-4637-9A64-60663B8439C9}" type="pres">
      <dgm:prSet presAssocID="{83FF2F07-050D-4ECF-8229-DF0B7EE4900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C79C73-9D46-4718-87A5-E01BF589F4C7}" type="pres">
      <dgm:prSet presAssocID="{EB1D6B9B-84FE-40E4-B4B8-525460DF5EFD}" presName="circ2" presStyleLbl="vennNode1" presStyleIdx="1" presStyleCnt="3" custLinFactNeighborX="24853" custLinFactNeighborY="-54343"/>
      <dgm:spPr/>
      <dgm:t>
        <a:bodyPr/>
        <a:lstStyle/>
        <a:p>
          <a:endParaRPr lang="cs-CZ"/>
        </a:p>
      </dgm:t>
    </dgm:pt>
    <dgm:pt modelId="{E781489D-5A31-4712-A62E-CF18164875CE}" type="pres">
      <dgm:prSet presAssocID="{EB1D6B9B-84FE-40E4-B4B8-525460DF5EF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E1245-618F-4329-9D85-A8FF112CB65B}" type="pres">
      <dgm:prSet presAssocID="{83149E3B-92B5-414A-95AD-1AF4E30E0BC1}" presName="circ3" presStyleLbl="vennNode1" presStyleIdx="2" presStyleCnt="3" custLinFactNeighborX="-39687" custLinFactNeighborY="-54343"/>
      <dgm:spPr/>
      <dgm:t>
        <a:bodyPr/>
        <a:lstStyle/>
        <a:p>
          <a:endParaRPr lang="cs-CZ"/>
        </a:p>
      </dgm:t>
    </dgm:pt>
    <dgm:pt modelId="{4D9946B0-5E75-4DE2-8FFE-CBE1BE679B41}" type="pres">
      <dgm:prSet presAssocID="{83149E3B-92B5-414A-95AD-1AF4E30E0BC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1CA1D6-CB2D-42A7-A1D3-E5EB67B17157}" srcId="{600C45C8-DCF9-4370-B021-8C3930ADF5EB}" destId="{83FF2F07-050D-4ECF-8229-DF0B7EE4900F}" srcOrd="0" destOrd="0" parTransId="{768FDACC-0EF6-4968-A9E9-AD0181574D50}" sibTransId="{70F5FB15-CCF8-4029-AED6-E73B0DC04EED}"/>
    <dgm:cxn modelId="{88171E76-F911-49BB-A86C-86D5A07783CA}" type="presOf" srcId="{83149E3B-92B5-414A-95AD-1AF4E30E0BC1}" destId="{6ECE1245-618F-4329-9D85-A8FF112CB65B}" srcOrd="0" destOrd="0" presId="urn:microsoft.com/office/officeart/2005/8/layout/venn1"/>
    <dgm:cxn modelId="{76937F10-ECEC-409F-9859-F79B3184FF17}" type="presOf" srcId="{600C45C8-DCF9-4370-B021-8C3930ADF5EB}" destId="{8D8F8430-5243-4C82-AD60-5F5E25F85895}" srcOrd="0" destOrd="0" presId="urn:microsoft.com/office/officeart/2005/8/layout/venn1"/>
    <dgm:cxn modelId="{3F19B3D5-C039-4E12-8715-484AC1996449}" type="presOf" srcId="{83FF2F07-050D-4ECF-8229-DF0B7EE4900F}" destId="{A1967369-7F0E-448A-A1A2-54E47FCEA225}" srcOrd="0" destOrd="0" presId="urn:microsoft.com/office/officeart/2005/8/layout/venn1"/>
    <dgm:cxn modelId="{35C690E9-8735-4080-8C60-AE30DB1CC13B}" srcId="{600C45C8-DCF9-4370-B021-8C3930ADF5EB}" destId="{83149E3B-92B5-414A-95AD-1AF4E30E0BC1}" srcOrd="2" destOrd="0" parTransId="{C25C626C-596A-48B4-9EB7-BBDE43B9F8C0}" sibTransId="{F8B27418-BD11-4BB0-90A4-F3441ABFA2CC}"/>
    <dgm:cxn modelId="{6AF8EDAA-9F26-45B0-8B08-C1A3DA21AE1B}" type="presOf" srcId="{EB1D6B9B-84FE-40E4-B4B8-525460DF5EFD}" destId="{BAC79C73-9D46-4718-87A5-E01BF589F4C7}" srcOrd="0" destOrd="0" presId="urn:microsoft.com/office/officeart/2005/8/layout/venn1"/>
    <dgm:cxn modelId="{51BC9A07-FAF1-4EC2-A85B-294D438384D7}" type="presOf" srcId="{83FF2F07-050D-4ECF-8229-DF0B7EE4900F}" destId="{1467A60B-E0B1-4637-9A64-60663B8439C9}" srcOrd="1" destOrd="0" presId="urn:microsoft.com/office/officeart/2005/8/layout/venn1"/>
    <dgm:cxn modelId="{0E5777C0-1BEE-48DD-BBC1-E7671F028D92}" type="presOf" srcId="{83149E3B-92B5-414A-95AD-1AF4E30E0BC1}" destId="{4D9946B0-5E75-4DE2-8FFE-CBE1BE679B41}" srcOrd="1" destOrd="0" presId="urn:microsoft.com/office/officeart/2005/8/layout/venn1"/>
    <dgm:cxn modelId="{E46A50D3-3610-4D54-B5D3-84EA9F3F8CCC}" type="presOf" srcId="{EB1D6B9B-84FE-40E4-B4B8-525460DF5EFD}" destId="{E781489D-5A31-4712-A62E-CF18164875CE}" srcOrd="1" destOrd="0" presId="urn:microsoft.com/office/officeart/2005/8/layout/venn1"/>
    <dgm:cxn modelId="{73B9C9E8-5CF5-4713-B611-FE8698876794}" srcId="{600C45C8-DCF9-4370-B021-8C3930ADF5EB}" destId="{EB1D6B9B-84FE-40E4-B4B8-525460DF5EFD}" srcOrd="1" destOrd="0" parTransId="{4D27E20A-C58B-4EE0-AE0C-6267DFA00C06}" sibTransId="{AF625B74-A04A-44C4-8610-8E95DBF75BFC}"/>
    <dgm:cxn modelId="{8A470AD8-1A22-4343-9CAA-E6969B66B022}" type="presParOf" srcId="{8D8F8430-5243-4C82-AD60-5F5E25F85895}" destId="{A1967369-7F0E-448A-A1A2-54E47FCEA225}" srcOrd="0" destOrd="0" presId="urn:microsoft.com/office/officeart/2005/8/layout/venn1"/>
    <dgm:cxn modelId="{B6E34A2A-9F15-4C17-A0EE-AF95AE3E1298}" type="presParOf" srcId="{8D8F8430-5243-4C82-AD60-5F5E25F85895}" destId="{1467A60B-E0B1-4637-9A64-60663B8439C9}" srcOrd="1" destOrd="0" presId="urn:microsoft.com/office/officeart/2005/8/layout/venn1"/>
    <dgm:cxn modelId="{F500A4D0-A4F2-4F8C-8C39-1F2978400DEE}" type="presParOf" srcId="{8D8F8430-5243-4C82-AD60-5F5E25F85895}" destId="{BAC79C73-9D46-4718-87A5-E01BF589F4C7}" srcOrd="2" destOrd="0" presId="urn:microsoft.com/office/officeart/2005/8/layout/venn1"/>
    <dgm:cxn modelId="{BF32784D-A92F-4A2C-B415-1CFDC9BF5238}" type="presParOf" srcId="{8D8F8430-5243-4C82-AD60-5F5E25F85895}" destId="{E781489D-5A31-4712-A62E-CF18164875CE}" srcOrd="3" destOrd="0" presId="urn:microsoft.com/office/officeart/2005/8/layout/venn1"/>
    <dgm:cxn modelId="{03CCEBF4-B6D9-42AA-A9B2-0094EEEB6397}" type="presParOf" srcId="{8D8F8430-5243-4C82-AD60-5F5E25F85895}" destId="{6ECE1245-618F-4329-9D85-A8FF112CB65B}" srcOrd="4" destOrd="0" presId="urn:microsoft.com/office/officeart/2005/8/layout/venn1"/>
    <dgm:cxn modelId="{D318D4CE-7FC7-4729-BC98-5D81854FD89B}" type="presParOf" srcId="{8D8F8430-5243-4C82-AD60-5F5E25F85895}" destId="{4D9946B0-5E75-4DE2-8FFE-CBE1BE679B4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0B848-5FC3-42B2-A1AC-C401C332DE82}">
      <dsp:nvSpPr>
        <dsp:cNvPr id="0" name=""/>
        <dsp:cNvSpPr/>
      </dsp:nvSpPr>
      <dsp:spPr>
        <a:xfrm>
          <a:off x="1371599" y="1097280"/>
          <a:ext cx="3291840" cy="3291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C8B387A-2BE1-4273-A3E6-FDE3EA0C3126}">
      <dsp:nvSpPr>
        <dsp:cNvPr id="0" name=""/>
        <dsp:cNvSpPr/>
      </dsp:nvSpPr>
      <dsp:spPr>
        <a:xfrm>
          <a:off x="2029967" y="1755648"/>
          <a:ext cx="1975104" cy="19751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439450A-9A54-4127-9703-CB2C8D2F41D1}">
      <dsp:nvSpPr>
        <dsp:cNvPr id="0" name=""/>
        <dsp:cNvSpPr/>
      </dsp:nvSpPr>
      <dsp:spPr>
        <a:xfrm>
          <a:off x="2688336" y="2414016"/>
          <a:ext cx="658368" cy="6583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E983EF-8210-4940-BAD1-3BB93D59C853}">
      <dsp:nvSpPr>
        <dsp:cNvPr id="0" name=""/>
        <dsp:cNvSpPr/>
      </dsp:nvSpPr>
      <dsp:spPr>
        <a:xfrm>
          <a:off x="5212080" y="0"/>
          <a:ext cx="1645920" cy="96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Jak přemýšlíme         o osobnostním růstu, o profesní volbě, jaký má téma přesah do života</a:t>
          </a:r>
          <a:endParaRPr lang="cs-CZ" sz="1300" kern="1200" dirty="0"/>
        </a:p>
      </dsp:txBody>
      <dsp:txXfrm>
        <a:off x="5212080" y="0"/>
        <a:ext cx="1645920" cy="960120"/>
      </dsp:txXfrm>
    </dsp:sp>
    <dsp:sp modelId="{E5302FB3-73A3-4116-BDA1-E444FA9E088B}">
      <dsp:nvSpPr>
        <dsp:cNvPr id="0" name=""/>
        <dsp:cNvSpPr/>
      </dsp:nvSpPr>
      <dsp:spPr>
        <a:xfrm>
          <a:off x="4800600" y="480059"/>
          <a:ext cx="411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8D4749E-CB9D-434D-8B6A-80A4BC916803}">
      <dsp:nvSpPr>
        <dsp:cNvPr id="0" name=""/>
        <dsp:cNvSpPr/>
      </dsp:nvSpPr>
      <dsp:spPr>
        <a:xfrm rot="5400000">
          <a:off x="2776941" y="721187"/>
          <a:ext cx="2262591" cy="178143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B2E826F-906D-41C3-BD88-9DD372045C3C}">
      <dsp:nvSpPr>
        <dsp:cNvPr id="0" name=""/>
        <dsp:cNvSpPr/>
      </dsp:nvSpPr>
      <dsp:spPr>
        <a:xfrm>
          <a:off x="5212080" y="960120"/>
          <a:ext cx="1645920" cy="96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/>
            <a:t>Kontext                     (</a:t>
          </a:r>
          <a:r>
            <a:rPr lang="cs-CZ" sz="1300" kern="1200" dirty="0" smtClean="0"/>
            <a:t>o co nám jde v tomto předmětu )</a:t>
          </a:r>
          <a:endParaRPr lang="cs-CZ" sz="1300" kern="1200" dirty="0"/>
        </a:p>
      </dsp:txBody>
      <dsp:txXfrm>
        <a:off x="5212080" y="960120"/>
        <a:ext cx="1645920" cy="960120"/>
      </dsp:txXfrm>
    </dsp:sp>
    <dsp:sp modelId="{EA83D4B7-119B-4B22-8796-B40A1A8BA590}">
      <dsp:nvSpPr>
        <dsp:cNvPr id="0" name=""/>
        <dsp:cNvSpPr/>
      </dsp:nvSpPr>
      <dsp:spPr>
        <a:xfrm>
          <a:off x="4800600" y="1440180"/>
          <a:ext cx="411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491D1F1-9914-44A6-A214-8EF9123C4F57}">
      <dsp:nvSpPr>
        <dsp:cNvPr id="0" name=""/>
        <dsp:cNvSpPr/>
      </dsp:nvSpPr>
      <dsp:spPr>
        <a:xfrm rot="5400000">
          <a:off x="3262597" y="1666329"/>
          <a:ext cx="1763109" cy="13096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3105C4F-0967-4517-8875-6D2BA3E6521B}">
      <dsp:nvSpPr>
        <dsp:cNvPr id="0" name=""/>
        <dsp:cNvSpPr/>
      </dsp:nvSpPr>
      <dsp:spPr>
        <a:xfrm>
          <a:off x="5212080" y="1925568"/>
          <a:ext cx="1645920" cy="949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Jednotlivá témata: sebepoznání, rozhodování, plánování, informace…</a:t>
          </a:r>
          <a:endParaRPr lang="cs-CZ" sz="1300" kern="1200" dirty="0"/>
        </a:p>
      </dsp:txBody>
      <dsp:txXfrm>
        <a:off x="5212080" y="1925568"/>
        <a:ext cx="1645920" cy="949462"/>
      </dsp:txXfrm>
    </dsp:sp>
    <dsp:sp modelId="{5C89A772-AC93-44BE-B2A2-1EC9AB7A2BEE}">
      <dsp:nvSpPr>
        <dsp:cNvPr id="0" name=""/>
        <dsp:cNvSpPr/>
      </dsp:nvSpPr>
      <dsp:spPr>
        <a:xfrm>
          <a:off x="4800600" y="2400300"/>
          <a:ext cx="411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13CAFE9-D163-47C5-B654-A147877AF14B}">
      <dsp:nvSpPr>
        <dsp:cNvPr id="0" name=""/>
        <dsp:cNvSpPr/>
      </dsp:nvSpPr>
      <dsp:spPr>
        <a:xfrm rot="5400000">
          <a:off x="3748857" y="2610703"/>
          <a:ext cx="1259677" cy="83777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67369-7F0E-448A-A1A2-54E47FCEA225}">
      <dsp:nvSpPr>
        <dsp:cNvPr id="0" name=""/>
        <dsp:cNvSpPr/>
      </dsp:nvSpPr>
      <dsp:spPr>
        <a:xfrm>
          <a:off x="2602630" y="1755774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rgbClr val="660066"/>
              </a:solidFill>
            </a:rPr>
            <a:t>Usuzování o vztazích mezi nimi vedoucí k optimální volbě</a:t>
          </a:r>
          <a:endParaRPr lang="cs-CZ" sz="2100" kern="1200" dirty="0">
            <a:solidFill>
              <a:srgbClr val="660066"/>
            </a:solidFill>
          </a:endParaRPr>
        </a:p>
      </dsp:txBody>
      <dsp:txXfrm>
        <a:off x="2953785" y="2216665"/>
        <a:ext cx="1931352" cy="1185147"/>
      </dsp:txXfrm>
    </dsp:sp>
    <dsp:sp modelId="{BAC79C73-9D46-4718-87A5-E01BF589F4C7}">
      <dsp:nvSpPr>
        <dsp:cNvPr id="0" name=""/>
        <dsp:cNvSpPr/>
      </dsp:nvSpPr>
      <dsp:spPr>
        <a:xfrm>
          <a:off x="4402826" y="269695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Pochopení požadavků profesí</a:t>
          </a:r>
          <a:endParaRPr lang="cs-CZ" sz="2100" kern="1200" dirty="0"/>
        </a:p>
      </dsp:txBody>
      <dsp:txXfrm>
        <a:off x="5208287" y="950058"/>
        <a:ext cx="1580197" cy="1448514"/>
      </dsp:txXfrm>
    </dsp:sp>
    <dsp:sp modelId="{6ECE1245-618F-4329-9D85-A8FF112CB65B}">
      <dsp:nvSpPr>
        <dsp:cNvPr id="0" name=""/>
        <dsp:cNvSpPr/>
      </dsp:nvSpPr>
      <dsp:spPr>
        <a:xfrm>
          <a:off x="802434" y="269695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Pochopení sama sebe</a:t>
          </a:r>
          <a:endParaRPr lang="cs-CZ" sz="2100" kern="1200" dirty="0"/>
        </a:p>
      </dsp:txBody>
      <dsp:txXfrm>
        <a:off x="1050437" y="950058"/>
        <a:ext cx="1580197" cy="144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4FCF40-2788-4C55-8B63-8BBDA3B5CFBE}" type="datetimeFigureOut">
              <a:rPr lang="cs-CZ" smtClean="0"/>
              <a:t>7.6.2018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5C5C99-6A66-4D74-AC7B-1E100A70C06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Bal&#237;&#269;ek%20k%20semin&#225;&#345;i/Jak&#233;%20jsou%20Hollandovy%20osobnostn&#237;%20typy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Bal&#237;&#269;ek%20k%20semin&#225;&#345;i/Jak&#233;%20jsou%20skupiny%20povol&#225;n&#237;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absolvent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Kariérové poradenství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4900" dirty="0" smtClean="0"/>
              <a:t>subjektivně zabarvený popis)</a:t>
            </a:r>
            <a:endParaRPr lang="cs-CZ" sz="4900" dirty="0"/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  <a:p>
            <a:pPr marR="0" eaLnBrk="1" hangingPunct="1"/>
            <a:endParaRPr lang="cs-CZ" smtClean="0"/>
          </a:p>
          <a:p>
            <a:pPr marR="0" eaLnBrk="1" hangingPunct="1"/>
            <a:r>
              <a:rPr lang="cs-CZ" smtClean="0"/>
              <a:t>Mgr. Alice Vašáková</a:t>
            </a:r>
          </a:p>
        </p:txBody>
      </p:sp>
    </p:spTree>
    <p:extLst>
      <p:ext uri="{BB962C8B-B14F-4D97-AF65-F5344CB8AC3E}">
        <p14:creationId xmlns:p14="http://schemas.microsoft.com/office/powerpoint/2010/main" val="33283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/>
              <a:t>možnosti vzdělávání </a:t>
            </a:r>
            <a:r>
              <a:rPr lang="cs-CZ" dirty="0"/>
              <a:t>– náplň učebních a studijních oborů, přijímací řízení, informace a poradenské služby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zaměstnání </a:t>
            </a:r>
            <a:r>
              <a:rPr lang="cs-CZ" dirty="0"/>
              <a:t>– pracovní </a:t>
            </a:r>
            <a:r>
              <a:rPr lang="cs-CZ" dirty="0" smtClean="0"/>
              <a:t>příležitosti </a:t>
            </a:r>
            <a:r>
              <a:rPr lang="cs-CZ" dirty="0"/>
              <a:t>v obci (regionu), </a:t>
            </a:r>
            <a:r>
              <a:rPr lang="cs-CZ" dirty="0" smtClean="0"/>
              <a:t>způsoby </a:t>
            </a:r>
            <a:r>
              <a:rPr lang="cs-CZ" dirty="0"/>
              <a:t>hledání </a:t>
            </a:r>
            <a:r>
              <a:rPr lang="cs-CZ" dirty="0" smtClean="0"/>
              <a:t>zaměstnání</a:t>
            </a:r>
            <a:r>
              <a:rPr lang="cs-CZ" dirty="0"/>
              <a:t>, </a:t>
            </a:r>
            <a:r>
              <a:rPr lang="cs-CZ" dirty="0" smtClean="0"/>
              <a:t>psaní životopisu</a:t>
            </a:r>
            <a:r>
              <a:rPr lang="cs-CZ" dirty="0"/>
              <a:t>, pohovor u </a:t>
            </a:r>
            <a:r>
              <a:rPr lang="cs-CZ" dirty="0" smtClean="0"/>
              <a:t>zaměstnavatele</a:t>
            </a:r>
            <a:r>
              <a:rPr lang="cs-CZ" dirty="0"/>
              <a:t>, problémy </a:t>
            </a:r>
            <a:r>
              <a:rPr lang="cs-CZ" dirty="0" smtClean="0"/>
              <a:t>nezaměstnanosti</a:t>
            </a:r>
            <a:r>
              <a:rPr lang="cs-CZ" dirty="0"/>
              <a:t>, </a:t>
            </a:r>
            <a:r>
              <a:rPr lang="cs-CZ" dirty="0" smtClean="0"/>
              <a:t>úřady práce; práva a </a:t>
            </a:r>
            <a:r>
              <a:rPr lang="cs-CZ" dirty="0"/>
              <a:t>povinnosti </a:t>
            </a:r>
            <a:r>
              <a:rPr lang="cs-CZ" dirty="0" smtClean="0"/>
              <a:t>zaměstnanců </a:t>
            </a:r>
            <a:r>
              <a:rPr lang="cs-CZ" dirty="0"/>
              <a:t>a </a:t>
            </a:r>
            <a:r>
              <a:rPr lang="cs-CZ" dirty="0" smtClean="0"/>
              <a:t>zaměstnavatelů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podnikání </a:t>
            </a:r>
            <a:r>
              <a:rPr lang="cs-CZ" dirty="0"/>
              <a:t>– druhy a struktura organizací, </a:t>
            </a:r>
            <a:r>
              <a:rPr lang="cs-CZ" dirty="0" smtClean="0"/>
              <a:t>nejčastější </a:t>
            </a:r>
            <a:r>
              <a:rPr lang="cs-CZ" dirty="0"/>
              <a:t>formy podnikání, drobné a </a:t>
            </a:r>
            <a:r>
              <a:rPr lang="cs-CZ" dirty="0" smtClean="0"/>
              <a:t>soukromé podnikání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Před samotným plánováním vlastní výuky je nutné nahlédnout do vašeho ŠVP a zjistit, v jakém rámci se budete pohybovat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učit volbu povolání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691005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996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Cíl=vybavit žáka kompetencemi, </a:t>
            </a:r>
            <a:r>
              <a:rPr lang="cs-CZ" sz="4000" dirty="0" smtClean="0"/>
              <a:t>        aby </a:t>
            </a:r>
            <a:r>
              <a:rPr lang="cs-CZ" sz="4000" dirty="0" smtClean="0"/>
              <a:t>se v budoucnu dobře rozhodoval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Uvědomit si vlastní podíl zodpovědnosti na rozhodování</a:t>
            </a:r>
          </a:p>
          <a:p>
            <a:r>
              <a:rPr lang="cs-CZ" dirty="0" smtClean="0"/>
              <a:t>Využívat poznatků z oblasti sebepoznání, rozhodování       a plánování při vytyčování a dosahování cílů</a:t>
            </a:r>
          </a:p>
          <a:p>
            <a:r>
              <a:rPr lang="cs-CZ" dirty="0" smtClean="0"/>
              <a:t>Mít realistický náhled na vlastní osobnost, potenciál           a  možnosti</a:t>
            </a:r>
          </a:p>
          <a:p>
            <a:r>
              <a:rPr lang="cs-CZ" dirty="0" smtClean="0"/>
              <a:t>Pochopit souvislost mezi </a:t>
            </a:r>
            <a:r>
              <a:rPr lang="cs-CZ" dirty="0"/>
              <a:t>požadavky na </a:t>
            </a:r>
            <a:r>
              <a:rPr lang="cs-CZ" dirty="0" smtClean="0"/>
              <a:t>výkon povolání       a svými reálnými možnostmi=to je klíč k procesu volby</a:t>
            </a:r>
          </a:p>
          <a:p>
            <a:r>
              <a:rPr lang="cs-CZ" dirty="0" smtClean="0"/>
              <a:t>Plánovat si významné životní kroky, stanovovat realistické cíle a hledat vhodné strategie</a:t>
            </a:r>
          </a:p>
          <a:p>
            <a:r>
              <a:rPr lang="cs-CZ" dirty="0" smtClean="0"/>
              <a:t>Adaptovat se na nové životní situace</a:t>
            </a:r>
          </a:p>
          <a:p>
            <a:r>
              <a:rPr lang="cs-CZ" dirty="0" smtClean="0"/>
              <a:t>Orientovat se ve zdrojích a nabídce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8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Je to geniálně jednoduché…i přesto, </a:t>
            </a:r>
            <a:br>
              <a:rPr lang="cs-CZ" sz="4000" dirty="0" smtClean="0"/>
            </a:br>
            <a:r>
              <a:rPr lang="cs-CZ" sz="4000" dirty="0" smtClean="0"/>
              <a:t>že se to stále mění-je to proces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550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50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učiva-přehled modulů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Osobnostní rozvoj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Sebepoznání</a:t>
            </a:r>
            <a:endParaRPr lang="cs-CZ" dirty="0"/>
          </a:p>
          <a:p>
            <a:r>
              <a:rPr lang="cs-CZ" dirty="0"/>
              <a:t>Rozhodování</a:t>
            </a:r>
          </a:p>
          <a:p>
            <a:r>
              <a:rPr lang="cs-CZ" dirty="0"/>
              <a:t>Akční plánování</a:t>
            </a:r>
          </a:p>
          <a:p>
            <a:r>
              <a:rPr lang="cs-CZ" dirty="0"/>
              <a:t>Adaptace na životní </a:t>
            </a:r>
            <a:r>
              <a:rPr lang="cs-CZ" dirty="0" smtClean="0"/>
              <a:t>změny</a:t>
            </a:r>
          </a:p>
          <a:p>
            <a:r>
              <a:rPr lang="cs-CZ" dirty="0" smtClean="0"/>
              <a:t>Svět práce a dospělosti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Profesní a životní orientace</a:t>
            </a:r>
          </a:p>
          <a:p>
            <a:endParaRPr lang="cs-CZ" dirty="0"/>
          </a:p>
          <a:p>
            <a:r>
              <a:rPr lang="cs-CZ" dirty="0"/>
              <a:t>Možnosti absolventa základní školy</a:t>
            </a:r>
          </a:p>
          <a:p>
            <a:r>
              <a:rPr lang="cs-CZ" dirty="0"/>
              <a:t>Informační základna pro volbu povolání</a:t>
            </a:r>
          </a:p>
          <a:p>
            <a:r>
              <a:rPr lang="cs-CZ" dirty="0"/>
              <a:t>Orientace v důležitých profesních informacích</a:t>
            </a:r>
          </a:p>
          <a:p>
            <a:r>
              <a:rPr lang="cs-CZ" dirty="0"/>
              <a:t>Rovnost příležitostí na trhu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8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začít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hodina – příklad dostatečně  dobré praxe: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„Dobrá práce“ – volné psaní</a:t>
            </a:r>
          </a:p>
          <a:p>
            <a:pPr marL="0" indent="0">
              <a:buNone/>
            </a:pPr>
            <a:r>
              <a:rPr lang="cs-CZ" dirty="0" smtClean="0"/>
              <a:t>Jaká témata by se v první hodině měla objevit:</a:t>
            </a:r>
          </a:p>
          <a:p>
            <a:pPr>
              <a:buFontTx/>
              <a:buChar char="-"/>
            </a:pPr>
            <a:r>
              <a:rPr lang="cs-CZ" dirty="0" smtClean="0"/>
              <a:t>Školská-organizačně technická</a:t>
            </a:r>
          </a:p>
          <a:p>
            <a:pPr>
              <a:buFontTx/>
              <a:buChar char="-"/>
            </a:pPr>
            <a:r>
              <a:rPr lang="cs-CZ" dirty="0" smtClean="0"/>
              <a:t>Jaký je náš společný úkol pro tento předmět</a:t>
            </a:r>
          </a:p>
          <a:p>
            <a:pPr>
              <a:buFontTx/>
              <a:buChar char="-"/>
            </a:pPr>
            <a:r>
              <a:rPr lang="cs-CZ" dirty="0" smtClean="0"/>
              <a:t>Čím se předmět VP liší od těch ostatních-odpadá otázka „k čemu mi to v životě bude“ (naopak: to co tu budeme dělat je jen začátek celoživotního procesu)</a:t>
            </a:r>
          </a:p>
          <a:p>
            <a:pPr>
              <a:buFontTx/>
              <a:buChar char="-"/>
            </a:pPr>
            <a:r>
              <a:rPr lang="cs-CZ" dirty="0" smtClean="0"/>
              <a:t>Přibližný obsah předmětu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8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Sebepoznání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Cílem tohoto modulu je:</a:t>
            </a:r>
          </a:p>
          <a:p>
            <a:pPr>
              <a:buFontTx/>
              <a:buChar char="-"/>
            </a:pPr>
            <a:r>
              <a:rPr lang="cs-CZ" dirty="0"/>
              <a:t>Probudit zájem žáků o sebe, o „zkoumání“ své osobnosti, objevování osobnostních charakteristik</a:t>
            </a:r>
          </a:p>
          <a:p>
            <a:pPr>
              <a:buFontTx/>
              <a:buChar char="-"/>
            </a:pPr>
            <a:r>
              <a:rPr lang="cs-CZ" dirty="0"/>
              <a:t>Vést žáky k popisu a realistickému hodnocení svých schopností, dovedností, zájmů, osobnostních rysů…</a:t>
            </a:r>
          </a:p>
          <a:p>
            <a:pPr>
              <a:buFontTx/>
              <a:buChar char="-"/>
            </a:pPr>
            <a:r>
              <a:rPr lang="cs-CZ" dirty="0"/>
              <a:t>Zprostředkovat porozumění vztahu mezi sebepoznáním </a:t>
            </a:r>
            <a:r>
              <a:rPr lang="cs-CZ" dirty="0" smtClean="0"/>
              <a:t>             a </a:t>
            </a:r>
            <a:r>
              <a:rPr lang="cs-CZ" dirty="0"/>
              <a:t>dobrou profesní volbou</a:t>
            </a:r>
          </a:p>
          <a:p>
            <a:r>
              <a:rPr lang="cs-CZ" dirty="0" smtClean="0"/>
              <a:t>Jak na to? Jak tohle učit?</a:t>
            </a:r>
          </a:p>
          <a:p>
            <a:pPr>
              <a:buFontTx/>
              <a:buChar char="-"/>
            </a:pPr>
            <a:r>
              <a:rPr lang="cs-CZ" dirty="0" smtClean="0"/>
              <a:t>Využít principy práce z osobnostní sociální výchovy</a:t>
            </a:r>
          </a:p>
          <a:p>
            <a:pPr>
              <a:buFontTx/>
              <a:buChar char="-"/>
            </a:pPr>
            <a:r>
              <a:rPr lang="cs-CZ" dirty="0" smtClean="0"/>
              <a:t>Záživnou formou přivést žáky k tomu, aby </a:t>
            </a:r>
            <a:r>
              <a:rPr lang="cs-CZ" dirty="0"/>
              <a:t>přemýšleli </a:t>
            </a:r>
            <a:r>
              <a:rPr lang="cs-CZ" dirty="0" smtClean="0"/>
              <a:t>o sobě a  něco nového objevili, aby sebepojetí provázali s profesní volbou.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B0F0"/>
                </a:solidFill>
              </a:rPr>
              <a:t>Příklad: osa života 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7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Jakým tématům se můžeme věnovat?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Paleta je nekonečná</a:t>
            </a:r>
          </a:p>
          <a:p>
            <a:r>
              <a:rPr lang="cs-CZ" dirty="0" smtClean="0"/>
              <a:t>Každé téma je potřeba „vytěžit“ (reflexe se žáky)</a:t>
            </a:r>
          </a:p>
          <a:p>
            <a:r>
              <a:rPr lang="cs-CZ" dirty="0" smtClean="0"/>
              <a:t>Na začátku je nutné zvážit, jaký máme cíl:</a:t>
            </a:r>
          </a:p>
          <a:p>
            <a:pPr>
              <a:buFontTx/>
              <a:buChar char="-"/>
            </a:pPr>
            <a:r>
              <a:rPr lang="cs-CZ" dirty="0" smtClean="0"/>
              <a:t>Chceme žákům zajímavě zprostředkovat sebepoznání (hravější témata, testy z časopisů, nekonečné moře námětů na portálech i v tištěné podobě…)</a:t>
            </a:r>
          </a:p>
          <a:p>
            <a:pPr>
              <a:buFontTx/>
              <a:buChar char="-"/>
            </a:pPr>
            <a:r>
              <a:rPr lang="cs-CZ" dirty="0" smtClean="0"/>
              <a:t>Chceme objevovat něco, co je důležité pro proces volby povolání (témata lépe vybíráme, propojujeme je navzájem  i s tématem volby)</a:t>
            </a:r>
          </a:p>
        </p:txBody>
      </p:sp>
    </p:spTree>
    <p:extLst>
      <p:ext uri="{BB962C8B-B14F-4D97-AF65-F5344CB8AC3E}">
        <p14:creationId xmlns:p14="http://schemas.microsoft.com/office/powerpoint/2010/main" val="166721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ebepoznání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Příklady témat z praxe: temperament, zájmy, jak nás vidí ostatní, hodnoty a jejich hierarchie, inteligence (kognitivní, sociální a </a:t>
            </a:r>
            <a:r>
              <a:rPr lang="cs-CZ" dirty="0" smtClean="0"/>
              <a:t>emoční)… </a:t>
            </a:r>
            <a:r>
              <a:rPr lang="cs-CZ" dirty="0" smtClean="0">
                <a:solidFill>
                  <a:srgbClr val="00B0F0"/>
                </a:solidFill>
              </a:rPr>
              <a:t>prosím doplnit </a:t>
            </a:r>
            <a:r>
              <a:rPr lang="cs-CZ" dirty="0" smtClean="0">
                <a:solidFill>
                  <a:srgbClr val="00B0F0"/>
                </a:solidFill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olidFill>
                <a:srgbClr val="00B0F0"/>
              </a:solidFill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Témata by v převaze měla být seriózní, nesklouznout k primitivním testům z časopisů !!!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Cokoliv děláme, skládáme do obrazu: co se o sobě dozvídám  a jak to souvisí s volbou mojí profese?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Vyhýbáme se přístupu „Tak si děcka uděláme nějaký test nebo si zahrajeme nějakou hru“ bez logiky a návaznosti.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6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Hollandova</a:t>
            </a:r>
            <a:r>
              <a:rPr lang="cs-CZ" dirty="0" smtClean="0"/>
              <a:t> teorie profesního vývoje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70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Role výchovného poradce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Informovaný  průvodce profesní volbou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Poradce pro výběr školy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Organizátor  procesu přijímacích zkoušek</a:t>
            </a:r>
          </a:p>
        </p:txBody>
      </p:sp>
    </p:spTree>
    <p:extLst>
      <p:ext uri="{BB962C8B-B14F-4D97-AF65-F5344CB8AC3E}">
        <p14:creationId xmlns:p14="http://schemas.microsoft.com/office/powerpoint/2010/main" val="8750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dirty="0" err="1" smtClean="0"/>
              <a:t>Hollandova</a:t>
            </a:r>
            <a:r>
              <a:rPr lang="cs-CZ" sz="4200" dirty="0" smtClean="0"/>
              <a:t> teorie profesního vývoje</a:t>
            </a: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John L</a:t>
            </a:r>
            <a:r>
              <a:rPr lang="cs-CZ" dirty="0"/>
              <a:t>. </a:t>
            </a:r>
            <a:r>
              <a:rPr lang="cs-CZ" dirty="0" err="1" smtClean="0"/>
              <a:t>Holland</a:t>
            </a:r>
            <a:r>
              <a:rPr lang="cs-CZ" dirty="0" smtClean="0"/>
              <a:t> – autor rozšířené, uznávané, výzkumně i v praxi hojně ověřované TEORIE PROFESIONÁLNÍ VOLBY</a:t>
            </a:r>
          </a:p>
          <a:p>
            <a:r>
              <a:rPr lang="cs-CZ" dirty="0" smtClean="0"/>
              <a:t>Autor diagnostické metody pro zjišťování shody osobnosti </a:t>
            </a:r>
            <a:r>
              <a:rPr lang="cs-CZ" dirty="0"/>
              <a:t>se zvoleným povoláním </a:t>
            </a:r>
            <a:endParaRPr lang="cs-CZ" dirty="0" smtClean="0"/>
          </a:p>
          <a:p>
            <a:r>
              <a:rPr lang="cs-CZ" dirty="0" smtClean="0"/>
              <a:t>Tento typologický model je využitelný v průběhu celého života, pracují s ním i kariéroví poradci dospělých</a:t>
            </a:r>
          </a:p>
          <a:p>
            <a:r>
              <a:rPr lang="cs-CZ" dirty="0" smtClean="0"/>
              <a:t>Pro žáky je srozumitelný, výsledky hmatatelné a přiměřeně „návodné“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7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Hollandova</a:t>
            </a:r>
            <a:r>
              <a:rPr lang="cs-CZ" dirty="0" smtClean="0"/>
              <a:t> typologie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Šest základních </a:t>
            </a:r>
            <a:r>
              <a:rPr lang="cs-CZ" dirty="0" smtClean="0">
                <a:hlinkClick r:id="rId2" action="ppaction://hlinkfile"/>
              </a:rPr>
              <a:t>typů osobnosti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orientovaných na určitý životní styl:</a:t>
            </a:r>
          </a:p>
          <a:p>
            <a:pPr>
              <a:buFontTx/>
              <a:buChar char="-"/>
            </a:pPr>
            <a:r>
              <a:rPr lang="cs-CZ" dirty="0" smtClean="0"/>
              <a:t>Osobnost s motorickou (manuálně technickou) životní orientací  (realistický typ – REALISTIC – R)</a:t>
            </a:r>
          </a:p>
          <a:p>
            <a:pPr>
              <a:buFontTx/>
              <a:buChar char="-"/>
            </a:pPr>
            <a:r>
              <a:rPr lang="cs-CZ" dirty="0" smtClean="0"/>
              <a:t>Osobnost s intelektuální (vědeckou) životní orientací (vědecký typ – INVESTIGATIVE – I)</a:t>
            </a:r>
          </a:p>
          <a:p>
            <a:pPr>
              <a:buFontTx/>
              <a:buChar char="-"/>
            </a:pPr>
            <a:r>
              <a:rPr lang="cs-CZ" dirty="0" smtClean="0"/>
              <a:t>Osobnost s uměleckou životní orientací (umělecký typ – ARTISTIC – A)</a:t>
            </a:r>
          </a:p>
          <a:p>
            <a:pPr>
              <a:buFontTx/>
              <a:buChar char="-"/>
            </a:pPr>
            <a:r>
              <a:rPr lang="cs-CZ" dirty="0" smtClean="0"/>
              <a:t>Osobnost se sociální životní orientací (sociální typ – SOCIAL – S)</a:t>
            </a:r>
          </a:p>
          <a:p>
            <a:pPr>
              <a:buFontTx/>
              <a:buChar char="-"/>
            </a:pPr>
            <a:r>
              <a:rPr lang="cs-CZ" dirty="0" smtClean="0"/>
              <a:t>Osobnost s podnikavou životní orientací (podnikavý typ – ENTERPRISING – E)</a:t>
            </a:r>
          </a:p>
          <a:p>
            <a:pPr>
              <a:buFontTx/>
              <a:buChar char="-"/>
            </a:pPr>
            <a:r>
              <a:rPr lang="cs-CZ" dirty="0" smtClean="0"/>
              <a:t>Osobnost s konformní životní orientací (konformně konvenční typ – CONVENTIAL – C)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profesionálního</a:t>
            </a:r>
            <a:br>
              <a:rPr lang="cs-CZ" dirty="0" smtClean="0"/>
            </a:br>
            <a:r>
              <a:rPr lang="cs-CZ" dirty="0" smtClean="0"/>
              <a:t>pracovního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Motorické (manuálně technické) prof. prostředí – R</a:t>
            </a:r>
          </a:p>
          <a:p>
            <a:r>
              <a:rPr lang="cs-CZ" dirty="0" smtClean="0"/>
              <a:t>Intelektuální (vědecké) prof. prostředí – I</a:t>
            </a:r>
          </a:p>
          <a:p>
            <a:r>
              <a:rPr lang="cs-CZ" dirty="0" smtClean="0"/>
              <a:t>Umělecké prof. prostředí – A</a:t>
            </a:r>
          </a:p>
          <a:p>
            <a:r>
              <a:rPr lang="cs-CZ" dirty="0" smtClean="0"/>
              <a:t>Sociální prof. prostředí – S</a:t>
            </a:r>
          </a:p>
          <a:p>
            <a:r>
              <a:rPr lang="cs-CZ" dirty="0" smtClean="0"/>
              <a:t>Podnikavé profesionální prostředí – E</a:t>
            </a:r>
          </a:p>
          <a:p>
            <a:r>
              <a:rPr lang="cs-CZ" dirty="0" smtClean="0"/>
              <a:t>Konformní profesionální prostředí – C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Přehled </a:t>
            </a:r>
            <a:r>
              <a:rPr lang="cs-CZ" dirty="0" smtClean="0">
                <a:hlinkClick r:id="rId2" action="ppaction://hlinkfile"/>
              </a:rPr>
              <a:t>pracovních prostředí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3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Dodatky k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Nejsme čisté typy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>
                <a:sym typeface="Wingdings" pitchFamily="2" charset="2"/>
              </a:rPr>
              <a:t>Různé osobnostní typy se mohou uplatnit                      v jednom a tom samém povolání</a:t>
            </a:r>
          </a:p>
          <a:p>
            <a:r>
              <a:rPr lang="cs-CZ" dirty="0" smtClean="0">
                <a:sym typeface="Wingdings" pitchFamily="2" charset="2"/>
              </a:rPr>
              <a:t>Pod dlouhodobým vlivem pracovního prostředí            se osobnostní charakteristiky proměňují</a:t>
            </a:r>
          </a:p>
          <a:p>
            <a:r>
              <a:rPr lang="cs-CZ" dirty="0" smtClean="0">
                <a:sym typeface="Wingdings" pitchFamily="2" charset="2"/>
              </a:rPr>
              <a:t>Pomocí označení kódy RIASEC se dají klasifikovat všechny profese (většinou dvojicí písmen)</a:t>
            </a:r>
          </a:p>
          <a:p>
            <a:r>
              <a:rPr lang="cs-CZ" dirty="0" smtClean="0">
                <a:sym typeface="Wingdings" pitchFamily="2" charset="2"/>
              </a:rPr>
              <a:t>V průběhu vývoje profesionální orientace jedinec 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itchFamily="2" charset="2"/>
              </a:rPr>
              <a:t>volí jednu či více profesních skupin povolání (co dělat)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itchFamily="2" charset="2"/>
              </a:rPr>
              <a:t>rozhoduje o úrovni profesní volby (délka přípravy)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probíhá proces volby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Poznání osobnosti – typologie </a:t>
            </a:r>
          </a:p>
          <a:p>
            <a:r>
              <a:rPr lang="cs-CZ" dirty="0" smtClean="0"/>
              <a:t>Volba jednoho či více modelů pracovního prostředí</a:t>
            </a:r>
          </a:p>
          <a:p>
            <a:r>
              <a:rPr lang="cs-CZ" dirty="0" smtClean="0"/>
              <a:t>Volba hlavního a alternativního modelu</a:t>
            </a:r>
          </a:p>
          <a:p>
            <a:r>
              <a:rPr lang="cs-CZ" dirty="0" smtClean="0"/>
              <a:t>Zájem o profese v rámci modelu</a:t>
            </a:r>
          </a:p>
          <a:p>
            <a:r>
              <a:rPr lang="cs-CZ" dirty="0" smtClean="0"/>
              <a:t>Volba úrovně profesní volby (délka přípravy)              na základě schopností a motivace</a:t>
            </a:r>
          </a:p>
          <a:p>
            <a:r>
              <a:rPr lang="cs-CZ" dirty="0" smtClean="0"/>
              <a:t>Volba oboru studia nebo jiné cesty profesní přípravy</a:t>
            </a:r>
          </a:p>
          <a:p>
            <a:r>
              <a:rPr lang="cs-CZ" dirty="0" smtClean="0"/>
              <a:t>Volba konkrétní školy, která obor nabízí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56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Inkongruence volby (zvolený model pracovního prostředí neodpovídá osobnostním předpokladům – např. realistický typ míří do sociální profese) </a:t>
            </a:r>
          </a:p>
          <a:p>
            <a:pPr marL="0" indent="0">
              <a:buNone/>
            </a:pPr>
            <a:r>
              <a:rPr lang="cs-CZ" dirty="0" smtClean="0"/>
              <a:t>NESPOKOJENOST A NÍZKÝ VÝKON V PROFESI</a:t>
            </a:r>
          </a:p>
          <a:p>
            <a:r>
              <a:rPr lang="cs-CZ" dirty="0" smtClean="0"/>
              <a:t>Inkonzistence volby (žák zvolí dva modely prostředí, které nejsou </a:t>
            </a:r>
            <a:r>
              <a:rPr lang="cs-CZ" dirty="0" err="1" smtClean="0"/>
              <a:t>konzistentní-nepotkávají</a:t>
            </a:r>
            <a:r>
              <a:rPr lang="cs-CZ" dirty="0" smtClean="0"/>
              <a:t> se spolu –např. konvenční a umělecké prostředí)</a:t>
            </a:r>
          </a:p>
          <a:p>
            <a:pPr marL="0" indent="0">
              <a:buNone/>
            </a:pPr>
            <a:r>
              <a:rPr lang="cs-CZ" dirty="0" smtClean="0"/>
              <a:t>NEZRALOST VOLBY, NESTABILITA</a:t>
            </a:r>
          </a:p>
          <a:p>
            <a:r>
              <a:rPr lang="cs-CZ" dirty="0" smtClean="0"/>
              <a:t>Heterogenita volby (model pracovního prostředí odpovídá osobnostnímu typu, ale úroveň neodpovídá schopnostem jedince – např. chronický </a:t>
            </a:r>
            <a:r>
              <a:rPr lang="cs-CZ" dirty="0" err="1" smtClean="0"/>
              <a:t>čtverkař</a:t>
            </a:r>
            <a:r>
              <a:rPr lang="cs-CZ" dirty="0" smtClean="0"/>
              <a:t> chce být lékařem)</a:t>
            </a:r>
          </a:p>
          <a:p>
            <a:pPr marL="0" indent="0">
              <a:buNone/>
            </a:pPr>
            <a:r>
              <a:rPr lang="cs-CZ" dirty="0" smtClean="0"/>
              <a:t>BLOKOVANÝ VÝBĚR NEBO RIZIKO BRZKÉHO SELHÁNÍ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JAK PRACOVAT S 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Vysvětlit princip typologie osobnosti</a:t>
            </a:r>
          </a:p>
          <a:p>
            <a:r>
              <a:rPr lang="cs-CZ" dirty="0" smtClean="0"/>
              <a:t>Začít nějakou jinou (</a:t>
            </a:r>
            <a:r>
              <a:rPr lang="cs-CZ" dirty="0" err="1" smtClean="0"/>
              <a:t>temperamentovou</a:t>
            </a:r>
            <a:r>
              <a:rPr lang="cs-CZ" dirty="0" smtClean="0"/>
              <a:t>, konstituční) typologií</a:t>
            </a:r>
          </a:p>
          <a:p>
            <a:r>
              <a:rPr lang="cs-CZ" dirty="0" smtClean="0"/>
              <a:t>Vyvodit </a:t>
            </a:r>
            <a:r>
              <a:rPr lang="cs-CZ" dirty="0" err="1" smtClean="0"/>
              <a:t>Hollandovu</a:t>
            </a:r>
            <a:r>
              <a:rPr lang="cs-CZ" dirty="0" smtClean="0"/>
              <a:t> typologii – nejlépe skupinovou prací s připraveným podnětovým materiálem</a:t>
            </a:r>
          </a:p>
          <a:p>
            <a:r>
              <a:rPr lang="cs-CZ" dirty="0"/>
              <a:t>Z</a:t>
            </a:r>
            <a:r>
              <a:rPr lang="cs-CZ" dirty="0" smtClean="0"/>
              <a:t>ačít s typologií osobnostního typu – dotazníky</a:t>
            </a:r>
          </a:p>
          <a:p>
            <a:r>
              <a:rPr lang="cs-CZ" dirty="0" smtClean="0"/>
              <a:t>Pak seznámit  s typologií prostředí-doporučuji dobře procvičit (třídění profesí apod.)</a:t>
            </a:r>
          </a:p>
          <a:p>
            <a:r>
              <a:rPr lang="cs-CZ" dirty="0" smtClean="0"/>
              <a:t>Zjistit preferované pracovní prostředí (dotazníky)</a:t>
            </a:r>
          </a:p>
          <a:p>
            <a:r>
              <a:rPr lang="cs-CZ" dirty="0" smtClean="0"/>
              <a:t>Porovnat osobnostní typ s volbou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84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tohoto modulu je, aby žáci : </a:t>
            </a:r>
          </a:p>
          <a:p>
            <a:pPr>
              <a:buFontTx/>
              <a:buChar char="-"/>
            </a:pPr>
            <a:r>
              <a:rPr lang="cs-CZ" dirty="0"/>
              <a:t>Objevili </a:t>
            </a:r>
            <a:r>
              <a:rPr lang="cs-CZ" dirty="0" smtClean="0"/>
              <a:t>a akceptovali svou </a:t>
            </a:r>
            <a:r>
              <a:rPr lang="cs-CZ" dirty="0"/>
              <a:t>roli v procesu </a:t>
            </a:r>
            <a:r>
              <a:rPr lang="cs-CZ" dirty="0" err="1" smtClean="0"/>
              <a:t>rozhodování-přijetí</a:t>
            </a:r>
            <a:r>
              <a:rPr lang="cs-CZ" dirty="0" smtClean="0"/>
              <a:t> zodpovědnosti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Zjistili co, kdo a jak jejich rozhodování </a:t>
            </a:r>
            <a:r>
              <a:rPr lang="cs-CZ" dirty="0" smtClean="0"/>
              <a:t>ovlivňuje (aktuálně, ale i celoživotně) a jak tyto zdroje využít, rozšířit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Zmapovali překážky, které  je mohou brzdit v samostatném </a:t>
            </a:r>
            <a:r>
              <a:rPr lang="cs-CZ" dirty="0" smtClean="0"/>
              <a:t>rozhodování (osobnostní i vnější)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Naučili se volit z různých </a:t>
            </a:r>
            <a:r>
              <a:rPr lang="cs-CZ" dirty="0" smtClean="0"/>
              <a:t>možností (rozhodování=výsledek porovnávání)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pracovat v modulu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Vyjít z reálného života žáků, například nechat je zmapovat jeden den a uvědomit si, kolikrát se v něm rozhodovali (mohou to být banální věci). </a:t>
            </a:r>
          </a:p>
          <a:p>
            <a:pPr>
              <a:buFontTx/>
              <a:buChar char="-"/>
            </a:pPr>
            <a:r>
              <a:rPr lang="cs-CZ" dirty="0"/>
              <a:t>Reflexe-vyvodit co je to vlastně rozhodování</a:t>
            </a:r>
          </a:p>
          <a:p>
            <a:pPr>
              <a:buFontTx/>
              <a:buChar char="-"/>
            </a:pPr>
            <a:r>
              <a:rPr lang="cs-CZ" dirty="0" smtClean="0"/>
              <a:t>Co potřebujeme k tomu, abychom se mohli rozhodnout (dostatek informací, </a:t>
            </a:r>
            <a:r>
              <a:rPr lang="cs-CZ" dirty="0" err="1" smtClean="0"/>
              <a:t>kriteria</a:t>
            </a:r>
            <a:r>
              <a:rPr lang="cs-CZ" dirty="0" smtClean="0"/>
              <a:t> a motivaci)</a:t>
            </a:r>
          </a:p>
          <a:p>
            <a:pPr>
              <a:buFontTx/>
              <a:buChar char="-"/>
            </a:pPr>
            <a:r>
              <a:rPr lang="cs-CZ" dirty="0"/>
              <a:t>Co může proces rozhodování zkomplikovat (ovlivňování, impulzivita, tlak okolí nebo okolností</a:t>
            </a:r>
            <a:r>
              <a:rPr lang="cs-CZ" dirty="0" smtClean="0"/>
              <a:t>…)</a:t>
            </a:r>
          </a:p>
          <a:p>
            <a:pPr>
              <a:buFontTx/>
              <a:buChar char="-"/>
            </a:pPr>
            <a:r>
              <a:rPr lang="cs-CZ" dirty="0"/>
              <a:t>Kdo může s důležitými rozhodnutími pomoct</a:t>
            </a:r>
            <a:r>
              <a:rPr lang="cs-CZ" dirty="0" smtClean="0"/>
              <a:t>?</a:t>
            </a:r>
          </a:p>
          <a:p>
            <a:pPr>
              <a:buFontTx/>
              <a:buChar char="-"/>
            </a:pPr>
            <a:r>
              <a:rPr lang="cs-CZ" dirty="0"/>
              <a:t>Vztáhnout k procesu volby povolání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0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ACIP-čtyři kroky k dobrému rozhodnutí (volně dle </a:t>
            </a:r>
            <a:r>
              <a:rPr lang="cs-CZ" dirty="0" err="1" smtClean="0"/>
              <a:t>Janis&amp;Mann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A-ALTERNATIVY</a:t>
            </a:r>
            <a:r>
              <a:rPr lang="cs-CZ" dirty="0" smtClean="0"/>
              <a:t>-věnovat pozornost všem možnostem a položit si dvě základní otázky: existuje ještě jiná možnost, nezapomněl jsem na nějakou možnost, která by byla ještě lepší?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C-NÁSLEDKY A SOUVISLOSTI</a:t>
            </a:r>
            <a:r>
              <a:rPr lang="cs-CZ" dirty="0" smtClean="0"/>
              <a:t>-po výběru nejlepších variant zmapovat všechna pro a proti pro každou z nich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I-INFORMACE</a:t>
            </a:r>
            <a:r>
              <a:rPr lang="cs-CZ" dirty="0" smtClean="0"/>
              <a:t>-o každé variantě si zjistit maximum informací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P-PLÁNY</a:t>
            </a:r>
            <a:r>
              <a:rPr lang="cs-CZ" dirty="0" smtClean="0"/>
              <a:t>-detailní plán realizace </a:t>
            </a:r>
            <a:r>
              <a:rPr lang="cs-CZ" dirty="0" err="1" smtClean="0"/>
              <a:t>rozhodnutí+dvě</a:t>
            </a:r>
            <a:r>
              <a:rPr lang="cs-CZ" dirty="0" smtClean="0"/>
              <a:t> otázky: co budu muset po rozhodnutí udělat a co udělám, když narazím na nepřekonatelnou překážku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99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Jak se postavit k procesu volby povolání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Varianta první- rychle a administrativně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- Konzultace se omezují jen na organizační záležitosti kolem přihlášek, přijímacího řízení, eventuelně předávání informací o školách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- Kompetence k výběru oboru a školy zůstávají v rodině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3018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Cílem tohoto modulu je, aby žáci: </a:t>
            </a:r>
          </a:p>
          <a:p>
            <a:pPr>
              <a:buFontTx/>
              <a:buChar char="-"/>
            </a:pPr>
            <a:r>
              <a:rPr lang="cs-CZ" dirty="0"/>
              <a:t>Pochopili nutnost plánovat </a:t>
            </a:r>
            <a:r>
              <a:rPr lang="cs-CZ" dirty="0" smtClean="0"/>
              <a:t>své velké </a:t>
            </a:r>
            <a:r>
              <a:rPr lang="cs-CZ" dirty="0"/>
              <a:t>životní kroky</a:t>
            </a:r>
          </a:p>
          <a:p>
            <a:pPr>
              <a:buFontTx/>
              <a:buChar char="-"/>
            </a:pPr>
            <a:r>
              <a:rPr lang="cs-CZ" dirty="0"/>
              <a:t>Přehodnocovali své nereálné cíle a stanovovali si ty reálné</a:t>
            </a:r>
          </a:p>
          <a:p>
            <a:pPr>
              <a:buFontTx/>
              <a:buChar char="-"/>
            </a:pPr>
            <a:r>
              <a:rPr lang="cs-CZ" dirty="0"/>
              <a:t>Zvládli účinné strategie k dosahování cílů                 </a:t>
            </a:r>
            <a:r>
              <a:rPr lang="cs-CZ" dirty="0" smtClean="0"/>
              <a:t>              </a:t>
            </a:r>
            <a:r>
              <a:rPr lang="cs-CZ" dirty="0"/>
              <a:t>a překonávání překážek</a:t>
            </a:r>
          </a:p>
          <a:p>
            <a:r>
              <a:rPr lang="cs-CZ" dirty="0" smtClean="0"/>
              <a:t>Jak tento modul učit?</a:t>
            </a:r>
          </a:p>
          <a:p>
            <a:pPr>
              <a:buFontTx/>
              <a:buChar char="-"/>
            </a:pPr>
            <a:r>
              <a:rPr lang="cs-CZ" dirty="0" smtClean="0"/>
              <a:t>Pomoct žákům pochopit, proč je plánování důležité            a k čemu vlastně slouží (je to pro ně zcela nová životní zkušenost)</a:t>
            </a:r>
          </a:p>
          <a:p>
            <a:pPr>
              <a:buFontTx/>
              <a:buChar char="-"/>
            </a:pPr>
            <a:r>
              <a:rPr lang="cs-CZ" dirty="0" smtClean="0"/>
              <a:t>Lze přitom využít plánování kroků k jakémukoliv cíli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B0F0"/>
                </a:solidFill>
              </a:rPr>
              <a:t>POJĎME SI TO ZKUSIT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172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Sedmikroková</a:t>
            </a:r>
            <a:r>
              <a:rPr lang="cs-CZ" sz="4000" dirty="0" smtClean="0"/>
              <a:t> strategie výběru povolání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Naučte se rozvíjet své schopnosti, dovednosti a zájmy</a:t>
            </a:r>
          </a:p>
          <a:p>
            <a:r>
              <a:rPr lang="cs-CZ" dirty="0" smtClean="0"/>
              <a:t>Nakupujte u skutečných odborníků</a:t>
            </a:r>
          </a:p>
          <a:p>
            <a:r>
              <a:rPr lang="cs-CZ" dirty="0" smtClean="0"/>
              <a:t>Stanovte si konkrétní cíl, kterého chcete dosáhnout</a:t>
            </a:r>
          </a:p>
          <a:p>
            <a:r>
              <a:rPr lang="cs-CZ" dirty="0" smtClean="0"/>
              <a:t>Ujasněte si, jaký je váš handicap</a:t>
            </a:r>
          </a:p>
          <a:p>
            <a:r>
              <a:rPr lang="cs-CZ" dirty="0" smtClean="0"/>
              <a:t>Co děláte navíc, to se vám vždycky hodí</a:t>
            </a:r>
          </a:p>
          <a:p>
            <a:r>
              <a:rPr lang="cs-CZ" dirty="0" smtClean="0"/>
              <a:t>Poznejte školu, kam se hlásíte</a:t>
            </a:r>
          </a:p>
          <a:p>
            <a:r>
              <a:rPr lang="cs-CZ" dirty="0" smtClean="0"/>
              <a:t>Pokuste se o kritické zhodnocení situace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				    Dle Antonína Mezery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9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Adaptace na životní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Cílem tohoto modulu je, aby žák</a:t>
            </a:r>
          </a:p>
          <a:p>
            <a:pPr>
              <a:buFontTx/>
              <a:buChar char="-"/>
            </a:pPr>
            <a:r>
              <a:rPr lang="cs-CZ" dirty="0" smtClean="0"/>
              <a:t>Přijal </a:t>
            </a:r>
            <a:r>
              <a:rPr lang="cs-CZ" dirty="0"/>
              <a:t>nevyhnutelnost změn v životě</a:t>
            </a:r>
          </a:p>
          <a:p>
            <a:pPr>
              <a:buFontTx/>
              <a:buChar char="-"/>
            </a:pPr>
            <a:r>
              <a:rPr lang="cs-CZ" dirty="0"/>
              <a:t>Přemýšlel o změnách, které jej čekají po ZŠ</a:t>
            </a:r>
          </a:p>
          <a:p>
            <a:pPr>
              <a:buFontTx/>
              <a:buChar char="-"/>
            </a:pPr>
            <a:r>
              <a:rPr lang="cs-CZ" dirty="0"/>
              <a:t>Poznal způsoby, jak se na změny připravit</a:t>
            </a:r>
          </a:p>
          <a:p>
            <a:r>
              <a:rPr lang="cs-CZ" dirty="0" smtClean="0"/>
              <a:t>Jak toto téma učit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mapovat, jakými životními změnami už žák prošel</a:t>
            </a:r>
          </a:p>
          <a:p>
            <a:pPr>
              <a:buFontTx/>
              <a:buChar char="-"/>
            </a:pPr>
            <a:r>
              <a:rPr lang="cs-CZ" dirty="0" smtClean="0"/>
              <a:t>Jak se mu podařilo překonat problémy s tím spojené</a:t>
            </a:r>
          </a:p>
          <a:p>
            <a:pPr>
              <a:buFontTx/>
              <a:buChar char="-"/>
            </a:pPr>
            <a:r>
              <a:rPr lang="cs-CZ" dirty="0" smtClean="0"/>
              <a:t>Jak vnímá změny-jako výzvy nebo ohrožení?</a:t>
            </a:r>
          </a:p>
          <a:p>
            <a:pPr>
              <a:buFontTx/>
              <a:buChar char="-"/>
            </a:pPr>
            <a:r>
              <a:rPr lang="cs-CZ" dirty="0" smtClean="0"/>
              <a:t>Co jej může „upevnit“,  aby změny ustál?</a:t>
            </a:r>
          </a:p>
          <a:p>
            <a:pPr>
              <a:buFontTx/>
              <a:buChar char="-"/>
            </a:pPr>
            <a:r>
              <a:rPr lang="cs-CZ" dirty="0" smtClean="0"/>
              <a:t>Kapitoly ze psychosomatiky-jak je organismus vybaven na zvládání stresu</a:t>
            </a:r>
          </a:p>
        </p:txBody>
      </p:sp>
    </p:spTree>
    <p:extLst>
      <p:ext uri="{BB962C8B-B14F-4D97-AF65-F5344CB8AC3E}">
        <p14:creationId xmlns:p14="http://schemas.microsoft.com/office/powerpoint/2010/main" val="31855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Možnosti absolventa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modulu je:</a:t>
            </a:r>
          </a:p>
          <a:p>
            <a:pPr>
              <a:buFontTx/>
              <a:buChar char="-"/>
            </a:pPr>
            <a:r>
              <a:rPr lang="cs-CZ" dirty="0" smtClean="0"/>
              <a:t>Předat žákům přehled o nabídkách vzdělávání, profesní přípravy nebo zaměstnání</a:t>
            </a:r>
          </a:p>
          <a:p>
            <a:pPr>
              <a:buFontTx/>
              <a:buChar char="-"/>
            </a:pPr>
            <a:r>
              <a:rPr lang="cs-CZ" dirty="0" smtClean="0"/>
              <a:t>Seznámit je se zdroji, kterých mohou využít při hledání</a:t>
            </a:r>
          </a:p>
          <a:p>
            <a:r>
              <a:rPr lang="cs-CZ" dirty="0" smtClean="0"/>
              <a:t>Jak toto téma učit?</a:t>
            </a:r>
          </a:p>
          <a:p>
            <a:pPr>
              <a:buFontTx/>
              <a:buChar char="-"/>
            </a:pPr>
            <a:r>
              <a:rPr lang="cs-CZ" dirty="0" smtClean="0"/>
              <a:t>Povinná školní docházka je devítiletá</a:t>
            </a:r>
          </a:p>
          <a:p>
            <a:pPr>
              <a:buFontTx/>
              <a:buChar char="-"/>
            </a:pPr>
            <a:r>
              <a:rPr lang="cs-CZ" dirty="0" smtClean="0"/>
              <a:t>Žák má po ní několik možností-zvážit pro a proti</a:t>
            </a:r>
          </a:p>
          <a:p>
            <a:pPr>
              <a:buFontTx/>
              <a:buChar char="-"/>
            </a:pPr>
            <a:r>
              <a:rPr lang="cs-CZ" dirty="0" smtClean="0"/>
              <a:t>Seznámit s modelem středních škol v ČR</a:t>
            </a:r>
          </a:p>
        </p:txBody>
      </p:sp>
    </p:spTree>
    <p:extLst>
      <p:ext uri="{BB962C8B-B14F-4D97-AF65-F5344CB8AC3E}">
        <p14:creationId xmlns:p14="http://schemas.microsoft.com/office/powerpoint/2010/main" val="41453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Informační základna </a:t>
            </a:r>
            <a:br>
              <a:rPr lang="cs-CZ" dirty="0" smtClean="0"/>
            </a:br>
            <a:r>
              <a:rPr lang="cs-CZ" dirty="0" smtClean="0"/>
              <a:t>pro volbu povolání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100" dirty="0"/>
              <a:t>Cílem modulu je:</a:t>
            </a:r>
          </a:p>
          <a:p>
            <a:pPr>
              <a:buFontTx/>
              <a:buChar char="-"/>
            </a:pPr>
            <a:r>
              <a:rPr lang="cs-CZ" sz="3100" dirty="0" smtClean="0"/>
              <a:t>Zprostředkovat </a:t>
            </a:r>
            <a:r>
              <a:rPr lang="cs-CZ" sz="3100" dirty="0"/>
              <a:t>to, že dobré rozhodování stojí </a:t>
            </a:r>
            <a:r>
              <a:rPr lang="cs-CZ" sz="3100" dirty="0" smtClean="0"/>
              <a:t>                   na </a:t>
            </a:r>
            <a:r>
              <a:rPr lang="cs-CZ" sz="3100" dirty="0"/>
              <a:t>dobrých informacích</a:t>
            </a:r>
          </a:p>
          <a:p>
            <a:pPr>
              <a:buFontTx/>
              <a:buChar char="-"/>
            </a:pPr>
            <a:r>
              <a:rPr lang="cs-CZ" sz="3100" dirty="0"/>
              <a:t>Seznámit žáky s ověřenými dostupnými zdroji informací </a:t>
            </a:r>
            <a:r>
              <a:rPr lang="cs-CZ" sz="3100" dirty="0" smtClean="0"/>
              <a:t>    o </a:t>
            </a:r>
            <a:r>
              <a:rPr lang="cs-CZ" sz="3100" dirty="0"/>
              <a:t>nabídce</a:t>
            </a:r>
          </a:p>
          <a:p>
            <a:pPr>
              <a:buFontTx/>
              <a:buChar char="-"/>
            </a:pPr>
            <a:r>
              <a:rPr lang="cs-CZ" sz="3100" dirty="0"/>
              <a:t>Naučit žáky s informacemi efektivně </a:t>
            </a:r>
            <a:r>
              <a:rPr lang="cs-CZ" sz="3100" dirty="0" smtClean="0"/>
              <a:t>pracovat!!!</a:t>
            </a:r>
            <a:endParaRPr lang="cs-CZ" sz="3100" dirty="0"/>
          </a:p>
          <a:p>
            <a:pPr>
              <a:buFontTx/>
              <a:buChar char="-"/>
            </a:pPr>
            <a:endParaRPr lang="cs-CZ" sz="3100" dirty="0"/>
          </a:p>
          <a:p>
            <a:r>
              <a:rPr lang="cs-CZ" sz="3100" dirty="0" smtClean="0"/>
              <a:t>Jak </a:t>
            </a:r>
            <a:r>
              <a:rPr lang="cs-CZ" sz="3100" dirty="0"/>
              <a:t>tento modul učit:</a:t>
            </a:r>
          </a:p>
          <a:p>
            <a:pPr>
              <a:buFontTx/>
              <a:buChar char="-"/>
            </a:pPr>
            <a:r>
              <a:rPr lang="cs-CZ" sz="3100" dirty="0"/>
              <a:t>Předat informace o zdrojích – odkazy apod.</a:t>
            </a:r>
          </a:p>
          <a:p>
            <a:pPr>
              <a:buFontTx/>
              <a:buChar char="-"/>
            </a:pPr>
            <a:r>
              <a:rPr lang="cs-CZ" sz="3100" dirty="0" smtClean="0"/>
              <a:t>„Trénovat“ práci </a:t>
            </a:r>
            <a:r>
              <a:rPr lang="cs-CZ" sz="3100" dirty="0"/>
              <a:t>s informacemi, aby </a:t>
            </a:r>
            <a:r>
              <a:rPr lang="cs-CZ" sz="3100" dirty="0" smtClean="0"/>
              <a:t>nedošlo k </a:t>
            </a:r>
            <a:r>
              <a:rPr lang="cs-CZ" sz="3100" dirty="0"/>
              <a:t>zahlcení</a:t>
            </a:r>
          </a:p>
          <a:p>
            <a:pPr>
              <a:buFontTx/>
              <a:buChar char="-"/>
            </a:pPr>
            <a:r>
              <a:rPr lang="cs-CZ" sz="3100" dirty="0"/>
              <a:t>Příklad: </a:t>
            </a:r>
            <a:r>
              <a:rPr lang="cs-CZ" sz="3100" dirty="0">
                <a:hlinkClick r:id="rId2"/>
              </a:rPr>
              <a:t>www.infoabsolvent.cz</a:t>
            </a:r>
            <a:endParaRPr lang="cs-CZ" sz="3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Orientace v důležitých profesních informacích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modulu je:</a:t>
            </a:r>
          </a:p>
          <a:p>
            <a:pPr>
              <a:buFontTx/>
              <a:buChar char="-"/>
            </a:pPr>
            <a:r>
              <a:rPr lang="cs-CZ" dirty="0"/>
              <a:t>Zprostředkovat informace o různých povoláních</a:t>
            </a:r>
          </a:p>
          <a:p>
            <a:pPr>
              <a:buFontTx/>
              <a:buChar char="-"/>
            </a:pPr>
            <a:r>
              <a:rPr lang="cs-CZ" dirty="0"/>
              <a:t>Uvědomit si jejich obsah, poznat realitu</a:t>
            </a:r>
          </a:p>
          <a:p>
            <a:pPr>
              <a:buFontTx/>
              <a:buChar char="-"/>
            </a:pPr>
            <a:r>
              <a:rPr lang="cs-CZ" dirty="0"/>
              <a:t>Zhodnotit své šance ve vybraném povolání na trhu práce </a:t>
            </a:r>
          </a:p>
          <a:p>
            <a:r>
              <a:rPr lang="cs-CZ" dirty="0" smtClean="0"/>
              <a:t>Jak tento modul učit:</a:t>
            </a:r>
          </a:p>
          <a:p>
            <a:pPr>
              <a:buFontTx/>
              <a:buChar char="-"/>
            </a:pPr>
            <a:r>
              <a:rPr lang="cs-CZ" dirty="0" smtClean="0"/>
              <a:t>Práce s </a:t>
            </a:r>
            <a:r>
              <a:rPr lang="cs-CZ" dirty="0" err="1" smtClean="0"/>
              <a:t>profesiogramy</a:t>
            </a:r>
            <a:r>
              <a:rPr lang="cs-CZ" dirty="0" smtClean="0"/>
              <a:t> (</a:t>
            </a:r>
            <a:r>
              <a:rPr lang="cs-CZ" i="1" dirty="0" smtClean="0"/>
              <a:t>odborný </a:t>
            </a:r>
            <a:r>
              <a:rPr lang="cs-CZ" i="1" dirty="0"/>
              <a:t>popis a rozbor povolání a z něho vycházející popis nároků profese na organismus, psychiku a celou osobnost </a:t>
            </a:r>
            <a:r>
              <a:rPr lang="cs-CZ" i="1" dirty="0" smtClean="0"/>
              <a:t>člověka)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28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idea </a:t>
            </a:r>
            <a:r>
              <a:rPr lang="cs-CZ" dirty="0"/>
              <a:t>představující jednotlivé profese</a:t>
            </a:r>
          </a:p>
          <a:p>
            <a:pPr>
              <a:buFontTx/>
              <a:buChar char="-"/>
            </a:pPr>
            <a:r>
              <a:rPr lang="cs-CZ" dirty="0" smtClean="0"/>
              <a:t>Strukturované rozhovory </a:t>
            </a:r>
            <a:r>
              <a:rPr lang="cs-CZ" dirty="0"/>
              <a:t>s rodiči a </a:t>
            </a:r>
            <a:r>
              <a:rPr lang="cs-CZ" dirty="0" smtClean="0"/>
              <a:t>známými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esedy ve škole 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adání seminárek a projektů na téma jednotlivých profesí 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rofese lze představovat průběžně po celý rok,           ale zadání je třeba strukturovat  (náplň profese, nutné předpoklady, finanční ohodnocení, uplatnění na trhu práce, případně snímek pracovního dne… 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ěkově adekvátní forma stáží, praxí apod.-využít osobní zkušenosti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Rovnost příležitostí </a:t>
            </a:r>
            <a:br>
              <a:rPr lang="cs-CZ" dirty="0" smtClean="0"/>
            </a:br>
            <a:r>
              <a:rPr lang="cs-CZ" dirty="0" smtClean="0"/>
              <a:t>na trhu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Cílem modulu je: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aučit </a:t>
            </a:r>
            <a:r>
              <a:rPr lang="cs-CZ" dirty="0"/>
              <a:t>se rozpoznat překážky, které  mohou žákům zabránit v dosahování osobních a profesních cílů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alézat </a:t>
            </a:r>
            <a:r>
              <a:rPr lang="cs-CZ" dirty="0"/>
              <a:t>vhodné způsoby, jak čelit profesní diskriminaci</a:t>
            </a:r>
          </a:p>
          <a:p>
            <a:r>
              <a:rPr lang="cs-CZ" dirty="0" smtClean="0"/>
              <a:t>Jak tento modul učit:</a:t>
            </a:r>
          </a:p>
          <a:p>
            <a:pPr>
              <a:buFontTx/>
              <a:buChar char="-"/>
            </a:pPr>
            <a:r>
              <a:rPr lang="cs-CZ" dirty="0" smtClean="0"/>
              <a:t>Nahlédnout do gender problematiky</a:t>
            </a:r>
          </a:p>
          <a:p>
            <a:pPr>
              <a:buFontTx/>
              <a:buChar char="-"/>
            </a:pPr>
            <a:r>
              <a:rPr lang="cs-CZ" dirty="0" smtClean="0"/>
              <a:t>Pochopit souvislost mezi zdravotním omezením                  a změněnou profesní volbou </a:t>
            </a:r>
          </a:p>
          <a:p>
            <a:pPr>
              <a:buFontTx/>
              <a:buChar char="-"/>
            </a:pPr>
            <a:r>
              <a:rPr lang="cs-CZ" dirty="0" smtClean="0"/>
              <a:t>Propojit se zkušenostmi (např. poruchy učení)</a:t>
            </a:r>
          </a:p>
          <a:p>
            <a:pPr>
              <a:buFontTx/>
              <a:buChar char="-"/>
            </a:pPr>
            <a:r>
              <a:rPr lang="cs-CZ" dirty="0" smtClean="0"/>
              <a:t>Seznámit se s tím, jak je podporováno zaměstnávání znevýhodněných pracovníků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2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Svět práce a dospělosti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Cílem modulu je:</a:t>
            </a:r>
          </a:p>
          <a:p>
            <a:pPr>
              <a:buFontTx/>
              <a:buChar char="-"/>
            </a:pPr>
            <a:r>
              <a:rPr lang="cs-CZ" dirty="0"/>
              <a:t>Seznámit žáky vstupními branami do světa studia        a práce</a:t>
            </a:r>
          </a:p>
          <a:p>
            <a:pPr>
              <a:buFontTx/>
              <a:buChar char="-"/>
            </a:pPr>
            <a:r>
              <a:rPr lang="cs-CZ" dirty="0"/>
              <a:t>Uvědomění principu nabídky a poptávky</a:t>
            </a:r>
          </a:p>
          <a:p>
            <a:pPr>
              <a:buFontTx/>
              <a:buChar char="-"/>
            </a:pPr>
            <a:r>
              <a:rPr lang="cs-CZ" dirty="0"/>
              <a:t>Poznat význam sebeprezentace </a:t>
            </a:r>
          </a:p>
          <a:p>
            <a:r>
              <a:rPr lang="cs-CZ" dirty="0" smtClean="0"/>
              <a:t>Jak tento modul učit:</a:t>
            </a:r>
          </a:p>
          <a:p>
            <a:pPr>
              <a:buFontTx/>
              <a:buChar char="-"/>
            </a:pPr>
            <a:r>
              <a:rPr lang="cs-CZ" dirty="0" smtClean="0"/>
              <a:t>Přijímačky nanečisto, TSP</a:t>
            </a:r>
          </a:p>
          <a:p>
            <a:pPr>
              <a:buFontTx/>
              <a:buChar char="-"/>
            </a:pPr>
            <a:r>
              <a:rPr lang="cs-CZ" dirty="0" smtClean="0"/>
              <a:t>Konkurzní a výběrové řízení (hraní rolí)</a:t>
            </a:r>
          </a:p>
          <a:p>
            <a:pPr>
              <a:buFontTx/>
              <a:buChar char="-"/>
            </a:pPr>
            <a:r>
              <a:rPr lang="cs-CZ" dirty="0" smtClean="0"/>
              <a:t>Umění sebeprezentace (psaní životopisu, osobní pohovory, verbální a neverbální komunikace…)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49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práce v předmětu 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Hodiny jsou interaktivní</a:t>
            </a:r>
          </a:p>
          <a:p>
            <a:r>
              <a:rPr lang="cs-CZ" dirty="0" smtClean="0"/>
              <a:t>Osvědčilo se klasické </a:t>
            </a:r>
            <a:r>
              <a:rPr lang="cs-CZ" dirty="0" err="1" smtClean="0"/>
              <a:t>rozesazení</a:t>
            </a:r>
            <a:r>
              <a:rPr lang="cs-CZ" dirty="0" smtClean="0"/>
              <a:t> v lavicích,           ideální je učebna s možností volného pohybu</a:t>
            </a:r>
          </a:p>
          <a:p>
            <a:r>
              <a:rPr lang="cs-CZ" dirty="0" smtClean="0"/>
              <a:t>Využití počítačových učeben-práce se zdroji informací</a:t>
            </a:r>
          </a:p>
          <a:p>
            <a:r>
              <a:rPr lang="cs-CZ" dirty="0" smtClean="0"/>
              <a:t>Průběžná sebeprezentace žáků</a:t>
            </a:r>
          </a:p>
          <a:p>
            <a:r>
              <a:rPr lang="cs-CZ" dirty="0" smtClean="0"/>
              <a:t>Modelové situace</a:t>
            </a:r>
          </a:p>
          <a:p>
            <a:r>
              <a:rPr lang="cs-CZ" dirty="0" smtClean="0"/>
              <a:t>Všechny materiály v portfoliu</a:t>
            </a:r>
          </a:p>
          <a:p>
            <a:r>
              <a:rPr lang="cs-CZ" dirty="0" smtClean="0"/>
              <a:t>Zapojení (nebo alespoň informovanost) rodičů </a:t>
            </a:r>
          </a:p>
          <a:p>
            <a:r>
              <a:rPr lang="cs-CZ" dirty="0" smtClean="0"/>
              <a:t>Práce s videem a filmovými ukázkami, případně literaturou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5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Jak se postavit k procesu volby povolání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Varianta druhá: chytře a efektivně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- Vytvoření a využívání sítě odborníků, kteří zájemcům pomohou v orientaci  a ve skutečné profesní volbě:</a:t>
            </a:r>
          </a:p>
          <a:p>
            <a:pPr eaLnBrk="1" hangingPunct="1">
              <a:buFontTx/>
              <a:buChar char="-"/>
            </a:pPr>
            <a:r>
              <a:rPr lang="cs-CZ" smtClean="0"/>
              <a:t>IPS úřadů práce</a:t>
            </a:r>
          </a:p>
          <a:p>
            <a:pPr eaLnBrk="1" hangingPunct="1">
              <a:buFontTx/>
              <a:buChar char="-"/>
            </a:pPr>
            <a:r>
              <a:rPr lang="cs-CZ" smtClean="0"/>
              <a:t>Kariérový poradce ve škole</a:t>
            </a:r>
          </a:p>
          <a:p>
            <a:pPr eaLnBrk="1" hangingPunct="1">
              <a:buFontTx/>
              <a:buChar char="-"/>
            </a:pPr>
            <a:r>
              <a:rPr lang="cs-CZ" smtClean="0"/>
              <a:t>Školní psycholog</a:t>
            </a:r>
          </a:p>
          <a:p>
            <a:pPr eaLnBrk="1" hangingPunct="1">
              <a:buFontTx/>
              <a:buChar char="-"/>
            </a:pPr>
            <a:r>
              <a:rPr lang="cs-CZ" smtClean="0"/>
              <a:t>Školská poradenská zařízení </a:t>
            </a:r>
          </a:p>
        </p:txBody>
      </p:sp>
    </p:spTree>
    <p:extLst>
      <p:ext uri="{BB962C8B-B14F-4D97-AF65-F5344CB8AC3E}">
        <p14:creationId xmlns:p14="http://schemas.microsoft.com/office/powerpoint/2010/main" val="286636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a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Dohoda na </a:t>
            </a:r>
            <a:r>
              <a:rPr lang="cs-CZ" dirty="0" err="1" smtClean="0"/>
              <a:t>kriteriích</a:t>
            </a:r>
            <a:r>
              <a:rPr lang="cs-CZ" dirty="0" smtClean="0"/>
              <a:t> hodnocení na začátku roku-naše požadavky</a:t>
            </a:r>
          </a:p>
          <a:p>
            <a:r>
              <a:rPr lang="cs-CZ" dirty="0" smtClean="0"/>
              <a:t>K některým tématům lze připravit klasifikovatelné </a:t>
            </a:r>
            <a:r>
              <a:rPr lang="cs-CZ" dirty="0" err="1" smtClean="0"/>
              <a:t>testíky</a:t>
            </a:r>
            <a:r>
              <a:rPr lang="cs-CZ" dirty="0" smtClean="0"/>
              <a:t> (typologie, školský systém v ČR…)</a:t>
            </a:r>
          </a:p>
          <a:p>
            <a:r>
              <a:rPr lang="cs-CZ" dirty="0" smtClean="0"/>
              <a:t>Klasifikace výstupů práce v hodině (k mnoha modulům      a tématům lze zadat samostatnou práci s vyhledáváním informací na internetu-např. stres a jeho zvládání, efektivní rozhodování, zaměstnávání lidí s hendikepem, fungování úřadů práce, přehled zdrojů k tematice VP…)</a:t>
            </a:r>
          </a:p>
          <a:p>
            <a:r>
              <a:rPr lang="cs-CZ" dirty="0" smtClean="0"/>
              <a:t>Klasifikované seminární práce (profil profese, představení školy a oboru)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98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Předmět VP x kariérové poradenství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Kariérové poradenství by se mělo s výukou předmětu časově potkávat</a:t>
            </a:r>
          </a:p>
          <a:p>
            <a:r>
              <a:rPr lang="cs-CZ" dirty="0" smtClean="0"/>
              <a:t>Pro tuto oblast je vhodné využít také pomoci zvenčí</a:t>
            </a:r>
          </a:p>
          <a:p>
            <a:pPr>
              <a:buFontTx/>
              <a:buChar char="-"/>
            </a:pPr>
            <a:r>
              <a:rPr lang="cs-CZ" dirty="0"/>
              <a:t>Informační a poradenská střediska ÚP</a:t>
            </a:r>
          </a:p>
          <a:p>
            <a:pPr>
              <a:buFontTx/>
              <a:buChar char="-"/>
            </a:pPr>
            <a:r>
              <a:rPr lang="cs-CZ" dirty="0"/>
              <a:t>PPP a </a:t>
            </a:r>
            <a:r>
              <a:rPr lang="cs-CZ" dirty="0" smtClean="0"/>
              <a:t>SPC (pro žáky se speciálními </a:t>
            </a:r>
            <a:r>
              <a:rPr lang="cs-CZ" dirty="0" err="1" smtClean="0"/>
              <a:t>vzděl</a:t>
            </a:r>
            <a:r>
              <a:rPr lang="cs-CZ" dirty="0" smtClean="0"/>
              <a:t>. potřebami)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Služby školních poradenských </a:t>
            </a:r>
            <a:r>
              <a:rPr lang="cs-CZ" dirty="0" smtClean="0"/>
              <a:t>pracovníků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Do tohoto procesu je vhodné zapojit rodiče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34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Zdroje, se kterými jsem pracovala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Mezera, A.: Pro jaké povolání se hodím,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 2004</a:t>
            </a:r>
          </a:p>
          <a:p>
            <a:r>
              <a:rPr lang="cs-CZ" dirty="0" smtClean="0"/>
              <a:t>Zapletalová, J.; Vaňková H.: Kariérové poradenství-přítomnost a budoucnost, IPPP ČR 2006</a:t>
            </a:r>
          </a:p>
          <a:p>
            <a:r>
              <a:rPr lang="cs-CZ" dirty="0" smtClean="0"/>
              <a:t>Obrázkový test profesní orientace (A. </a:t>
            </a:r>
            <a:r>
              <a:rPr lang="cs-CZ" dirty="0"/>
              <a:t>M</a:t>
            </a:r>
            <a:r>
              <a:rPr lang="cs-CZ" dirty="0" smtClean="0"/>
              <a:t>ezera), IPPP Praha 2005</a:t>
            </a:r>
          </a:p>
          <a:p>
            <a:r>
              <a:rPr lang="cs-CZ" dirty="0" smtClean="0"/>
              <a:t>Poradce k volbě povolání, Raabe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93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Jak se postavit k procesu volby povolání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Varianta třetí: náročně a smysluplně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- Vytvoření prostoru pro výuku volby povolání ve škole: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předmět Volba povolání na ZŠ,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seminář Kariérní poradenství na SŠ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- Aktivní zapojení  žáků do procesu volby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- Vyhledávání a využívání vnějších zdrojů ( viz výše + veletrh středních škol, Gaudeamus, dny otevřených dveří ve školách a na fakultách, informace z medií)</a:t>
            </a:r>
          </a:p>
          <a:p>
            <a:pPr eaLnBrk="1" hangingPunct="1">
              <a:buFontTx/>
              <a:buChar char="-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6367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Volba povolání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Realizace v rámci pracovních činností a nyní v rámci předmětu Svět </a:t>
            </a:r>
            <a:r>
              <a:rPr lang="cs-CZ" dirty="0" smtClean="0"/>
              <a:t>práce - </a:t>
            </a:r>
            <a:r>
              <a:rPr lang="cs-CZ" dirty="0" smtClean="0"/>
              <a:t>viz RVP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Ideální je výuka tohoto předmětu v celém osmém a pololetí devátého ročníku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Zahájení procesu výběru v klidu, s dostatečným předstihem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Možnost ovlivnit postoj  žáků dříve, než na ně začne okolí tlačit s modelem „ na jakou školu půjdeš“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Motivace směrem k prospěchu- každá známka se počítá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(většinou</a:t>
            </a:r>
            <a:r>
              <a:rPr lang="cs-CZ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Dostatek času na všechny smysluplné aktivity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07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Seminář kariérní poradenství na SŠ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Byl by smysluplný  na všech maturitních oborech, především na </a:t>
            </a:r>
            <a:r>
              <a:rPr lang="cs-CZ" dirty="0" err="1" smtClean="0"/>
              <a:t>gymnaziích</a:t>
            </a:r>
            <a:r>
              <a:rPr lang="cs-CZ" dirty="0" smtClean="0"/>
              <a:t>, lyceích a „kompilovaných“ oborech ( strojírenská technická administrativa)</a:t>
            </a:r>
          </a:p>
          <a:p>
            <a:pPr eaLnBrk="1" hangingPunct="1"/>
            <a:r>
              <a:rPr lang="cs-CZ" dirty="0" smtClean="0"/>
              <a:t>Forma volitelného semináře zajistí motivovanou skupinu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eaLnBrk="1" hangingPunct="1"/>
            <a:r>
              <a:rPr lang="cs-CZ" dirty="0" smtClean="0">
                <a:sym typeface="Wingdings" pitchFamily="2" charset="2"/>
              </a:rPr>
              <a:t>Obsah semináře se kromě volby další vzdělávací cesty zaměří na rozvoj „soft </a:t>
            </a:r>
            <a:r>
              <a:rPr lang="cs-CZ" dirty="0" err="1" smtClean="0">
                <a:sym typeface="Wingdings" pitchFamily="2" charset="2"/>
              </a:rPr>
              <a:t>skills</a:t>
            </a:r>
            <a:r>
              <a:rPr lang="cs-CZ" dirty="0" smtClean="0">
                <a:sym typeface="Wingdings" pitchFamily="2" charset="2"/>
              </a:rPr>
              <a:t>“- dovedností, které pomohou jedinci v úspěšné profesní dráze ( sociální </a:t>
            </a:r>
            <a:r>
              <a:rPr lang="cs-CZ" dirty="0" smtClean="0">
                <a:sym typeface="Wingdings" pitchFamily="2" charset="2"/>
              </a:rPr>
              <a:t>   a </a:t>
            </a:r>
            <a:r>
              <a:rPr lang="cs-CZ" dirty="0" smtClean="0">
                <a:sym typeface="Wingdings" pitchFamily="2" charset="2"/>
              </a:rPr>
              <a:t>komunikační dovednosti, sebeprezentace, týmová spolupráce apod.)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2679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dané (protože je to v RVP)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Vzdělávací oblast Člověk a svět práce nám dává strukturu</a:t>
            </a:r>
          </a:p>
          <a:p>
            <a:r>
              <a:rPr lang="cs-CZ" dirty="0" smtClean="0"/>
              <a:t>Očekávané výstupy v RVP: žák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b="1" i="1" dirty="0"/>
              <a:t>s</a:t>
            </a:r>
            <a:r>
              <a:rPr lang="cs-CZ" b="1" i="1" dirty="0" smtClean="0"/>
              <a:t>e orientuje v pracovních činnostech </a:t>
            </a:r>
            <a:r>
              <a:rPr lang="cs-CZ" b="1" i="1" dirty="0"/>
              <a:t>vybraných </a:t>
            </a:r>
            <a:r>
              <a:rPr lang="cs-CZ" b="1" i="1" dirty="0" smtClean="0"/>
              <a:t>profesí</a:t>
            </a:r>
          </a:p>
          <a:p>
            <a:pPr>
              <a:buFont typeface="Wingdings" pitchFamily="2" charset="2"/>
              <a:buChar char="Ø"/>
            </a:pPr>
            <a:r>
              <a:rPr lang="cs-CZ" b="1" i="1" dirty="0"/>
              <a:t>posoudí své možnosti </a:t>
            </a:r>
            <a:r>
              <a:rPr lang="cs-CZ" b="1" i="1" dirty="0" smtClean="0"/>
              <a:t>při </a:t>
            </a:r>
            <a:r>
              <a:rPr lang="cs-CZ" b="1" i="1" dirty="0"/>
              <a:t>rozhodování o </a:t>
            </a:r>
            <a:r>
              <a:rPr lang="cs-CZ" b="1" i="1" dirty="0" smtClean="0"/>
              <a:t>volbě </a:t>
            </a:r>
            <a:r>
              <a:rPr lang="cs-CZ" b="1" i="1" dirty="0"/>
              <a:t>vhodného povolání a profesní </a:t>
            </a:r>
            <a:r>
              <a:rPr lang="cs-CZ" b="1" i="1" dirty="0" smtClean="0"/>
              <a:t>přípravy</a:t>
            </a:r>
          </a:p>
          <a:p>
            <a:pPr>
              <a:buFont typeface="Wingdings" pitchFamily="2" charset="2"/>
              <a:buChar char="Ø"/>
            </a:pPr>
            <a:r>
              <a:rPr lang="cs-CZ" b="1" i="1" dirty="0"/>
              <a:t>využije profesní informace a poradenské služby pro </a:t>
            </a:r>
            <a:r>
              <a:rPr lang="cs-CZ" b="1" i="1" dirty="0" smtClean="0"/>
              <a:t>výběr </a:t>
            </a:r>
            <a:r>
              <a:rPr lang="cs-CZ" b="1" i="1" dirty="0"/>
              <a:t>vhodného </a:t>
            </a:r>
            <a:r>
              <a:rPr lang="cs-CZ" b="1" i="1" dirty="0" smtClean="0"/>
              <a:t>vzdělávání</a:t>
            </a:r>
          </a:p>
          <a:p>
            <a:pPr>
              <a:buFont typeface="Wingdings" pitchFamily="2" charset="2"/>
              <a:buChar char="Ø"/>
            </a:pPr>
            <a:r>
              <a:rPr lang="cs-CZ" b="1" i="1" dirty="0"/>
              <a:t>prokáže v modelových situacích schopnost prezentace své osoby </a:t>
            </a:r>
            <a:r>
              <a:rPr lang="cs-CZ" b="1" i="1" dirty="0" smtClean="0"/>
              <a:t>při </a:t>
            </a:r>
            <a:r>
              <a:rPr lang="cs-CZ" b="1" i="1" dirty="0"/>
              <a:t>vstupu na trh práce</a:t>
            </a:r>
            <a:endParaRPr lang="cs-CZ" dirty="0"/>
          </a:p>
          <a:p>
            <a:pPr>
              <a:buFont typeface="Wingdings" pitchFamily="2" charset="2"/>
              <a:buChar char="Ø"/>
            </a:pPr>
            <a:endParaRPr lang="cs-CZ" b="1" i="1" dirty="0"/>
          </a:p>
          <a:p>
            <a:pPr>
              <a:buFont typeface="Wingdings" pitchFamily="2" charset="2"/>
              <a:buChar char="Ø"/>
            </a:pPr>
            <a:endParaRPr lang="cs-CZ" b="1" i="1" dirty="0"/>
          </a:p>
          <a:p>
            <a:pPr>
              <a:buFont typeface="Wingdings" pitchFamily="2" charset="2"/>
              <a:buChar char="Ø"/>
            </a:pPr>
            <a:endParaRPr lang="cs-CZ" b="1" i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4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 nás chce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Učivo:</a:t>
            </a: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trh </a:t>
            </a:r>
            <a:r>
              <a:rPr lang="cs-CZ" b="1" dirty="0"/>
              <a:t>práce </a:t>
            </a:r>
            <a:r>
              <a:rPr lang="cs-CZ" dirty="0"/>
              <a:t>– povolání lidí, druhy </a:t>
            </a:r>
            <a:r>
              <a:rPr lang="cs-CZ" dirty="0" smtClean="0"/>
              <a:t>pracovišť, </a:t>
            </a:r>
            <a:r>
              <a:rPr lang="cs-CZ" dirty="0"/>
              <a:t>pracovních </a:t>
            </a:r>
            <a:r>
              <a:rPr lang="cs-CZ" dirty="0" smtClean="0"/>
              <a:t>prostředků, </a:t>
            </a:r>
            <a:r>
              <a:rPr lang="cs-CZ" dirty="0"/>
              <a:t>pracovních </a:t>
            </a:r>
            <a:r>
              <a:rPr lang="cs-CZ" dirty="0" smtClean="0"/>
              <a:t>objektů, charakter </a:t>
            </a:r>
            <a:r>
              <a:rPr lang="cs-CZ" dirty="0"/>
              <a:t>a druhy pracovních </a:t>
            </a:r>
            <a:r>
              <a:rPr lang="cs-CZ" dirty="0" smtClean="0"/>
              <a:t> činností</a:t>
            </a:r>
            <a:r>
              <a:rPr lang="cs-CZ" dirty="0"/>
              <a:t>; požadavky </a:t>
            </a:r>
            <a:r>
              <a:rPr lang="cs-CZ" dirty="0" smtClean="0"/>
              <a:t>kvalifikační</a:t>
            </a:r>
            <a:r>
              <a:rPr lang="cs-CZ" dirty="0"/>
              <a:t>, zdravotní </a:t>
            </a:r>
            <a:r>
              <a:rPr lang="cs-CZ" dirty="0" smtClean="0"/>
              <a:t>      a </a:t>
            </a:r>
            <a:r>
              <a:rPr lang="cs-CZ" dirty="0"/>
              <a:t>osobnostní; </a:t>
            </a:r>
            <a:r>
              <a:rPr lang="cs-CZ" dirty="0" smtClean="0"/>
              <a:t>rovnost </a:t>
            </a:r>
            <a:r>
              <a:rPr lang="pt-BR" dirty="0" smtClean="0"/>
              <a:t>p</a:t>
            </a:r>
            <a:r>
              <a:rPr lang="cs-CZ" dirty="0" smtClean="0"/>
              <a:t>ř</a:t>
            </a:r>
            <a:r>
              <a:rPr lang="pt-BR" dirty="0" smtClean="0"/>
              <a:t>íležitostí </a:t>
            </a:r>
            <a:r>
              <a:rPr lang="pt-BR" dirty="0"/>
              <a:t>na trhu práce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volba </a:t>
            </a:r>
            <a:r>
              <a:rPr lang="cs-CZ" b="1" dirty="0"/>
              <a:t>profesní orientace </a:t>
            </a:r>
            <a:r>
              <a:rPr lang="cs-CZ" dirty="0"/>
              <a:t>– základní </a:t>
            </a:r>
            <a:r>
              <a:rPr lang="cs-CZ" dirty="0" smtClean="0"/>
              <a:t>principy; </a:t>
            </a:r>
            <a:r>
              <a:rPr lang="cs-CZ" dirty="0"/>
              <a:t>sebepoznávání: osobní zájmy a cíle, </a:t>
            </a:r>
            <a:r>
              <a:rPr lang="cs-CZ" dirty="0" smtClean="0"/>
              <a:t>tělesný a </a:t>
            </a:r>
            <a:r>
              <a:rPr lang="cs-CZ" dirty="0"/>
              <a:t>zdravotní stav, osobní vlastnosti a schopnosti, sebehodnocení, vlivy na volbu </a:t>
            </a:r>
            <a:r>
              <a:rPr lang="cs-CZ" dirty="0" smtClean="0"/>
              <a:t>profesní orientace; informační </a:t>
            </a:r>
            <a:r>
              <a:rPr lang="cs-CZ" dirty="0"/>
              <a:t>základna pro volbu povolání, práce s profesními </a:t>
            </a:r>
            <a:r>
              <a:rPr lang="cs-CZ" dirty="0" smtClean="0"/>
              <a:t>informacemi a </a:t>
            </a:r>
            <a:r>
              <a:rPr lang="cs-CZ" dirty="0"/>
              <a:t>využívání poradenských služeb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2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1147</TotalTime>
  <Words>2606</Words>
  <Application>Microsoft Office PowerPoint</Application>
  <PresentationFormat>Předvádění na obrazovce (4:3)</PresentationFormat>
  <Paragraphs>314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Tok</vt:lpstr>
      <vt:lpstr>Kariérové poradenství (subjektivně zabarvený popis)</vt:lpstr>
      <vt:lpstr>Role výchovného poradce</vt:lpstr>
      <vt:lpstr>Jak se postavit k procesu volby povolání</vt:lpstr>
      <vt:lpstr>Jak se postavit k procesu volby povolání</vt:lpstr>
      <vt:lpstr>Jak se postavit k procesu volby povolání</vt:lpstr>
      <vt:lpstr>Předmět Volba povolání</vt:lpstr>
      <vt:lpstr>Seminář kariérní poradenství na SŠ</vt:lpstr>
      <vt:lpstr>Co je dané (protože je to v RVP)</vt:lpstr>
      <vt:lpstr>Co se po nás chce</vt:lpstr>
      <vt:lpstr>Prezentace aplikace PowerPoint</vt:lpstr>
      <vt:lpstr>Jak učit volbu povolání</vt:lpstr>
      <vt:lpstr>Cíl=vybavit žáka kompetencemi,         aby se v budoucnu dobře rozhodoval</vt:lpstr>
      <vt:lpstr>Je to geniálně jednoduché…i přesto,  že se to stále mění-je to proces</vt:lpstr>
      <vt:lpstr>Obsah učiva-přehled modulů </vt:lpstr>
      <vt:lpstr>Jak začít se žáky</vt:lpstr>
      <vt:lpstr>Modul Sebepoznání </vt:lpstr>
      <vt:lpstr>Jakým tématům se můžeme věnovat? </vt:lpstr>
      <vt:lpstr>Sebepoznání </vt:lpstr>
      <vt:lpstr>Hollandova teorie profesního vývoje</vt:lpstr>
      <vt:lpstr>Hollandova teorie profesního vývoje</vt:lpstr>
      <vt:lpstr>Hollandova typologie osobnosti</vt:lpstr>
      <vt:lpstr>Modely profesionálního pracovního prostředí</vt:lpstr>
      <vt:lpstr>Dodatky k teorii</vt:lpstr>
      <vt:lpstr>Jak probíhá proces volby</vt:lpstr>
      <vt:lpstr>Rizika a důsledky</vt:lpstr>
      <vt:lpstr>TIPY JAK PRACOVAT S HT</vt:lpstr>
      <vt:lpstr>Modul Rozhodování</vt:lpstr>
      <vt:lpstr>Jak pracovat v modulu Rozhodování</vt:lpstr>
      <vt:lpstr>ACIP-čtyři kroky k dobrému rozhodnutí (volně dle Janis&amp;Mann)</vt:lpstr>
      <vt:lpstr>Modul Plánování</vt:lpstr>
      <vt:lpstr>Sedmikroková strategie výběru povolání</vt:lpstr>
      <vt:lpstr>Modul Adaptace na životní změny</vt:lpstr>
      <vt:lpstr>Modul Možnosti absolventa ZŠ</vt:lpstr>
      <vt:lpstr>Modul Informační základna  pro volbu povolání</vt:lpstr>
      <vt:lpstr>Modul Orientace v důležitých profesních informacích</vt:lpstr>
      <vt:lpstr>Prezentace aplikace PowerPoint</vt:lpstr>
      <vt:lpstr>Modul Rovnost příležitostí  na trhu práce</vt:lpstr>
      <vt:lpstr>Modul Svět práce a dospělosti</vt:lpstr>
      <vt:lpstr>Formy práce v předmětu VP</vt:lpstr>
      <vt:lpstr>Hodnocení a klasifikace</vt:lpstr>
      <vt:lpstr>Předmět VP x kariérové poradenství</vt:lpstr>
      <vt:lpstr>Zdroje, se kterými jsem pracovala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předmětu  Volba povolání</dc:title>
  <dc:creator>Alice</dc:creator>
  <cp:lastModifiedBy>Alice</cp:lastModifiedBy>
  <cp:revision>89</cp:revision>
  <dcterms:created xsi:type="dcterms:W3CDTF">2014-05-12T04:17:31Z</dcterms:created>
  <dcterms:modified xsi:type="dcterms:W3CDTF">2018-06-07T18:49:34Z</dcterms:modified>
</cp:coreProperties>
</file>