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4"/>
  </p:notesMasterIdLst>
  <p:sldIdLst>
    <p:sldId id="256" r:id="rId2"/>
    <p:sldId id="63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3" r:id="rId19"/>
    <p:sldId id="274" r:id="rId20"/>
    <p:sldId id="275" r:id="rId21"/>
    <p:sldId id="276" r:id="rId22"/>
    <p:sldId id="277" r:id="rId23"/>
    <p:sldId id="278" r:id="rId24"/>
    <p:sldId id="279" r:id="rId25"/>
    <p:sldId id="280" r:id="rId26"/>
    <p:sldId id="281" r:id="rId27"/>
    <p:sldId id="633" r:id="rId28"/>
    <p:sldId id="634" r:id="rId29"/>
    <p:sldId id="635" r:id="rId30"/>
    <p:sldId id="636" r:id="rId31"/>
    <p:sldId id="637" r:id="rId32"/>
    <p:sldId id="660" r:id="rId33"/>
    <p:sldId id="638" r:id="rId34"/>
    <p:sldId id="639" r:id="rId35"/>
    <p:sldId id="661" r:id="rId36"/>
    <p:sldId id="640" r:id="rId37"/>
    <p:sldId id="641" r:id="rId38"/>
    <p:sldId id="642" r:id="rId39"/>
    <p:sldId id="643" r:id="rId40"/>
    <p:sldId id="644" r:id="rId41"/>
    <p:sldId id="645" r:id="rId42"/>
    <p:sldId id="647" r:id="rId43"/>
    <p:sldId id="648" r:id="rId44"/>
    <p:sldId id="649" r:id="rId45"/>
    <p:sldId id="650" r:id="rId46"/>
    <p:sldId id="651" r:id="rId47"/>
    <p:sldId id="652" r:id="rId48"/>
    <p:sldId id="654" r:id="rId49"/>
    <p:sldId id="655" r:id="rId50"/>
    <p:sldId id="656" r:id="rId51"/>
    <p:sldId id="674" r:id="rId52"/>
    <p:sldId id="675" r:id="rId53"/>
    <p:sldId id="698" r:id="rId54"/>
    <p:sldId id="699" r:id="rId55"/>
    <p:sldId id="700" r:id="rId56"/>
    <p:sldId id="701" r:id="rId57"/>
    <p:sldId id="702" r:id="rId58"/>
    <p:sldId id="676" r:id="rId59"/>
    <p:sldId id="677" r:id="rId60"/>
    <p:sldId id="678" r:id="rId61"/>
    <p:sldId id="679" r:id="rId62"/>
    <p:sldId id="680" r:id="rId63"/>
    <p:sldId id="681" r:id="rId64"/>
    <p:sldId id="682" r:id="rId65"/>
    <p:sldId id="683" r:id="rId66"/>
    <p:sldId id="684" r:id="rId67"/>
    <p:sldId id="685" r:id="rId68"/>
    <p:sldId id="686" r:id="rId69"/>
    <p:sldId id="687" r:id="rId70"/>
    <p:sldId id="688" r:id="rId71"/>
    <p:sldId id="694" r:id="rId72"/>
    <p:sldId id="695" r:id="rId73"/>
    <p:sldId id="696" r:id="rId74"/>
    <p:sldId id="697" r:id="rId75"/>
    <p:sldId id="319" r:id="rId76"/>
    <p:sldId id="320" r:id="rId77"/>
    <p:sldId id="321" r:id="rId78"/>
    <p:sldId id="322" r:id="rId79"/>
    <p:sldId id="323" r:id="rId80"/>
    <p:sldId id="324" r:id="rId81"/>
    <p:sldId id="325" r:id="rId82"/>
    <p:sldId id="326" r:id="rId83"/>
    <p:sldId id="327" r:id="rId84"/>
    <p:sldId id="328" r:id="rId85"/>
    <p:sldId id="329" r:id="rId86"/>
    <p:sldId id="330" r:id="rId87"/>
    <p:sldId id="331" r:id="rId88"/>
    <p:sldId id="332" r:id="rId89"/>
    <p:sldId id="333" r:id="rId90"/>
    <p:sldId id="334" r:id="rId91"/>
    <p:sldId id="335" r:id="rId92"/>
    <p:sldId id="336" r:id="rId93"/>
    <p:sldId id="337" r:id="rId94"/>
    <p:sldId id="338" r:id="rId95"/>
    <p:sldId id="632" r:id="rId96"/>
    <p:sldId id="339" r:id="rId97"/>
    <p:sldId id="340" r:id="rId98"/>
    <p:sldId id="342" r:id="rId99"/>
    <p:sldId id="341" r:id="rId100"/>
    <p:sldId id="343" r:id="rId101"/>
    <p:sldId id="344" r:id="rId102"/>
    <p:sldId id="630" r:id="rId103"/>
    <p:sldId id="346" r:id="rId104"/>
    <p:sldId id="347" r:id="rId105"/>
    <p:sldId id="351" r:id="rId106"/>
    <p:sldId id="352" r:id="rId107"/>
    <p:sldId id="353" r:id="rId108"/>
    <p:sldId id="354" r:id="rId109"/>
    <p:sldId id="355" r:id="rId110"/>
    <p:sldId id="363" r:id="rId111"/>
    <p:sldId id="364" r:id="rId112"/>
    <p:sldId id="365" r:id="rId113"/>
    <p:sldId id="367" r:id="rId114"/>
    <p:sldId id="368" r:id="rId115"/>
    <p:sldId id="369" r:id="rId116"/>
    <p:sldId id="370" r:id="rId117"/>
    <p:sldId id="371" r:id="rId118"/>
    <p:sldId id="372" r:id="rId119"/>
    <p:sldId id="373" r:id="rId120"/>
    <p:sldId id="374" r:id="rId121"/>
    <p:sldId id="375" r:id="rId122"/>
    <p:sldId id="376" r:id="rId123"/>
    <p:sldId id="399" r:id="rId124"/>
    <p:sldId id="400" r:id="rId125"/>
    <p:sldId id="401" r:id="rId126"/>
    <p:sldId id="403" r:id="rId127"/>
    <p:sldId id="404" r:id="rId128"/>
    <p:sldId id="405" r:id="rId129"/>
    <p:sldId id="406" r:id="rId130"/>
    <p:sldId id="407" r:id="rId131"/>
    <p:sldId id="408" r:id="rId132"/>
    <p:sldId id="409" r:id="rId133"/>
    <p:sldId id="410" r:id="rId134"/>
    <p:sldId id="411" r:id="rId135"/>
    <p:sldId id="412" r:id="rId136"/>
    <p:sldId id="413" r:id="rId137"/>
    <p:sldId id="414" r:id="rId138"/>
    <p:sldId id="415" r:id="rId139"/>
    <p:sldId id="416" r:id="rId140"/>
    <p:sldId id="417" r:id="rId141"/>
    <p:sldId id="418" r:id="rId142"/>
    <p:sldId id="419" r:id="rId143"/>
    <p:sldId id="420" r:id="rId144"/>
    <p:sldId id="421" r:id="rId145"/>
    <p:sldId id="422" r:id="rId146"/>
    <p:sldId id="423" r:id="rId147"/>
    <p:sldId id="424" r:id="rId148"/>
    <p:sldId id="425" r:id="rId149"/>
    <p:sldId id="441" r:id="rId150"/>
    <p:sldId id="442" r:id="rId151"/>
    <p:sldId id="443" r:id="rId152"/>
    <p:sldId id="444" r:id="rId153"/>
    <p:sldId id="445" r:id="rId154"/>
    <p:sldId id="446" r:id="rId155"/>
    <p:sldId id="447" r:id="rId156"/>
    <p:sldId id="448" r:id="rId157"/>
    <p:sldId id="449" r:id="rId158"/>
    <p:sldId id="450" r:id="rId159"/>
    <p:sldId id="451" r:id="rId160"/>
    <p:sldId id="452" r:id="rId161"/>
    <p:sldId id="453" r:id="rId162"/>
    <p:sldId id="454" r:id="rId163"/>
    <p:sldId id="455" r:id="rId164"/>
    <p:sldId id="456" r:id="rId165"/>
    <p:sldId id="457" r:id="rId166"/>
    <p:sldId id="458" r:id="rId167"/>
    <p:sldId id="470" r:id="rId168"/>
    <p:sldId id="479" r:id="rId169"/>
    <p:sldId id="480" r:id="rId170"/>
    <p:sldId id="575" r:id="rId171"/>
    <p:sldId id="662" r:id="rId172"/>
    <p:sldId id="576" r:id="rId173"/>
    <p:sldId id="663" r:id="rId174"/>
    <p:sldId id="577" r:id="rId175"/>
    <p:sldId id="579" r:id="rId176"/>
    <p:sldId id="578" r:id="rId177"/>
    <p:sldId id="664" r:id="rId178"/>
    <p:sldId id="582" r:id="rId179"/>
    <p:sldId id="665" r:id="rId180"/>
    <p:sldId id="584" r:id="rId181"/>
    <p:sldId id="666" r:id="rId182"/>
    <p:sldId id="585" r:id="rId183"/>
    <p:sldId id="667" r:id="rId184"/>
    <p:sldId id="587" r:id="rId185"/>
    <p:sldId id="588" r:id="rId186"/>
    <p:sldId id="589" r:id="rId187"/>
    <p:sldId id="668" r:id="rId188"/>
    <p:sldId id="590" r:id="rId189"/>
    <p:sldId id="591" r:id="rId190"/>
    <p:sldId id="669" r:id="rId191"/>
    <p:sldId id="592" r:id="rId192"/>
    <p:sldId id="670" r:id="rId193"/>
    <p:sldId id="595" r:id="rId194"/>
    <p:sldId id="671" r:id="rId195"/>
    <p:sldId id="597" r:id="rId196"/>
    <p:sldId id="598" r:id="rId197"/>
    <p:sldId id="599" r:id="rId198"/>
    <p:sldId id="600" r:id="rId199"/>
    <p:sldId id="672" r:id="rId200"/>
    <p:sldId id="601" r:id="rId201"/>
    <p:sldId id="673" r:id="rId202"/>
    <p:sldId id="603" r:id="rId20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56" autoAdjust="0"/>
  </p:normalViewPr>
  <p:slideViewPr>
    <p:cSldViewPr>
      <p:cViewPr varScale="1">
        <p:scale>
          <a:sx n="97" d="100"/>
          <a:sy n="97" d="100"/>
        </p:scale>
        <p:origin x="-90" y="-12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viewProps" Target="viewProps.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6A87C8-B3E5-4F6E-AE77-119EBA5EAAB5}" type="datetimeFigureOut">
              <a:rPr lang="en-GB" smtClean="0"/>
              <a:t>22/02/2018</a:t>
            </a:fld>
            <a:endParaRPr lang="en-GB"/>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CF47B8-2B70-46B5-8847-3BBD8CA8D120}" type="slidenum">
              <a:rPr lang="en-GB" smtClean="0"/>
              <a:t>‹#›</a:t>
            </a:fld>
            <a:endParaRPr lang="en-GB"/>
          </a:p>
        </p:txBody>
      </p:sp>
    </p:spTree>
    <p:extLst>
      <p:ext uri="{BB962C8B-B14F-4D97-AF65-F5344CB8AC3E}">
        <p14:creationId xmlns:p14="http://schemas.microsoft.com/office/powerpoint/2010/main" val="3498550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0034"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AC44636D-ACE8-4099-8B6F-0A2290BDCD8D}" type="slidenum">
              <a:rPr lang="cs-CZ" altLang="cs-CZ">
                <a:solidFill>
                  <a:srgbClr val="000000"/>
                </a:solidFill>
                <a:latin typeface="Times New Roman" pitchFamily="16" charset="0"/>
              </a:rPr>
              <a:pPr eaLnBrk="1"/>
              <a:t>103</a:t>
            </a:fld>
            <a:endParaRPr lang="cs-CZ" altLang="cs-CZ">
              <a:solidFill>
                <a:srgbClr val="000000"/>
              </a:solidFill>
              <a:latin typeface="Times New Roman" pitchFamily="16" charset="0"/>
            </a:endParaRPr>
          </a:p>
        </p:txBody>
      </p:sp>
      <p:sp>
        <p:nvSpPr>
          <p:cNvPr id="300035"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0036"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9490"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B1AEFFFB-C18D-4719-9AD4-440CCE49BBA8}" type="slidenum">
              <a:rPr lang="cs-CZ" altLang="cs-CZ">
                <a:solidFill>
                  <a:srgbClr val="000000"/>
                </a:solidFill>
                <a:latin typeface="Times New Roman" pitchFamily="16" charset="0"/>
              </a:rPr>
              <a:pPr eaLnBrk="1"/>
              <a:t>112</a:t>
            </a:fld>
            <a:endParaRPr lang="cs-CZ" altLang="cs-CZ">
              <a:solidFill>
                <a:srgbClr val="000000"/>
              </a:solidFill>
              <a:latin typeface="Times New Roman" pitchFamily="16" charset="0"/>
            </a:endParaRPr>
          </a:p>
        </p:txBody>
      </p:sp>
      <p:sp>
        <p:nvSpPr>
          <p:cNvPr id="319491"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9492"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1538"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F6197F31-4DF7-4DBE-B39A-9CFD50E17633}" type="slidenum">
              <a:rPr lang="cs-CZ" altLang="cs-CZ">
                <a:solidFill>
                  <a:srgbClr val="000000"/>
                </a:solidFill>
                <a:latin typeface="Times New Roman" pitchFamily="16" charset="0"/>
              </a:rPr>
              <a:pPr eaLnBrk="1"/>
              <a:t>113</a:t>
            </a:fld>
            <a:endParaRPr lang="cs-CZ" altLang="cs-CZ">
              <a:solidFill>
                <a:srgbClr val="000000"/>
              </a:solidFill>
              <a:latin typeface="Times New Roman" pitchFamily="16" charset="0"/>
            </a:endParaRPr>
          </a:p>
        </p:txBody>
      </p:sp>
      <p:sp>
        <p:nvSpPr>
          <p:cNvPr id="321539"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1540"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2562"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34DCA40B-AD54-4D0E-BD5C-845A9A270A8D}" type="slidenum">
              <a:rPr lang="cs-CZ" altLang="cs-CZ">
                <a:solidFill>
                  <a:srgbClr val="000000"/>
                </a:solidFill>
                <a:latin typeface="Times New Roman" pitchFamily="16" charset="0"/>
              </a:rPr>
              <a:pPr eaLnBrk="1"/>
              <a:t>114</a:t>
            </a:fld>
            <a:endParaRPr lang="cs-CZ" altLang="cs-CZ">
              <a:solidFill>
                <a:srgbClr val="000000"/>
              </a:solidFill>
              <a:latin typeface="Times New Roman" pitchFamily="16" charset="0"/>
            </a:endParaRPr>
          </a:p>
        </p:txBody>
      </p:sp>
      <p:sp>
        <p:nvSpPr>
          <p:cNvPr id="322563"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2564"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3586"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83986F97-8AF5-4B28-99B6-06BCB1A23BA5}" type="slidenum">
              <a:rPr lang="cs-CZ" altLang="cs-CZ">
                <a:solidFill>
                  <a:srgbClr val="000000"/>
                </a:solidFill>
                <a:latin typeface="Times New Roman" pitchFamily="16" charset="0"/>
              </a:rPr>
              <a:pPr eaLnBrk="1"/>
              <a:t>115</a:t>
            </a:fld>
            <a:endParaRPr lang="cs-CZ" altLang="cs-CZ">
              <a:solidFill>
                <a:srgbClr val="000000"/>
              </a:solidFill>
              <a:latin typeface="Times New Roman" pitchFamily="16" charset="0"/>
            </a:endParaRPr>
          </a:p>
        </p:txBody>
      </p:sp>
      <p:sp>
        <p:nvSpPr>
          <p:cNvPr id="323587"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3588"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4610"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480E3206-98C0-4E3D-9D23-7FF606A0937A}" type="slidenum">
              <a:rPr lang="cs-CZ" altLang="cs-CZ">
                <a:solidFill>
                  <a:srgbClr val="000000"/>
                </a:solidFill>
                <a:latin typeface="Times New Roman" pitchFamily="16" charset="0"/>
              </a:rPr>
              <a:pPr eaLnBrk="1"/>
              <a:t>116</a:t>
            </a:fld>
            <a:endParaRPr lang="cs-CZ" altLang="cs-CZ">
              <a:solidFill>
                <a:srgbClr val="000000"/>
              </a:solidFill>
              <a:latin typeface="Times New Roman" pitchFamily="16" charset="0"/>
            </a:endParaRPr>
          </a:p>
        </p:txBody>
      </p:sp>
      <p:sp>
        <p:nvSpPr>
          <p:cNvPr id="324611"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4612"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5634"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545FF3E5-8EB5-444B-B55B-80BC5EC0D806}" type="slidenum">
              <a:rPr lang="cs-CZ" altLang="cs-CZ">
                <a:solidFill>
                  <a:srgbClr val="000000"/>
                </a:solidFill>
                <a:latin typeface="Times New Roman" pitchFamily="16" charset="0"/>
              </a:rPr>
              <a:pPr eaLnBrk="1"/>
              <a:t>117</a:t>
            </a:fld>
            <a:endParaRPr lang="cs-CZ" altLang="cs-CZ">
              <a:solidFill>
                <a:srgbClr val="000000"/>
              </a:solidFill>
              <a:latin typeface="Times New Roman" pitchFamily="16" charset="0"/>
            </a:endParaRPr>
          </a:p>
        </p:txBody>
      </p:sp>
      <p:sp>
        <p:nvSpPr>
          <p:cNvPr id="325635"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5636"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6658"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2D6407DE-7E46-458F-9AA9-B40BD39FC90D}" type="slidenum">
              <a:rPr lang="cs-CZ" altLang="cs-CZ">
                <a:solidFill>
                  <a:srgbClr val="000000"/>
                </a:solidFill>
                <a:latin typeface="Times New Roman" pitchFamily="16" charset="0"/>
              </a:rPr>
              <a:pPr eaLnBrk="1"/>
              <a:t>118</a:t>
            </a:fld>
            <a:endParaRPr lang="cs-CZ" altLang="cs-CZ">
              <a:solidFill>
                <a:srgbClr val="000000"/>
              </a:solidFill>
              <a:latin typeface="Times New Roman" pitchFamily="16" charset="0"/>
            </a:endParaRPr>
          </a:p>
        </p:txBody>
      </p:sp>
      <p:sp>
        <p:nvSpPr>
          <p:cNvPr id="326659"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6660"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82"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97490BA7-ECA6-4C3A-8CBC-806D07BC5452}" type="slidenum">
              <a:rPr lang="cs-CZ" altLang="cs-CZ">
                <a:solidFill>
                  <a:srgbClr val="000000"/>
                </a:solidFill>
                <a:latin typeface="Times New Roman" pitchFamily="16" charset="0"/>
              </a:rPr>
              <a:pPr eaLnBrk="1"/>
              <a:t>119</a:t>
            </a:fld>
            <a:endParaRPr lang="cs-CZ" altLang="cs-CZ">
              <a:solidFill>
                <a:srgbClr val="000000"/>
              </a:solidFill>
              <a:latin typeface="Times New Roman" pitchFamily="16" charset="0"/>
            </a:endParaRPr>
          </a:p>
        </p:txBody>
      </p:sp>
      <p:sp>
        <p:nvSpPr>
          <p:cNvPr id="327683"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684"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8706"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23F764AF-E93B-4A06-86B8-185A2363A1E4}" type="slidenum">
              <a:rPr lang="cs-CZ" altLang="cs-CZ">
                <a:solidFill>
                  <a:srgbClr val="000000"/>
                </a:solidFill>
                <a:latin typeface="Times New Roman" pitchFamily="16" charset="0"/>
              </a:rPr>
              <a:pPr eaLnBrk="1"/>
              <a:t>120</a:t>
            </a:fld>
            <a:endParaRPr lang="cs-CZ" altLang="cs-CZ">
              <a:solidFill>
                <a:srgbClr val="000000"/>
              </a:solidFill>
              <a:latin typeface="Times New Roman" pitchFamily="16" charset="0"/>
            </a:endParaRPr>
          </a:p>
        </p:txBody>
      </p:sp>
      <p:sp>
        <p:nvSpPr>
          <p:cNvPr id="328707"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8708"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9730"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1F03F469-48A9-4B4B-B388-F8DF2DF4B060}" type="slidenum">
              <a:rPr lang="cs-CZ" altLang="cs-CZ">
                <a:solidFill>
                  <a:srgbClr val="000000"/>
                </a:solidFill>
                <a:latin typeface="Times New Roman" pitchFamily="16" charset="0"/>
              </a:rPr>
              <a:pPr eaLnBrk="1"/>
              <a:t>121</a:t>
            </a:fld>
            <a:endParaRPr lang="cs-CZ" altLang="cs-CZ">
              <a:solidFill>
                <a:srgbClr val="000000"/>
              </a:solidFill>
              <a:latin typeface="Times New Roman" pitchFamily="16" charset="0"/>
            </a:endParaRPr>
          </a:p>
        </p:txBody>
      </p:sp>
      <p:sp>
        <p:nvSpPr>
          <p:cNvPr id="329731"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9732"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1058"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3735D7B6-F9EB-43DE-B1C6-2174641950D2}" type="slidenum">
              <a:rPr lang="cs-CZ" altLang="cs-CZ">
                <a:solidFill>
                  <a:srgbClr val="000000"/>
                </a:solidFill>
                <a:latin typeface="Times New Roman" pitchFamily="16" charset="0"/>
              </a:rPr>
              <a:pPr eaLnBrk="1"/>
              <a:t>104</a:t>
            </a:fld>
            <a:endParaRPr lang="cs-CZ" altLang="cs-CZ">
              <a:solidFill>
                <a:srgbClr val="000000"/>
              </a:solidFill>
              <a:latin typeface="Times New Roman" pitchFamily="16" charset="0"/>
            </a:endParaRPr>
          </a:p>
        </p:txBody>
      </p:sp>
      <p:sp>
        <p:nvSpPr>
          <p:cNvPr id="301059"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1060"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0754"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8A01DA92-970B-4B66-8CD8-F6AB081C4FA4}" type="slidenum">
              <a:rPr lang="cs-CZ" altLang="cs-CZ">
                <a:solidFill>
                  <a:srgbClr val="000000"/>
                </a:solidFill>
                <a:latin typeface="Times New Roman" pitchFamily="16" charset="0"/>
              </a:rPr>
              <a:pPr eaLnBrk="1"/>
              <a:t>122</a:t>
            </a:fld>
            <a:endParaRPr lang="cs-CZ" altLang="cs-CZ">
              <a:solidFill>
                <a:srgbClr val="000000"/>
              </a:solidFill>
              <a:latin typeface="Times New Roman" pitchFamily="16" charset="0"/>
            </a:endParaRPr>
          </a:p>
        </p:txBody>
      </p:sp>
      <p:sp>
        <p:nvSpPr>
          <p:cNvPr id="330755"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0756"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4306"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926FA864-A70C-4651-BB59-297911565A8E}" type="slidenum">
              <a:rPr lang="cs-CZ" altLang="cs-CZ">
                <a:solidFill>
                  <a:srgbClr val="000000"/>
                </a:solidFill>
                <a:latin typeface="Times New Roman" pitchFamily="16" charset="0"/>
              </a:rPr>
              <a:pPr eaLnBrk="1"/>
              <a:t>123</a:t>
            </a:fld>
            <a:endParaRPr lang="cs-CZ" altLang="cs-CZ">
              <a:solidFill>
                <a:srgbClr val="000000"/>
              </a:solidFill>
              <a:latin typeface="Times New Roman" pitchFamily="16" charset="0"/>
            </a:endParaRPr>
          </a:p>
        </p:txBody>
      </p:sp>
      <p:sp>
        <p:nvSpPr>
          <p:cNvPr id="354307"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4308"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5330"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9825A134-6551-4197-9DFB-0EC9D4F3B891}" type="slidenum">
              <a:rPr lang="cs-CZ" altLang="cs-CZ">
                <a:solidFill>
                  <a:srgbClr val="000000"/>
                </a:solidFill>
                <a:latin typeface="Times New Roman" pitchFamily="16" charset="0"/>
              </a:rPr>
              <a:pPr eaLnBrk="1"/>
              <a:t>124</a:t>
            </a:fld>
            <a:endParaRPr lang="cs-CZ" altLang="cs-CZ">
              <a:solidFill>
                <a:srgbClr val="000000"/>
              </a:solidFill>
              <a:latin typeface="Times New Roman" pitchFamily="16" charset="0"/>
            </a:endParaRPr>
          </a:p>
        </p:txBody>
      </p:sp>
      <p:sp>
        <p:nvSpPr>
          <p:cNvPr id="355331"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5332"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6354"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92A1C0A5-CF7A-4391-938B-8CD09365E4EA}" type="slidenum">
              <a:rPr lang="cs-CZ" altLang="cs-CZ">
                <a:solidFill>
                  <a:srgbClr val="000000"/>
                </a:solidFill>
                <a:latin typeface="Times New Roman" pitchFamily="16" charset="0"/>
              </a:rPr>
              <a:pPr eaLnBrk="1"/>
              <a:t>125</a:t>
            </a:fld>
            <a:endParaRPr lang="cs-CZ" altLang="cs-CZ">
              <a:solidFill>
                <a:srgbClr val="000000"/>
              </a:solidFill>
              <a:latin typeface="Times New Roman" pitchFamily="16" charset="0"/>
            </a:endParaRPr>
          </a:p>
        </p:txBody>
      </p:sp>
      <p:sp>
        <p:nvSpPr>
          <p:cNvPr id="356355"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6356"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02"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A938F3D4-A54B-4397-B97B-42254C11BCD1}" type="slidenum">
              <a:rPr lang="cs-CZ" altLang="cs-CZ">
                <a:solidFill>
                  <a:srgbClr val="000000"/>
                </a:solidFill>
                <a:latin typeface="Times New Roman" pitchFamily="16" charset="0"/>
              </a:rPr>
              <a:pPr eaLnBrk="1"/>
              <a:t>126</a:t>
            </a:fld>
            <a:endParaRPr lang="cs-CZ" altLang="cs-CZ">
              <a:solidFill>
                <a:srgbClr val="000000"/>
              </a:solidFill>
              <a:latin typeface="Times New Roman" pitchFamily="16" charset="0"/>
            </a:endParaRPr>
          </a:p>
        </p:txBody>
      </p:sp>
      <p:sp>
        <p:nvSpPr>
          <p:cNvPr id="358403"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04"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9426"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9542FCE3-B707-44C8-8BE9-14AE86BC6C55}" type="slidenum">
              <a:rPr lang="cs-CZ" altLang="cs-CZ">
                <a:solidFill>
                  <a:srgbClr val="000000"/>
                </a:solidFill>
                <a:latin typeface="Times New Roman" pitchFamily="16" charset="0"/>
              </a:rPr>
              <a:pPr eaLnBrk="1"/>
              <a:t>127</a:t>
            </a:fld>
            <a:endParaRPr lang="cs-CZ" altLang="cs-CZ">
              <a:solidFill>
                <a:srgbClr val="000000"/>
              </a:solidFill>
              <a:latin typeface="Times New Roman" pitchFamily="16" charset="0"/>
            </a:endParaRPr>
          </a:p>
        </p:txBody>
      </p:sp>
      <p:sp>
        <p:nvSpPr>
          <p:cNvPr id="359427"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9428"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0450"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5400E201-D31E-4FD2-8C7D-E342C4881F44}" type="slidenum">
              <a:rPr lang="cs-CZ" altLang="cs-CZ">
                <a:solidFill>
                  <a:srgbClr val="000000"/>
                </a:solidFill>
                <a:latin typeface="Times New Roman" pitchFamily="16" charset="0"/>
              </a:rPr>
              <a:pPr eaLnBrk="1"/>
              <a:t>128</a:t>
            </a:fld>
            <a:endParaRPr lang="cs-CZ" altLang="cs-CZ">
              <a:solidFill>
                <a:srgbClr val="000000"/>
              </a:solidFill>
              <a:latin typeface="Times New Roman" pitchFamily="16" charset="0"/>
            </a:endParaRPr>
          </a:p>
        </p:txBody>
      </p:sp>
      <p:sp>
        <p:nvSpPr>
          <p:cNvPr id="360451"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0452"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1474"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A9E9EF69-2432-411A-9B5F-B7DC3F4E0A03}" type="slidenum">
              <a:rPr lang="cs-CZ" altLang="cs-CZ">
                <a:solidFill>
                  <a:srgbClr val="000000"/>
                </a:solidFill>
                <a:latin typeface="Times New Roman" pitchFamily="16" charset="0"/>
              </a:rPr>
              <a:pPr eaLnBrk="1"/>
              <a:t>129</a:t>
            </a:fld>
            <a:endParaRPr lang="cs-CZ" altLang="cs-CZ">
              <a:solidFill>
                <a:srgbClr val="000000"/>
              </a:solidFill>
              <a:latin typeface="Times New Roman" pitchFamily="16" charset="0"/>
            </a:endParaRPr>
          </a:p>
        </p:txBody>
      </p:sp>
      <p:sp>
        <p:nvSpPr>
          <p:cNvPr id="361475"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1476"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2498"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D726E39F-A998-41FA-A653-63CCA8EB6465}" type="slidenum">
              <a:rPr lang="cs-CZ" altLang="cs-CZ">
                <a:solidFill>
                  <a:srgbClr val="000000"/>
                </a:solidFill>
                <a:latin typeface="Times New Roman" pitchFamily="16" charset="0"/>
              </a:rPr>
              <a:pPr eaLnBrk="1"/>
              <a:t>130</a:t>
            </a:fld>
            <a:endParaRPr lang="cs-CZ" altLang="cs-CZ">
              <a:solidFill>
                <a:srgbClr val="000000"/>
              </a:solidFill>
              <a:latin typeface="Times New Roman" pitchFamily="16" charset="0"/>
            </a:endParaRPr>
          </a:p>
        </p:txBody>
      </p:sp>
      <p:sp>
        <p:nvSpPr>
          <p:cNvPr id="362499"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2500"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3522"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CA77F8AA-6B8C-4235-A8A9-921B0549CABF}" type="slidenum">
              <a:rPr lang="cs-CZ" altLang="cs-CZ">
                <a:solidFill>
                  <a:srgbClr val="000000"/>
                </a:solidFill>
                <a:latin typeface="Times New Roman" pitchFamily="16" charset="0"/>
              </a:rPr>
              <a:pPr eaLnBrk="1"/>
              <a:t>131</a:t>
            </a:fld>
            <a:endParaRPr lang="cs-CZ" altLang="cs-CZ">
              <a:solidFill>
                <a:srgbClr val="000000"/>
              </a:solidFill>
              <a:latin typeface="Times New Roman" pitchFamily="16" charset="0"/>
            </a:endParaRPr>
          </a:p>
        </p:txBody>
      </p:sp>
      <p:sp>
        <p:nvSpPr>
          <p:cNvPr id="363523"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3524"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5154"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4FE7E117-8864-4E9E-8208-9901FC7488A4}" type="slidenum">
              <a:rPr lang="cs-CZ" altLang="cs-CZ">
                <a:solidFill>
                  <a:srgbClr val="000000"/>
                </a:solidFill>
                <a:latin typeface="Times New Roman" pitchFamily="16" charset="0"/>
              </a:rPr>
              <a:pPr eaLnBrk="1"/>
              <a:t>105</a:t>
            </a:fld>
            <a:endParaRPr lang="cs-CZ" altLang="cs-CZ">
              <a:solidFill>
                <a:srgbClr val="000000"/>
              </a:solidFill>
              <a:latin typeface="Times New Roman" pitchFamily="16" charset="0"/>
            </a:endParaRPr>
          </a:p>
        </p:txBody>
      </p:sp>
      <p:sp>
        <p:nvSpPr>
          <p:cNvPr id="305155"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5156"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4546"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949B4AF7-97BA-4EDA-AB58-A4FA0B62A8F3}" type="slidenum">
              <a:rPr lang="cs-CZ" altLang="cs-CZ">
                <a:solidFill>
                  <a:srgbClr val="000000"/>
                </a:solidFill>
                <a:latin typeface="Times New Roman" pitchFamily="16" charset="0"/>
              </a:rPr>
              <a:pPr eaLnBrk="1"/>
              <a:t>132</a:t>
            </a:fld>
            <a:endParaRPr lang="cs-CZ" altLang="cs-CZ">
              <a:solidFill>
                <a:srgbClr val="000000"/>
              </a:solidFill>
              <a:latin typeface="Times New Roman" pitchFamily="16" charset="0"/>
            </a:endParaRPr>
          </a:p>
        </p:txBody>
      </p:sp>
      <p:sp>
        <p:nvSpPr>
          <p:cNvPr id="364547"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4548"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5570"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7E4E5CCB-086C-4091-B42D-01FD82865C43}" type="slidenum">
              <a:rPr lang="cs-CZ" altLang="cs-CZ">
                <a:solidFill>
                  <a:srgbClr val="000000"/>
                </a:solidFill>
                <a:latin typeface="Times New Roman" pitchFamily="16" charset="0"/>
              </a:rPr>
              <a:pPr eaLnBrk="1"/>
              <a:t>133</a:t>
            </a:fld>
            <a:endParaRPr lang="cs-CZ" altLang="cs-CZ">
              <a:solidFill>
                <a:srgbClr val="000000"/>
              </a:solidFill>
              <a:latin typeface="Times New Roman" pitchFamily="16" charset="0"/>
            </a:endParaRPr>
          </a:p>
        </p:txBody>
      </p:sp>
      <p:sp>
        <p:nvSpPr>
          <p:cNvPr id="365571"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5572"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6594"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6C8FB544-4EA3-42ED-8819-71AEA030979A}" type="slidenum">
              <a:rPr lang="cs-CZ" altLang="cs-CZ">
                <a:solidFill>
                  <a:srgbClr val="000000"/>
                </a:solidFill>
                <a:latin typeface="Times New Roman" pitchFamily="16" charset="0"/>
              </a:rPr>
              <a:pPr eaLnBrk="1"/>
              <a:t>134</a:t>
            </a:fld>
            <a:endParaRPr lang="cs-CZ" altLang="cs-CZ">
              <a:solidFill>
                <a:srgbClr val="000000"/>
              </a:solidFill>
              <a:latin typeface="Times New Roman" pitchFamily="16" charset="0"/>
            </a:endParaRPr>
          </a:p>
        </p:txBody>
      </p:sp>
      <p:sp>
        <p:nvSpPr>
          <p:cNvPr id="366595"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6596"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7618"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ADD701F3-EF0E-48AA-BA05-AB58750AE436}" type="slidenum">
              <a:rPr lang="cs-CZ" altLang="cs-CZ">
                <a:solidFill>
                  <a:srgbClr val="000000"/>
                </a:solidFill>
                <a:latin typeface="Times New Roman" pitchFamily="16" charset="0"/>
              </a:rPr>
              <a:pPr eaLnBrk="1"/>
              <a:t>135</a:t>
            </a:fld>
            <a:endParaRPr lang="cs-CZ" altLang="cs-CZ">
              <a:solidFill>
                <a:srgbClr val="000000"/>
              </a:solidFill>
              <a:latin typeface="Times New Roman" pitchFamily="16" charset="0"/>
            </a:endParaRPr>
          </a:p>
        </p:txBody>
      </p:sp>
      <p:sp>
        <p:nvSpPr>
          <p:cNvPr id="367619"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7620"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42"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FC703A6D-ED5C-4666-99CE-DA706D9CCBEC}" type="slidenum">
              <a:rPr lang="cs-CZ" altLang="cs-CZ">
                <a:solidFill>
                  <a:srgbClr val="000000"/>
                </a:solidFill>
                <a:latin typeface="Times New Roman" pitchFamily="16" charset="0"/>
              </a:rPr>
              <a:pPr eaLnBrk="1"/>
              <a:t>136</a:t>
            </a:fld>
            <a:endParaRPr lang="cs-CZ" altLang="cs-CZ">
              <a:solidFill>
                <a:srgbClr val="000000"/>
              </a:solidFill>
              <a:latin typeface="Times New Roman" pitchFamily="16" charset="0"/>
            </a:endParaRPr>
          </a:p>
        </p:txBody>
      </p:sp>
      <p:sp>
        <p:nvSpPr>
          <p:cNvPr id="368643"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44"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9666"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F95F64BC-3BF3-4B27-B3D6-18EDB85ACC81}" type="slidenum">
              <a:rPr lang="cs-CZ" altLang="cs-CZ">
                <a:solidFill>
                  <a:srgbClr val="000000"/>
                </a:solidFill>
                <a:latin typeface="Times New Roman" pitchFamily="16" charset="0"/>
              </a:rPr>
              <a:pPr eaLnBrk="1"/>
              <a:t>137</a:t>
            </a:fld>
            <a:endParaRPr lang="cs-CZ" altLang="cs-CZ">
              <a:solidFill>
                <a:srgbClr val="000000"/>
              </a:solidFill>
              <a:latin typeface="Times New Roman" pitchFamily="16" charset="0"/>
            </a:endParaRPr>
          </a:p>
        </p:txBody>
      </p:sp>
      <p:sp>
        <p:nvSpPr>
          <p:cNvPr id="369667"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9668"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0690"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63BD562A-CF45-4F1E-872F-13A61DA1204C}" type="slidenum">
              <a:rPr lang="cs-CZ" altLang="cs-CZ">
                <a:solidFill>
                  <a:srgbClr val="000000"/>
                </a:solidFill>
                <a:latin typeface="Times New Roman" pitchFamily="16" charset="0"/>
              </a:rPr>
              <a:pPr eaLnBrk="1"/>
              <a:t>138</a:t>
            </a:fld>
            <a:endParaRPr lang="cs-CZ" altLang="cs-CZ">
              <a:solidFill>
                <a:srgbClr val="000000"/>
              </a:solidFill>
              <a:latin typeface="Times New Roman" pitchFamily="16" charset="0"/>
            </a:endParaRPr>
          </a:p>
        </p:txBody>
      </p:sp>
      <p:sp>
        <p:nvSpPr>
          <p:cNvPr id="370691"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0692"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1714"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7A1EE10A-6EE9-422C-BA0A-6EAA2D758BE0}" type="slidenum">
              <a:rPr lang="cs-CZ" altLang="cs-CZ">
                <a:solidFill>
                  <a:srgbClr val="000000"/>
                </a:solidFill>
                <a:latin typeface="Times New Roman" pitchFamily="16" charset="0"/>
              </a:rPr>
              <a:pPr eaLnBrk="1"/>
              <a:t>139</a:t>
            </a:fld>
            <a:endParaRPr lang="cs-CZ" altLang="cs-CZ">
              <a:solidFill>
                <a:srgbClr val="000000"/>
              </a:solidFill>
              <a:latin typeface="Times New Roman" pitchFamily="16" charset="0"/>
            </a:endParaRPr>
          </a:p>
        </p:txBody>
      </p:sp>
      <p:sp>
        <p:nvSpPr>
          <p:cNvPr id="371715"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1716"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2738"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D3E488EE-7B4B-490B-B25C-26489E1AD6C4}" type="slidenum">
              <a:rPr lang="cs-CZ" altLang="cs-CZ">
                <a:solidFill>
                  <a:srgbClr val="000000"/>
                </a:solidFill>
                <a:latin typeface="Times New Roman" pitchFamily="16" charset="0"/>
              </a:rPr>
              <a:pPr eaLnBrk="1"/>
              <a:t>140</a:t>
            </a:fld>
            <a:endParaRPr lang="cs-CZ" altLang="cs-CZ">
              <a:solidFill>
                <a:srgbClr val="000000"/>
              </a:solidFill>
              <a:latin typeface="Times New Roman" pitchFamily="16" charset="0"/>
            </a:endParaRPr>
          </a:p>
        </p:txBody>
      </p:sp>
      <p:sp>
        <p:nvSpPr>
          <p:cNvPr id="372739"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2740"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3762"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1C6574D1-C846-42B2-9979-DA10B1D6E1A8}" type="slidenum">
              <a:rPr lang="cs-CZ" altLang="cs-CZ">
                <a:solidFill>
                  <a:srgbClr val="000000"/>
                </a:solidFill>
                <a:latin typeface="Times New Roman" pitchFamily="16" charset="0"/>
              </a:rPr>
              <a:pPr eaLnBrk="1"/>
              <a:t>141</a:t>
            </a:fld>
            <a:endParaRPr lang="cs-CZ" altLang="cs-CZ">
              <a:solidFill>
                <a:srgbClr val="000000"/>
              </a:solidFill>
              <a:latin typeface="Times New Roman" pitchFamily="16" charset="0"/>
            </a:endParaRPr>
          </a:p>
        </p:txBody>
      </p:sp>
      <p:sp>
        <p:nvSpPr>
          <p:cNvPr id="373763"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3764"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6178"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0E71F3B1-7306-4420-927E-949F327A06C7}" type="slidenum">
              <a:rPr lang="cs-CZ" altLang="cs-CZ">
                <a:solidFill>
                  <a:srgbClr val="000000"/>
                </a:solidFill>
                <a:latin typeface="Times New Roman" pitchFamily="16" charset="0"/>
              </a:rPr>
              <a:pPr eaLnBrk="1"/>
              <a:t>106</a:t>
            </a:fld>
            <a:endParaRPr lang="cs-CZ" altLang="cs-CZ">
              <a:solidFill>
                <a:srgbClr val="000000"/>
              </a:solidFill>
              <a:latin typeface="Times New Roman" pitchFamily="16" charset="0"/>
            </a:endParaRPr>
          </a:p>
        </p:txBody>
      </p:sp>
      <p:sp>
        <p:nvSpPr>
          <p:cNvPr id="306179" name="Rectangle 1"/>
          <p:cNvSpPr txBox="1">
            <a:spLocks noGrp="1" noRot="1" noChangeAspect="1" noChangeArrowheads="1" noTextEdit="1"/>
          </p:cNvSpPr>
          <p:nvPr>
            <p:ph type="sldImg"/>
          </p:nvPr>
        </p:nvSpPr>
        <p:spPr>
          <a:xfrm>
            <a:off x="1143000" y="695325"/>
            <a:ext cx="4568825" cy="34258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6180"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4786"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446E4A8E-4362-462C-8F20-D5A1B5447231}" type="slidenum">
              <a:rPr lang="cs-CZ" altLang="cs-CZ">
                <a:solidFill>
                  <a:srgbClr val="000000"/>
                </a:solidFill>
                <a:latin typeface="Times New Roman" pitchFamily="16" charset="0"/>
              </a:rPr>
              <a:pPr eaLnBrk="1"/>
              <a:t>142</a:t>
            </a:fld>
            <a:endParaRPr lang="cs-CZ" altLang="cs-CZ">
              <a:solidFill>
                <a:srgbClr val="000000"/>
              </a:solidFill>
              <a:latin typeface="Times New Roman" pitchFamily="16" charset="0"/>
            </a:endParaRPr>
          </a:p>
        </p:txBody>
      </p:sp>
      <p:sp>
        <p:nvSpPr>
          <p:cNvPr id="374787"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4788"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5810"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C7CF941D-A19D-41D5-BFC8-417C3439A06C}" type="slidenum">
              <a:rPr lang="cs-CZ" altLang="cs-CZ">
                <a:solidFill>
                  <a:srgbClr val="000000"/>
                </a:solidFill>
                <a:latin typeface="Times New Roman" pitchFamily="16" charset="0"/>
              </a:rPr>
              <a:pPr eaLnBrk="1"/>
              <a:t>143</a:t>
            </a:fld>
            <a:endParaRPr lang="cs-CZ" altLang="cs-CZ">
              <a:solidFill>
                <a:srgbClr val="000000"/>
              </a:solidFill>
              <a:latin typeface="Times New Roman" pitchFamily="16" charset="0"/>
            </a:endParaRPr>
          </a:p>
        </p:txBody>
      </p:sp>
      <p:sp>
        <p:nvSpPr>
          <p:cNvPr id="375811"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5812"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6834"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29979ECC-F0E7-4452-B009-D469F72BE7CA}" type="slidenum">
              <a:rPr lang="cs-CZ" altLang="cs-CZ">
                <a:solidFill>
                  <a:srgbClr val="000000"/>
                </a:solidFill>
                <a:latin typeface="Times New Roman" pitchFamily="16" charset="0"/>
              </a:rPr>
              <a:pPr eaLnBrk="1"/>
              <a:t>144</a:t>
            </a:fld>
            <a:endParaRPr lang="cs-CZ" altLang="cs-CZ">
              <a:solidFill>
                <a:srgbClr val="000000"/>
              </a:solidFill>
              <a:latin typeface="Times New Roman" pitchFamily="16" charset="0"/>
            </a:endParaRPr>
          </a:p>
        </p:txBody>
      </p:sp>
      <p:sp>
        <p:nvSpPr>
          <p:cNvPr id="376835"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6836"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7858"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4A213C78-2B80-4159-84E0-B63B78B584FC}" type="slidenum">
              <a:rPr lang="cs-CZ" altLang="cs-CZ">
                <a:solidFill>
                  <a:srgbClr val="000000"/>
                </a:solidFill>
                <a:latin typeface="Times New Roman" pitchFamily="16" charset="0"/>
              </a:rPr>
              <a:pPr eaLnBrk="1"/>
              <a:t>145</a:t>
            </a:fld>
            <a:endParaRPr lang="cs-CZ" altLang="cs-CZ">
              <a:solidFill>
                <a:srgbClr val="000000"/>
              </a:solidFill>
              <a:latin typeface="Times New Roman" pitchFamily="16" charset="0"/>
            </a:endParaRPr>
          </a:p>
        </p:txBody>
      </p:sp>
      <p:sp>
        <p:nvSpPr>
          <p:cNvPr id="377859"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7860"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82"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1910EC3A-7564-4113-9593-D554EDEEECB7}" type="slidenum">
              <a:rPr lang="cs-CZ" altLang="cs-CZ">
                <a:solidFill>
                  <a:srgbClr val="000000"/>
                </a:solidFill>
                <a:latin typeface="Times New Roman" pitchFamily="16" charset="0"/>
              </a:rPr>
              <a:pPr eaLnBrk="1"/>
              <a:t>146</a:t>
            </a:fld>
            <a:endParaRPr lang="cs-CZ" altLang="cs-CZ">
              <a:solidFill>
                <a:srgbClr val="000000"/>
              </a:solidFill>
              <a:latin typeface="Times New Roman" pitchFamily="16" charset="0"/>
            </a:endParaRPr>
          </a:p>
        </p:txBody>
      </p:sp>
      <p:sp>
        <p:nvSpPr>
          <p:cNvPr id="378883"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884"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9906"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3968C194-99E0-4E98-83B1-303DAA9C299B}" type="slidenum">
              <a:rPr lang="cs-CZ" altLang="cs-CZ">
                <a:solidFill>
                  <a:srgbClr val="000000"/>
                </a:solidFill>
                <a:latin typeface="Times New Roman" pitchFamily="16" charset="0"/>
              </a:rPr>
              <a:pPr eaLnBrk="1"/>
              <a:t>147</a:t>
            </a:fld>
            <a:endParaRPr lang="cs-CZ" altLang="cs-CZ">
              <a:solidFill>
                <a:srgbClr val="000000"/>
              </a:solidFill>
              <a:latin typeface="Times New Roman" pitchFamily="16" charset="0"/>
            </a:endParaRPr>
          </a:p>
        </p:txBody>
      </p:sp>
      <p:sp>
        <p:nvSpPr>
          <p:cNvPr id="379907"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9908"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0930"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BD66313D-48EA-47AD-BE15-85DA090550C1}" type="slidenum">
              <a:rPr lang="cs-CZ" altLang="cs-CZ">
                <a:solidFill>
                  <a:srgbClr val="000000"/>
                </a:solidFill>
                <a:latin typeface="Times New Roman" pitchFamily="16" charset="0"/>
              </a:rPr>
              <a:pPr eaLnBrk="1"/>
              <a:t>148</a:t>
            </a:fld>
            <a:endParaRPr lang="cs-CZ" altLang="cs-CZ">
              <a:solidFill>
                <a:srgbClr val="000000"/>
              </a:solidFill>
              <a:latin typeface="Times New Roman" pitchFamily="16" charset="0"/>
            </a:endParaRPr>
          </a:p>
        </p:txBody>
      </p:sp>
      <p:sp>
        <p:nvSpPr>
          <p:cNvPr id="380931"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0932"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7314"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29228C53-BAFE-43C1-8E91-1F5D24A5EFAF}" type="slidenum">
              <a:rPr lang="cs-CZ" altLang="cs-CZ">
                <a:solidFill>
                  <a:srgbClr val="000000"/>
                </a:solidFill>
                <a:latin typeface="Times New Roman" pitchFamily="16" charset="0"/>
              </a:rPr>
              <a:pPr eaLnBrk="1"/>
              <a:t>149</a:t>
            </a:fld>
            <a:endParaRPr lang="cs-CZ" altLang="cs-CZ">
              <a:solidFill>
                <a:srgbClr val="000000"/>
              </a:solidFill>
              <a:latin typeface="Times New Roman" pitchFamily="16" charset="0"/>
            </a:endParaRPr>
          </a:p>
        </p:txBody>
      </p:sp>
      <p:sp>
        <p:nvSpPr>
          <p:cNvPr id="397315"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7316"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8338"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CFE0E6FC-6798-40D4-A795-B02693BCDD18}" type="slidenum">
              <a:rPr lang="cs-CZ" altLang="cs-CZ">
                <a:solidFill>
                  <a:srgbClr val="000000"/>
                </a:solidFill>
                <a:latin typeface="Times New Roman" pitchFamily="16" charset="0"/>
              </a:rPr>
              <a:pPr eaLnBrk="1"/>
              <a:t>150</a:t>
            </a:fld>
            <a:endParaRPr lang="cs-CZ" altLang="cs-CZ">
              <a:solidFill>
                <a:srgbClr val="000000"/>
              </a:solidFill>
              <a:latin typeface="Times New Roman" pitchFamily="16" charset="0"/>
            </a:endParaRPr>
          </a:p>
        </p:txBody>
      </p:sp>
      <p:sp>
        <p:nvSpPr>
          <p:cNvPr id="398339"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8340"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62"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A7F0CDFD-856E-47AF-8EFB-28500931767B}" type="slidenum">
              <a:rPr lang="cs-CZ" altLang="cs-CZ">
                <a:solidFill>
                  <a:srgbClr val="000000"/>
                </a:solidFill>
                <a:latin typeface="Times New Roman" pitchFamily="16" charset="0"/>
              </a:rPr>
              <a:pPr eaLnBrk="1"/>
              <a:t>151</a:t>
            </a:fld>
            <a:endParaRPr lang="cs-CZ" altLang="cs-CZ">
              <a:solidFill>
                <a:srgbClr val="000000"/>
              </a:solidFill>
              <a:latin typeface="Times New Roman" pitchFamily="16" charset="0"/>
            </a:endParaRPr>
          </a:p>
        </p:txBody>
      </p:sp>
      <p:sp>
        <p:nvSpPr>
          <p:cNvPr id="399363"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64"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02"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ED98013A-5254-4F36-B9A5-A6D9C637C885}" type="slidenum">
              <a:rPr lang="cs-CZ" altLang="cs-CZ">
                <a:solidFill>
                  <a:srgbClr val="000000"/>
                </a:solidFill>
                <a:latin typeface="Times New Roman" pitchFamily="16" charset="0"/>
              </a:rPr>
              <a:pPr eaLnBrk="1"/>
              <a:t>107</a:t>
            </a:fld>
            <a:endParaRPr lang="cs-CZ" altLang="cs-CZ">
              <a:solidFill>
                <a:srgbClr val="000000"/>
              </a:solidFill>
              <a:latin typeface="Times New Roman" pitchFamily="16" charset="0"/>
            </a:endParaRPr>
          </a:p>
        </p:txBody>
      </p:sp>
      <p:sp>
        <p:nvSpPr>
          <p:cNvPr id="307203"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04"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0386"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FCD95175-C685-4D48-BF05-8AC5BB74906E}" type="slidenum">
              <a:rPr lang="cs-CZ" altLang="cs-CZ">
                <a:solidFill>
                  <a:srgbClr val="000000"/>
                </a:solidFill>
                <a:latin typeface="Times New Roman" pitchFamily="16" charset="0"/>
              </a:rPr>
              <a:pPr eaLnBrk="1"/>
              <a:t>152</a:t>
            </a:fld>
            <a:endParaRPr lang="cs-CZ" altLang="cs-CZ">
              <a:solidFill>
                <a:srgbClr val="000000"/>
              </a:solidFill>
              <a:latin typeface="Times New Roman" pitchFamily="16" charset="0"/>
            </a:endParaRPr>
          </a:p>
        </p:txBody>
      </p:sp>
      <p:sp>
        <p:nvSpPr>
          <p:cNvPr id="400387"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0388"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1410"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BAEEC433-FFB2-471F-8211-BC34C80432CD}" type="slidenum">
              <a:rPr lang="cs-CZ" altLang="cs-CZ">
                <a:solidFill>
                  <a:srgbClr val="000000"/>
                </a:solidFill>
                <a:latin typeface="Times New Roman" pitchFamily="16" charset="0"/>
              </a:rPr>
              <a:pPr eaLnBrk="1"/>
              <a:t>153</a:t>
            </a:fld>
            <a:endParaRPr lang="cs-CZ" altLang="cs-CZ">
              <a:solidFill>
                <a:srgbClr val="000000"/>
              </a:solidFill>
              <a:latin typeface="Times New Roman" pitchFamily="16" charset="0"/>
            </a:endParaRPr>
          </a:p>
        </p:txBody>
      </p:sp>
      <p:sp>
        <p:nvSpPr>
          <p:cNvPr id="401411"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1412"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2434"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62472E91-80EE-461B-A18B-76644C2C805A}" type="slidenum">
              <a:rPr lang="cs-CZ" altLang="cs-CZ">
                <a:solidFill>
                  <a:srgbClr val="000000"/>
                </a:solidFill>
                <a:latin typeface="Times New Roman" pitchFamily="16" charset="0"/>
              </a:rPr>
              <a:pPr eaLnBrk="1"/>
              <a:t>154</a:t>
            </a:fld>
            <a:endParaRPr lang="cs-CZ" altLang="cs-CZ">
              <a:solidFill>
                <a:srgbClr val="000000"/>
              </a:solidFill>
              <a:latin typeface="Times New Roman" pitchFamily="16" charset="0"/>
            </a:endParaRPr>
          </a:p>
        </p:txBody>
      </p:sp>
      <p:sp>
        <p:nvSpPr>
          <p:cNvPr id="402435"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2436"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3458"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2FE1BCB0-93C4-43F3-9DBA-D26052E06D76}" type="slidenum">
              <a:rPr lang="cs-CZ" altLang="cs-CZ">
                <a:solidFill>
                  <a:srgbClr val="000000"/>
                </a:solidFill>
                <a:latin typeface="Times New Roman" pitchFamily="16" charset="0"/>
              </a:rPr>
              <a:pPr eaLnBrk="1"/>
              <a:t>155</a:t>
            </a:fld>
            <a:endParaRPr lang="cs-CZ" altLang="cs-CZ">
              <a:solidFill>
                <a:srgbClr val="000000"/>
              </a:solidFill>
              <a:latin typeface="Times New Roman" pitchFamily="16" charset="0"/>
            </a:endParaRPr>
          </a:p>
        </p:txBody>
      </p:sp>
      <p:sp>
        <p:nvSpPr>
          <p:cNvPr id="403459"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3460"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4482"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E80A980D-6107-4446-9481-11D679A5B16F}" type="slidenum">
              <a:rPr lang="cs-CZ" altLang="cs-CZ">
                <a:solidFill>
                  <a:srgbClr val="000000"/>
                </a:solidFill>
                <a:latin typeface="Times New Roman" pitchFamily="16" charset="0"/>
              </a:rPr>
              <a:pPr eaLnBrk="1"/>
              <a:t>156</a:t>
            </a:fld>
            <a:endParaRPr lang="cs-CZ" altLang="cs-CZ">
              <a:solidFill>
                <a:srgbClr val="000000"/>
              </a:solidFill>
              <a:latin typeface="Times New Roman" pitchFamily="16" charset="0"/>
            </a:endParaRPr>
          </a:p>
        </p:txBody>
      </p:sp>
      <p:sp>
        <p:nvSpPr>
          <p:cNvPr id="404483"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4484"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B40CAD59-2F8B-4FCF-BDDA-B373F69F902A}" type="slidenum">
              <a:rPr lang="cs-CZ" altLang="cs-CZ">
                <a:solidFill>
                  <a:srgbClr val="000000"/>
                </a:solidFill>
                <a:latin typeface="Times New Roman" pitchFamily="16" charset="0"/>
              </a:rPr>
              <a:pPr eaLnBrk="1"/>
              <a:t>157</a:t>
            </a:fld>
            <a:endParaRPr lang="cs-CZ" altLang="cs-CZ">
              <a:solidFill>
                <a:srgbClr val="000000"/>
              </a:solidFill>
              <a:latin typeface="Times New Roman" pitchFamily="16" charset="0"/>
            </a:endParaRPr>
          </a:p>
        </p:txBody>
      </p:sp>
      <p:sp>
        <p:nvSpPr>
          <p:cNvPr id="405507"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5508"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6530"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2C0C5938-A3BB-4F76-B3FD-B0B527FB1CEE}" type="slidenum">
              <a:rPr lang="cs-CZ" altLang="cs-CZ">
                <a:solidFill>
                  <a:srgbClr val="000000"/>
                </a:solidFill>
                <a:latin typeface="Times New Roman" pitchFamily="16" charset="0"/>
              </a:rPr>
              <a:pPr eaLnBrk="1"/>
              <a:t>158</a:t>
            </a:fld>
            <a:endParaRPr lang="cs-CZ" altLang="cs-CZ">
              <a:solidFill>
                <a:srgbClr val="000000"/>
              </a:solidFill>
              <a:latin typeface="Times New Roman" pitchFamily="16" charset="0"/>
            </a:endParaRPr>
          </a:p>
        </p:txBody>
      </p:sp>
      <p:sp>
        <p:nvSpPr>
          <p:cNvPr id="406531"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6532"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7554"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3BD83717-8274-4E4F-B89F-9D117C81A204}" type="slidenum">
              <a:rPr lang="cs-CZ" altLang="cs-CZ">
                <a:solidFill>
                  <a:srgbClr val="000000"/>
                </a:solidFill>
                <a:latin typeface="Times New Roman" pitchFamily="16" charset="0"/>
              </a:rPr>
              <a:pPr eaLnBrk="1"/>
              <a:t>159</a:t>
            </a:fld>
            <a:endParaRPr lang="cs-CZ" altLang="cs-CZ">
              <a:solidFill>
                <a:srgbClr val="000000"/>
              </a:solidFill>
              <a:latin typeface="Times New Roman" pitchFamily="16" charset="0"/>
            </a:endParaRPr>
          </a:p>
        </p:txBody>
      </p:sp>
      <p:sp>
        <p:nvSpPr>
          <p:cNvPr id="407555"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7556"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8578"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5C03F528-BBAC-4F43-AC1A-9891D71930B5}" type="slidenum">
              <a:rPr lang="cs-CZ" altLang="cs-CZ">
                <a:solidFill>
                  <a:srgbClr val="000000"/>
                </a:solidFill>
                <a:latin typeface="Times New Roman" pitchFamily="16" charset="0"/>
              </a:rPr>
              <a:pPr eaLnBrk="1"/>
              <a:t>160</a:t>
            </a:fld>
            <a:endParaRPr lang="cs-CZ" altLang="cs-CZ">
              <a:solidFill>
                <a:srgbClr val="000000"/>
              </a:solidFill>
              <a:latin typeface="Times New Roman" pitchFamily="16" charset="0"/>
            </a:endParaRPr>
          </a:p>
        </p:txBody>
      </p:sp>
      <p:sp>
        <p:nvSpPr>
          <p:cNvPr id="408579"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8580"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02"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C79D48D6-DCFD-4C12-8673-51F231251889}" type="slidenum">
              <a:rPr lang="cs-CZ" altLang="cs-CZ">
                <a:solidFill>
                  <a:srgbClr val="000000"/>
                </a:solidFill>
                <a:latin typeface="Times New Roman" pitchFamily="16" charset="0"/>
              </a:rPr>
              <a:pPr eaLnBrk="1"/>
              <a:t>161</a:t>
            </a:fld>
            <a:endParaRPr lang="cs-CZ" altLang="cs-CZ">
              <a:solidFill>
                <a:srgbClr val="000000"/>
              </a:solidFill>
              <a:latin typeface="Times New Roman" pitchFamily="16" charset="0"/>
            </a:endParaRPr>
          </a:p>
        </p:txBody>
      </p:sp>
      <p:sp>
        <p:nvSpPr>
          <p:cNvPr id="409603"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04"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8226"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5F521248-EB13-4624-BE3B-691DE31DA23F}" type="slidenum">
              <a:rPr lang="cs-CZ" altLang="cs-CZ">
                <a:solidFill>
                  <a:srgbClr val="000000"/>
                </a:solidFill>
                <a:latin typeface="Times New Roman" pitchFamily="16" charset="0"/>
              </a:rPr>
              <a:pPr eaLnBrk="1"/>
              <a:t>108</a:t>
            </a:fld>
            <a:endParaRPr lang="cs-CZ" altLang="cs-CZ">
              <a:solidFill>
                <a:srgbClr val="000000"/>
              </a:solidFill>
              <a:latin typeface="Times New Roman" pitchFamily="16" charset="0"/>
            </a:endParaRPr>
          </a:p>
        </p:txBody>
      </p:sp>
      <p:sp>
        <p:nvSpPr>
          <p:cNvPr id="308227"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8228"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0626"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9307DDB3-A88B-41E8-8E9E-86E786B62D57}" type="slidenum">
              <a:rPr lang="cs-CZ" altLang="cs-CZ">
                <a:solidFill>
                  <a:srgbClr val="000000"/>
                </a:solidFill>
                <a:latin typeface="Times New Roman" pitchFamily="16" charset="0"/>
              </a:rPr>
              <a:pPr eaLnBrk="1"/>
              <a:t>162</a:t>
            </a:fld>
            <a:endParaRPr lang="cs-CZ" altLang="cs-CZ">
              <a:solidFill>
                <a:srgbClr val="000000"/>
              </a:solidFill>
              <a:latin typeface="Times New Roman" pitchFamily="16" charset="0"/>
            </a:endParaRPr>
          </a:p>
        </p:txBody>
      </p:sp>
      <p:sp>
        <p:nvSpPr>
          <p:cNvPr id="410627"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628"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1650"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B93B070E-4C72-42B0-9314-46552A75C43E}" type="slidenum">
              <a:rPr lang="cs-CZ" altLang="cs-CZ">
                <a:solidFill>
                  <a:srgbClr val="000000"/>
                </a:solidFill>
                <a:latin typeface="Times New Roman" pitchFamily="16" charset="0"/>
              </a:rPr>
              <a:pPr eaLnBrk="1"/>
              <a:t>163</a:t>
            </a:fld>
            <a:endParaRPr lang="cs-CZ" altLang="cs-CZ">
              <a:solidFill>
                <a:srgbClr val="000000"/>
              </a:solidFill>
              <a:latin typeface="Times New Roman" pitchFamily="16" charset="0"/>
            </a:endParaRPr>
          </a:p>
        </p:txBody>
      </p:sp>
      <p:sp>
        <p:nvSpPr>
          <p:cNvPr id="411651"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1652"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2674"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F2E52E91-6729-4C28-ADFE-0E65882E606B}" type="slidenum">
              <a:rPr lang="cs-CZ" altLang="cs-CZ">
                <a:solidFill>
                  <a:srgbClr val="000000"/>
                </a:solidFill>
                <a:latin typeface="Times New Roman" pitchFamily="16" charset="0"/>
              </a:rPr>
              <a:pPr eaLnBrk="1"/>
              <a:t>164</a:t>
            </a:fld>
            <a:endParaRPr lang="cs-CZ" altLang="cs-CZ">
              <a:solidFill>
                <a:srgbClr val="000000"/>
              </a:solidFill>
              <a:latin typeface="Times New Roman" pitchFamily="16" charset="0"/>
            </a:endParaRPr>
          </a:p>
        </p:txBody>
      </p:sp>
      <p:sp>
        <p:nvSpPr>
          <p:cNvPr id="412675"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2676"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3698"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2898E2D3-FCCD-41BA-8E6F-F8B1AC956A8C}" type="slidenum">
              <a:rPr lang="cs-CZ" altLang="cs-CZ">
                <a:solidFill>
                  <a:srgbClr val="000000"/>
                </a:solidFill>
                <a:latin typeface="Times New Roman" pitchFamily="16" charset="0"/>
              </a:rPr>
              <a:pPr eaLnBrk="1"/>
              <a:t>165</a:t>
            </a:fld>
            <a:endParaRPr lang="cs-CZ" altLang="cs-CZ">
              <a:solidFill>
                <a:srgbClr val="000000"/>
              </a:solidFill>
              <a:latin typeface="Times New Roman" pitchFamily="16" charset="0"/>
            </a:endParaRPr>
          </a:p>
        </p:txBody>
      </p:sp>
      <p:sp>
        <p:nvSpPr>
          <p:cNvPr id="413699"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3700"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4722"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0FE6AA1B-7846-46F4-BBDE-DF35C61DB149}" type="slidenum">
              <a:rPr lang="cs-CZ" altLang="cs-CZ">
                <a:solidFill>
                  <a:srgbClr val="000000"/>
                </a:solidFill>
                <a:latin typeface="Times New Roman" pitchFamily="16" charset="0"/>
              </a:rPr>
              <a:pPr eaLnBrk="1"/>
              <a:t>166</a:t>
            </a:fld>
            <a:endParaRPr lang="cs-CZ" altLang="cs-CZ">
              <a:solidFill>
                <a:srgbClr val="000000"/>
              </a:solidFill>
              <a:latin typeface="Times New Roman" pitchFamily="16" charset="0"/>
            </a:endParaRPr>
          </a:p>
        </p:txBody>
      </p:sp>
      <p:sp>
        <p:nvSpPr>
          <p:cNvPr id="414723"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4724"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7010"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8D96093E-1DA7-4BB7-B2AF-7293DD8F1B5C}" type="slidenum">
              <a:rPr lang="cs-CZ" altLang="cs-CZ">
                <a:solidFill>
                  <a:srgbClr val="000000"/>
                </a:solidFill>
                <a:latin typeface="Times New Roman" pitchFamily="16" charset="0"/>
              </a:rPr>
              <a:pPr eaLnBrk="1"/>
              <a:t>167</a:t>
            </a:fld>
            <a:endParaRPr lang="cs-CZ" altLang="cs-CZ">
              <a:solidFill>
                <a:srgbClr val="000000"/>
              </a:solidFill>
              <a:latin typeface="Times New Roman" pitchFamily="16" charset="0"/>
            </a:endParaRPr>
          </a:p>
        </p:txBody>
      </p:sp>
      <p:sp>
        <p:nvSpPr>
          <p:cNvPr id="427011"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27012"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6226"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38B15BC3-4D90-416F-A433-08326CF1DE5A}" type="slidenum">
              <a:rPr lang="cs-CZ" altLang="cs-CZ">
                <a:solidFill>
                  <a:srgbClr val="000000"/>
                </a:solidFill>
                <a:latin typeface="Times New Roman" pitchFamily="16" charset="0"/>
              </a:rPr>
              <a:pPr eaLnBrk="1"/>
              <a:t>168</a:t>
            </a:fld>
            <a:endParaRPr lang="cs-CZ" altLang="cs-CZ">
              <a:solidFill>
                <a:srgbClr val="000000"/>
              </a:solidFill>
              <a:latin typeface="Times New Roman" pitchFamily="16" charset="0"/>
            </a:endParaRPr>
          </a:p>
        </p:txBody>
      </p:sp>
      <p:sp>
        <p:nvSpPr>
          <p:cNvPr id="436227"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6228"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7250"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53C99C2A-2B50-4774-9850-7B0924871A54}" type="slidenum">
              <a:rPr lang="cs-CZ" altLang="cs-CZ">
                <a:solidFill>
                  <a:srgbClr val="000000"/>
                </a:solidFill>
                <a:latin typeface="Times New Roman" pitchFamily="16" charset="0"/>
              </a:rPr>
              <a:pPr eaLnBrk="1"/>
              <a:t>169</a:t>
            </a:fld>
            <a:endParaRPr lang="cs-CZ" altLang="cs-CZ">
              <a:solidFill>
                <a:srgbClr val="000000"/>
              </a:solidFill>
              <a:latin typeface="Times New Roman" pitchFamily="16" charset="0"/>
            </a:endParaRPr>
          </a:p>
        </p:txBody>
      </p:sp>
      <p:sp>
        <p:nvSpPr>
          <p:cNvPr id="437251"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7252"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4530"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04173253-35E3-4F75-8D25-448C235E3E6E}" type="slidenum">
              <a:rPr lang="cs-CZ" altLang="cs-CZ">
                <a:solidFill>
                  <a:srgbClr val="000000"/>
                </a:solidFill>
                <a:latin typeface="Times New Roman" pitchFamily="16" charset="0"/>
              </a:rPr>
              <a:pPr eaLnBrk="1"/>
              <a:t>170</a:t>
            </a:fld>
            <a:endParaRPr lang="cs-CZ" altLang="cs-CZ">
              <a:solidFill>
                <a:srgbClr val="000000"/>
              </a:solidFill>
              <a:latin typeface="Times New Roman" pitchFamily="16" charset="0"/>
            </a:endParaRPr>
          </a:p>
        </p:txBody>
      </p:sp>
      <p:sp>
        <p:nvSpPr>
          <p:cNvPr id="534531"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4532"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5554"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4B103D08-AFFC-446D-B6B7-6E7FF3BA9643}" type="slidenum">
              <a:rPr lang="cs-CZ" altLang="cs-CZ">
                <a:solidFill>
                  <a:srgbClr val="000000"/>
                </a:solidFill>
                <a:latin typeface="Times New Roman" pitchFamily="16" charset="0"/>
              </a:rPr>
              <a:pPr eaLnBrk="1"/>
              <a:t>172</a:t>
            </a:fld>
            <a:endParaRPr lang="cs-CZ" altLang="cs-CZ">
              <a:solidFill>
                <a:srgbClr val="000000"/>
              </a:solidFill>
              <a:latin typeface="Times New Roman" pitchFamily="16" charset="0"/>
            </a:endParaRPr>
          </a:p>
        </p:txBody>
      </p:sp>
      <p:sp>
        <p:nvSpPr>
          <p:cNvPr id="535555"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5556"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9250"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7F3CE5AE-F748-4CF3-A31E-3F08F060B578}" type="slidenum">
              <a:rPr lang="cs-CZ" altLang="cs-CZ">
                <a:solidFill>
                  <a:srgbClr val="000000"/>
                </a:solidFill>
                <a:latin typeface="Times New Roman" pitchFamily="16" charset="0"/>
              </a:rPr>
              <a:pPr eaLnBrk="1"/>
              <a:t>109</a:t>
            </a:fld>
            <a:endParaRPr lang="cs-CZ" altLang="cs-CZ">
              <a:solidFill>
                <a:srgbClr val="000000"/>
              </a:solidFill>
              <a:latin typeface="Times New Roman" pitchFamily="16" charset="0"/>
            </a:endParaRPr>
          </a:p>
        </p:txBody>
      </p:sp>
      <p:sp>
        <p:nvSpPr>
          <p:cNvPr id="309251"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9252"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6578"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CAFA77CB-EFAF-4F49-A7B5-6AEF6936ABE0}" type="slidenum">
              <a:rPr lang="cs-CZ" altLang="cs-CZ">
                <a:solidFill>
                  <a:srgbClr val="000000"/>
                </a:solidFill>
                <a:latin typeface="Times New Roman" pitchFamily="16" charset="0"/>
              </a:rPr>
              <a:pPr eaLnBrk="1"/>
              <a:t>174</a:t>
            </a:fld>
            <a:endParaRPr lang="cs-CZ" altLang="cs-CZ">
              <a:solidFill>
                <a:srgbClr val="000000"/>
              </a:solidFill>
              <a:latin typeface="Times New Roman" pitchFamily="16" charset="0"/>
            </a:endParaRPr>
          </a:p>
        </p:txBody>
      </p:sp>
      <p:sp>
        <p:nvSpPr>
          <p:cNvPr id="536579"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6580"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8626"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EA1584C7-4B8C-4BF7-B0BF-FAA9130AE30E}" type="slidenum">
              <a:rPr lang="cs-CZ" altLang="cs-CZ">
                <a:solidFill>
                  <a:srgbClr val="000000"/>
                </a:solidFill>
                <a:latin typeface="Times New Roman" pitchFamily="16" charset="0"/>
              </a:rPr>
              <a:pPr eaLnBrk="1"/>
              <a:t>175</a:t>
            </a:fld>
            <a:endParaRPr lang="cs-CZ" altLang="cs-CZ">
              <a:solidFill>
                <a:srgbClr val="000000"/>
              </a:solidFill>
              <a:latin typeface="Times New Roman" pitchFamily="16" charset="0"/>
            </a:endParaRPr>
          </a:p>
        </p:txBody>
      </p:sp>
      <p:sp>
        <p:nvSpPr>
          <p:cNvPr id="538627"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8628"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7602"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4BD28CBA-4987-4A0E-B204-800A9036F5CD}" type="slidenum">
              <a:rPr lang="cs-CZ" altLang="cs-CZ">
                <a:solidFill>
                  <a:srgbClr val="000000"/>
                </a:solidFill>
                <a:latin typeface="Times New Roman" pitchFamily="16" charset="0"/>
              </a:rPr>
              <a:pPr eaLnBrk="1"/>
              <a:t>176</a:t>
            </a:fld>
            <a:endParaRPr lang="cs-CZ" altLang="cs-CZ">
              <a:solidFill>
                <a:srgbClr val="000000"/>
              </a:solidFill>
              <a:latin typeface="Times New Roman" pitchFamily="16" charset="0"/>
            </a:endParaRPr>
          </a:p>
        </p:txBody>
      </p:sp>
      <p:sp>
        <p:nvSpPr>
          <p:cNvPr id="537603"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7604"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1698"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5CFAA130-E023-4EF8-B0A8-C28E6E93520A}" type="slidenum">
              <a:rPr lang="cs-CZ" altLang="cs-CZ">
                <a:solidFill>
                  <a:srgbClr val="000000"/>
                </a:solidFill>
                <a:latin typeface="Times New Roman" pitchFamily="16" charset="0"/>
              </a:rPr>
              <a:pPr eaLnBrk="1"/>
              <a:t>178</a:t>
            </a:fld>
            <a:endParaRPr lang="cs-CZ" altLang="cs-CZ">
              <a:solidFill>
                <a:srgbClr val="000000"/>
              </a:solidFill>
              <a:latin typeface="Times New Roman" pitchFamily="16" charset="0"/>
            </a:endParaRPr>
          </a:p>
        </p:txBody>
      </p:sp>
      <p:sp>
        <p:nvSpPr>
          <p:cNvPr id="541699"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1700"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3746"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E7BEB9CB-39BD-4FA5-B758-F931CCD27652}" type="slidenum">
              <a:rPr lang="cs-CZ" altLang="cs-CZ">
                <a:solidFill>
                  <a:srgbClr val="000000"/>
                </a:solidFill>
                <a:latin typeface="Times New Roman" pitchFamily="16" charset="0"/>
              </a:rPr>
              <a:pPr eaLnBrk="1"/>
              <a:t>180</a:t>
            </a:fld>
            <a:endParaRPr lang="cs-CZ" altLang="cs-CZ">
              <a:solidFill>
                <a:srgbClr val="000000"/>
              </a:solidFill>
              <a:latin typeface="Times New Roman" pitchFamily="16" charset="0"/>
            </a:endParaRPr>
          </a:p>
        </p:txBody>
      </p:sp>
      <p:sp>
        <p:nvSpPr>
          <p:cNvPr id="543747"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3748"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4770"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9A6E253D-18AA-440E-95D0-4ADC8617AD09}" type="slidenum">
              <a:rPr lang="cs-CZ" altLang="cs-CZ">
                <a:solidFill>
                  <a:srgbClr val="000000"/>
                </a:solidFill>
                <a:latin typeface="Times New Roman" pitchFamily="16" charset="0"/>
              </a:rPr>
              <a:pPr eaLnBrk="1"/>
              <a:t>182</a:t>
            </a:fld>
            <a:endParaRPr lang="cs-CZ" altLang="cs-CZ">
              <a:solidFill>
                <a:srgbClr val="000000"/>
              </a:solidFill>
              <a:latin typeface="Times New Roman" pitchFamily="16" charset="0"/>
            </a:endParaRPr>
          </a:p>
        </p:txBody>
      </p:sp>
      <p:sp>
        <p:nvSpPr>
          <p:cNvPr id="544771"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4772"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6818"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557A12C7-6BE4-4C6C-86D6-CA24E5FE4E41}" type="slidenum">
              <a:rPr lang="cs-CZ" altLang="cs-CZ">
                <a:solidFill>
                  <a:srgbClr val="000000"/>
                </a:solidFill>
                <a:latin typeface="Times New Roman" pitchFamily="16" charset="0"/>
              </a:rPr>
              <a:pPr eaLnBrk="1"/>
              <a:t>184</a:t>
            </a:fld>
            <a:endParaRPr lang="cs-CZ" altLang="cs-CZ">
              <a:solidFill>
                <a:srgbClr val="000000"/>
              </a:solidFill>
              <a:latin typeface="Times New Roman" pitchFamily="16" charset="0"/>
            </a:endParaRPr>
          </a:p>
        </p:txBody>
      </p:sp>
      <p:sp>
        <p:nvSpPr>
          <p:cNvPr id="546819"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6820"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7842"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EC772AE6-B7D6-41E1-8BF8-54F363EA3A86}" type="slidenum">
              <a:rPr lang="cs-CZ" altLang="cs-CZ">
                <a:solidFill>
                  <a:srgbClr val="000000"/>
                </a:solidFill>
                <a:latin typeface="Times New Roman" pitchFamily="16" charset="0"/>
              </a:rPr>
              <a:pPr eaLnBrk="1"/>
              <a:t>185</a:t>
            </a:fld>
            <a:endParaRPr lang="cs-CZ" altLang="cs-CZ">
              <a:solidFill>
                <a:srgbClr val="000000"/>
              </a:solidFill>
              <a:latin typeface="Times New Roman" pitchFamily="16" charset="0"/>
            </a:endParaRPr>
          </a:p>
        </p:txBody>
      </p:sp>
      <p:sp>
        <p:nvSpPr>
          <p:cNvPr id="547843"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7844"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8866"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4A961C31-F613-4919-A5BF-C9805B7A252B}" type="slidenum">
              <a:rPr lang="cs-CZ" altLang="cs-CZ">
                <a:solidFill>
                  <a:srgbClr val="000000"/>
                </a:solidFill>
                <a:latin typeface="Times New Roman" pitchFamily="16" charset="0"/>
              </a:rPr>
              <a:pPr eaLnBrk="1"/>
              <a:t>186</a:t>
            </a:fld>
            <a:endParaRPr lang="cs-CZ" altLang="cs-CZ">
              <a:solidFill>
                <a:srgbClr val="000000"/>
              </a:solidFill>
              <a:latin typeface="Times New Roman" pitchFamily="16" charset="0"/>
            </a:endParaRPr>
          </a:p>
        </p:txBody>
      </p:sp>
      <p:sp>
        <p:nvSpPr>
          <p:cNvPr id="548867"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8868"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9890"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71371291-75D1-42C3-93CB-6B03A370A7D7}" type="slidenum">
              <a:rPr lang="cs-CZ" altLang="cs-CZ">
                <a:solidFill>
                  <a:srgbClr val="000000"/>
                </a:solidFill>
                <a:latin typeface="Times New Roman" pitchFamily="16" charset="0"/>
              </a:rPr>
              <a:pPr eaLnBrk="1"/>
              <a:t>188</a:t>
            </a:fld>
            <a:endParaRPr lang="cs-CZ" altLang="cs-CZ">
              <a:solidFill>
                <a:srgbClr val="000000"/>
              </a:solidFill>
              <a:latin typeface="Times New Roman" pitchFamily="16" charset="0"/>
            </a:endParaRPr>
          </a:p>
        </p:txBody>
      </p:sp>
      <p:sp>
        <p:nvSpPr>
          <p:cNvPr id="549891"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9892"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42"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6B7FFD4C-634E-4A5B-8F0B-A1F5FD1CC959}" type="slidenum">
              <a:rPr lang="cs-CZ" altLang="cs-CZ">
                <a:solidFill>
                  <a:srgbClr val="000000"/>
                </a:solidFill>
                <a:latin typeface="Times New Roman" pitchFamily="16" charset="0"/>
              </a:rPr>
              <a:pPr eaLnBrk="1"/>
              <a:t>110</a:t>
            </a:fld>
            <a:endParaRPr lang="cs-CZ" altLang="cs-CZ">
              <a:solidFill>
                <a:srgbClr val="000000"/>
              </a:solidFill>
              <a:latin typeface="Times New Roman" pitchFamily="16" charset="0"/>
            </a:endParaRPr>
          </a:p>
        </p:txBody>
      </p:sp>
      <p:sp>
        <p:nvSpPr>
          <p:cNvPr id="317443"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44"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0914"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5367ABA9-5AB4-4C5D-BF5D-7820F2B3B652}" type="slidenum">
              <a:rPr lang="cs-CZ" altLang="cs-CZ">
                <a:solidFill>
                  <a:srgbClr val="000000"/>
                </a:solidFill>
                <a:latin typeface="Times New Roman" pitchFamily="16" charset="0"/>
              </a:rPr>
              <a:pPr eaLnBrk="1"/>
              <a:t>189</a:t>
            </a:fld>
            <a:endParaRPr lang="cs-CZ" altLang="cs-CZ">
              <a:solidFill>
                <a:srgbClr val="000000"/>
              </a:solidFill>
              <a:latin typeface="Times New Roman" pitchFamily="16" charset="0"/>
            </a:endParaRPr>
          </a:p>
        </p:txBody>
      </p:sp>
      <p:sp>
        <p:nvSpPr>
          <p:cNvPr id="550915"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0916"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1938"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19485CE3-DC6D-4349-99D9-62996F37CC85}" type="slidenum">
              <a:rPr lang="cs-CZ" altLang="cs-CZ">
                <a:solidFill>
                  <a:srgbClr val="000000"/>
                </a:solidFill>
                <a:latin typeface="Times New Roman" pitchFamily="16" charset="0"/>
              </a:rPr>
              <a:pPr eaLnBrk="1"/>
              <a:t>191</a:t>
            </a:fld>
            <a:endParaRPr lang="cs-CZ" altLang="cs-CZ">
              <a:solidFill>
                <a:srgbClr val="000000"/>
              </a:solidFill>
              <a:latin typeface="Times New Roman" pitchFamily="16" charset="0"/>
            </a:endParaRPr>
          </a:p>
        </p:txBody>
      </p:sp>
      <p:sp>
        <p:nvSpPr>
          <p:cNvPr id="551939"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1940"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5010"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C59D9675-B999-46F9-9FC8-2EBFE94833E4}" type="slidenum">
              <a:rPr lang="cs-CZ" altLang="cs-CZ">
                <a:solidFill>
                  <a:srgbClr val="000000"/>
                </a:solidFill>
                <a:latin typeface="Times New Roman" pitchFamily="16" charset="0"/>
              </a:rPr>
              <a:pPr eaLnBrk="1"/>
              <a:t>193</a:t>
            </a:fld>
            <a:endParaRPr lang="cs-CZ" altLang="cs-CZ">
              <a:solidFill>
                <a:srgbClr val="000000"/>
              </a:solidFill>
              <a:latin typeface="Times New Roman" pitchFamily="16" charset="0"/>
            </a:endParaRPr>
          </a:p>
        </p:txBody>
      </p:sp>
      <p:sp>
        <p:nvSpPr>
          <p:cNvPr id="555011"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5012"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7058"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FEAF4BBD-5FED-4A0F-8209-7356F15D2ACB}" type="slidenum">
              <a:rPr lang="cs-CZ" altLang="cs-CZ">
                <a:solidFill>
                  <a:srgbClr val="000000"/>
                </a:solidFill>
                <a:latin typeface="Times New Roman" pitchFamily="16" charset="0"/>
              </a:rPr>
              <a:pPr eaLnBrk="1"/>
              <a:t>195</a:t>
            </a:fld>
            <a:endParaRPr lang="cs-CZ" altLang="cs-CZ">
              <a:solidFill>
                <a:srgbClr val="000000"/>
              </a:solidFill>
              <a:latin typeface="Times New Roman" pitchFamily="16" charset="0"/>
            </a:endParaRPr>
          </a:p>
        </p:txBody>
      </p:sp>
      <p:sp>
        <p:nvSpPr>
          <p:cNvPr id="557059"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7060"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8082"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627C6844-AB48-4366-A9AA-724F1D2D5899}" type="slidenum">
              <a:rPr lang="cs-CZ" altLang="cs-CZ">
                <a:solidFill>
                  <a:srgbClr val="000000"/>
                </a:solidFill>
                <a:latin typeface="Times New Roman" pitchFamily="16" charset="0"/>
              </a:rPr>
              <a:pPr eaLnBrk="1"/>
              <a:t>196</a:t>
            </a:fld>
            <a:endParaRPr lang="cs-CZ" altLang="cs-CZ">
              <a:solidFill>
                <a:srgbClr val="000000"/>
              </a:solidFill>
              <a:latin typeface="Times New Roman" pitchFamily="16" charset="0"/>
            </a:endParaRPr>
          </a:p>
        </p:txBody>
      </p:sp>
      <p:sp>
        <p:nvSpPr>
          <p:cNvPr id="558083"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8084"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9106"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808BFC79-DA00-445C-8FB5-C8673BB122EC}" type="slidenum">
              <a:rPr lang="cs-CZ" altLang="cs-CZ">
                <a:solidFill>
                  <a:srgbClr val="000000"/>
                </a:solidFill>
                <a:latin typeface="Times New Roman" pitchFamily="16" charset="0"/>
              </a:rPr>
              <a:pPr eaLnBrk="1"/>
              <a:t>197</a:t>
            </a:fld>
            <a:endParaRPr lang="cs-CZ" altLang="cs-CZ">
              <a:solidFill>
                <a:srgbClr val="000000"/>
              </a:solidFill>
              <a:latin typeface="Times New Roman" pitchFamily="16" charset="0"/>
            </a:endParaRPr>
          </a:p>
        </p:txBody>
      </p:sp>
      <p:sp>
        <p:nvSpPr>
          <p:cNvPr id="559107"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9108"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0130"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3D3FB357-4B13-4771-922F-1971F889FD90}" type="slidenum">
              <a:rPr lang="cs-CZ" altLang="cs-CZ">
                <a:solidFill>
                  <a:srgbClr val="000000"/>
                </a:solidFill>
                <a:latin typeface="Times New Roman" pitchFamily="16" charset="0"/>
              </a:rPr>
              <a:pPr eaLnBrk="1"/>
              <a:t>198</a:t>
            </a:fld>
            <a:endParaRPr lang="cs-CZ" altLang="cs-CZ">
              <a:solidFill>
                <a:srgbClr val="000000"/>
              </a:solidFill>
              <a:latin typeface="Times New Roman" pitchFamily="16" charset="0"/>
            </a:endParaRPr>
          </a:p>
        </p:txBody>
      </p:sp>
      <p:sp>
        <p:nvSpPr>
          <p:cNvPr id="560131"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0132"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1154"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625A26D7-27D0-4D68-ACA3-D2AA44D10ED3}" type="slidenum">
              <a:rPr lang="cs-CZ" altLang="cs-CZ">
                <a:solidFill>
                  <a:srgbClr val="000000"/>
                </a:solidFill>
                <a:latin typeface="Times New Roman" pitchFamily="16" charset="0"/>
              </a:rPr>
              <a:pPr eaLnBrk="1"/>
              <a:t>200</a:t>
            </a:fld>
            <a:endParaRPr lang="cs-CZ" altLang="cs-CZ">
              <a:solidFill>
                <a:srgbClr val="000000"/>
              </a:solidFill>
              <a:latin typeface="Times New Roman" pitchFamily="16" charset="0"/>
            </a:endParaRPr>
          </a:p>
        </p:txBody>
      </p:sp>
      <p:sp>
        <p:nvSpPr>
          <p:cNvPr id="561155"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1156"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02"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43ED1308-55BE-48A6-B6F1-A8EAF11B1046}" type="slidenum">
              <a:rPr lang="cs-CZ" altLang="cs-CZ">
                <a:solidFill>
                  <a:srgbClr val="000000"/>
                </a:solidFill>
                <a:latin typeface="Times New Roman" pitchFamily="16" charset="0"/>
              </a:rPr>
              <a:pPr eaLnBrk="1"/>
              <a:t>202</a:t>
            </a:fld>
            <a:endParaRPr lang="cs-CZ" altLang="cs-CZ">
              <a:solidFill>
                <a:srgbClr val="000000"/>
              </a:solidFill>
              <a:latin typeface="Times New Roman" pitchFamily="16" charset="0"/>
            </a:endParaRPr>
          </a:p>
        </p:txBody>
      </p:sp>
      <p:sp>
        <p:nvSpPr>
          <p:cNvPr id="563203"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04"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8466" name="Rectangle 1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Lucida Sans Unicode" charset="0"/>
                <a:cs typeface="Lucida Sans Unicode" charset="0"/>
              </a:defRPr>
            </a:lvl9pPr>
          </a:lstStyle>
          <a:p>
            <a:pPr eaLnBrk="1"/>
            <a:fld id="{4E227C51-56C7-4B48-BB1C-F9E9D3125787}" type="slidenum">
              <a:rPr lang="cs-CZ" altLang="cs-CZ">
                <a:solidFill>
                  <a:srgbClr val="000000"/>
                </a:solidFill>
                <a:latin typeface="Times New Roman" pitchFamily="16" charset="0"/>
              </a:rPr>
              <a:pPr eaLnBrk="1"/>
              <a:t>111</a:t>
            </a:fld>
            <a:endParaRPr lang="cs-CZ" altLang="cs-CZ">
              <a:solidFill>
                <a:srgbClr val="000000"/>
              </a:solidFill>
              <a:latin typeface="Times New Roman" pitchFamily="16" charset="0"/>
            </a:endParaRPr>
          </a:p>
        </p:txBody>
      </p:sp>
      <p:sp>
        <p:nvSpPr>
          <p:cNvPr id="318467"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8468" name="Rectangle 2"/>
          <p:cNvSpPr txBox="1">
            <a:spLocks noGrp="1" noChangeArrowheads="1"/>
          </p:cNvSpPr>
          <p:nvPr>
            <p:ph type="body" idx="1"/>
          </p:nvPr>
        </p:nvSpPr>
        <p:spPr>
          <a:xfrm>
            <a:off x="685512" y="4343231"/>
            <a:ext cx="5478335" cy="410699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1DAD4CDF-DF9F-4AE3-9C1A-D06136AAB600}" type="datetimeFigureOut">
              <a:rPr lang="cs-CZ" smtClean="0"/>
              <a:t>22. 2. 2018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2E760F5-A6D9-492B-9D1E-0B548530B33D}" type="slidenum">
              <a:rPr lang="cs-CZ" smtClean="0"/>
              <a:t>‹#›</a:t>
            </a:fld>
            <a:endParaRPr lang="cs-CZ"/>
          </a:p>
        </p:txBody>
      </p:sp>
    </p:spTree>
    <p:extLst>
      <p:ext uri="{BB962C8B-B14F-4D97-AF65-F5344CB8AC3E}">
        <p14:creationId xmlns:p14="http://schemas.microsoft.com/office/powerpoint/2010/main" val="1293296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DAD4CDF-DF9F-4AE3-9C1A-D06136AAB600}" type="datetimeFigureOut">
              <a:rPr lang="cs-CZ" smtClean="0"/>
              <a:t>22. 2. 2018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2E760F5-A6D9-492B-9D1E-0B548530B33D}" type="slidenum">
              <a:rPr lang="cs-CZ" smtClean="0"/>
              <a:t>‹#›</a:t>
            </a:fld>
            <a:endParaRPr lang="cs-CZ"/>
          </a:p>
        </p:txBody>
      </p:sp>
    </p:spTree>
    <p:extLst>
      <p:ext uri="{BB962C8B-B14F-4D97-AF65-F5344CB8AC3E}">
        <p14:creationId xmlns:p14="http://schemas.microsoft.com/office/powerpoint/2010/main" val="2699157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DAD4CDF-DF9F-4AE3-9C1A-D06136AAB600}" type="datetimeFigureOut">
              <a:rPr lang="cs-CZ" smtClean="0"/>
              <a:t>22. 2. 2018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2E760F5-A6D9-492B-9D1E-0B548530B33D}" type="slidenum">
              <a:rPr lang="cs-CZ" smtClean="0"/>
              <a:t>‹#›</a:t>
            </a:fld>
            <a:endParaRPr lang="cs-CZ"/>
          </a:p>
        </p:txBody>
      </p:sp>
    </p:spTree>
    <p:extLst>
      <p:ext uri="{BB962C8B-B14F-4D97-AF65-F5344CB8AC3E}">
        <p14:creationId xmlns:p14="http://schemas.microsoft.com/office/powerpoint/2010/main" val="1200835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a:xfrm>
            <a:off x="456481" y="273629"/>
            <a:ext cx="8216640" cy="1133399"/>
          </a:xfrm>
        </p:spPr>
        <p:txBody>
          <a:bodyPr/>
          <a:lstStyle/>
          <a:p>
            <a:r>
              <a:rPr lang="cs-CZ" smtClean="0"/>
              <a:t>Kliknutím lze upravit styl.</a:t>
            </a:r>
            <a:endParaRPr lang="cs-CZ"/>
          </a:p>
        </p:txBody>
      </p:sp>
      <p:sp>
        <p:nvSpPr>
          <p:cNvPr id="3" name="Rectangle 3"/>
          <p:cNvSpPr>
            <a:spLocks noGrp="1" noChangeArrowheads="1"/>
          </p:cNvSpPr>
          <p:nvPr>
            <p:ph type="dt" idx="10"/>
          </p:nvPr>
        </p:nvSpPr>
        <p:spPr>
          <a:ln/>
        </p:spPr>
        <p:txBody>
          <a:bodyPr/>
          <a:lstStyle>
            <a:lvl1pPr>
              <a:defRPr/>
            </a:lvl1pPr>
          </a:lstStyle>
          <a:p>
            <a:pPr>
              <a:defRPr/>
            </a:pPr>
            <a:endParaRPr lang="cs-CZ" altLang="cs-CZ"/>
          </a:p>
        </p:txBody>
      </p:sp>
      <p:sp>
        <p:nvSpPr>
          <p:cNvPr id="4" name="Rectangle 4"/>
          <p:cNvSpPr>
            <a:spLocks noGrp="1" noChangeArrowheads="1"/>
          </p:cNvSpPr>
          <p:nvPr>
            <p:ph type="ftr" idx="11"/>
          </p:nvPr>
        </p:nvSpPr>
        <p:spPr>
          <a:ln/>
        </p:spPr>
        <p:txBody>
          <a:bodyPr/>
          <a:lstStyle>
            <a:lvl1pPr>
              <a:defRPr/>
            </a:lvl1pPr>
          </a:lstStyle>
          <a:p>
            <a:pPr>
              <a:defRPr/>
            </a:pPr>
            <a:endParaRPr lang="cs-CZ" altLang="cs-CZ"/>
          </a:p>
        </p:txBody>
      </p:sp>
      <p:sp>
        <p:nvSpPr>
          <p:cNvPr id="5" name="Rectangle 5"/>
          <p:cNvSpPr>
            <a:spLocks noGrp="1" noChangeArrowheads="1"/>
          </p:cNvSpPr>
          <p:nvPr>
            <p:ph type="sldNum" idx="12"/>
          </p:nvPr>
        </p:nvSpPr>
        <p:spPr>
          <a:ln/>
        </p:spPr>
        <p:txBody>
          <a:bodyPr/>
          <a:lstStyle>
            <a:lvl1pPr>
              <a:defRPr/>
            </a:lvl1pPr>
          </a:lstStyle>
          <a:p>
            <a:pPr>
              <a:defRPr/>
            </a:pPr>
            <a:fld id="{5E434C4B-34EE-4EFB-B742-E4BAE099D508}" type="slidenum">
              <a:rPr lang="cs-CZ" altLang="cs-CZ"/>
              <a:pPr>
                <a:defRPr/>
              </a:pPr>
              <a:t>‹#›</a:t>
            </a:fld>
            <a:endParaRPr lang="cs-CZ" altLang="cs-CZ"/>
          </a:p>
        </p:txBody>
      </p:sp>
    </p:spTree>
    <p:extLst>
      <p:ext uri="{BB962C8B-B14F-4D97-AF65-F5344CB8AC3E}">
        <p14:creationId xmlns:p14="http://schemas.microsoft.com/office/powerpoint/2010/main" val="1833996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DAD4CDF-DF9F-4AE3-9C1A-D06136AAB600}" type="datetimeFigureOut">
              <a:rPr lang="cs-CZ" smtClean="0"/>
              <a:t>22. 2. 2018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2E760F5-A6D9-492B-9D1E-0B548530B33D}" type="slidenum">
              <a:rPr lang="cs-CZ" smtClean="0"/>
              <a:t>‹#›</a:t>
            </a:fld>
            <a:endParaRPr lang="cs-CZ"/>
          </a:p>
        </p:txBody>
      </p:sp>
    </p:spTree>
    <p:extLst>
      <p:ext uri="{BB962C8B-B14F-4D97-AF65-F5344CB8AC3E}">
        <p14:creationId xmlns:p14="http://schemas.microsoft.com/office/powerpoint/2010/main" val="2592325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1DAD4CDF-DF9F-4AE3-9C1A-D06136AAB600}" type="datetimeFigureOut">
              <a:rPr lang="cs-CZ" smtClean="0"/>
              <a:t>22. 2. 2018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2E760F5-A6D9-492B-9D1E-0B548530B33D}" type="slidenum">
              <a:rPr lang="cs-CZ" smtClean="0"/>
              <a:t>‹#›</a:t>
            </a:fld>
            <a:endParaRPr lang="cs-CZ"/>
          </a:p>
        </p:txBody>
      </p:sp>
    </p:spTree>
    <p:extLst>
      <p:ext uri="{BB962C8B-B14F-4D97-AF65-F5344CB8AC3E}">
        <p14:creationId xmlns:p14="http://schemas.microsoft.com/office/powerpoint/2010/main" val="2062192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DAD4CDF-DF9F-4AE3-9C1A-D06136AAB600}" type="datetimeFigureOut">
              <a:rPr lang="cs-CZ" smtClean="0"/>
              <a:t>22. 2. 2018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2E760F5-A6D9-492B-9D1E-0B548530B33D}" type="slidenum">
              <a:rPr lang="cs-CZ" smtClean="0"/>
              <a:t>‹#›</a:t>
            </a:fld>
            <a:endParaRPr lang="cs-CZ"/>
          </a:p>
        </p:txBody>
      </p:sp>
    </p:spTree>
    <p:extLst>
      <p:ext uri="{BB962C8B-B14F-4D97-AF65-F5344CB8AC3E}">
        <p14:creationId xmlns:p14="http://schemas.microsoft.com/office/powerpoint/2010/main" val="3731327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DAD4CDF-DF9F-4AE3-9C1A-D06136AAB600}" type="datetimeFigureOut">
              <a:rPr lang="cs-CZ" smtClean="0"/>
              <a:t>22. 2. 2018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C2E760F5-A6D9-492B-9D1E-0B548530B33D}" type="slidenum">
              <a:rPr lang="cs-CZ" smtClean="0"/>
              <a:t>‹#›</a:t>
            </a:fld>
            <a:endParaRPr lang="cs-CZ"/>
          </a:p>
        </p:txBody>
      </p:sp>
    </p:spTree>
    <p:extLst>
      <p:ext uri="{BB962C8B-B14F-4D97-AF65-F5344CB8AC3E}">
        <p14:creationId xmlns:p14="http://schemas.microsoft.com/office/powerpoint/2010/main" val="3681414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1DAD4CDF-DF9F-4AE3-9C1A-D06136AAB600}" type="datetimeFigureOut">
              <a:rPr lang="cs-CZ" smtClean="0"/>
              <a:t>22. 2. 2018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C2E760F5-A6D9-492B-9D1E-0B548530B33D}" type="slidenum">
              <a:rPr lang="cs-CZ" smtClean="0"/>
              <a:t>‹#›</a:t>
            </a:fld>
            <a:endParaRPr lang="cs-CZ"/>
          </a:p>
        </p:txBody>
      </p:sp>
    </p:spTree>
    <p:extLst>
      <p:ext uri="{BB962C8B-B14F-4D97-AF65-F5344CB8AC3E}">
        <p14:creationId xmlns:p14="http://schemas.microsoft.com/office/powerpoint/2010/main" val="3481922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DAD4CDF-DF9F-4AE3-9C1A-D06136AAB600}" type="datetimeFigureOut">
              <a:rPr lang="cs-CZ" smtClean="0"/>
              <a:t>22. 2. 2018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C2E760F5-A6D9-492B-9D1E-0B548530B33D}" type="slidenum">
              <a:rPr lang="cs-CZ" smtClean="0"/>
              <a:t>‹#›</a:t>
            </a:fld>
            <a:endParaRPr lang="cs-CZ"/>
          </a:p>
        </p:txBody>
      </p:sp>
    </p:spTree>
    <p:extLst>
      <p:ext uri="{BB962C8B-B14F-4D97-AF65-F5344CB8AC3E}">
        <p14:creationId xmlns:p14="http://schemas.microsoft.com/office/powerpoint/2010/main" val="3346845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1DAD4CDF-DF9F-4AE3-9C1A-D06136AAB600}" type="datetimeFigureOut">
              <a:rPr lang="cs-CZ" smtClean="0"/>
              <a:t>22. 2. 2018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2E760F5-A6D9-492B-9D1E-0B548530B33D}" type="slidenum">
              <a:rPr lang="cs-CZ" smtClean="0"/>
              <a:t>‹#›</a:t>
            </a:fld>
            <a:endParaRPr lang="cs-CZ"/>
          </a:p>
        </p:txBody>
      </p:sp>
    </p:spTree>
    <p:extLst>
      <p:ext uri="{BB962C8B-B14F-4D97-AF65-F5344CB8AC3E}">
        <p14:creationId xmlns:p14="http://schemas.microsoft.com/office/powerpoint/2010/main" val="1142426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1DAD4CDF-DF9F-4AE3-9C1A-D06136AAB600}" type="datetimeFigureOut">
              <a:rPr lang="cs-CZ" smtClean="0"/>
              <a:t>22. 2. 2018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2E760F5-A6D9-492B-9D1E-0B548530B33D}" type="slidenum">
              <a:rPr lang="cs-CZ" smtClean="0"/>
              <a:t>‹#›</a:t>
            </a:fld>
            <a:endParaRPr lang="cs-CZ"/>
          </a:p>
        </p:txBody>
      </p:sp>
    </p:spTree>
    <p:extLst>
      <p:ext uri="{BB962C8B-B14F-4D97-AF65-F5344CB8AC3E}">
        <p14:creationId xmlns:p14="http://schemas.microsoft.com/office/powerpoint/2010/main" val="1334100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AD4CDF-DF9F-4AE3-9C1A-D06136AAB600}" type="datetimeFigureOut">
              <a:rPr lang="cs-CZ" smtClean="0"/>
              <a:t>22. 2. 2018</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E760F5-A6D9-492B-9D1E-0B548530B33D}" type="slidenum">
              <a:rPr lang="cs-CZ" smtClean="0"/>
              <a:t>‹#›</a:t>
            </a:fld>
            <a:endParaRPr lang="cs-CZ"/>
          </a:p>
        </p:txBody>
      </p:sp>
    </p:spTree>
    <p:extLst>
      <p:ext uri="{BB962C8B-B14F-4D97-AF65-F5344CB8AC3E}">
        <p14:creationId xmlns:p14="http://schemas.microsoft.com/office/powerpoint/2010/main" val="3481179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smtClean="0"/>
              <a:t>Philosophy</a:t>
            </a:r>
            <a:r>
              <a:rPr lang="cs-CZ" dirty="0" smtClean="0"/>
              <a:t> </a:t>
            </a:r>
            <a:r>
              <a:rPr lang="cs-CZ" dirty="0" err="1" smtClean="0"/>
              <a:t>for</a:t>
            </a:r>
            <a:r>
              <a:rPr lang="cs-CZ" dirty="0" smtClean="0"/>
              <a:t> non-</a:t>
            </a:r>
            <a:r>
              <a:rPr lang="cs-CZ" dirty="0" err="1" smtClean="0"/>
              <a:t>philosophical</a:t>
            </a:r>
            <a:r>
              <a:rPr lang="cs-CZ" dirty="0" smtClean="0"/>
              <a:t> </a:t>
            </a:r>
            <a:r>
              <a:rPr lang="cs-CZ" dirty="0" err="1" smtClean="0"/>
              <a:t>disciplines</a:t>
            </a:r>
            <a:r>
              <a:rPr lang="cs-CZ" dirty="0" smtClean="0"/>
              <a:t> </a:t>
            </a:r>
            <a:r>
              <a:rPr lang="cs-CZ" dirty="0" err="1" smtClean="0"/>
              <a:t>students</a:t>
            </a:r>
            <a:endParaRPr lang="cs-CZ" dirty="0"/>
          </a:p>
        </p:txBody>
      </p:sp>
      <p:sp>
        <p:nvSpPr>
          <p:cNvPr id="3" name="Podnadpis 2"/>
          <p:cNvSpPr>
            <a:spLocks noGrp="1"/>
          </p:cNvSpPr>
          <p:nvPr>
            <p:ph type="subTitle" idx="1"/>
          </p:nvPr>
        </p:nvSpPr>
        <p:spPr/>
        <p:txBody>
          <a:bodyPr/>
          <a:lstStyle/>
          <a:p>
            <a:r>
              <a:rPr lang="cs-CZ" dirty="0" smtClean="0"/>
              <a:t>Radim Bělohrad</a:t>
            </a:r>
          </a:p>
          <a:p>
            <a:r>
              <a:rPr lang="cs-CZ" dirty="0" err="1" smtClean="0"/>
              <a:t>Spring</a:t>
            </a:r>
            <a:r>
              <a:rPr lang="cs-CZ" dirty="0" smtClean="0"/>
              <a:t> </a:t>
            </a:r>
            <a:r>
              <a:rPr lang="cs-CZ" dirty="0" smtClean="0"/>
              <a:t>term </a:t>
            </a:r>
            <a:r>
              <a:rPr lang="cs-CZ" dirty="0" smtClean="0"/>
              <a:t>2018</a:t>
            </a:r>
            <a:endParaRPr lang="cs-CZ" dirty="0"/>
          </a:p>
        </p:txBody>
      </p:sp>
    </p:spTree>
    <p:extLst>
      <p:ext uri="{BB962C8B-B14F-4D97-AF65-F5344CB8AC3E}">
        <p14:creationId xmlns:p14="http://schemas.microsoft.com/office/powerpoint/2010/main" val="1666090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Criticisms</a:t>
            </a:r>
            <a:endParaRPr lang="en-GB" dirty="0"/>
          </a:p>
        </p:txBody>
      </p:sp>
      <p:sp>
        <p:nvSpPr>
          <p:cNvPr id="3" name="Zástupný symbol pro obsah 2"/>
          <p:cNvSpPr>
            <a:spLocks noGrp="1"/>
          </p:cNvSpPr>
          <p:nvPr>
            <p:ph idx="1"/>
          </p:nvPr>
        </p:nvSpPr>
        <p:spPr/>
        <p:txBody>
          <a:bodyPr>
            <a:normAutofit fontScale="92500" lnSpcReduction="10000"/>
          </a:bodyPr>
          <a:lstStyle/>
          <a:p>
            <a:r>
              <a:rPr lang="cs-CZ" dirty="0" err="1" smtClean="0"/>
              <a:t>Weakness</a:t>
            </a:r>
            <a:r>
              <a:rPr lang="cs-CZ" dirty="0" smtClean="0"/>
              <a:t> </a:t>
            </a:r>
            <a:r>
              <a:rPr lang="cs-CZ" dirty="0" err="1" smtClean="0"/>
              <a:t>of</a:t>
            </a:r>
            <a:r>
              <a:rPr lang="cs-CZ" dirty="0" smtClean="0"/>
              <a:t> analogy</a:t>
            </a:r>
          </a:p>
          <a:p>
            <a:pPr lvl="1"/>
            <a:r>
              <a:rPr lang="cs-CZ" dirty="0" smtClean="0"/>
              <a:t>to </a:t>
            </a:r>
            <a:r>
              <a:rPr lang="cs-CZ" dirty="0" err="1" smtClean="0"/>
              <a:t>what</a:t>
            </a:r>
            <a:r>
              <a:rPr lang="cs-CZ" dirty="0" smtClean="0"/>
              <a:t> </a:t>
            </a:r>
            <a:r>
              <a:rPr lang="cs-CZ" dirty="0" err="1" smtClean="0"/>
              <a:t>extent</a:t>
            </a:r>
            <a:r>
              <a:rPr lang="cs-CZ" dirty="0" smtClean="0"/>
              <a:t> are </a:t>
            </a:r>
            <a:r>
              <a:rPr lang="cs-CZ" dirty="0" err="1" smtClean="0"/>
              <a:t>watches</a:t>
            </a:r>
            <a:r>
              <a:rPr lang="cs-CZ" dirty="0" smtClean="0"/>
              <a:t> </a:t>
            </a:r>
            <a:r>
              <a:rPr lang="cs-CZ" dirty="0" err="1" smtClean="0"/>
              <a:t>similar</a:t>
            </a:r>
            <a:r>
              <a:rPr lang="cs-CZ" dirty="0" smtClean="0"/>
              <a:t> to </a:t>
            </a:r>
            <a:r>
              <a:rPr lang="cs-CZ" dirty="0" err="1" smtClean="0"/>
              <a:t>eyes</a:t>
            </a:r>
            <a:r>
              <a:rPr lang="cs-CZ" dirty="0" smtClean="0"/>
              <a:t>?</a:t>
            </a:r>
          </a:p>
          <a:p>
            <a:pPr lvl="1"/>
            <a:r>
              <a:rPr lang="cs-CZ" dirty="0" err="1" smtClean="0"/>
              <a:t>counterargument</a:t>
            </a:r>
            <a:r>
              <a:rPr lang="cs-CZ" dirty="0" smtClean="0"/>
              <a:t> – design </a:t>
            </a:r>
            <a:r>
              <a:rPr lang="cs-CZ" dirty="0" err="1" smtClean="0"/>
              <a:t>is</a:t>
            </a:r>
            <a:r>
              <a:rPr lang="cs-CZ" dirty="0" smtClean="0"/>
              <a:t> </a:t>
            </a:r>
            <a:r>
              <a:rPr lang="cs-CZ" dirty="0" err="1" smtClean="0"/>
              <a:t>still</a:t>
            </a:r>
            <a:r>
              <a:rPr lang="cs-CZ" dirty="0" smtClean="0"/>
              <a:t> more </a:t>
            </a:r>
            <a:r>
              <a:rPr lang="cs-CZ" dirty="0" err="1" smtClean="0"/>
              <a:t>likely</a:t>
            </a:r>
            <a:r>
              <a:rPr lang="cs-CZ" dirty="0" smtClean="0"/>
              <a:t> </a:t>
            </a:r>
            <a:r>
              <a:rPr lang="cs-CZ" dirty="0" err="1" smtClean="0"/>
              <a:t>than</a:t>
            </a:r>
            <a:r>
              <a:rPr lang="cs-CZ" dirty="0" smtClean="0"/>
              <a:t> </a:t>
            </a:r>
            <a:r>
              <a:rPr lang="cs-CZ" dirty="0" err="1" smtClean="0"/>
              <a:t>pure</a:t>
            </a:r>
            <a:r>
              <a:rPr lang="cs-CZ" dirty="0" smtClean="0"/>
              <a:t> </a:t>
            </a:r>
            <a:r>
              <a:rPr lang="cs-CZ" dirty="0" err="1" smtClean="0"/>
              <a:t>chance</a:t>
            </a:r>
            <a:r>
              <a:rPr lang="cs-CZ" dirty="0" smtClean="0"/>
              <a:t>. </a:t>
            </a:r>
          </a:p>
          <a:p>
            <a:r>
              <a:rPr lang="cs-CZ" dirty="0" err="1" smtClean="0"/>
              <a:t>Evolution</a:t>
            </a:r>
            <a:endParaRPr lang="cs-CZ" dirty="0" smtClean="0"/>
          </a:p>
          <a:p>
            <a:pPr lvl="1"/>
            <a:r>
              <a:rPr lang="cs-CZ" dirty="0" smtClean="0"/>
              <a:t>Darwin (1809-82) – </a:t>
            </a:r>
            <a:r>
              <a:rPr lang="cs-CZ" dirty="0" err="1" smtClean="0"/>
              <a:t>theory</a:t>
            </a:r>
            <a:r>
              <a:rPr lang="cs-CZ" dirty="0" smtClean="0"/>
              <a:t> </a:t>
            </a:r>
            <a:r>
              <a:rPr lang="cs-CZ" dirty="0" err="1" smtClean="0"/>
              <a:t>of</a:t>
            </a:r>
            <a:r>
              <a:rPr lang="cs-CZ" dirty="0" smtClean="0"/>
              <a:t> </a:t>
            </a:r>
            <a:r>
              <a:rPr lang="cs-CZ" dirty="0" err="1" smtClean="0"/>
              <a:t>evolution</a:t>
            </a:r>
            <a:r>
              <a:rPr lang="cs-CZ" dirty="0" smtClean="0"/>
              <a:t> by natural </a:t>
            </a:r>
            <a:r>
              <a:rPr lang="cs-CZ" dirty="0" err="1" smtClean="0"/>
              <a:t>selection</a:t>
            </a:r>
            <a:endParaRPr lang="cs-CZ" dirty="0" smtClean="0"/>
          </a:p>
          <a:p>
            <a:pPr lvl="1"/>
            <a:r>
              <a:rPr lang="cs-CZ" dirty="0" err="1" smtClean="0"/>
              <a:t>survival</a:t>
            </a:r>
            <a:r>
              <a:rPr lang="cs-CZ" dirty="0" smtClean="0"/>
              <a:t> </a:t>
            </a:r>
            <a:r>
              <a:rPr lang="cs-CZ" dirty="0" err="1" smtClean="0"/>
              <a:t>of</a:t>
            </a:r>
            <a:r>
              <a:rPr lang="cs-CZ" dirty="0" smtClean="0"/>
              <a:t> </a:t>
            </a:r>
            <a:r>
              <a:rPr lang="cs-CZ" dirty="0" err="1" smtClean="0"/>
              <a:t>the</a:t>
            </a:r>
            <a:r>
              <a:rPr lang="cs-CZ" dirty="0" smtClean="0"/>
              <a:t> </a:t>
            </a:r>
            <a:r>
              <a:rPr lang="cs-CZ" dirty="0" err="1" smtClean="0"/>
              <a:t>fittest</a:t>
            </a:r>
            <a:r>
              <a:rPr lang="cs-CZ" dirty="0" smtClean="0"/>
              <a:t> – </a:t>
            </a:r>
            <a:r>
              <a:rPr lang="cs-CZ" dirty="0" err="1" smtClean="0"/>
              <a:t>the</a:t>
            </a:r>
            <a:r>
              <a:rPr lang="cs-CZ" dirty="0" smtClean="0"/>
              <a:t> </a:t>
            </a:r>
            <a:r>
              <a:rPr lang="cs-CZ" dirty="0" err="1" smtClean="0"/>
              <a:t>best</a:t>
            </a:r>
            <a:r>
              <a:rPr lang="cs-CZ" dirty="0" smtClean="0"/>
              <a:t> </a:t>
            </a:r>
            <a:r>
              <a:rPr lang="cs-CZ" dirty="0" err="1" smtClean="0"/>
              <a:t>adapted</a:t>
            </a:r>
            <a:r>
              <a:rPr lang="cs-CZ" dirty="0" smtClean="0"/>
              <a:t> </a:t>
            </a:r>
            <a:r>
              <a:rPr lang="cs-CZ" dirty="0" err="1" smtClean="0"/>
              <a:t>pass</a:t>
            </a:r>
            <a:r>
              <a:rPr lang="cs-CZ" dirty="0" smtClean="0"/>
              <a:t> </a:t>
            </a:r>
            <a:r>
              <a:rPr lang="cs-CZ" dirty="0" err="1" smtClean="0"/>
              <a:t>their</a:t>
            </a:r>
            <a:r>
              <a:rPr lang="cs-CZ" dirty="0" smtClean="0"/>
              <a:t> </a:t>
            </a:r>
            <a:r>
              <a:rPr lang="cs-CZ" dirty="0" err="1" smtClean="0"/>
              <a:t>genes</a:t>
            </a:r>
            <a:endParaRPr lang="cs-CZ" dirty="0" smtClean="0"/>
          </a:p>
          <a:p>
            <a:pPr lvl="1"/>
            <a:r>
              <a:rPr lang="cs-CZ" dirty="0" err="1" smtClean="0"/>
              <a:t>does</a:t>
            </a:r>
            <a:r>
              <a:rPr lang="cs-CZ" dirty="0" smtClean="0"/>
              <a:t> not </a:t>
            </a:r>
            <a:r>
              <a:rPr lang="cs-CZ" dirty="0" err="1" smtClean="0"/>
              <a:t>refute</a:t>
            </a:r>
            <a:r>
              <a:rPr lang="cs-CZ" dirty="0" smtClean="0"/>
              <a:t> </a:t>
            </a:r>
            <a:r>
              <a:rPr lang="cs-CZ" dirty="0" err="1" smtClean="0"/>
              <a:t>God</a:t>
            </a:r>
            <a:r>
              <a:rPr lang="cs-CZ" dirty="0" smtClean="0"/>
              <a:t>, but </a:t>
            </a:r>
            <a:r>
              <a:rPr lang="cs-CZ" dirty="0" err="1" smtClean="0"/>
              <a:t>makes</a:t>
            </a:r>
            <a:r>
              <a:rPr lang="cs-CZ" dirty="0" smtClean="0"/>
              <a:t> </a:t>
            </a:r>
            <a:r>
              <a:rPr lang="cs-CZ" dirty="0" err="1" smtClean="0"/>
              <a:t>him</a:t>
            </a:r>
            <a:r>
              <a:rPr lang="cs-CZ" dirty="0" smtClean="0"/>
              <a:t> </a:t>
            </a:r>
            <a:r>
              <a:rPr lang="cs-CZ" dirty="0" err="1" smtClean="0"/>
              <a:t>irrelevant</a:t>
            </a:r>
            <a:endParaRPr lang="en-GB" dirty="0"/>
          </a:p>
        </p:txBody>
      </p:sp>
    </p:spTree>
    <p:extLst>
      <p:ext uri="{BB962C8B-B14F-4D97-AF65-F5344CB8AC3E}">
        <p14:creationId xmlns:p14="http://schemas.microsoft.com/office/powerpoint/2010/main" val="151920892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Justification</a:t>
            </a:r>
            <a:endParaRPr lang="en-GB" dirty="0"/>
          </a:p>
        </p:txBody>
      </p:sp>
      <p:sp>
        <p:nvSpPr>
          <p:cNvPr id="3" name="Zástupný symbol pro obsah 2"/>
          <p:cNvSpPr>
            <a:spLocks noGrp="1"/>
          </p:cNvSpPr>
          <p:nvPr>
            <p:ph idx="1"/>
          </p:nvPr>
        </p:nvSpPr>
        <p:spPr/>
        <p:txBody>
          <a:bodyPr>
            <a:normAutofit fontScale="92500" lnSpcReduction="10000"/>
          </a:bodyPr>
          <a:lstStyle/>
          <a:p>
            <a:r>
              <a:rPr lang="cs-CZ" dirty="0" err="1" smtClean="0"/>
              <a:t>Foundationalism</a:t>
            </a:r>
            <a:r>
              <a:rPr lang="cs-CZ" dirty="0" smtClean="0"/>
              <a:t> – </a:t>
            </a:r>
            <a:r>
              <a:rPr lang="cs-CZ" dirty="0" err="1" smtClean="0"/>
              <a:t>knowledge</a:t>
            </a:r>
            <a:r>
              <a:rPr lang="cs-CZ" dirty="0" smtClean="0"/>
              <a:t> has a </a:t>
            </a:r>
            <a:r>
              <a:rPr lang="cs-CZ" dirty="0" err="1" smtClean="0"/>
              <a:t>pyramidal</a:t>
            </a:r>
            <a:r>
              <a:rPr lang="cs-CZ" dirty="0" smtClean="0"/>
              <a:t> </a:t>
            </a:r>
            <a:r>
              <a:rPr lang="cs-CZ" dirty="0" err="1" smtClean="0"/>
              <a:t>structure</a:t>
            </a:r>
            <a:endParaRPr lang="cs-CZ" dirty="0" smtClean="0"/>
          </a:p>
          <a:p>
            <a:pPr lvl="1"/>
            <a:r>
              <a:rPr lang="cs-CZ" dirty="0" smtClean="0"/>
              <a:t>Basic </a:t>
            </a:r>
            <a:r>
              <a:rPr lang="cs-CZ" dirty="0" err="1" smtClean="0"/>
              <a:t>beliefs</a:t>
            </a:r>
            <a:r>
              <a:rPr lang="cs-CZ" dirty="0" smtClean="0"/>
              <a:t>, </a:t>
            </a:r>
            <a:r>
              <a:rPr lang="cs-CZ" dirty="0" err="1" smtClean="0"/>
              <a:t>justified</a:t>
            </a:r>
            <a:r>
              <a:rPr lang="cs-CZ" dirty="0" smtClean="0"/>
              <a:t> prima facie, a priori</a:t>
            </a:r>
          </a:p>
          <a:p>
            <a:pPr lvl="1"/>
            <a:r>
              <a:rPr lang="cs-CZ" dirty="0" err="1" smtClean="0"/>
              <a:t>Derived</a:t>
            </a:r>
            <a:r>
              <a:rPr lang="cs-CZ" dirty="0" smtClean="0"/>
              <a:t> </a:t>
            </a:r>
            <a:r>
              <a:rPr lang="cs-CZ" dirty="0" err="1" smtClean="0"/>
              <a:t>beliefs</a:t>
            </a:r>
            <a:r>
              <a:rPr lang="cs-CZ" dirty="0" smtClean="0"/>
              <a:t> – </a:t>
            </a:r>
            <a:r>
              <a:rPr lang="cs-CZ" dirty="0" err="1" smtClean="0"/>
              <a:t>inferred</a:t>
            </a:r>
            <a:r>
              <a:rPr lang="cs-CZ" dirty="0" smtClean="0"/>
              <a:t> </a:t>
            </a:r>
            <a:r>
              <a:rPr lang="cs-CZ" dirty="0" err="1" smtClean="0"/>
              <a:t>from</a:t>
            </a:r>
            <a:r>
              <a:rPr lang="cs-CZ" dirty="0" smtClean="0"/>
              <a:t> basic </a:t>
            </a:r>
            <a:r>
              <a:rPr lang="cs-CZ" dirty="0" err="1" smtClean="0"/>
              <a:t>beliefs</a:t>
            </a:r>
            <a:r>
              <a:rPr lang="cs-CZ" dirty="0" smtClean="0"/>
              <a:t> by </a:t>
            </a:r>
            <a:r>
              <a:rPr lang="cs-CZ" dirty="0" err="1" smtClean="0"/>
              <a:t>reliable</a:t>
            </a:r>
            <a:r>
              <a:rPr lang="cs-CZ" dirty="0" smtClean="0"/>
              <a:t> </a:t>
            </a:r>
            <a:r>
              <a:rPr lang="cs-CZ" dirty="0" err="1" smtClean="0"/>
              <a:t>rules</a:t>
            </a:r>
            <a:r>
              <a:rPr lang="cs-CZ" dirty="0" smtClean="0"/>
              <a:t> </a:t>
            </a:r>
            <a:r>
              <a:rPr lang="cs-CZ" dirty="0" err="1" smtClean="0"/>
              <a:t>of</a:t>
            </a:r>
            <a:r>
              <a:rPr lang="cs-CZ" dirty="0" smtClean="0"/>
              <a:t> inference</a:t>
            </a:r>
          </a:p>
          <a:p>
            <a:pPr lvl="1"/>
            <a:r>
              <a:rPr lang="cs-CZ" dirty="0" err="1" smtClean="0"/>
              <a:t>Criticism</a:t>
            </a:r>
            <a:r>
              <a:rPr lang="cs-CZ" dirty="0" smtClean="0"/>
              <a:t>: </a:t>
            </a:r>
            <a:r>
              <a:rPr lang="cs-CZ" dirty="0" err="1" smtClean="0"/>
              <a:t>there</a:t>
            </a:r>
            <a:r>
              <a:rPr lang="cs-CZ" dirty="0" smtClean="0"/>
              <a:t> are no basic </a:t>
            </a:r>
            <a:r>
              <a:rPr lang="cs-CZ" dirty="0" err="1" smtClean="0"/>
              <a:t>beliefs</a:t>
            </a:r>
            <a:r>
              <a:rPr lang="cs-CZ" dirty="0" smtClean="0"/>
              <a:t>, </a:t>
            </a:r>
            <a:r>
              <a:rPr lang="cs-CZ" dirty="0" err="1" smtClean="0"/>
              <a:t>infinite</a:t>
            </a:r>
            <a:r>
              <a:rPr lang="cs-CZ" dirty="0" smtClean="0"/>
              <a:t> </a:t>
            </a:r>
            <a:r>
              <a:rPr lang="cs-CZ" dirty="0" err="1" smtClean="0"/>
              <a:t>regress</a:t>
            </a:r>
            <a:endParaRPr lang="cs-CZ" dirty="0" smtClean="0"/>
          </a:p>
          <a:p>
            <a:r>
              <a:rPr lang="cs-CZ" dirty="0" err="1" smtClean="0"/>
              <a:t>Coherentism</a:t>
            </a:r>
            <a:r>
              <a:rPr lang="cs-CZ" dirty="0" smtClean="0"/>
              <a:t> – </a:t>
            </a:r>
            <a:r>
              <a:rPr lang="cs-CZ" dirty="0" err="1" smtClean="0"/>
              <a:t>beliefs</a:t>
            </a:r>
            <a:r>
              <a:rPr lang="cs-CZ" dirty="0" smtClean="0"/>
              <a:t> are </a:t>
            </a:r>
            <a:r>
              <a:rPr lang="cs-CZ" dirty="0" err="1" smtClean="0"/>
              <a:t>mutually</a:t>
            </a:r>
            <a:r>
              <a:rPr lang="cs-CZ" dirty="0" smtClean="0"/>
              <a:t> </a:t>
            </a:r>
            <a:r>
              <a:rPr lang="cs-CZ" dirty="0" err="1" smtClean="0"/>
              <a:t>justified</a:t>
            </a:r>
            <a:r>
              <a:rPr lang="cs-CZ" dirty="0" smtClean="0"/>
              <a:t> in a network </a:t>
            </a:r>
            <a:r>
              <a:rPr lang="cs-CZ" dirty="0" err="1" smtClean="0"/>
              <a:t>of</a:t>
            </a:r>
            <a:r>
              <a:rPr lang="cs-CZ" dirty="0" smtClean="0"/>
              <a:t> </a:t>
            </a:r>
            <a:r>
              <a:rPr lang="cs-CZ" dirty="0" err="1" smtClean="0"/>
              <a:t>beliefs</a:t>
            </a:r>
            <a:endParaRPr lang="cs-CZ" dirty="0" smtClean="0"/>
          </a:p>
          <a:p>
            <a:pPr lvl="1"/>
            <a:r>
              <a:rPr lang="cs-CZ" dirty="0" err="1" smtClean="0"/>
              <a:t>All</a:t>
            </a:r>
            <a:r>
              <a:rPr lang="cs-CZ" dirty="0" smtClean="0"/>
              <a:t> </a:t>
            </a:r>
            <a:r>
              <a:rPr lang="cs-CZ" dirty="0" err="1" smtClean="0"/>
              <a:t>beliefs</a:t>
            </a:r>
            <a:r>
              <a:rPr lang="cs-CZ" dirty="0" smtClean="0"/>
              <a:t> are </a:t>
            </a:r>
            <a:r>
              <a:rPr lang="cs-CZ" dirty="0" err="1" smtClean="0"/>
              <a:t>derived</a:t>
            </a:r>
            <a:endParaRPr lang="cs-CZ" dirty="0" smtClean="0"/>
          </a:p>
          <a:p>
            <a:pPr lvl="1"/>
            <a:r>
              <a:rPr lang="cs-CZ" dirty="0" err="1" smtClean="0"/>
              <a:t>Justificatory</a:t>
            </a:r>
            <a:r>
              <a:rPr lang="cs-CZ" dirty="0" smtClean="0"/>
              <a:t> </a:t>
            </a:r>
            <a:r>
              <a:rPr lang="cs-CZ" dirty="0" err="1" smtClean="0"/>
              <a:t>circle</a:t>
            </a:r>
            <a:r>
              <a:rPr lang="cs-CZ" dirty="0" smtClean="0"/>
              <a:t>, </a:t>
            </a:r>
            <a:r>
              <a:rPr lang="cs-CZ" dirty="0" err="1" smtClean="0"/>
              <a:t>need</a:t>
            </a:r>
            <a:r>
              <a:rPr lang="cs-CZ" dirty="0" smtClean="0"/>
              <a:t> not </a:t>
            </a:r>
            <a:r>
              <a:rPr lang="cs-CZ" dirty="0" err="1" smtClean="0"/>
              <a:t>be</a:t>
            </a:r>
            <a:r>
              <a:rPr lang="cs-CZ" dirty="0" smtClean="0"/>
              <a:t> </a:t>
            </a:r>
            <a:r>
              <a:rPr lang="cs-CZ" dirty="0" err="1" smtClean="0"/>
              <a:t>vicious</a:t>
            </a:r>
            <a:r>
              <a:rPr lang="cs-CZ" dirty="0" smtClean="0"/>
              <a:t>. </a:t>
            </a:r>
            <a:endParaRPr lang="en-GB" dirty="0"/>
          </a:p>
        </p:txBody>
      </p:sp>
    </p:spTree>
    <p:extLst>
      <p:ext uri="{BB962C8B-B14F-4D97-AF65-F5344CB8AC3E}">
        <p14:creationId xmlns:p14="http://schemas.microsoft.com/office/powerpoint/2010/main" val="227913908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Truth</a:t>
            </a:r>
            <a:endParaRPr lang="en-GB" dirty="0"/>
          </a:p>
        </p:txBody>
      </p:sp>
      <p:sp>
        <p:nvSpPr>
          <p:cNvPr id="3" name="Zástupný symbol pro obsah 2"/>
          <p:cNvSpPr>
            <a:spLocks noGrp="1"/>
          </p:cNvSpPr>
          <p:nvPr>
            <p:ph idx="1"/>
          </p:nvPr>
        </p:nvSpPr>
        <p:spPr/>
        <p:txBody>
          <a:bodyPr>
            <a:normAutofit fontScale="77500" lnSpcReduction="20000"/>
          </a:bodyPr>
          <a:lstStyle/>
          <a:p>
            <a:r>
              <a:rPr lang="cs-CZ" dirty="0" err="1" smtClean="0"/>
              <a:t>Correspondence</a:t>
            </a:r>
            <a:r>
              <a:rPr lang="cs-CZ" dirty="0" smtClean="0"/>
              <a:t> </a:t>
            </a:r>
            <a:r>
              <a:rPr lang="cs-CZ" dirty="0" err="1" smtClean="0"/>
              <a:t>theory</a:t>
            </a:r>
            <a:r>
              <a:rPr lang="cs-CZ" dirty="0" smtClean="0"/>
              <a:t> – </a:t>
            </a:r>
          </a:p>
          <a:p>
            <a:pPr lvl="1"/>
            <a:r>
              <a:rPr lang="cs-CZ" dirty="0" err="1" smtClean="0"/>
              <a:t>Sentences</a:t>
            </a:r>
            <a:r>
              <a:rPr lang="cs-CZ" dirty="0" smtClean="0"/>
              <a:t> </a:t>
            </a:r>
            <a:r>
              <a:rPr lang="cs-CZ" dirty="0" err="1" smtClean="0"/>
              <a:t>correspond</a:t>
            </a:r>
            <a:r>
              <a:rPr lang="cs-CZ" dirty="0" smtClean="0"/>
              <a:t> to </a:t>
            </a:r>
            <a:r>
              <a:rPr lang="cs-CZ" dirty="0" err="1" smtClean="0"/>
              <a:t>facts</a:t>
            </a:r>
            <a:endParaRPr lang="cs-CZ" dirty="0" smtClean="0"/>
          </a:p>
          <a:p>
            <a:pPr lvl="1"/>
            <a:r>
              <a:rPr lang="cs-CZ" dirty="0" err="1" smtClean="0"/>
              <a:t>Shared</a:t>
            </a:r>
            <a:r>
              <a:rPr lang="cs-CZ" dirty="0" smtClean="0"/>
              <a:t> </a:t>
            </a:r>
            <a:r>
              <a:rPr lang="cs-CZ" dirty="0" err="1" smtClean="0"/>
              <a:t>logical</a:t>
            </a:r>
            <a:r>
              <a:rPr lang="cs-CZ" dirty="0" smtClean="0"/>
              <a:t> </a:t>
            </a:r>
            <a:r>
              <a:rPr lang="cs-CZ" dirty="0" err="1" smtClean="0"/>
              <a:t>form</a:t>
            </a:r>
            <a:endParaRPr lang="cs-CZ" dirty="0" smtClean="0"/>
          </a:p>
          <a:p>
            <a:pPr lvl="1"/>
            <a:r>
              <a:rPr lang="cs-CZ" dirty="0" err="1" smtClean="0"/>
              <a:t>Facts</a:t>
            </a:r>
            <a:r>
              <a:rPr lang="cs-CZ" dirty="0" smtClean="0"/>
              <a:t> are </a:t>
            </a:r>
            <a:r>
              <a:rPr lang="cs-CZ" dirty="0" err="1" smtClean="0"/>
              <a:t>truthmakers</a:t>
            </a:r>
            <a:endParaRPr lang="cs-CZ" dirty="0" smtClean="0"/>
          </a:p>
          <a:p>
            <a:r>
              <a:rPr lang="cs-CZ" dirty="0" err="1" smtClean="0"/>
              <a:t>Coherence</a:t>
            </a:r>
            <a:r>
              <a:rPr lang="cs-CZ" dirty="0" smtClean="0"/>
              <a:t> </a:t>
            </a:r>
            <a:r>
              <a:rPr lang="cs-CZ" dirty="0" err="1" smtClean="0"/>
              <a:t>theory</a:t>
            </a:r>
            <a:endParaRPr lang="cs-CZ" dirty="0" smtClean="0"/>
          </a:p>
          <a:p>
            <a:pPr lvl="1"/>
            <a:r>
              <a:rPr lang="cs-CZ" dirty="0" smtClean="0"/>
              <a:t>A sentence </a:t>
            </a:r>
            <a:r>
              <a:rPr lang="cs-CZ" dirty="0" err="1" smtClean="0"/>
              <a:t>is</a:t>
            </a:r>
            <a:r>
              <a:rPr lang="cs-CZ" dirty="0" smtClean="0"/>
              <a:t> </a:t>
            </a:r>
            <a:r>
              <a:rPr lang="cs-CZ" dirty="0" err="1" smtClean="0"/>
              <a:t>true</a:t>
            </a:r>
            <a:r>
              <a:rPr lang="cs-CZ" dirty="0" smtClean="0"/>
              <a:t> </a:t>
            </a:r>
            <a:r>
              <a:rPr lang="cs-CZ" dirty="0" err="1" smtClean="0"/>
              <a:t>iff</a:t>
            </a:r>
            <a:r>
              <a:rPr lang="cs-CZ" dirty="0" smtClean="0"/>
              <a:t> </a:t>
            </a:r>
            <a:r>
              <a:rPr lang="cs-CZ" dirty="0" err="1" smtClean="0"/>
              <a:t>it</a:t>
            </a:r>
            <a:r>
              <a:rPr lang="cs-CZ" dirty="0" smtClean="0"/>
              <a:t> </a:t>
            </a:r>
            <a:r>
              <a:rPr lang="cs-CZ" dirty="0" err="1" smtClean="0"/>
              <a:t>coheres</a:t>
            </a:r>
            <a:r>
              <a:rPr lang="cs-CZ" dirty="0" smtClean="0"/>
              <a:t> </a:t>
            </a:r>
            <a:r>
              <a:rPr lang="cs-CZ" dirty="0" err="1" smtClean="0"/>
              <a:t>with</a:t>
            </a:r>
            <a:r>
              <a:rPr lang="cs-CZ" dirty="0" smtClean="0"/>
              <a:t> a set </a:t>
            </a:r>
            <a:r>
              <a:rPr lang="cs-CZ" dirty="0" err="1" smtClean="0"/>
              <a:t>of</a:t>
            </a:r>
            <a:r>
              <a:rPr lang="cs-CZ" dirty="0" smtClean="0"/>
              <a:t> </a:t>
            </a:r>
            <a:r>
              <a:rPr lang="cs-CZ" dirty="0" err="1" smtClean="0"/>
              <a:t>accepted</a:t>
            </a:r>
            <a:r>
              <a:rPr lang="cs-CZ" dirty="0" smtClean="0"/>
              <a:t> </a:t>
            </a:r>
            <a:r>
              <a:rPr lang="cs-CZ" dirty="0" err="1" smtClean="0"/>
              <a:t>sentences</a:t>
            </a:r>
            <a:endParaRPr lang="cs-CZ" dirty="0" smtClean="0"/>
          </a:p>
          <a:p>
            <a:r>
              <a:rPr lang="cs-CZ" dirty="0" err="1" smtClean="0"/>
              <a:t>Pragmatist</a:t>
            </a:r>
            <a:r>
              <a:rPr lang="cs-CZ" dirty="0" smtClean="0"/>
              <a:t> </a:t>
            </a:r>
            <a:r>
              <a:rPr lang="cs-CZ" dirty="0" err="1" smtClean="0"/>
              <a:t>theory</a:t>
            </a:r>
            <a:endParaRPr lang="cs-CZ" dirty="0" smtClean="0"/>
          </a:p>
          <a:p>
            <a:pPr lvl="1"/>
            <a:r>
              <a:rPr lang="cs-CZ" dirty="0" smtClean="0"/>
              <a:t>A sentence </a:t>
            </a:r>
            <a:r>
              <a:rPr lang="cs-CZ" dirty="0" err="1" smtClean="0"/>
              <a:t>is</a:t>
            </a:r>
            <a:r>
              <a:rPr lang="cs-CZ" dirty="0" smtClean="0"/>
              <a:t> </a:t>
            </a:r>
            <a:r>
              <a:rPr lang="cs-CZ" dirty="0" err="1" smtClean="0"/>
              <a:t>true</a:t>
            </a:r>
            <a:r>
              <a:rPr lang="cs-CZ" dirty="0" smtClean="0"/>
              <a:t> </a:t>
            </a:r>
            <a:r>
              <a:rPr lang="cs-CZ" dirty="0" err="1" smtClean="0"/>
              <a:t>iff</a:t>
            </a:r>
            <a:r>
              <a:rPr lang="cs-CZ" dirty="0" smtClean="0"/>
              <a:t> </a:t>
            </a:r>
            <a:r>
              <a:rPr lang="cs-CZ" dirty="0" err="1" smtClean="0"/>
              <a:t>its</a:t>
            </a:r>
            <a:r>
              <a:rPr lang="cs-CZ" dirty="0" smtClean="0"/>
              <a:t> </a:t>
            </a:r>
            <a:r>
              <a:rPr lang="cs-CZ" dirty="0" err="1" smtClean="0"/>
              <a:t>acceptance</a:t>
            </a:r>
            <a:r>
              <a:rPr lang="cs-CZ" dirty="0" smtClean="0"/>
              <a:t> </a:t>
            </a:r>
            <a:r>
              <a:rPr lang="cs-CZ" dirty="0" err="1" smtClean="0"/>
              <a:t>is</a:t>
            </a:r>
            <a:r>
              <a:rPr lang="cs-CZ" dirty="0" smtClean="0"/>
              <a:t> </a:t>
            </a:r>
            <a:r>
              <a:rPr lang="cs-CZ" dirty="0" err="1" smtClean="0"/>
              <a:t>useful</a:t>
            </a:r>
            <a:r>
              <a:rPr lang="cs-CZ" dirty="0" smtClean="0"/>
              <a:t> in </a:t>
            </a:r>
            <a:r>
              <a:rPr lang="cs-CZ" dirty="0" err="1" smtClean="0"/>
              <a:t>explaining</a:t>
            </a:r>
            <a:r>
              <a:rPr lang="cs-CZ" dirty="0" smtClean="0"/>
              <a:t> </a:t>
            </a:r>
            <a:r>
              <a:rPr lang="cs-CZ" dirty="0" err="1" smtClean="0"/>
              <a:t>phenomena</a:t>
            </a:r>
            <a:r>
              <a:rPr lang="cs-CZ" dirty="0" smtClean="0"/>
              <a:t>, </a:t>
            </a:r>
            <a:r>
              <a:rPr lang="cs-CZ" dirty="0" err="1" smtClean="0"/>
              <a:t>promoting</a:t>
            </a:r>
            <a:r>
              <a:rPr lang="cs-CZ" dirty="0" smtClean="0"/>
              <a:t> </a:t>
            </a:r>
            <a:r>
              <a:rPr lang="cs-CZ" dirty="0" err="1" smtClean="0"/>
              <a:t>further</a:t>
            </a:r>
            <a:r>
              <a:rPr lang="cs-CZ" dirty="0" smtClean="0"/>
              <a:t> </a:t>
            </a:r>
            <a:r>
              <a:rPr lang="cs-CZ" dirty="0" err="1" smtClean="0"/>
              <a:t>research</a:t>
            </a:r>
            <a:r>
              <a:rPr lang="cs-CZ" dirty="0" smtClean="0"/>
              <a:t>, </a:t>
            </a:r>
            <a:r>
              <a:rPr lang="cs-CZ" dirty="0" err="1" smtClean="0"/>
              <a:t>leading</a:t>
            </a:r>
            <a:r>
              <a:rPr lang="cs-CZ" dirty="0" smtClean="0"/>
              <a:t> to </a:t>
            </a:r>
            <a:r>
              <a:rPr lang="cs-CZ" dirty="0" err="1" smtClean="0"/>
              <a:t>fruitful</a:t>
            </a:r>
            <a:r>
              <a:rPr lang="cs-CZ" dirty="0" smtClean="0"/>
              <a:t> </a:t>
            </a:r>
            <a:r>
              <a:rPr lang="cs-CZ" dirty="0" err="1" smtClean="0"/>
              <a:t>hypotheses</a:t>
            </a:r>
            <a:r>
              <a:rPr lang="cs-CZ" dirty="0" smtClean="0"/>
              <a:t>, </a:t>
            </a:r>
            <a:r>
              <a:rPr lang="cs-CZ" dirty="0" err="1" smtClean="0"/>
              <a:t>etc</a:t>
            </a:r>
            <a:endParaRPr lang="cs-CZ" dirty="0"/>
          </a:p>
          <a:p>
            <a:r>
              <a:rPr lang="cs-CZ" dirty="0" err="1" smtClean="0"/>
              <a:t>Consensual</a:t>
            </a:r>
            <a:r>
              <a:rPr lang="cs-CZ" dirty="0" smtClean="0"/>
              <a:t> </a:t>
            </a:r>
            <a:r>
              <a:rPr lang="cs-CZ" dirty="0" err="1" smtClean="0"/>
              <a:t>theory</a:t>
            </a:r>
            <a:endParaRPr lang="cs-CZ" dirty="0" smtClean="0"/>
          </a:p>
          <a:p>
            <a:pPr lvl="1"/>
            <a:r>
              <a:rPr lang="cs-CZ" dirty="0"/>
              <a:t> </a:t>
            </a:r>
            <a:r>
              <a:rPr lang="cs-CZ" dirty="0" smtClean="0"/>
              <a:t>A sentence </a:t>
            </a:r>
            <a:r>
              <a:rPr lang="cs-CZ" dirty="0" err="1" smtClean="0"/>
              <a:t>is</a:t>
            </a:r>
            <a:r>
              <a:rPr lang="cs-CZ" dirty="0" smtClean="0"/>
              <a:t> </a:t>
            </a:r>
            <a:r>
              <a:rPr lang="cs-CZ" dirty="0" err="1" smtClean="0"/>
              <a:t>true</a:t>
            </a:r>
            <a:r>
              <a:rPr lang="cs-CZ" dirty="0" smtClean="0"/>
              <a:t> </a:t>
            </a:r>
            <a:r>
              <a:rPr lang="cs-CZ" dirty="0" err="1" smtClean="0"/>
              <a:t>iff</a:t>
            </a:r>
            <a:r>
              <a:rPr lang="cs-CZ" dirty="0" smtClean="0"/>
              <a:t> </a:t>
            </a:r>
            <a:r>
              <a:rPr lang="cs-CZ" dirty="0" err="1" smtClean="0"/>
              <a:t>it</a:t>
            </a:r>
            <a:r>
              <a:rPr lang="cs-CZ" dirty="0" smtClean="0"/>
              <a:t> </a:t>
            </a:r>
            <a:r>
              <a:rPr lang="cs-CZ" dirty="0" err="1" smtClean="0"/>
              <a:t>is</a:t>
            </a:r>
            <a:r>
              <a:rPr lang="cs-CZ" dirty="0" smtClean="0"/>
              <a:t> </a:t>
            </a:r>
            <a:r>
              <a:rPr lang="cs-CZ" dirty="0" err="1" smtClean="0"/>
              <a:t>accepted</a:t>
            </a:r>
            <a:r>
              <a:rPr lang="cs-CZ" dirty="0" smtClean="0"/>
              <a:t> by </a:t>
            </a:r>
            <a:r>
              <a:rPr lang="cs-CZ" dirty="0" err="1" smtClean="0"/>
              <a:t>the</a:t>
            </a:r>
            <a:r>
              <a:rPr lang="cs-CZ" dirty="0" smtClean="0"/>
              <a:t> </a:t>
            </a:r>
            <a:r>
              <a:rPr lang="cs-CZ" dirty="0" err="1" smtClean="0"/>
              <a:t>scientific</a:t>
            </a:r>
            <a:r>
              <a:rPr lang="cs-CZ" dirty="0" smtClean="0"/>
              <a:t> </a:t>
            </a:r>
            <a:r>
              <a:rPr lang="cs-CZ" dirty="0" err="1" smtClean="0"/>
              <a:t>community</a:t>
            </a:r>
            <a:r>
              <a:rPr lang="cs-CZ" dirty="0" smtClean="0"/>
              <a:t>. </a:t>
            </a:r>
            <a:endParaRPr lang="en-GB" dirty="0"/>
          </a:p>
        </p:txBody>
      </p:sp>
    </p:spTree>
    <p:extLst>
      <p:ext uri="{BB962C8B-B14F-4D97-AF65-F5344CB8AC3E}">
        <p14:creationId xmlns:p14="http://schemas.microsoft.com/office/powerpoint/2010/main" val="175094018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err="1" smtClean="0"/>
              <a:t>Critical</a:t>
            </a:r>
            <a:r>
              <a:rPr lang="cs-CZ" dirty="0" smtClean="0"/>
              <a:t> </a:t>
            </a:r>
            <a:r>
              <a:rPr lang="cs-CZ" dirty="0" err="1" smtClean="0"/>
              <a:t>thinking</a:t>
            </a:r>
            <a:endParaRPr lang="en-GB" dirty="0"/>
          </a:p>
        </p:txBody>
      </p:sp>
      <p:sp>
        <p:nvSpPr>
          <p:cNvPr id="5" name="Podnadpis 4"/>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67384113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subTitle"/>
          </p:nvPr>
        </p:nvSpPr>
        <p:spPr>
          <a:xfrm>
            <a:off x="1370880" y="2776612"/>
            <a:ext cx="6400800" cy="2497222"/>
          </a:xfrm>
        </p:spPr>
        <p:txBody>
          <a:bodyPr lIns="81639" tIns="42452" rIns="81639" bIns="42452" anchor="t"/>
          <a:lstStyle/>
          <a:p>
            <a:pPr>
              <a:spcBef>
                <a:spcPts val="726"/>
              </a:spcBef>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Lst>
              <a:defRPr/>
            </a:pPr>
            <a:r>
              <a:rPr lang="en-US" altLang="cs-CZ" sz="3200" b="1"/>
              <a:t>1. key concepts</a:t>
            </a:r>
          </a:p>
          <a:p>
            <a:pPr>
              <a:spcBef>
                <a:spcPts val="726"/>
              </a:spcBef>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Lst>
              <a:defRPr/>
            </a:pPr>
            <a:endParaRPr lang="cs-CZ" altLang="cs-CZ" sz="3200"/>
          </a:p>
          <a:p>
            <a:pPr>
              <a:spcBef>
                <a:spcPts val="726"/>
              </a:spcBef>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Lst>
              <a:defRPr/>
            </a:pPr>
            <a:r>
              <a:rPr lang="en-US" altLang="cs-CZ" sz="2500"/>
              <a:t>Logic, </a:t>
            </a:r>
            <a:r>
              <a:rPr lang="cs-CZ" altLang="cs-CZ" sz="2500"/>
              <a:t>Arguments, Premises, Conclusion</a:t>
            </a:r>
            <a:r>
              <a:rPr lang="en-US" altLang="cs-CZ" sz="2500"/>
              <a:t>, Statements, , etc.</a:t>
            </a:r>
          </a:p>
          <a:p>
            <a:pPr>
              <a:spcBef>
                <a:spcPts val="726"/>
              </a:spcBef>
              <a:buSzPct val="45000"/>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Lst>
              <a:defRPr/>
            </a:pPr>
            <a:endParaRPr lang="en-US" altLang="cs-CZ" sz="2500"/>
          </a:p>
        </p:txBody>
      </p:sp>
    </p:spTree>
    <p:extLst>
      <p:ext uri="{BB962C8B-B14F-4D97-AF65-F5344CB8AC3E}">
        <p14:creationId xmlns:p14="http://schemas.microsoft.com/office/powerpoint/2010/main" val="390339700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685440" y="609185"/>
            <a:ext cx="7771680" cy="1143480"/>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altLang="cs-CZ" smtClean="0"/>
              <a:t>Logic</a:t>
            </a:r>
          </a:p>
        </p:txBody>
      </p:sp>
      <p:sp>
        <p:nvSpPr>
          <p:cNvPr id="6147" name="Rectangle 2"/>
          <p:cNvSpPr>
            <a:spLocks noGrp="1" noChangeArrowheads="1"/>
          </p:cNvSpPr>
          <p:nvPr>
            <p:ph type="body" idx="1"/>
          </p:nvPr>
        </p:nvSpPr>
        <p:spPr>
          <a:xfrm>
            <a:off x="685440" y="1981649"/>
            <a:ext cx="7771680" cy="4115952"/>
          </a:xfrm>
        </p:spPr>
        <p:txBody>
          <a:bodyPr lIns="81639" tIns="42452" rIns="81639" bIns="42452"/>
          <a:lstStyle/>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Science that evaluates arguments.</a:t>
            </a:r>
          </a:p>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A system of methods and principles that we use as criteria for evaluating arguments.</a:t>
            </a:r>
          </a:p>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Formal logic, informal logic, critical thinking</a:t>
            </a:r>
          </a:p>
        </p:txBody>
      </p:sp>
    </p:spTree>
    <p:extLst>
      <p:ext uri="{BB962C8B-B14F-4D97-AF65-F5344CB8AC3E}">
        <p14:creationId xmlns:p14="http://schemas.microsoft.com/office/powerpoint/2010/main" val="186636438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685440" y="609185"/>
            <a:ext cx="7771680" cy="1143480"/>
          </a:xfrm>
        </p:spPr>
        <p:txBody>
          <a:bodyPr lIns="81639" tIns="42452" rIns="81639" bIns="42452"/>
          <a:lstStyle/>
          <a:p>
            <a:pPr>
              <a:buSzPct val="45000"/>
              <a:tabLst>
                <a:tab pos="0" algn="l"/>
                <a:tab pos="829452" algn="l"/>
                <a:tab pos="1658904" algn="l"/>
                <a:tab pos="2488357" algn="l"/>
                <a:tab pos="3317809" algn="l"/>
                <a:tab pos="4147261" algn="l"/>
                <a:tab pos="4976713" algn="l"/>
                <a:tab pos="5806166" algn="l"/>
                <a:tab pos="6635618" algn="l"/>
                <a:tab pos="7465070" algn="l"/>
                <a:tab pos="8294522" algn="l"/>
                <a:tab pos="9123975" algn="l"/>
                <a:tab pos="9363018" algn="l"/>
                <a:tab pos="9777744" algn="l"/>
                <a:tab pos="9779185" algn="l"/>
              </a:tabLst>
            </a:pPr>
            <a:r>
              <a:rPr lang="cs-CZ" altLang="cs-CZ" dirty="0" smtClean="0"/>
              <a:t>Argument	</a:t>
            </a:r>
          </a:p>
        </p:txBody>
      </p:sp>
      <p:sp>
        <p:nvSpPr>
          <p:cNvPr id="10243" name="Rectangle 2"/>
          <p:cNvSpPr>
            <a:spLocks noGrp="1" noChangeArrowheads="1"/>
          </p:cNvSpPr>
          <p:nvPr>
            <p:ph type="body" idx="1"/>
          </p:nvPr>
        </p:nvSpPr>
        <p:spPr>
          <a:xfrm>
            <a:off x="685440" y="1981649"/>
            <a:ext cx="7771680" cy="4115952"/>
          </a:xfrm>
        </p:spPr>
        <p:txBody>
          <a:bodyPr lIns="81639" tIns="42452" rIns="81639" bIns="42452"/>
          <a:lstStyle/>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cs-CZ" altLang="cs-CZ" dirty="0" smtClean="0"/>
              <a:t>A </a:t>
            </a:r>
            <a:r>
              <a:rPr lang="cs-CZ" altLang="cs-CZ" dirty="0" err="1" smtClean="0"/>
              <a:t>group</a:t>
            </a:r>
            <a:r>
              <a:rPr lang="cs-CZ" altLang="cs-CZ" dirty="0" smtClean="0"/>
              <a:t> </a:t>
            </a:r>
            <a:r>
              <a:rPr lang="cs-CZ" altLang="cs-CZ" dirty="0" err="1" smtClean="0"/>
              <a:t>of</a:t>
            </a:r>
            <a:r>
              <a:rPr lang="cs-CZ" altLang="cs-CZ" dirty="0" smtClean="0"/>
              <a:t> </a:t>
            </a:r>
            <a:r>
              <a:rPr lang="cs-CZ" altLang="cs-CZ" dirty="0" err="1" smtClean="0"/>
              <a:t>statements</a:t>
            </a:r>
            <a:endParaRPr lang="cs-CZ" altLang="cs-CZ" dirty="0" smtClean="0"/>
          </a:p>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cs-CZ" altLang="cs-CZ" dirty="0" err="1" smtClean="0"/>
              <a:t>One</a:t>
            </a:r>
            <a:r>
              <a:rPr lang="cs-CZ" altLang="cs-CZ" dirty="0" smtClean="0"/>
              <a:t> </a:t>
            </a:r>
            <a:r>
              <a:rPr lang="cs-CZ" altLang="cs-CZ" dirty="0" err="1" smtClean="0"/>
              <a:t>or</a:t>
            </a:r>
            <a:r>
              <a:rPr lang="cs-CZ" altLang="cs-CZ" dirty="0" smtClean="0"/>
              <a:t> more </a:t>
            </a:r>
            <a:r>
              <a:rPr lang="cs-CZ" altLang="cs-CZ" dirty="0" err="1" smtClean="0"/>
              <a:t>premises</a:t>
            </a:r>
            <a:endParaRPr lang="cs-CZ" altLang="cs-CZ" dirty="0" smtClean="0"/>
          </a:p>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cs-CZ" altLang="cs-CZ" dirty="0" err="1" smtClean="0"/>
              <a:t>One</a:t>
            </a:r>
            <a:r>
              <a:rPr lang="cs-CZ" altLang="cs-CZ" dirty="0" smtClean="0"/>
              <a:t> </a:t>
            </a:r>
            <a:r>
              <a:rPr lang="cs-CZ" altLang="cs-CZ" dirty="0" err="1" smtClean="0"/>
              <a:t>conclusion</a:t>
            </a:r>
            <a:endParaRPr lang="cs-CZ" altLang="cs-CZ" dirty="0" smtClean="0"/>
          </a:p>
          <a:p>
            <a:pPr marL="381606" indent="-286565">
              <a:spcBef>
                <a:spcPts val="726"/>
              </a:spcBef>
              <a:spcAft>
                <a:spcPct val="0"/>
              </a:spcAft>
              <a:buSzPct val="45000"/>
              <a:buNone/>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endParaRPr lang="cs-CZ" altLang="cs-CZ" dirty="0" smtClean="0"/>
          </a:p>
        </p:txBody>
      </p:sp>
    </p:spTree>
    <p:extLst>
      <p:ext uri="{BB962C8B-B14F-4D97-AF65-F5344CB8AC3E}">
        <p14:creationId xmlns:p14="http://schemas.microsoft.com/office/powerpoint/2010/main" val="250059835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456481" y="313953"/>
            <a:ext cx="8226720" cy="1061392"/>
          </a:xfrm>
        </p:spPr>
        <p:txBody>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altLang="cs-CZ" dirty="0" err="1" smtClean="0"/>
              <a:t>Unsupported</a:t>
            </a:r>
            <a:r>
              <a:rPr lang="cs-CZ" altLang="cs-CZ" dirty="0" smtClean="0"/>
              <a:t> </a:t>
            </a:r>
            <a:r>
              <a:rPr lang="cs-CZ" altLang="cs-CZ" dirty="0" err="1" smtClean="0"/>
              <a:t>statements</a:t>
            </a:r>
            <a:endParaRPr lang="cs-CZ" altLang="cs-CZ" dirty="0" smtClean="0"/>
          </a:p>
        </p:txBody>
      </p:sp>
      <p:sp>
        <p:nvSpPr>
          <p:cNvPr id="11267" name="Rectangle 2"/>
          <p:cNvSpPr>
            <a:spLocks noGrp="1" noChangeArrowheads="1"/>
          </p:cNvSpPr>
          <p:nvPr>
            <p:ph type="body" idx="1"/>
          </p:nvPr>
        </p:nvSpPr>
        <p:spPr>
          <a:xfrm>
            <a:off x="456481" y="1604329"/>
            <a:ext cx="8226720" cy="4468790"/>
          </a:xfrm>
        </p:spPr>
        <p:txBody>
          <a:bodyPr/>
          <a:lstStyle/>
          <a:p>
            <a:pPr indent="-300965">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altLang="cs-CZ" dirty="0" smtClean="0"/>
              <a:t>- </a:t>
            </a:r>
            <a:r>
              <a:rPr lang="cs-CZ" altLang="cs-CZ" dirty="0" err="1" smtClean="0"/>
              <a:t>It</a:t>
            </a:r>
            <a:r>
              <a:rPr lang="cs-CZ" altLang="cs-CZ" dirty="0" smtClean="0"/>
              <a:t> </a:t>
            </a:r>
            <a:r>
              <a:rPr lang="cs-CZ" altLang="cs-CZ" dirty="0" err="1" smtClean="0"/>
              <a:t>is</a:t>
            </a:r>
            <a:r>
              <a:rPr lang="cs-CZ" altLang="cs-CZ" dirty="0" smtClean="0"/>
              <a:t> </a:t>
            </a:r>
            <a:r>
              <a:rPr lang="cs-CZ" altLang="cs-CZ" dirty="0" err="1" smtClean="0"/>
              <a:t>going</a:t>
            </a:r>
            <a:r>
              <a:rPr lang="cs-CZ" altLang="cs-CZ" dirty="0" smtClean="0"/>
              <a:t> to </a:t>
            </a:r>
            <a:r>
              <a:rPr lang="cs-CZ" altLang="cs-CZ" dirty="0" err="1" smtClean="0"/>
              <a:t>rain</a:t>
            </a:r>
            <a:r>
              <a:rPr lang="cs-CZ" altLang="cs-CZ" dirty="0" smtClean="0"/>
              <a:t> </a:t>
            </a:r>
            <a:r>
              <a:rPr lang="cs-CZ" altLang="cs-CZ" dirty="0" err="1" smtClean="0"/>
              <a:t>later</a:t>
            </a:r>
            <a:r>
              <a:rPr lang="cs-CZ" altLang="cs-CZ" dirty="0" smtClean="0"/>
              <a:t>. </a:t>
            </a:r>
          </a:p>
          <a:p>
            <a:pPr indent="-300965">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altLang="cs-CZ" dirty="0" smtClean="0"/>
              <a:t>- </a:t>
            </a:r>
            <a:r>
              <a:rPr lang="cs-CZ" altLang="cs-CZ" dirty="0" err="1" smtClean="0"/>
              <a:t>The</a:t>
            </a:r>
            <a:r>
              <a:rPr lang="cs-CZ" altLang="cs-CZ" dirty="0" smtClean="0"/>
              <a:t> </a:t>
            </a:r>
            <a:r>
              <a:rPr lang="cs-CZ" altLang="cs-CZ" dirty="0" err="1" smtClean="0"/>
              <a:t>world</a:t>
            </a:r>
            <a:r>
              <a:rPr lang="cs-CZ" altLang="cs-CZ" dirty="0" smtClean="0"/>
              <a:t> </a:t>
            </a:r>
            <a:r>
              <a:rPr lang="cs-CZ" altLang="cs-CZ" dirty="0" err="1" smtClean="0"/>
              <a:t>is</a:t>
            </a:r>
            <a:r>
              <a:rPr lang="cs-CZ" altLang="cs-CZ" dirty="0" smtClean="0"/>
              <a:t> </a:t>
            </a:r>
            <a:r>
              <a:rPr lang="cs-CZ" altLang="cs-CZ" dirty="0" err="1" smtClean="0"/>
              <a:t>facing</a:t>
            </a:r>
            <a:r>
              <a:rPr lang="cs-CZ" altLang="cs-CZ" dirty="0" smtClean="0"/>
              <a:t> </a:t>
            </a:r>
            <a:r>
              <a:rPr lang="cs-CZ" altLang="cs-CZ" dirty="0" err="1" smtClean="0"/>
              <a:t>environmental</a:t>
            </a:r>
            <a:r>
              <a:rPr lang="cs-CZ" altLang="cs-CZ" dirty="0" smtClean="0"/>
              <a:t> </a:t>
            </a:r>
            <a:r>
              <a:rPr lang="cs-CZ" altLang="cs-CZ" dirty="0" err="1" smtClean="0"/>
              <a:t>catastrophe</a:t>
            </a:r>
            <a:r>
              <a:rPr lang="cs-CZ" altLang="cs-CZ" dirty="0" smtClean="0"/>
              <a:t>. </a:t>
            </a:r>
          </a:p>
          <a:p>
            <a:pPr indent="-300965">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altLang="cs-CZ" dirty="0" smtClean="0"/>
              <a:t>- </a:t>
            </a:r>
            <a:r>
              <a:rPr lang="cs-CZ" altLang="cs-CZ" dirty="0" err="1" smtClean="0"/>
              <a:t>Physicists</a:t>
            </a:r>
            <a:r>
              <a:rPr lang="cs-CZ" altLang="cs-CZ" dirty="0" smtClean="0"/>
              <a:t> are </a:t>
            </a:r>
            <a:r>
              <a:rPr lang="cs-CZ" altLang="cs-CZ" dirty="0" err="1" smtClean="0"/>
              <a:t>odd</a:t>
            </a:r>
            <a:r>
              <a:rPr lang="cs-CZ" altLang="cs-CZ" dirty="0" smtClean="0"/>
              <a:t> </a:t>
            </a:r>
            <a:r>
              <a:rPr lang="cs-CZ" altLang="cs-CZ" dirty="0" err="1" smtClean="0"/>
              <a:t>people</a:t>
            </a:r>
            <a:r>
              <a:rPr lang="cs-CZ" altLang="cs-CZ" dirty="0" smtClean="0"/>
              <a:t>. </a:t>
            </a:r>
          </a:p>
          <a:p>
            <a:pPr indent="-300965">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altLang="cs-CZ" dirty="0" smtClean="0"/>
              <a:t>- TOP 09 has a </a:t>
            </a:r>
            <a:r>
              <a:rPr lang="cs-CZ" altLang="cs-CZ" dirty="0" err="1" smtClean="0"/>
              <a:t>better</a:t>
            </a:r>
            <a:r>
              <a:rPr lang="cs-CZ" altLang="cs-CZ" dirty="0" smtClean="0"/>
              <a:t> </a:t>
            </a:r>
            <a:r>
              <a:rPr lang="cs-CZ" altLang="cs-CZ" dirty="0" err="1" smtClean="0"/>
              <a:t>political</a:t>
            </a:r>
            <a:r>
              <a:rPr lang="cs-CZ" altLang="cs-CZ" dirty="0" smtClean="0"/>
              <a:t> program </a:t>
            </a:r>
            <a:r>
              <a:rPr lang="cs-CZ" altLang="cs-CZ" dirty="0" err="1" smtClean="0"/>
              <a:t>than</a:t>
            </a:r>
            <a:r>
              <a:rPr lang="cs-CZ" altLang="cs-CZ" dirty="0" smtClean="0"/>
              <a:t> </a:t>
            </a:r>
            <a:r>
              <a:rPr lang="cs-CZ" altLang="cs-CZ" dirty="0" err="1" smtClean="0"/>
              <a:t>Social</a:t>
            </a:r>
            <a:r>
              <a:rPr lang="cs-CZ" altLang="cs-CZ" dirty="0" smtClean="0"/>
              <a:t> </a:t>
            </a:r>
            <a:r>
              <a:rPr lang="cs-CZ" altLang="cs-CZ" dirty="0" err="1" smtClean="0"/>
              <a:t>Democrats</a:t>
            </a:r>
            <a:r>
              <a:rPr lang="cs-CZ" altLang="cs-CZ" dirty="0" smtClean="0"/>
              <a:t>. </a:t>
            </a:r>
          </a:p>
        </p:txBody>
      </p:sp>
    </p:spTree>
    <p:extLst>
      <p:ext uri="{BB962C8B-B14F-4D97-AF65-F5344CB8AC3E}">
        <p14:creationId xmlns:p14="http://schemas.microsoft.com/office/powerpoint/2010/main" val="21730687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85440" y="609185"/>
            <a:ext cx="7771680" cy="1143480"/>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altLang="cs-CZ" smtClean="0"/>
              <a:t>Statement</a:t>
            </a:r>
          </a:p>
        </p:txBody>
      </p:sp>
      <p:sp>
        <p:nvSpPr>
          <p:cNvPr id="12291" name="Rectangle 2"/>
          <p:cNvSpPr>
            <a:spLocks noGrp="1" noChangeArrowheads="1"/>
          </p:cNvSpPr>
          <p:nvPr>
            <p:ph type="body" idx="1"/>
          </p:nvPr>
        </p:nvSpPr>
        <p:spPr>
          <a:xfrm>
            <a:off x="685440" y="1981649"/>
            <a:ext cx="7771680" cy="4115952"/>
          </a:xfrm>
        </p:spPr>
        <p:txBody>
          <a:bodyPr lIns="81639" tIns="42452" rIns="81639" bIns="42452"/>
          <a:lstStyle/>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cs-CZ" altLang="cs-CZ" smtClean="0"/>
              <a:t>A sentence that can </a:t>
            </a:r>
            <a:r>
              <a:rPr lang="en-US" altLang="cs-CZ" smtClean="0"/>
              <a:t>have a truth value.</a:t>
            </a:r>
          </a:p>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Truth value: truth or falsity of a statement.</a:t>
            </a:r>
          </a:p>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cs-CZ" altLang="cs-CZ" smtClean="0"/>
              <a:t>Other types: question, proposal, suggestion, command, exclamation</a:t>
            </a:r>
          </a:p>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cs-CZ" altLang="cs-CZ" smtClean="0"/>
              <a:t>Arguments can only consist of statements</a:t>
            </a:r>
          </a:p>
        </p:txBody>
      </p:sp>
    </p:spTree>
    <p:extLst>
      <p:ext uri="{BB962C8B-B14F-4D97-AF65-F5344CB8AC3E}">
        <p14:creationId xmlns:p14="http://schemas.microsoft.com/office/powerpoint/2010/main" val="33453043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685440" y="609185"/>
            <a:ext cx="7771680" cy="1143480"/>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altLang="cs-CZ" smtClean="0"/>
              <a:t>Premises</a:t>
            </a:r>
          </a:p>
        </p:txBody>
      </p:sp>
      <p:sp>
        <p:nvSpPr>
          <p:cNvPr id="13315" name="Rectangle 2"/>
          <p:cNvSpPr>
            <a:spLocks noGrp="1" noChangeArrowheads="1"/>
          </p:cNvSpPr>
          <p:nvPr>
            <p:ph type="body" idx="1"/>
          </p:nvPr>
        </p:nvSpPr>
        <p:spPr>
          <a:xfrm>
            <a:off x="685440" y="1981649"/>
            <a:ext cx="7771680" cy="4115952"/>
          </a:xfrm>
        </p:spPr>
        <p:txBody>
          <a:bodyPr lIns="81639" tIns="42452" rIns="81639" bIns="42452"/>
          <a:lstStyle/>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cs-CZ" altLang="cs-CZ" smtClean="0"/>
              <a:t>Statements that </a:t>
            </a:r>
            <a:r>
              <a:rPr lang="cs-CZ" altLang="cs-CZ" i="1" smtClean="0"/>
              <a:t>are claimed</a:t>
            </a:r>
            <a:r>
              <a:rPr lang="cs-CZ" altLang="cs-CZ" smtClean="0"/>
              <a:t> to give support to the statement presented in the conclusion</a:t>
            </a:r>
          </a:p>
          <a:p>
            <a:pPr lvl="2">
              <a:spcBef>
                <a:spcPts val="408"/>
              </a:spcBef>
              <a:spcAft>
                <a:spcPct val="0"/>
              </a:spcAft>
              <a:buClr>
                <a:srgbClr val="3333CC"/>
              </a:buClr>
              <a:buFont typeface="Times New Roman" pitchFamily="16" charset="0"/>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cs-CZ" altLang="cs-CZ" sz="1600">
                <a:solidFill>
                  <a:srgbClr val="3333CC"/>
                </a:solidFill>
              </a:rPr>
              <a:t>All crimes are violations of the law</a:t>
            </a:r>
          </a:p>
          <a:p>
            <a:pPr lvl="2">
              <a:spcBef>
                <a:spcPts val="408"/>
              </a:spcBef>
              <a:spcAft>
                <a:spcPct val="0"/>
              </a:spcAft>
              <a:buNone/>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cs-CZ" altLang="cs-CZ" sz="1600">
                <a:solidFill>
                  <a:srgbClr val="3333CC"/>
                </a:solidFill>
              </a:rPr>
              <a:t>	Theft is a crime</a:t>
            </a:r>
          </a:p>
          <a:p>
            <a:pPr lvl="2">
              <a:spcBef>
                <a:spcPts val="408"/>
              </a:spcBef>
              <a:spcAft>
                <a:spcPct val="0"/>
              </a:spcAft>
              <a:buNone/>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cs-CZ" altLang="cs-CZ" sz="1600"/>
              <a:t>	Theft is a violation of the law</a:t>
            </a:r>
          </a:p>
          <a:p>
            <a:pPr lvl="2">
              <a:spcBef>
                <a:spcPts val="408"/>
              </a:spcBef>
              <a:spcAft>
                <a:spcPct val="0"/>
              </a:spcAft>
              <a:buNone/>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endParaRPr lang="cs-CZ" altLang="cs-CZ" sz="1600"/>
          </a:p>
          <a:p>
            <a:pPr lvl="2">
              <a:spcBef>
                <a:spcPts val="408"/>
              </a:spcBef>
              <a:spcAft>
                <a:spcPct val="0"/>
              </a:spcAft>
              <a:buNone/>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cs-CZ" altLang="cs-CZ" sz="1600"/>
              <a:t>Note: are claimed – not necessarily do give support</a:t>
            </a:r>
          </a:p>
        </p:txBody>
      </p:sp>
    </p:spTree>
    <p:extLst>
      <p:ext uri="{BB962C8B-B14F-4D97-AF65-F5344CB8AC3E}">
        <p14:creationId xmlns:p14="http://schemas.microsoft.com/office/powerpoint/2010/main" val="126606490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685440" y="609185"/>
            <a:ext cx="7771680" cy="1143480"/>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altLang="cs-CZ" smtClean="0"/>
              <a:t>Conclusion</a:t>
            </a:r>
          </a:p>
        </p:txBody>
      </p:sp>
      <p:sp>
        <p:nvSpPr>
          <p:cNvPr id="14339" name="Rectangle 2"/>
          <p:cNvSpPr>
            <a:spLocks noGrp="1" noChangeArrowheads="1"/>
          </p:cNvSpPr>
          <p:nvPr>
            <p:ph type="body" idx="1"/>
          </p:nvPr>
        </p:nvSpPr>
        <p:spPr>
          <a:xfrm>
            <a:off x="685440" y="1981648"/>
            <a:ext cx="7771680" cy="4160597"/>
          </a:xfrm>
        </p:spPr>
        <p:txBody>
          <a:bodyPr lIns="81639" tIns="42452" rIns="81639" bIns="42452"/>
          <a:lstStyle/>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cs-CZ" altLang="cs-CZ" smtClean="0"/>
              <a:t>A statement that </a:t>
            </a:r>
            <a:r>
              <a:rPr lang="cs-CZ" altLang="cs-CZ" i="1" smtClean="0"/>
              <a:t>is</a:t>
            </a:r>
            <a:r>
              <a:rPr lang="cs-CZ" altLang="cs-CZ" smtClean="0"/>
              <a:t> </a:t>
            </a:r>
            <a:r>
              <a:rPr lang="cs-CZ" altLang="cs-CZ" i="1" smtClean="0"/>
              <a:t>claimed</a:t>
            </a:r>
            <a:r>
              <a:rPr lang="cs-CZ" altLang="cs-CZ" smtClean="0"/>
              <a:t> to follow from the premises</a:t>
            </a:r>
          </a:p>
          <a:p>
            <a:pPr marL="1164978" lvl="2" indent="-256324">
              <a:spcBef>
                <a:spcPts val="544"/>
              </a:spcBef>
              <a:spcAft>
                <a:spcPct val="0"/>
              </a:spcAft>
              <a:buSzPct val="75000"/>
              <a:buFont typeface="Symbol"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cs-CZ" altLang="cs-CZ" smtClean="0"/>
              <a:t>All humans are mammals</a:t>
            </a:r>
          </a:p>
          <a:p>
            <a:pPr marL="1164978" lvl="2" indent="-256324">
              <a:spcBef>
                <a:spcPts val="544"/>
              </a:spcBef>
              <a:spcAft>
                <a:spcPct val="0"/>
              </a:spcAft>
              <a:buNone/>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cs-CZ" altLang="cs-CZ" smtClean="0"/>
              <a:t>	Jack is a human</a:t>
            </a:r>
          </a:p>
          <a:p>
            <a:pPr marL="1164978" lvl="2" indent="-256324">
              <a:spcBef>
                <a:spcPts val="544"/>
              </a:spcBef>
              <a:spcAft>
                <a:spcPct val="0"/>
              </a:spcAft>
              <a:buNone/>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cs-CZ" altLang="cs-CZ" smtClean="0">
                <a:solidFill>
                  <a:srgbClr val="3333CC"/>
                </a:solidFill>
              </a:rPr>
              <a:t>	Jack is a mammal</a:t>
            </a:r>
          </a:p>
          <a:p>
            <a:pPr marL="1164978" lvl="2" indent="-256324">
              <a:spcBef>
                <a:spcPts val="544"/>
              </a:spcBef>
              <a:spcAft>
                <a:spcPct val="0"/>
              </a:spcAft>
              <a:buNone/>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endParaRPr lang="cs-CZ" altLang="cs-CZ" smtClean="0">
              <a:solidFill>
                <a:srgbClr val="3333CC"/>
              </a:solidFill>
            </a:endParaRPr>
          </a:p>
          <a:p>
            <a:pPr marL="1164978" lvl="2" indent="-256324">
              <a:spcBef>
                <a:spcPts val="544"/>
              </a:spcBef>
              <a:spcAft>
                <a:spcPct val="0"/>
              </a:spcAft>
              <a:buNone/>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cs-CZ" altLang="cs-CZ" smtClean="0"/>
              <a:t>Note:  is claimed – not necessarily follows</a:t>
            </a:r>
          </a:p>
          <a:p>
            <a:pPr marL="1164978" lvl="2" indent="-256324">
              <a:spcBef>
                <a:spcPts val="544"/>
              </a:spcBef>
              <a:spcAft>
                <a:spcPct val="0"/>
              </a:spcAft>
              <a:buNone/>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endParaRPr lang="cs-CZ" altLang="cs-CZ" smtClean="0">
              <a:solidFill>
                <a:srgbClr val="3333CC"/>
              </a:solidFill>
            </a:endParaRPr>
          </a:p>
          <a:p>
            <a:pPr marL="1164978" lvl="2" indent="-256324">
              <a:spcBef>
                <a:spcPts val="544"/>
              </a:spcBef>
              <a:spcAft>
                <a:spcPct val="0"/>
              </a:spcAft>
              <a:buNone/>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endParaRPr lang="cs-CZ" altLang="cs-CZ" smtClean="0">
              <a:solidFill>
                <a:srgbClr val="3333CC"/>
              </a:solidFill>
            </a:endParaRPr>
          </a:p>
        </p:txBody>
      </p:sp>
    </p:spTree>
    <p:extLst>
      <p:ext uri="{BB962C8B-B14F-4D97-AF65-F5344CB8AC3E}">
        <p14:creationId xmlns:p14="http://schemas.microsoft.com/office/powerpoint/2010/main" val="413589121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Criticisms</a:t>
            </a:r>
            <a:endParaRPr lang="en-GB" dirty="0"/>
          </a:p>
        </p:txBody>
      </p:sp>
      <p:sp>
        <p:nvSpPr>
          <p:cNvPr id="3" name="Zástupný symbol pro obsah 2"/>
          <p:cNvSpPr>
            <a:spLocks noGrp="1"/>
          </p:cNvSpPr>
          <p:nvPr>
            <p:ph idx="1"/>
          </p:nvPr>
        </p:nvSpPr>
        <p:spPr/>
        <p:txBody>
          <a:bodyPr/>
          <a:lstStyle/>
          <a:p>
            <a:r>
              <a:rPr lang="cs-CZ" dirty="0" smtClean="0"/>
              <a:t>Argument </a:t>
            </a:r>
            <a:r>
              <a:rPr lang="cs-CZ" dirty="0" err="1" smtClean="0"/>
              <a:t>does</a:t>
            </a:r>
            <a:r>
              <a:rPr lang="cs-CZ" dirty="0" smtClean="0"/>
              <a:t> not </a:t>
            </a:r>
            <a:r>
              <a:rPr lang="cs-CZ" dirty="0" err="1" smtClean="0"/>
              <a:t>prove</a:t>
            </a:r>
            <a:r>
              <a:rPr lang="cs-CZ" dirty="0" smtClean="0"/>
              <a:t> </a:t>
            </a:r>
            <a:r>
              <a:rPr lang="cs-CZ" dirty="0" err="1" smtClean="0"/>
              <a:t>the</a:t>
            </a:r>
            <a:r>
              <a:rPr lang="cs-CZ" dirty="0" smtClean="0"/>
              <a:t> </a:t>
            </a:r>
            <a:r>
              <a:rPr lang="cs-CZ" dirty="0" err="1" smtClean="0"/>
              <a:t>Theistic</a:t>
            </a:r>
            <a:r>
              <a:rPr lang="cs-CZ" dirty="0" smtClean="0"/>
              <a:t> </a:t>
            </a:r>
            <a:r>
              <a:rPr lang="cs-CZ" dirty="0" err="1" smtClean="0"/>
              <a:t>God</a:t>
            </a:r>
            <a:endParaRPr lang="cs-CZ" dirty="0" smtClean="0"/>
          </a:p>
          <a:p>
            <a:pPr lvl="1"/>
            <a:r>
              <a:rPr lang="cs-CZ" dirty="0" smtClean="0"/>
              <a:t>not </a:t>
            </a:r>
            <a:r>
              <a:rPr lang="cs-CZ" dirty="0" err="1" smtClean="0"/>
              <a:t>necessarily</a:t>
            </a:r>
            <a:r>
              <a:rPr lang="cs-CZ" dirty="0" smtClean="0"/>
              <a:t> </a:t>
            </a:r>
            <a:r>
              <a:rPr lang="cs-CZ" dirty="0" err="1" smtClean="0"/>
              <a:t>one</a:t>
            </a:r>
            <a:endParaRPr lang="cs-CZ" dirty="0" smtClean="0"/>
          </a:p>
          <a:p>
            <a:pPr lvl="1"/>
            <a:r>
              <a:rPr lang="cs-CZ" dirty="0" smtClean="0"/>
              <a:t>not </a:t>
            </a:r>
            <a:r>
              <a:rPr lang="cs-CZ" dirty="0" err="1" smtClean="0"/>
              <a:t>necessarily</a:t>
            </a:r>
            <a:r>
              <a:rPr lang="cs-CZ" dirty="0" smtClean="0"/>
              <a:t> </a:t>
            </a:r>
            <a:r>
              <a:rPr lang="cs-CZ" dirty="0" err="1" smtClean="0"/>
              <a:t>allmighty</a:t>
            </a:r>
            <a:r>
              <a:rPr lang="cs-CZ" dirty="0" smtClean="0"/>
              <a:t> (</a:t>
            </a:r>
            <a:r>
              <a:rPr lang="cs-CZ" dirty="0" err="1" smtClean="0"/>
              <a:t>short-sightedness</a:t>
            </a:r>
            <a:r>
              <a:rPr lang="cs-CZ" dirty="0" smtClean="0"/>
              <a:t>, </a:t>
            </a:r>
            <a:r>
              <a:rPr lang="cs-CZ" dirty="0" err="1" smtClean="0"/>
              <a:t>cataracts</a:t>
            </a:r>
            <a:r>
              <a:rPr lang="cs-CZ" dirty="0" smtClean="0"/>
              <a:t>)</a:t>
            </a:r>
          </a:p>
          <a:p>
            <a:pPr lvl="1"/>
            <a:r>
              <a:rPr lang="cs-CZ" dirty="0" smtClean="0"/>
              <a:t>not </a:t>
            </a:r>
            <a:r>
              <a:rPr lang="cs-CZ" dirty="0" err="1" smtClean="0"/>
              <a:t>necessarily</a:t>
            </a:r>
            <a:r>
              <a:rPr lang="cs-CZ" dirty="0" smtClean="0"/>
              <a:t> </a:t>
            </a:r>
            <a:r>
              <a:rPr lang="cs-CZ" dirty="0" err="1" smtClean="0"/>
              <a:t>supremely</a:t>
            </a:r>
            <a:r>
              <a:rPr lang="cs-CZ" dirty="0" smtClean="0"/>
              <a:t> </a:t>
            </a:r>
            <a:r>
              <a:rPr lang="cs-CZ" dirty="0" err="1" smtClean="0"/>
              <a:t>good</a:t>
            </a:r>
            <a:r>
              <a:rPr lang="cs-CZ" dirty="0" smtClean="0"/>
              <a:t> – natural </a:t>
            </a:r>
            <a:r>
              <a:rPr lang="cs-CZ" dirty="0" err="1" smtClean="0"/>
              <a:t>catastrophies</a:t>
            </a:r>
            <a:r>
              <a:rPr lang="cs-CZ" dirty="0" smtClean="0"/>
              <a:t>, </a:t>
            </a:r>
            <a:r>
              <a:rPr lang="cs-CZ" dirty="0" err="1" smtClean="0"/>
              <a:t>disease</a:t>
            </a:r>
            <a:endParaRPr lang="cs-CZ" dirty="0" smtClean="0"/>
          </a:p>
          <a:p>
            <a:pPr lvl="1"/>
            <a:r>
              <a:rPr lang="cs-CZ" dirty="0" err="1" smtClean="0"/>
              <a:t>Douglas</a:t>
            </a:r>
            <a:r>
              <a:rPr lang="cs-CZ" dirty="0" smtClean="0"/>
              <a:t> Adams – </a:t>
            </a:r>
            <a:r>
              <a:rPr lang="cs-CZ" i="1" dirty="0" err="1" smtClean="0"/>
              <a:t>The</a:t>
            </a:r>
            <a:r>
              <a:rPr lang="cs-CZ" i="1" dirty="0" smtClean="0"/>
              <a:t> </a:t>
            </a:r>
            <a:r>
              <a:rPr lang="cs-CZ" i="1" dirty="0" err="1" smtClean="0"/>
              <a:t>Hitchhiker´s</a:t>
            </a:r>
            <a:r>
              <a:rPr lang="cs-CZ" i="1" dirty="0" smtClean="0"/>
              <a:t> </a:t>
            </a:r>
            <a:r>
              <a:rPr lang="cs-CZ" i="1" dirty="0" err="1" smtClean="0"/>
              <a:t>Guide</a:t>
            </a:r>
            <a:r>
              <a:rPr lang="cs-CZ" i="1" dirty="0" smtClean="0"/>
              <a:t> – </a:t>
            </a:r>
            <a:r>
              <a:rPr lang="cs-CZ" dirty="0" smtClean="0"/>
              <a:t>„</a:t>
            </a:r>
            <a:r>
              <a:rPr lang="cs-CZ" dirty="0" err="1" smtClean="0"/>
              <a:t>Slartibartfast</a:t>
            </a:r>
            <a:r>
              <a:rPr lang="cs-CZ" dirty="0" smtClean="0"/>
              <a:t>“ – </a:t>
            </a:r>
            <a:r>
              <a:rPr lang="cs-CZ" dirty="0" err="1" smtClean="0"/>
              <a:t>the</a:t>
            </a:r>
            <a:r>
              <a:rPr lang="cs-CZ" dirty="0" smtClean="0"/>
              <a:t> fjord designer </a:t>
            </a:r>
            <a:r>
              <a:rPr lang="cs-CZ" dirty="0" smtClean="0">
                <a:sym typeface="Wingdings" panose="05000000000000000000" pitchFamily="2" charset="2"/>
              </a:rPr>
              <a:t></a:t>
            </a:r>
            <a:endParaRPr lang="en-GB" dirty="0"/>
          </a:p>
        </p:txBody>
      </p:sp>
    </p:spTree>
    <p:extLst>
      <p:ext uri="{BB962C8B-B14F-4D97-AF65-F5344CB8AC3E}">
        <p14:creationId xmlns:p14="http://schemas.microsoft.com/office/powerpoint/2010/main" val="307336858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685440" y="609185"/>
            <a:ext cx="7771680" cy="1143480"/>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altLang="cs-CZ" dirty="0" err="1" smtClean="0"/>
              <a:t>Good</a:t>
            </a:r>
            <a:r>
              <a:rPr lang="cs-CZ" altLang="cs-CZ" dirty="0" smtClean="0"/>
              <a:t>/</a:t>
            </a:r>
            <a:r>
              <a:rPr lang="cs-CZ" altLang="cs-CZ" dirty="0" err="1" smtClean="0"/>
              <a:t>bad</a:t>
            </a:r>
            <a:r>
              <a:rPr lang="cs-CZ" altLang="cs-CZ" dirty="0" smtClean="0"/>
              <a:t> </a:t>
            </a:r>
            <a:r>
              <a:rPr lang="cs-CZ" altLang="cs-CZ" dirty="0" err="1" smtClean="0"/>
              <a:t>arguments</a:t>
            </a:r>
            <a:endParaRPr lang="cs-CZ" altLang="cs-CZ" dirty="0" smtClean="0"/>
          </a:p>
        </p:txBody>
      </p:sp>
      <p:sp>
        <p:nvSpPr>
          <p:cNvPr id="22531" name="Rectangle 2"/>
          <p:cNvSpPr>
            <a:spLocks noGrp="1" noChangeArrowheads="1"/>
          </p:cNvSpPr>
          <p:nvPr>
            <p:ph type="body" idx="1"/>
          </p:nvPr>
        </p:nvSpPr>
        <p:spPr>
          <a:xfrm>
            <a:off x="685440" y="1981649"/>
            <a:ext cx="7771680" cy="4115952"/>
          </a:xfrm>
        </p:spPr>
        <p:txBody>
          <a:bodyPr lIns="81639" tIns="42452" rIns="81639" bIns="42452"/>
          <a:lstStyle/>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cs-CZ" altLang="cs-CZ" dirty="0" err="1" smtClean="0"/>
              <a:t>True</a:t>
            </a:r>
            <a:r>
              <a:rPr lang="cs-CZ" altLang="cs-CZ" dirty="0" smtClean="0"/>
              <a:t> </a:t>
            </a:r>
            <a:r>
              <a:rPr lang="cs-CZ" altLang="cs-CZ" dirty="0" err="1" smtClean="0"/>
              <a:t>premises</a:t>
            </a:r>
            <a:r>
              <a:rPr lang="cs-CZ" altLang="cs-CZ" dirty="0" smtClean="0"/>
              <a:t> support </a:t>
            </a:r>
            <a:r>
              <a:rPr lang="cs-CZ" altLang="cs-CZ" dirty="0" err="1" smtClean="0"/>
              <a:t>conclusion</a:t>
            </a:r>
            <a:r>
              <a:rPr lang="cs-CZ" altLang="cs-CZ" dirty="0" smtClean="0"/>
              <a:t> – </a:t>
            </a:r>
            <a:r>
              <a:rPr lang="cs-CZ" altLang="cs-CZ" dirty="0" err="1" smtClean="0"/>
              <a:t>good</a:t>
            </a:r>
            <a:r>
              <a:rPr lang="cs-CZ" altLang="cs-CZ" dirty="0" smtClean="0"/>
              <a:t> argument.</a:t>
            </a:r>
          </a:p>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cs-CZ" altLang="cs-CZ" dirty="0" err="1" smtClean="0"/>
              <a:t>Premises</a:t>
            </a:r>
            <a:r>
              <a:rPr lang="cs-CZ" altLang="cs-CZ" dirty="0" smtClean="0"/>
              <a:t> do not support </a:t>
            </a:r>
            <a:r>
              <a:rPr lang="cs-CZ" altLang="cs-CZ" dirty="0" err="1" smtClean="0"/>
              <a:t>conclusion</a:t>
            </a:r>
            <a:r>
              <a:rPr lang="cs-CZ" altLang="cs-CZ" dirty="0" smtClean="0"/>
              <a:t> </a:t>
            </a:r>
            <a:r>
              <a:rPr lang="cs-CZ" altLang="cs-CZ" dirty="0" err="1" smtClean="0"/>
              <a:t>or</a:t>
            </a:r>
            <a:r>
              <a:rPr lang="cs-CZ" altLang="cs-CZ" dirty="0" smtClean="0"/>
              <a:t> are </a:t>
            </a:r>
            <a:r>
              <a:rPr lang="cs-CZ" altLang="cs-CZ" dirty="0" err="1" smtClean="0"/>
              <a:t>false</a:t>
            </a:r>
            <a:r>
              <a:rPr lang="cs-CZ" altLang="cs-CZ" dirty="0" smtClean="0"/>
              <a:t> – </a:t>
            </a:r>
            <a:r>
              <a:rPr lang="cs-CZ" altLang="cs-CZ" dirty="0" err="1" smtClean="0"/>
              <a:t>bad</a:t>
            </a:r>
            <a:r>
              <a:rPr lang="cs-CZ" altLang="cs-CZ" dirty="0" smtClean="0"/>
              <a:t> argument.</a:t>
            </a:r>
          </a:p>
          <a:p>
            <a:pPr marL="381606" indent="-286565">
              <a:spcBef>
                <a:spcPts val="544"/>
              </a:spcBef>
              <a:spcAft>
                <a:spcPct val="0"/>
              </a:spcAft>
              <a:buNone/>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cs-CZ" altLang="cs-CZ" sz="2200" dirty="0"/>
              <a:t>    	</a:t>
            </a:r>
            <a:r>
              <a:rPr lang="cs-CZ" altLang="cs-CZ" sz="2200" dirty="0" smtClean="0"/>
              <a:t>	  </a:t>
            </a:r>
            <a:r>
              <a:rPr lang="cs-CZ" altLang="cs-CZ" sz="2200" dirty="0" err="1" smtClean="0"/>
              <a:t>All</a:t>
            </a:r>
            <a:r>
              <a:rPr lang="cs-CZ" altLang="cs-CZ" sz="2200" dirty="0" smtClean="0"/>
              <a:t> </a:t>
            </a:r>
            <a:r>
              <a:rPr lang="cs-CZ" altLang="cs-CZ" sz="2200" dirty="0" err="1"/>
              <a:t>men</a:t>
            </a:r>
            <a:r>
              <a:rPr lang="cs-CZ" altLang="cs-CZ" sz="2200" dirty="0"/>
              <a:t> are </a:t>
            </a:r>
            <a:r>
              <a:rPr lang="cs-CZ" altLang="cs-CZ" sz="2200" dirty="0" err="1"/>
              <a:t>mortal</a:t>
            </a:r>
            <a:r>
              <a:rPr lang="cs-CZ" altLang="cs-CZ" sz="2200" dirty="0"/>
              <a:t>.	</a:t>
            </a:r>
            <a:r>
              <a:rPr lang="cs-CZ" altLang="cs-CZ" sz="2200"/>
              <a:t>	</a:t>
            </a:r>
            <a:r>
              <a:rPr lang="cs-CZ" altLang="cs-CZ" sz="2200" smtClean="0"/>
              <a:t>    </a:t>
            </a:r>
            <a:r>
              <a:rPr lang="cs-CZ" altLang="cs-CZ" sz="2200" smtClean="0">
                <a:solidFill>
                  <a:srgbClr val="3333CC"/>
                </a:solidFill>
              </a:rPr>
              <a:t>All</a:t>
            </a:r>
            <a:r>
              <a:rPr lang="cs-CZ" altLang="cs-CZ" sz="2200" dirty="0" smtClean="0">
                <a:solidFill>
                  <a:srgbClr val="3333CC"/>
                </a:solidFill>
              </a:rPr>
              <a:t> </a:t>
            </a:r>
            <a:r>
              <a:rPr lang="cs-CZ" altLang="cs-CZ" sz="2200" dirty="0">
                <a:solidFill>
                  <a:srgbClr val="3333CC"/>
                </a:solidFill>
              </a:rPr>
              <a:t>skinheads are </a:t>
            </a:r>
            <a:r>
              <a:rPr lang="cs-CZ" altLang="cs-CZ" sz="2200" dirty="0" err="1">
                <a:solidFill>
                  <a:srgbClr val="3333CC"/>
                </a:solidFill>
              </a:rPr>
              <a:t>fascist</a:t>
            </a:r>
            <a:endParaRPr lang="cs-CZ" altLang="cs-CZ" sz="2200" dirty="0">
              <a:solidFill>
                <a:srgbClr val="3333CC"/>
              </a:solidFill>
            </a:endParaRPr>
          </a:p>
          <a:p>
            <a:pPr marL="381606" indent="-286565">
              <a:spcBef>
                <a:spcPts val="544"/>
              </a:spcBef>
              <a:spcAft>
                <a:spcPct val="0"/>
              </a:spcAft>
              <a:buNone/>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cs-CZ" altLang="cs-CZ" sz="2200" dirty="0">
                <a:solidFill>
                  <a:srgbClr val="3333CC"/>
                </a:solidFill>
              </a:rPr>
              <a:t>        </a:t>
            </a:r>
            <a:r>
              <a:rPr lang="cs-CZ" altLang="cs-CZ" sz="2200" dirty="0" err="1"/>
              <a:t>Socrates</a:t>
            </a:r>
            <a:r>
              <a:rPr lang="cs-CZ" altLang="cs-CZ" sz="2200" dirty="0"/>
              <a:t> </a:t>
            </a:r>
            <a:r>
              <a:rPr lang="cs-CZ" altLang="cs-CZ" sz="2200" dirty="0" err="1"/>
              <a:t>is</a:t>
            </a:r>
            <a:r>
              <a:rPr lang="cs-CZ" altLang="cs-CZ" sz="2200" dirty="0"/>
              <a:t> a man.	           </a:t>
            </a:r>
            <a:r>
              <a:rPr lang="cs-CZ" altLang="cs-CZ" sz="2200" dirty="0">
                <a:solidFill>
                  <a:srgbClr val="3333CC"/>
                </a:solidFill>
              </a:rPr>
              <a:t>Peter </a:t>
            </a:r>
            <a:r>
              <a:rPr lang="cs-CZ" altLang="cs-CZ" sz="2200" dirty="0" err="1">
                <a:solidFill>
                  <a:srgbClr val="3333CC"/>
                </a:solidFill>
              </a:rPr>
              <a:t>is</a:t>
            </a:r>
            <a:r>
              <a:rPr lang="cs-CZ" altLang="cs-CZ" sz="2200" dirty="0">
                <a:solidFill>
                  <a:srgbClr val="3333CC"/>
                </a:solidFill>
              </a:rPr>
              <a:t> a </a:t>
            </a:r>
            <a:r>
              <a:rPr lang="cs-CZ" altLang="cs-CZ" sz="2200" dirty="0" err="1">
                <a:solidFill>
                  <a:srgbClr val="3333CC"/>
                </a:solidFill>
              </a:rPr>
              <a:t>fascist</a:t>
            </a:r>
            <a:endParaRPr lang="cs-CZ" altLang="cs-CZ" sz="2200" dirty="0">
              <a:solidFill>
                <a:srgbClr val="3333CC"/>
              </a:solidFill>
            </a:endParaRPr>
          </a:p>
          <a:p>
            <a:pPr marL="381606" indent="-286565">
              <a:spcBef>
                <a:spcPts val="544"/>
              </a:spcBef>
              <a:spcAft>
                <a:spcPct val="0"/>
              </a:spcAft>
              <a:buNone/>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cs-CZ" altLang="cs-CZ" sz="2200" dirty="0">
                <a:solidFill>
                  <a:srgbClr val="3333CC"/>
                </a:solidFill>
              </a:rPr>
              <a:t>        </a:t>
            </a:r>
            <a:r>
              <a:rPr lang="cs-CZ" altLang="cs-CZ" sz="2200" dirty="0" err="1"/>
              <a:t>Socrates</a:t>
            </a:r>
            <a:r>
              <a:rPr lang="cs-CZ" altLang="cs-CZ" sz="2200" dirty="0"/>
              <a:t> </a:t>
            </a:r>
            <a:r>
              <a:rPr lang="cs-CZ" altLang="cs-CZ" sz="2200" dirty="0" err="1"/>
              <a:t>is</a:t>
            </a:r>
            <a:r>
              <a:rPr lang="cs-CZ" altLang="cs-CZ" sz="2200" dirty="0"/>
              <a:t> </a:t>
            </a:r>
            <a:r>
              <a:rPr lang="cs-CZ" altLang="cs-CZ" sz="2200" dirty="0" err="1"/>
              <a:t>mortal</a:t>
            </a:r>
            <a:r>
              <a:rPr lang="cs-CZ" altLang="cs-CZ" sz="2200" dirty="0"/>
              <a:t>.	           </a:t>
            </a:r>
            <a:r>
              <a:rPr lang="cs-CZ" altLang="cs-CZ" sz="2200" dirty="0">
                <a:solidFill>
                  <a:srgbClr val="3333CC"/>
                </a:solidFill>
              </a:rPr>
              <a:t>Peter </a:t>
            </a:r>
            <a:r>
              <a:rPr lang="cs-CZ" altLang="cs-CZ" sz="2200" dirty="0" err="1">
                <a:solidFill>
                  <a:srgbClr val="3333CC"/>
                </a:solidFill>
              </a:rPr>
              <a:t>is</a:t>
            </a:r>
            <a:r>
              <a:rPr lang="cs-CZ" altLang="cs-CZ" sz="2200" dirty="0">
                <a:solidFill>
                  <a:srgbClr val="3333CC"/>
                </a:solidFill>
              </a:rPr>
              <a:t> a skinhead</a:t>
            </a:r>
          </a:p>
        </p:txBody>
      </p:sp>
    </p:spTree>
    <p:extLst>
      <p:ext uri="{BB962C8B-B14F-4D97-AF65-F5344CB8AC3E}">
        <p14:creationId xmlns:p14="http://schemas.microsoft.com/office/powerpoint/2010/main" val="357589150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456481" y="273629"/>
            <a:ext cx="8228160" cy="58570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5471"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algn="ctr" eaLnBrk="1">
              <a:buClrTx/>
              <a:buSzPct val="45000"/>
              <a:buFontTx/>
              <a:buNone/>
            </a:pPr>
            <a:r>
              <a:rPr lang="cs-CZ" altLang="cs-CZ" sz="2900" b="1">
                <a:solidFill>
                  <a:srgbClr val="000000"/>
                </a:solidFill>
              </a:rPr>
              <a:t>2. recognizing arguments</a:t>
            </a:r>
          </a:p>
        </p:txBody>
      </p:sp>
    </p:spTree>
    <p:extLst>
      <p:ext uri="{BB962C8B-B14F-4D97-AF65-F5344CB8AC3E}">
        <p14:creationId xmlns:p14="http://schemas.microsoft.com/office/powerpoint/2010/main" val="217315816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body"/>
          </p:nvPr>
        </p:nvSpPr>
        <p:spPr>
          <a:xfrm>
            <a:off x="685440" y="1981649"/>
            <a:ext cx="7771680" cy="4115952"/>
          </a:xfrm>
        </p:spPr>
        <p:txBody>
          <a:bodyPr lIns="81639" tIns="42452" rIns="81639" bIns="42452" anchor="t"/>
          <a:lstStyle/>
          <a:p>
            <a:pPr marL="381606" indent="-286565" algn="l">
              <a:spcBef>
                <a:spcPts val="726"/>
              </a:spcBef>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defRPr/>
            </a:pPr>
            <a:r>
              <a:rPr lang="en-US" altLang="cs-CZ" sz="2900"/>
              <a:t>A passage contains an argument if it purports to prove something</a:t>
            </a:r>
            <a:r>
              <a:rPr lang="cs-CZ" altLang="cs-CZ" sz="2900"/>
              <a:t> </a:t>
            </a:r>
          </a:p>
          <a:p>
            <a:pPr marL="381606" indent="-286565" algn="l">
              <a:spcBef>
                <a:spcPts val="726"/>
              </a:spcBef>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defRPr/>
            </a:pPr>
            <a:r>
              <a:rPr lang="en-US" altLang="cs-CZ" sz="2900"/>
              <a:t>Factual condition</a:t>
            </a:r>
            <a:r>
              <a:rPr lang="cs-CZ" altLang="cs-CZ" sz="2900"/>
              <a:t>: </a:t>
            </a:r>
            <a:r>
              <a:rPr lang="en-US" altLang="cs-CZ" sz="2900"/>
              <a:t>At least one statement must be claimed to present evidence. </a:t>
            </a:r>
          </a:p>
          <a:p>
            <a:pPr marL="381606" indent="-286565" algn="l">
              <a:spcBef>
                <a:spcPts val="726"/>
              </a:spcBef>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defRPr/>
            </a:pPr>
            <a:r>
              <a:rPr lang="en-US" altLang="cs-CZ" sz="2900"/>
              <a:t>Inferential condition: The claim that there is something that follows from the evidence.</a:t>
            </a:r>
          </a:p>
        </p:txBody>
      </p:sp>
    </p:spTree>
    <p:extLst>
      <p:ext uri="{BB962C8B-B14F-4D97-AF65-F5344CB8AC3E}">
        <p14:creationId xmlns:p14="http://schemas.microsoft.com/office/powerpoint/2010/main" val="13019446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a:xfrm>
            <a:off x="685440" y="609185"/>
            <a:ext cx="7771680" cy="1143480"/>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cs-CZ" sz="2500" b="1"/>
              <a:t>Frequent types of non-arguments</a:t>
            </a:r>
            <a:br>
              <a:rPr lang="en-US" altLang="cs-CZ" sz="2500" b="1"/>
            </a:br>
            <a:r>
              <a:rPr lang="cs-CZ" altLang="cs-CZ" sz="2500"/>
              <a:t> </a:t>
            </a:r>
            <a:r>
              <a:rPr lang="cs-CZ" altLang="cs-CZ" sz="2500" i="1"/>
              <a:t>1.</a:t>
            </a:r>
            <a:r>
              <a:rPr lang="en-US" altLang="cs-CZ" sz="2500" i="1"/>
              <a:t>Passages lacking an inferential claim</a:t>
            </a:r>
          </a:p>
        </p:txBody>
      </p:sp>
      <p:sp>
        <p:nvSpPr>
          <p:cNvPr id="26627" name="Rectangle 2"/>
          <p:cNvSpPr>
            <a:spLocks noGrp="1" noChangeArrowheads="1"/>
          </p:cNvSpPr>
          <p:nvPr>
            <p:ph type="body" idx="1"/>
          </p:nvPr>
        </p:nvSpPr>
        <p:spPr>
          <a:xfrm>
            <a:off x="685440" y="1981649"/>
            <a:ext cx="7771680" cy="4115952"/>
          </a:xfrm>
        </p:spPr>
        <p:txBody>
          <a:bodyPr lIns="81639" tIns="42452" rIns="81639" bIns="42452"/>
          <a:lstStyle/>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cs-CZ" altLang="cs-CZ" smtClean="0"/>
              <a:t>A) </a:t>
            </a:r>
            <a:r>
              <a:rPr lang="en-US" altLang="cs-CZ" smtClean="0"/>
              <a:t>Statements of belief or opinion</a:t>
            </a:r>
          </a:p>
          <a:p>
            <a:pPr marL="773292" lvl="1" indent="-288004">
              <a:spcBef>
                <a:spcPts val="635"/>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I think a nation such as ours, with its high moral tradition and commitments, has a further responsibility to know how we became drawn into this conflict and to learn the lessons it has to teach us for the future. </a:t>
            </a:r>
          </a:p>
        </p:txBody>
      </p:sp>
    </p:spTree>
    <p:extLst>
      <p:ext uri="{BB962C8B-B14F-4D97-AF65-F5344CB8AC3E}">
        <p14:creationId xmlns:p14="http://schemas.microsoft.com/office/powerpoint/2010/main" val="428187867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a:xfrm>
            <a:off x="685440" y="609185"/>
            <a:ext cx="7771680" cy="1143480"/>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cs-CZ" sz="2500" b="1"/>
              <a:t>Frequent types of non-arguments</a:t>
            </a:r>
            <a:br>
              <a:rPr lang="en-US" altLang="cs-CZ" sz="2500" b="1"/>
            </a:br>
            <a:r>
              <a:rPr lang="cs-CZ" altLang="cs-CZ" sz="2500"/>
              <a:t> </a:t>
            </a:r>
            <a:r>
              <a:rPr lang="cs-CZ" altLang="cs-CZ" sz="2500" i="1"/>
              <a:t>1.</a:t>
            </a:r>
            <a:r>
              <a:rPr lang="en-US" altLang="cs-CZ" sz="2500" i="1"/>
              <a:t>Passages lacking an inferential claim</a:t>
            </a:r>
          </a:p>
        </p:txBody>
      </p:sp>
      <p:sp>
        <p:nvSpPr>
          <p:cNvPr id="27651" name="Rectangle 2"/>
          <p:cNvSpPr>
            <a:spLocks noGrp="1" noChangeArrowheads="1"/>
          </p:cNvSpPr>
          <p:nvPr>
            <p:ph type="body" idx="1"/>
          </p:nvPr>
        </p:nvSpPr>
        <p:spPr>
          <a:xfrm>
            <a:off x="685440" y="1981649"/>
            <a:ext cx="7771680" cy="4115952"/>
          </a:xfrm>
        </p:spPr>
        <p:txBody>
          <a:bodyPr lIns="81639" tIns="42452" rIns="81639" bIns="42452"/>
          <a:lstStyle/>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cs-CZ" altLang="cs-CZ" smtClean="0"/>
              <a:t>B) </a:t>
            </a:r>
            <a:r>
              <a:rPr lang="en-US" altLang="cs-CZ" smtClean="0"/>
              <a:t>Loosely associated statements</a:t>
            </a:r>
          </a:p>
          <a:p>
            <a:pPr marL="773292" lvl="1" indent="-288004">
              <a:spcBef>
                <a:spcPts val="635"/>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A nation has the right to know its history. A nation has the right to define its identity. A nation has the obligation to honor its elite.</a:t>
            </a:r>
          </a:p>
          <a:p>
            <a:pPr marL="381606" indent="-286565">
              <a:spcBef>
                <a:spcPts val="726"/>
              </a:spcBef>
              <a:spcAft>
                <a:spcPct val="0"/>
              </a:spcAft>
              <a:buNone/>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endParaRPr lang="en-US" altLang="cs-CZ" smtClean="0"/>
          </a:p>
        </p:txBody>
      </p:sp>
    </p:spTree>
    <p:extLst>
      <p:ext uri="{BB962C8B-B14F-4D97-AF65-F5344CB8AC3E}">
        <p14:creationId xmlns:p14="http://schemas.microsoft.com/office/powerpoint/2010/main" val="4974943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685440" y="609185"/>
            <a:ext cx="7771680" cy="1143480"/>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cs-CZ" sz="2500" b="1"/>
              <a:t>Frequent types of non-arguments</a:t>
            </a:r>
            <a:br>
              <a:rPr lang="en-US" altLang="cs-CZ" sz="2500" b="1"/>
            </a:br>
            <a:r>
              <a:rPr lang="cs-CZ" altLang="cs-CZ" sz="2500"/>
              <a:t> </a:t>
            </a:r>
            <a:r>
              <a:rPr lang="cs-CZ" altLang="cs-CZ" sz="2500" i="1"/>
              <a:t>1.</a:t>
            </a:r>
            <a:r>
              <a:rPr lang="en-US" altLang="cs-CZ" sz="2500" i="1"/>
              <a:t>Passages lacking an inferential claim</a:t>
            </a:r>
          </a:p>
        </p:txBody>
      </p:sp>
      <p:sp>
        <p:nvSpPr>
          <p:cNvPr id="28675" name="Rectangle 2"/>
          <p:cNvSpPr>
            <a:spLocks noGrp="1" noChangeArrowheads="1"/>
          </p:cNvSpPr>
          <p:nvPr>
            <p:ph type="body" idx="1"/>
          </p:nvPr>
        </p:nvSpPr>
        <p:spPr>
          <a:xfrm>
            <a:off x="685440" y="1981649"/>
            <a:ext cx="7771680" cy="4115952"/>
          </a:xfrm>
        </p:spPr>
        <p:txBody>
          <a:bodyPr lIns="81639" tIns="42452" rIns="81639" bIns="42452"/>
          <a:lstStyle/>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cs-CZ" altLang="cs-CZ" smtClean="0"/>
              <a:t>C) </a:t>
            </a:r>
            <a:r>
              <a:rPr lang="en-US" altLang="cs-CZ" smtClean="0"/>
              <a:t>Report</a:t>
            </a:r>
          </a:p>
          <a:p>
            <a:pPr marL="773292" lvl="1" indent="-288004">
              <a:spcBef>
                <a:spcPts val="635"/>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A powerful car bomb blew up outside the regional telephone company headquarters in Medellin, injuring 25 people and causing millions of dollars of damage to nearby buildings, police said. </a:t>
            </a:r>
          </a:p>
        </p:txBody>
      </p:sp>
    </p:spTree>
    <p:extLst>
      <p:ext uri="{BB962C8B-B14F-4D97-AF65-F5344CB8AC3E}">
        <p14:creationId xmlns:p14="http://schemas.microsoft.com/office/powerpoint/2010/main" val="112398761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85440" y="609185"/>
            <a:ext cx="7771680" cy="1143480"/>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cs-CZ" sz="2500" b="1"/>
              <a:t>Frequent types of non-arguments</a:t>
            </a:r>
            <a:br>
              <a:rPr lang="en-US" altLang="cs-CZ" sz="2500" b="1"/>
            </a:br>
            <a:r>
              <a:rPr lang="cs-CZ" altLang="cs-CZ" sz="2500"/>
              <a:t> </a:t>
            </a:r>
            <a:r>
              <a:rPr lang="cs-CZ" altLang="cs-CZ" sz="2500" i="1"/>
              <a:t>1.</a:t>
            </a:r>
            <a:r>
              <a:rPr lang="en-US" altLang="cs-CZ" sz="2500" i="1"/>
              <a:t>Passages lacking an inferential claim</a:t>
            </a:r>
          </a:p>
        </p:txBody>
      </p:sp>
      <p:sp>
        <p:nvSpPr>
          <p:cNvPr id="29699" name="Rectangle 2"/>
          <p:cNvSpPr>
            <a:spLocks noGrp="1" noChangeArrowheads="1"/>
          </p:cNvSpPr>
          <p:nvPr>
            <p:ph type="body" idx="1"/>
          </p:nvPr>
        </p:nvSpPr>
        <p:spPr>
          <a:xfrm>
            <a:off x="685440" y="1981649"/>
            <a:ext cx="7771680" cy="4115952"/>
          </a:xfrm>
        </p:spPr>
        <p:txBody>
          <a:bodyPr lIns="81639" tIns="42452" rIns="81639" bIns="42452"/>
          <a:lstStyle/>
          <a:p>
            <a:pPr marL="381606" indent="-286565">
              <a:spcBef>
                <a:spcPts val="635"/>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cs-CZ" altLang="cs-CZ" sz="2500"/>
              <a:t>D) </a:t>
            </a:r>
            <a:r>
              <a:rPr lang="en-US" altLang="cs-CZ" smtClean="0"/>
              <a:t>Expository passage</a:t>
            </a:r>
            <a:r>
              <a:rPr lang="en-US" altLang="cs-CZ" sz="2500"/>
              <a:t> – a topic sentence followed by one or more sentences that develop the topic sentence. The object is to develop the sentence, not to prove it.</a:t>
            </a:r>
            <a:r>
              <a:rPr lang="cs-CZ" altLang="cs-CZ" sz="2500"/>
              <a:t> </a:t>
            </a:r>
          </a:p>
          <a:p>
            <a:pPr marL="773292" lvl="1" indent="-288004">
              <a:spcBef>
                <a:spcPts val="544"/>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z="2200"/>
              <a:t>There is a stylized relation of artist to mass audience in the sports, especially in baseball. Each player develops a style of his own – the swagger as he steps to the plate, the unique windup a pitcher has, the clean-swinging and hard-driving hits, the precision, quickness and grace of infield and outfield. </a:t>
            </a:r>
          </a:p>
        </p:txBody>
      </p:sp>
    </p:spTree>
    <p:extLst>
      <p:ext uri="{BB962C8B-B14F-4D97-AF65-F5344CB8AC3E}">
        <p14:creationId xmlns:p14="http://schemas.microsoft.com/office/powerpoint/2010/main" val="42513978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685440" y="609185"/>
            <a:ext cx="7771680" cy="1143480"/>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cs-CZ" sz="2500" b="1"/>
              <a:t>Frequent types of non-arguments</a:t>
            </a:r>
            <a:br>
              <a:rPr lang="en-US" altLang="cs-CZ" sz="2500" b="1"/>
            </a:br>
            <a:r>
              <a:rPr lang="cs-CZ" altLang="cs-CZ" sz="2500"/>
              <a:t> </a:t>
            </a:r>
            <a:r>
              <a:rPr lang="cs-CZ" altLang="cs-CZ" sz="2500" i="1"/>
              <a:t>1.</a:t>
            </a:r>
            <a:r>
              <a:rPr lang="en-US" altLang="cs-CZ" sz="2500" i="1"/>
              <a:t>Passages lacking an inferential claim</a:t>
            </a:r>
          </a:p>
        </p:txBody>
      </p:sp>
      <p:sp>
        <p:nvSpPr>
          <p:cNvPr id="30723" name="Rectangle 2"/>
          <p:cNvSpPr>
            <a:spLocks noGrp="1" noChangeArrowheads="1"/>
          </p:cNvSpPr>
          <p:nvPr>
            <p:ph type="body" idx="1"/>
          </p:nvPr>
        </p:nvSpPr>
        <p:spPr>
          <a:xfrm>
            <a:off x="685440" y="1981649"/>
            <a:ext cx="7771680" cy="4115952"/>
          </a:xfrm>
        </p:spPr>
        <p:txBody>
          <a:bodyPr lIns="81639" tIns="42452" rIns="81639" bIns="42452"/>
          <a:lstStyle/>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E) Illustration – </a:t>
            </a:r>
            <a:r>
              <a:rPr lang="en-US" altLang="cs-CZ" sz="2500"/>
              <a:t>a statement about a subject followed by one or more specific instances that exemplify the statement</a:t>
            </a:r>
          </a:p>
          <a:p>
            <a:pPr marL="773292" lvl="1" indent="-288004">
              <a:spcBef>
                <a:spcPts val="635"/>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Chemical elements, as well as compounds, can be represented by molecular formulas. Thus, oxygen is represented by O</a:t>
            </a:r>
            <a:r>
              <a:rPr lang="en-US" altLang="cs-CZ" sz="1500"/>
              <a:t>2</a:t>
            </a:r>
            <a:r>
              <a:rPr lang="en-US" altLang="cs-CZ" smtClean="0"/>
              <a:t>, sodium chloride by NaCl and sulfuric acid by H</a:t>
            </a:r>
            <a:r>
              <a:rPr lang="en-US" altLang="cs-CZ" sz="1500"/>
              <a:t>2</a:t>
            </a:r>
            <a:r>
              <a:rPr lang="en-US" altLang="cs-CZ" smtClean="0"/>
              <a:t>SO</a:t>
            </a:r>
            <a:r>
              <a:rPr lang="en-US" altLang="cs-CZ" sz="1500"/>
              <a:t>4</a:t>
            </a:r>
            <a:r>
              <a:rPr lang="en-US" altLang="cs-CZ" smtClean="0"/>
              <a:t>.</a:t>
            </a:r>
          </a:p>
        </p:txBody>
      </p:sp>
    </p:spTree>
    <p:extLst>
      <p:ext uri="{BB962C8B-B14F-4D97-AF65-F5344CB8AC3E}">
        <p14:creationId xmlns:p14="http://schemas.microsoft.com/office/powerpoint/2010/main" val="1494606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a:xfrm>
            <a:off x="685440" y="609185"/>
            <a:ext cx="7771680" cy="1143480"/>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cs-CZ" sz="2500" b="1"/>
              <a:t>Frequent types of non-arguments</a:t>
            </a:r>
            <a:br>
              <a:rPr lang="en-US" altLang="cs-CZ" sz="2500" b="1"/>
            </a:br>
            <a:r>
              <a:rPr lang="cs-CZ" altLang="cs-CZ" sz="2500"/>
              <a:t> </a:t>
            </a:r>
            <a:r>
              <a:rPr lang="cs-CZ" altLang="cs-CZ" sz="2500" i="1"/>
              <a:t>1.</a:t>
            </a:r>
            <a:r>
              <a:rPr lang="en-US" altLang="cs-CZ" sz="2500" i="1"/>
              <a:t>Passages lacking an inferential claim</a:t>
            </a:r>
          </a:p>
        </p:txBody>
      </p:sp>
      <p:sp>
        <p:nvSpPr>
          <p:cNvPr id="31747" name="Rectangle 2"/>
          <p:cNvSpPr>
            <a:spLocks noGrp="1" noChangeArrowheads="1"/>
          </p:cNvSpPr>
          <p:nvPr>
            <p:ph type="body" idx="1"/>
          </p:nvPr>
        </p:nvSpPr>
        <p:spPr>
          <a:xfrm>
            <a:off x="685440" y="1981649"/>
            <a:ext cx="7771680" cy="4115952"/>
          </a:xfrm>
        </p:spPr>
        <p:txBody>
          <a:bodyPr lIns="81639" tIns="42452" rIns="81639" bIns="42452"/>
          <a:lstStyle/>
          <a:p>
            <a:pPr marL="381606" indent="-286565">
              <a:lnSpc>
                <a:spcPct val="90000"/>
              </a:lnSpc>
              <a:spcBef>
                <a:spcPts val="635"/>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z="2500"/>
              <a:t>Note: some expository passages and illustrations can be interpreted as arguments – when the topic sentence is not well-known, generally accepted or is controversial. Also, the kinds of non-arguments are not mutually exclusive.</a:t>
            </a:r>
          </a:p>
          <a:p>
            <a:pPr marL="773292" lvl="1" indent="-288004">
              <a:lnSpc>
                <a:spcPct val="90000"/>
              </a:lnSpc>
              <a:spcBef>
                <a:spcPts val="544"/>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z="2200"/>
              <a:t>Water is an excellent solvent. It can dissolve a wide range of materials that will not dissolve in other liquids. For example, salts do not dissolve in most common solvents, such as gasoline, kerosene, turpentine and cleaning fluids. But many salts dissolve readily in water. </a:t>
            </a:r>
          </a:p>
        </p:txBody>
      </p:sp>
    </p:spTree>
    <p:extLst>
      <p:ext uri="{BB962C8B-B14F-4D97-AF65-F5344CB8AC3E}">
        <p14:creationId xmlns:p14="http://schemas.microsoft.com/office/powerpoint/2010/main" val="108636138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a:xfrm>
            <a:off x="685440" y="609185"/>
            <a:ext cx="7771680" cy="1143480"/>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cs-CZ" sz="2500" b="1"/>
              <a:t>Frequent types of non-arguments</a:t>
            </a:r>
            <a:br>
              <a:rPr lang="en-US" altLang="cs-CZ" sz="2500" b="1"/>
            </a:br>
            <a:r>
              <a:rPr lang="cs-CZ" altLang="cs-CZ" sz="2500"/>
              <a:t> </a:t>
            </a:r>
            <a:r>
              <a:rPr lang="en-US" altLang="cs-CZ" sz="2500" i="1"/>
              <a:t>2. Conditional Statements</a:t>
            </a:r>
          </a:p>
        </p:txBody>
      </p:sp>
      <p:sp>
        <p:nvSpPr>
          <p:cNvPr id="32771" name="Rectangle 2"/>
          <p:cNvSpPr>
            <a:spLocks noGrp="1" noChangeArrowheads="1"/>
          </p:cNvSpPr>
          <p:nvPr>
            <p:ph type="body" idx="1"/>
          </p:nvPr>
        </p:nvSpPr>
        <p:spPr>
          <a:xfrm>
            <a:off x="685440" y="1981648"/>
            <a:ext cx="7771680" cy="4824507"/>
          </a:xfrm>
        </p:spPr>
        <p:txBody>
          <a:bodyPr lIns="81639" tIns="42452" rIns="81639" bIns="42452"/>
          <a:lstStyle/>
          <a:p>
            <a:pPr marL="381606" indent="-286565">
              <a:lnSpc>
                <a:spcPct val="90000"/>
              </a:lnSpc>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Form: “if…,  then…”</a:t>
            </a:r>
          </a:p>
          <a:p>
            <a:pPr marL="381606" indent="-286565">
              <a:lnSpc>
                <a:spcPct val="90000"/>
              </a:lnSpc>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Antecedent - consequent</a:t>
            </a:r>
          </a:p>
          <a:p>
            <a:pPr marL="381606" indent="-286565">
              <a:lnSpc>
                <a:spcPct val="90000"/>
              </a:lnSpc>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Conditional statements do not meet the factual condition. We do not claim that either the antecedent or the consequent are true. </a:t>
            </a:r>
            <a:r>
              <a:rPr lang="cs-CZ" altLang="cs-CZ" smtClean="0"/>
              <a:t> </a:t>
            </a:r>
          </a:p>
          <a:p>
            <a:pPr marL="773292" lvl="1" indent="-288004">
              <a:lnSpc>
                <a:spcPct val="90000"/>
              </a:lnSpc>
              <a:spcBef>
                <a:spcPts val="635"/>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If air is removed from a solid closed container, then the container will weigh less than it did</a:t>
            </a:r>
            <a:r>
              <a:rPr lang="cs-CZ" altLang="cs-CZ" smtClean="0"/>
              <a:t>.</a:t>
            </a:r>
          </a:p>
          <a:p>
            <a:pPr marL="773292" lvl="1" indent="-288004">
              <a:lnSpc>
                <a:spcPct val="90000"/>
              </a:lnSpc>
              <a:spcBef>
                <a:spcPts val="635"/>
              </a:spcBef>
              <a:spcAft>
                <a:spcPct val="0"/>
              </a:spcAft>
              <a:buSzPct val="45000"/>
              <a:buNone/>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endParaRPr lang="cs-CZ" altLang="cs-CZ" smtClean="0"/>
          </a:p>
          <a:p>
            <a:pPr marL="381606" indent="-286565">
              <a:lnSpc>
                <a:spcPct val="90000"/>
              </a:lnSpc>
              <a:spcBef>
                <a:spcPts val="726"/>
              </a:spcBef>
              <a:spcAft>
                <a:spcPct val="0"/>
              </a:spcAft>
              <a:buSzPct val="45000"/>
              <a:buNone/>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endParaRPr lang="cs-CZ" altLang="cs-CZ" smtClean="0"/>
          </a:p>
        </p:txBody>
      </p:sp>
    </p:spTree>
    <p:extLst>
      <p:ext uri="{BB962C8B-B14F-4D97-AF65-F5344CB8AC3E}">
        <p14:creationId xmlns:p14="http://schemas.microsoft.com/office/powerpoint/2010/main" val="539662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The</a:t>
            </a:r>
            <a:r>
              <a:rPr lang="cs-CZ" dirty="0" smtClean="0"/>
              <a:t> Fine </a:t>
            </a:r>
            <a:r>
              <a:rPr lang="cs-CZ" dirty="0" err="1" smtClean="0"/>
              <a:t>Tuning</a:t>
            </a:r>
            <a:r>
              <a:rPr lang="cs-CZ" dirty="0" smtClean="0"/>
              <a:t> Argument</a:t>
            </a:r>
            <a:endParaRPr lang="en-GB" dirty="0"/>
          </a:p>
        </p:txBody>
      </p:sp>
      <p:sp>
        <p:nvSpPr>
          <p:cNvPr id="3" name="Zástupný symbol pro obsah 2"/>
          <p:cNvSpPr>
            <a:spLocks noGrp="1"/>
          </p:cNvSpPr>
          <p:nvPr>
            <p:ph idx="1"/>
          </p:nvPr>
        </p:nvSpPr>
        <p:spPr/>
        <p:txBody>
          <a:bodyPr/>
          <a:lstStyle/>
          <a:p>
            <a:r>
              <a:rPr lang="cs-CZ" dirty="0" smtClean="0"/>
              <a:t>More </a:t>
            </a:r>
            <a:r>
              <a:rPr lang="cs-CZ" dirty="0" err="1" smtClean="0"/>
              <a:t>modern</a:t>
            </a:r>
            <a:r>
              <a:rPr lang="cs-CZ" dirty="0" smtClean="0"/>
              <a:t> </a:t>
            </a:r>
            <a:r>
              <a:rPr lang="cs-CZ" dirty="0" err="1" smtClean="0"/>
              <a:t>version</a:t>
            </a:r>
            <a:r>
              <a:rPr lang="cs-CZ" dirty="0" smtClean="0"/>
              <a:t> </a:t>
            </a:r>
            <a:r>
              <a:rPr lang="cs-CZ" dirty="0" err="1" smtClean="0"/>
              <a:t>of</a:t>
            </a:r>
            <a:r>
              <a:rPr lang="cs-CZ" dirty="0" smtClean="0"/>
              <a:t> Design Argument</a:t>
            </a:r>
          </a:p>
          <a:p>
            <a:r>
              <a:rPr lang="cs-CZ" dirty="0" err="1" smtClean="0"/>
              <a:t>The</a:t>
            </a:r>
            <a:r>
              <a:rPr lang="cs-CZ" dirty="0" smtClean="0"/>
              <a:t> </a:t>
            </a:r>
            <a:r>
              <a:rPr lang="cs-CZ" dirty="0" err="1" smtClean="0"/>
              <a:t>Anthropic</a:t>
            </a:r>
            <a:r>
              <a:rPr lang="cs-CZ" dirty="0" smtClean="0"/>
              <a:t> </a:t>
            </a:r>
            <a:r>
              <a:rPr lang="cs-CZ" dirty="0" err="1" smtClean="0"/>
              <a:t>Principle</a:t>
            </a:r>
            <a:endParaRPr lang="cs-CZ" dirty="0" smtClean="0"/>
          </a:p>
          <a:p>
            <a:pPr lvl="1"/>
            <a:r>
              <a:rPr lang="cs-CZ" dirty="0" err="1" smtClean="0"/>
              <a:t>the</a:t>
            </a:r>
            <a:r>
              <a:rPr lang="cs-CZ" dirty="0" smtClean="0"/>
              <a:t> </a:t>
            </a:r>
            <a:r>
              <a:rPr lang="cs-CZ" dirty="0" err="1" smtClean="0"/>
              <a:t>chance</a:t>
            </a:r>
            <a:r>
              <a:rPr lang="cs-CZ" dirty="0" smtClean="0"/>
              <a:t> </a:t>
            </a:r>
            <a:r>
              <a:rPr lang="cs-CZ" dirty="0" err="1" smtClean="0"/>
              <a:t>of</a:t>
            </a:r>
            <a:r>
              <a:rPr lang="cs-CZ" dirty="0" smtClean="0"/>
              <a:t> </a:t>
            </a:r>
            <a:r>
              <a:rPr lang="cs-CZ" dirty="0" err="1" smtClean="0"/>
              <a:t>the</a:t>
            </a:r>
            <a:r>
              <a:rPr lang="cs-CZ" dirty="0" smtClean="0"/>
              <a:t> </a:t>
            </a:r>
            <a:r>
              <a:rPr lang="cs-CZ" dirty="0" err="1" smtClean="0"/>
              <a:t>world</a:t>
            </a:r>
            <a:r>
              <a:rPr lang="cs-CZ" dirty="0" smtClean="0"/>
              <a:t> </a:t>
            </a:r>
            <a:r>
              <a:rPr lang="cs-CZ" dirty="0" err="1" smtClean="0"/>
              <a:t>turning</a:t>
            </a:r>
            <a:r>
              <a:rPr lang="cs-CZ" dirty="0" smtClean="0"/>
              <a:t> </a:t>
            </a:r>
            <a:r>
              <a:rPr lang="cs-CZ" dirty="0" err="1" smtClean="0"/>
              <a:t>out</a:t>
            </a:r>
            <a:r>
              <a:rPr lang="cs-CZ" dirty="0" smtClean="0"/>
              <a:t> to </a:t>
            </a:r>
            <a:r>
              <a:rPr lang="cs-CZ" dirty="0" err="1" smtClean="0"/>
              <a:t>be</a:t>
            </a:r>
            <a:r>
              <a:rPr lang="cs-CZ" dirty="0" smtClean="0"/>
              <a:t> </a:t>
            </a:r>
            <a:r>
              <a:rPr lang="cs-CZ" dirty="0" err="1" smtClean="0"/>
              <a:t>conductive</a:t>
            </a:r>
            <a:r>
              <a:rPr lang="cs-CZ" dirty="0" smtClean="0"/>
              <a:t> to </a:t>
            </a:r>
            <a:r>
              <a:rPr lang="cs-CZ" dirty="0" err="1" smtClean="0"/>
              <a:t>human</a:t>
            </a:r>
            <a:r>
              <a:rPr lang="cs-CZ" dirty="0" smtClean="0"/>
              <a:t> </a:t>
            </a:r>
            <a:r>
              <a:rPr lang="cs-CZ" dirty="0" err="1" smtClean="0"/>
              <a:t>life</a:t>
            </a:r>
            <a:r>
              <a:rPr lang="cs-CZ" dirty="0" smtClean="0"/>
              <a:t> to </a:t>
            </a:r>
            <a:r>
              <a:rPr lang="cs-CZ" dirty="0" err="1" smtClean="0"/>
              <a:t>evolve</a:t>
            </a:r>
            <a:r>
              <a:rPr lang="cs-CZ" dirty="0" smtClean="0"/>
              <a:t> </a:t>
            </a:r>
            <a:r>
              <a:rPr lang="cs-CZ" dirty="0" err="1" smtClean="0"/>
              <a:t>was</a:t>
            </a:r>
            <a:r>
              <a:rPr lang="cs-CZ" dirty="0" smtClean="0"/>
              <a:t> so </a:t>
            </a:r>
            <a:r>
              <a:rPr lang="cs-CZ" dirty="0" err="1" smtClean="0"/>
              <a:t>tiny</a:t>
            </a:r>
            <a:r>
              <a:rPr lang="cs-CZ" dirty="0" smtClean="0"/>
              <a:t>, </a:t>
            </a:r>
            <a:r>
              <a:rPr lang="cs-CZ" dirty="0" err="1" smtClean="0"/>
              <a:t>that</a:t>
            </a:r>
            <a:r>
              <a:rPr lang="cs-CZ" dirty="0" smtClean="0"/>
              <a:t> </a:t>
            </a:r>
            <a:r>
              <a:rPr lang="cs-CZ" dirty="0" err="1" smtClean="0"/>
              <a:t>it</a:t>
            </a:r>
            <a:r>
              <a:rPr lang="cs-CZ" dirty="0" smtClean="0"/>
              <a:t> </a:t>
            </a:r>
            <a:r>
              <a:rPr lang="cs-CZ" dirty="0" err="1" smtClean="0"/>
              <a:t>must</a:t>
            </a:r>
            <a:r>
              <a:rPr lang="cs-CZ" dirty="0" smtClean="0"/>
              <a:t> </a:t>
            </a:r>
            <a:r>
              <a:rPr lang="cs-CZ" dirty="0" err="1" smtClean="0"/>
              <a:t>have</a:t>
            </a:r>
            <a:r>
              <a:rPr lang="cs-CZ" dirty="0" smtClean="0"/>
              <a:t> </a:t>
            </a:r>
            <a:r>
              <a:rPr lang="cs-CZ" dirty="0" err="1" smtClean="0"/>
              <a:t>been</a:t>
            </a:r>
            <a:r>
              <a:rPr lang="cs-CZ" dirty="0" smtClean="0"/>
              <a:t> </a:t>
            </a:r>
            <a:r>
              <a:rPr lang="cs-CZ" dirty="0" err="1" smtClean="0"/>
              <a:t>designed</a:t>
            </a:r>
            <a:r>
              <a:rPr lang="cs-CZ" dirty="0" smtClean="0"/>
              <a:t>  by a </a:t>
            </a:r>
            <a:r>
              <a:rPr lang="cs-CZ" dirty="0" err="1" smtClean="0"/>
              <a:t>divine</a:t>
            </a:r>
            <a:r>
              <a:rPr lang="cs-CZ" dirty="0" smtClean="0"/>
              <a:t> </a:t>
            </a:r>
            <a:r>
              <a:rPr lang="cs-CZ" dirty="0" err="1" smtClean="0"/>
              <a:t>architect</a:t>
            </a:r>
            <a:r>
              <a:rPr lang="cs-CZ" dirty="0" smtClean="0"/>
              <a:t>. </a:t>
            </a:r>
          </a:p>
          <a:p>
            <a:pPr lvl="1"/>
            <a:r>
              <a:rPr lang="cs-CZ" dirty="0" err="1" smtClean="0"/>
              <a:t>the</a:t>
            </a:r>
            <a:r>
              <a:rPr lang="cs-CZ" dirty="0" smtClean="0"/>
              <a:t> </a:t>
            </a:r>
            <a:r>
              <a:rPr lang="cs-CZ" dirty="0" err="1" smtClean="0"/>
              <a:t>range</a:t>
            </a:r>
            <a:r>
              <a:rPr lang="cs-CZ" dirty="0" smtClean="0"/>
              <a:t> </a:t>
            </a:r>
            <a:r>
              <a:rPr lang="cs-CZ" dirty="0" err="1" smtClean="0"/>
              <a:t>of</a:t>
            </a:r>
            <a:r>
              <a:rPr lang="cs-CZ" dirty="0" smtClean="0"/>
              <a:t> </a:t>
            </a:r>
            <a:r>
              <a:rPr lang="cs-CZ" dirty="0" err="1" smtClean="0"/>
              <a:t>suitable</a:t>
            </a:r>
            <a:r>
              <a:rPr lang="cs-CZ" dirty="0" smtClean="0"/>
              <a:t> </a:t>
            </a:r>
            <a:r>
              <a:rPr lang="cs-CZ" dirty="0" err="1" smtClean="0"/>
              <a:t>starting</a:t>
            </a:r>
            <a:r>
              <a:rPr lang="cs-CZ" dirty="0" smtClean="0"/>
              <a:t> </a:t>
            </a:r>
            <a:r>
              <a:rPr lang="cs-CZ" dirty="0" err="1" smtClean="0"/>
              <a:t>conditions</a:t>
            </a:r>
            <a:r>
              <a:rPr lang="cs-CZ" dirty="0" smtClean="0"/>
              <a:t> </a:t>
            </a:r>
            <a:r>
              <a:rPr lang="cs-CZ" dirty="0" err="1" smtClean="0"/>
              <a:t>for</a:t>
            </a:r>
            <a:r>
              <a:rPr lang="cs-CZ" dirty="0" smtClean="0"/>
              <a:t> a </a:t>
            </a:r>
            <a:r>
              <a:rPr lang="cs-CZ" dirty="0" err="1" smtClean="0"/>
              <a:t>life-supporting</a:t>
            </a:r>
            <a:r>
              <a:rPr lang="cs-CZ" dirty="0" smtClean="0"/>
              <a:t> </a:t>
            </a:r>
            <a:r>
              <a:rPr lang="cs-CZ" dirty="0" err="1" smtClean="0"/>
              <a:t>universe</a:t>
            </a:r>
            <a:r>
              <a:rPr lang="cs-CZ" dirty="0" smtClean="0"/>
              <a:t> </a:t>
            </a:r>
            <a:r>
              <a:rPr lang="cs-CZ" dirty="0" err="1" smtClean="0"/>
              <a:t>is</a:t>
            </a:r>
            <a:r>
              <a:rPr lang="cs-CZ" dirty="0" smtClean="0"/>
              <a:t> very limited</a:t>
            </a:r>
            <a:endParaRPr lang="en-GB" dirty="0"/>
          </a:p>
        </p:txBody>
      </p:sp>
    </p:spTree>
    <p:extLst>
      <p:ext uri="{BB962C8B-B14F-4D97-AF65-F5344CB8AC3E}">
        <p14:creationId xmlns:p14="http://schemas.microsoft.com/office/powerpoint/2010/main" val="70036006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685440" y="609185"/>
            <a:ext cx="7771680" cy="1143480"/>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cs-CZ" sz="2500" b="1"/>
              <a:t>Frequent types of non-arguments</a:t>
            </a:r>
            <a:br>
              <a:rPr lang="en-US" altLang="cs-CZ" sz="2500" b="1"/>
            </a:br>
            <a:r>
              <a:rPr lang="cs-CZ" altLang="cs-CZ" sz="2500"/>
              <a:t> </a:t>
            </a:r>
            <a:r>
              <a:rPr lang="en-US" altLang="cs-CZ" sz="2500" i="1"/>
              <a:t>2. Conditional Statements</a:t>
            </a:r>
          </a:p>
        </p:txBody>
      </p:sp>
      <p:sp>
        <p:nvSpPr>
          <p:cNvPr id="33795" name="Rectangle 2"/>
          <p:cNvSpPr>
            <a:spLocks noGrp="1" noChangeArrowheads="1"/>
          </p:cNvSpPr>
          <p:nvPr>
            <p:ph type="body" idx="1"/>
          </p:nvPr>
        </p:nvSpPr>
        <p:spPr>
          <a:xfrm>
            <a:off x="685440" y="1981649"/>
            <a:ext cx="7771680" cy="4115952"/>
          </a:xfrm>
        </p:spPr>
        <p:txBody>
          <a:bodyPr lIns="81639" tIns="42452" rIns="81639" bIns="42452"/>
          <a:lstStyle/>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Conditional statements are not arguments, but can serve as premises or conclusions of arguments. </a:t>
            </a:r>
          </a:p>
          <a:p>
            <a:pPr marL="662410" lvl="1" indent="-247684">
              <a:spcBef>
                <a:spcPts val="635"/>
              </a:spcBef>
              <a:spcAft>
                <a:spcPct val="0"/>
              </a:spcAft>
              <a:buClr>
                <a:srgbClr val="3333CC"/>
              </a:buClr>
              <a:buFont typeface="Times New Roman" pitchFamily="16" charset="0"/>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solidFill>
                  <a:srgbClr val="3333CC"/>
                </a:solidFill>
              </a:rPr>
              <a:t>If Peter has stolen the money, he should be punished.</a:t>
            </a:r>
          </a:p>
          <a:p>
            <a:pPr marL="662410" lvl="1" indent="-247684">
              <a:spcBef>
                <a:spcPts val="635"/>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Peter has stolen the money</a:t>
            </a:r>
            <a:r>
              <a:rPr lang="cs-CZ" altLang="cs-CZ" smtClean="0"/>
              <a:t>.</a:t>
            </a:r>
          </a:p>
          <a:p>
            <a:pPr marL="662410" lvl="1" indent="-247684">
              <a:spcBef>
                <a:spcPts val="635"/>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He should be punished</a:t>
            </a:r>
            <a:r>
              <a:rPr lang="cs-CZ" altLang="cs-CZ" smtClean="0"/>
              <a:t>.</a:t>
            </a:r>
          </a:p>
        </p:txBody>
      </p:sp>
    </p:spTree>
    <p:extLst>
      <p:ext uri="{BB962C8B-B14F-4D97-AF65-F5344CB8AC3E}">
        <p14:creationId xmlns:p14="http://schemas.microsoft.com/office/powerpoint/2010/main" val="32230116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a:xfrm>
            <a:off x="685440" y="609185"/>
            <a:ext cx="7771680" cy="1143480"/>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cs-CZ" sz="2500" b="1"/>
              <a:t>Frequent types of non-arguments</a:t>
            </a:r>
            <a:br>
              <a:rPr lang="en-US" altLang="cs-CZ" sz="2500" b="1"/>
            </a:br>
            <a:r>
              <a:rPr lang="cs-CZ" altLang="cs-CZ" sz="2500"/>
              <a:t> </a:t>
            </a:r>
            <a:r>
              <a:rPr lang="en-US" altLang="cs-CZ" sz="2500" i="1"/>
              <a:t>3. Explanation</a:t>
            </a:r>
          </a:p>
        </p:txBody>
      </p:sp>
      <p:sp>
        <p:nvSpPr>
          <p:cNvPr id="34819" name="Rectangle 2"/>
          <p:cNvSpPr>
            <a:spLocks noGrp="1" noChangeArrowheads="1"/>
          </p:cNvSpPr>
          <p:nvPr>
            <p:ph type="body" idx="1"/>
          </p:nvPr>
        </p:nvSpPr>
        <p:spPr>
          <a:xfrm>
            <a:off x="685440" y="1981648"/>
            <a:ext cx="7771680" cy="4162037"/>
          </a:xfrm>
        </p:spPr>
        <p:txBody>
          <a:bodyPr lIns="81639" tIns="42452" rIns="81639" bIns="42452"/>
          <a:lstStyle/>
          <a:p>
            <a:pPr marL="381606" indent="-286565">
              <a:spcBef>
                <a:spcPts val="635"/>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z="2500"/>
              <a:t>A passage that consists of some statements that purport to shed light on some phenomenon that is usually accepted as a matter of fact. </a:t>
            </a:r>
          </a:p>
          <a:p>
            <a:pPr marL="773292" lvl="1" indent="-288004">
              <a:spcBef>
                <a:spcPts val="544"/>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z="2200"/>
              <a:t>The sky app</a:t>
            </a:r>
            <a:r>
              <a:rPr lang="cs-CZ" altLang="cs-CZ" sz="2200"/>
              <a:t>e</a:t>
            </a:r>
            <a:r>
              <a:rPr lang="en-US" altLang="cs-CZ" sz="2200"/>
              <a:t>ars blue from the earth’s surface because light rays from the sun are scattered by particles in the atmosphere. </a:t>
            </a:r>
          </a:p>
          <a:p>
            <a:pPr marL="773292" lvl="1" indent="-288004">
              <a:spcBef>
                <a:spcPts val="544"/>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z="2200"/>
              <a:t>Cows can digest grass, while humans cannot, because their digestive systems contain enzymes not found in humans. </a:t>
            </a:r>
            <a:r>
              <a:rPr lang="cs-CZ" altLang="cs-CZ" sz="2200"/>
              <a:t>. </a:t>
            </a:r>
          </a:p>
          <a:p>
            <a:pPr marL="773292" lvl="1" indent="-288004">
              <a:spcBef>
                <a:spcPts val="544"/>
              </a:spcBef>
              <a:spcAft>
                <a:spcPct val="0"/>
              </a:spcAft>
              <a:buSzPct val="45000"/>
              <a:buNone/>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endParaRPr lang="cs-CZ" altLang="cs-CZ" sz="2200"/>
          </a:p>
        </p:txBody>
      </p:sp>
    </p:spTree>
    <p:extLst>
      <p:ext uri="{BB962C8B-B14F-4D97-AF65-F5344CB8AC3E}">
        <p14:creationId xmlns:p14="http://schemas.microsoft.com/office/powerpoint/2010/main" val="260885445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a:xfrm>
            <a:off x="685440" y="609185"/>
            <a:ext cx="7771680" cy="1143480"/>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cs-CZ" sz="2500" b="1"/>
              <a:t>Frequent types of non-arguments</a:t>
            </a:r>
            <a:br>
              <a:rPr lang="en-US" altLang="cs-CZ" sz="2500" b="1"/>
            </a:br>
            <a:r>
              <a:rPr lang="cs-CZ" altLang="cs-CZ" sz="2500"/>
              <a:t> </a:t>
            </a:r>
            <a:r>
              <a:rPr lang="en-US" altLang="cs-CZ" sz="2500" i="1"/>
              <a:t>3. Explanation</a:t>
            </a:r>
          </a:p>
        </p:txBody>
      </p:sp>
      <p:sp>
        <p:nvSpPr>
          <p:cNvPr id="35843" name="Rectangle 2"/>
          <p:cNvSpPr>
            <a:spLocks noGrp="1" noChangeArrowheads="1"/>
          </p:cNvSpPr>
          <p:nvPr>
            <p:ph type="body" idx="1"/>
          </p:nvPr>
        </p:nvSpPr>
        <p:spPr>
          <a:xfrm>
            <a:off x="685440" y="1981649"/>
            <a:ext cx="7771680" cy="4115952"/>
          </a:xfrm>
        </p:spPr>
        <p:txBody>
          <a:bodyPr lIns="81639" tIns="42452" rIns="81639" bIns="42452"/>
          <a:lstStyle/>
          <a:p>
            <a:pPr marL="381606" indent="-286565">
              <a:spcBef>
                <a:spcPts val="635"/>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cs-CZ" altLang="cs-CZ" sz="2500"/>
              <a:t>Explanandum </a:t>
            </a:r>
            <a:r>
              <a:rPr lang="cs-CZ" altLang="cs-CZ" sz="2500">
                <a:latin typeface="Symbol" charset="2"/>
              </a:rPr>
              <a:t></a:t>
            </a:r>
            <a:r>
              <a:rPr lang="cs-CZ" altLang="cs-CZ" sz="2500"/>
              <a:t> explanans</a:t>
            </a:r>
          </a:p>
          <a:p>
            <a:pPr marL="381606" indent="-286565">
              <a:spcBef>
                <a:spcPts val="635"/>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z="2500"/>
              <a:t>Explanation similar to arguments (“because”), but argument shows </a:t>
            </a:r>
            <a:r>
              <a:rPr lang="en-US" altLang="cs-CZ" sz="2500" i="1"/>
              <a:t>that</a:t>
            </a:r>
            <a:r>
              <a:rPr lang="en-US" altLang="cs-CZ" sz="2500"/>
              <a:t> something is the case while explanation shows </a:t>
            </a:r>
            <a:r>
              <a:rPr lang="en-US" altLang="cs-CZ" sz="2500" i="1"/>
              <a:t>why</a:t>
            </a:r>
            <a:r>
              <a:rPr lang="en-US" altLang="cs-CZ" sz="2500"/>
              <a:t> something is the case. </a:t>
            </a:r>
          </a:p>
          <a:p>
            <a:pPr marL="381606" indent="-286565">
              <a:spcBef>
                <a:spcPts val="635"/>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z="2500"/>
              <a:t>To distinguish, ask: “Is the statement that represents the possible explanandum or conclusion something that is considered controversial, generally unknown, or is it a well-established and accepted fact?”</a:t>
            </a:r>
          </a:p>
        </p:txBody>
      </p:sp>
    </p:spTree>
    <p:extLst>
      <p:ext uri="{BB962C8B-B14F-4D97-AF65-F5344CB8AC3E}">
        <p14:creationId xmlns:p14="http://schemas.microsoft.com/office/powerpoint/2010/main" val="351323987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456481" y="273629"/>
            <a:ext cx="8228160" cy="58570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5471"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algn="ctr" eaLnBrk="1">
              <a:buClrTx/>
              <a:buFontTx/>
              <a:buNone/>
            </a:pPr>
            <a:r>
              <a:rPr lang="en-US" altLang="cs-CZ" sz="2900" b="1">
                <a:solidFill>
                  <a:srgbClr val="000000"/>
                </a:solidFill>
              </a:rPr>
              <a:t>4. induction and deduction</a:t>
            </a:r>
          </a:p>
        </p:txBody>
      </p:sp>
    </p:spTree>
    <p:extLst>
      <p:ext uri="{BB962C8B-B14F-4D97-AF65-F5344CB8AC3E}">
        <p14:creationId xmlns:p14="http://schemas.microsoft.com/office/powerpoint/2010/main" val="227660271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Grp="1" noChangeArrowheads="1"/>
          </p:cNvSpPr>
          <p:nvPr>
            <p:ph type="body"/>
          </p:nvPr>
        </p:nvSpPr>
        <p:spPr>
          <a:xfrm>
            <a:off x="685440" y="1981649"/>
            <a:ext cx="7771680" cy="4115952"/>
          </a:xfrm>
        </p:spPr>
        <p:txBody>
          <a:bodyPr lIns="81639" tIns="42452" rIns="81639" bIns="42452" anchor="t"/>
          <a:lstStyle/>
          <a:p>
            <a:pPr marL="381606" indent="-286565" algn="l">
              <a:spcBef>
                <a:spcPts val="726"/>
              </a:spcBef>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defRPr/>
            </a:pPr>
            <a:r>
              <a:rPr lang="en-US" altLang="cs-CZ" sz="2900"/>
              <a:t>Two types of inferential relationship between premises and conclusion</a:t>
            </a:r>
          </a:p>
          <a:p>
            <a:pPr marL="381606" indent="-286565" algn="l">
              <a:spcBef>
                <a:spcPts val="726"/>
              </a:spcBef>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defRPr/>
            </a:pPr>
            <a:r>
              <a:rPr lang="en-US" altLang="cs-CZ" sz="2900"/>
              <a:t>Deductive argument: if premises are true, then it is </a:t>
            </a:r>
            <a:r>
              <a:rPr lang="en-US" altLang="cs-CZ" sz="2900" i="1"/>
              <a:t>impossible</a:t>
            </a:r>
            <a:r>
              <a:rPr lang="en-US" altLang="cs-CZ" sz="2900"/>
              <a:t> for the conclusion to be false</a:t>
            </a:r>
          </a:p>
          <a:p>
            <a:pPr marL="381606" indent="-286565" algn="l">
              <a:spcBef>
                <a:spcPts val="726"/>
              </a:spcBef>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defRPr/>
            </a:pPr>
            <a:r>
              <a:rPr lang="en-US" altLang="cs-CZ" sz="2900"/>
              <a:t>Inductive argument: if premises are true, it is </a:t>
            </a:r>
            <a:r>
              <a:rPr lang="en-US" altLang="cs-CZ" sz="2900" i="1"/>
              <a:t>improbable</a:t>
            </a:r>
            <a:r>
              <a:rPr lang="en-US" altLang="cs-CZ" sz="2900"/>
              <a:t> that the conclusion be false</a:t>
            </a:r>
          </a:p>
        </p:txBody>
      </p:sp>
    </p:spTree>
    <p:extLst>
      <p:ext uri="{BB962C8B-B14F-4D97-AF65-F5344CB8AC3E}">
        <p14:creationId xmlns:p14="http://schemas.microsoft.com/office/powerpoint/2010/main" val="260638155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Grp="1" noChangeArrowheads="1"/>
          </p:cNvSpPr>
          <p:nvPr>
            <p:ph type="body"/>
          </p:nvPr>
        </p:nvSpPr>
        <p:spPr>
          <a:xfrm>
            <a:off x="685440" y="1981649"/>
            <a:ext cx="7771680" cy="4115952"/>
          </a:xfrm>
        </p:spPr>
        <p:txBody>
          <a:bodyPr lIns="81639" tIns="42452" rIns="81639" bIns="42452" anchor="t"/>
          <a:lstStyle/>
          <a:p>
            <a:pPr marL="381606" indent="-286565" algn="l">
              <a:spcBef>
                <a:spcPts val="726"/>
              </a:spcBef>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defRPr/>
            </a:pPr>
            <a:r>
              <a:rPr lang="en-US" altLang="cs-CZ" sz="2900" dirty="0"/>
              <a:t>Since the universe is so vast, there are many planets with the atmosphere similar </a:t>
            </a:r>
            <a:r>
              <a:rPr lang="cs-CZ" altLang="cs-CZ" sz="2900" smtClean="0"/>
              <a:t>to </a:t>
            </a:r>
            <a:r>
              <a:rPr lang="en-US" altLang="cs-CZ" sz="2900" smtClean="0"/>
              <a:t>the </a:t>
            </a:r>
            <a:r>
              <a:rPr lang="en-US" altLang="cs-CZ" sz="2900"/>
              <a:t>Earth’s. </a:t>
            </a:r>
            <a:r>
              <a:rPr lang="en-US" altLang="cs-CZ" sz="2900" dirty="0"/>
              <a:t>Therefore, it is likely that on some of them there exists life. </a:t>
            </a:r>
          </a:p>
          <a:p>
            <a:pPr marL="381606" indent="-286565" algn="l">
              <a:spcBef>
                <a:spcPts val="726"/>
              </a:spcBef>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defRPr/>
            </a:pPr>
            <a:r>
              <a:rPr lang="en-US" altLang="cs-CZ" sz="2900" dirty="0"/>
              <a:t>Every crime should be punished. Theft is a crime. Therefore, theft should be punished.</a:t>
            </a:r>
          </a:p>
        </p:txBody>
      </p:sp>
    </p:spTree>
    <p:extLst>
      <p:ext uri="{BB962C8B-B14F-4D97-AF65-F5344CB8AC3E}">
        <p14:creationId xmlns:p14="http://schemas.microsoft.com/office/powerpoint/2010/main" val="36815883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noGrp="1" noChangeArrowheads="1"/>
          </p:cNvSpPr>
          <p:nvPr>
            <p:ph type="title"/>
          </p:nvPr>
        </p:nvSpPr>
        <p:spPr>
          <a:xfrm>
            <a:off x="685440" y="609185"/>
            <a:ext cx="7771680" cy="1143480"/>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cs-CZ" smtClean="0"/>
              <a:t>Typical deductive arguments</a:t>
            </a:r>
          </a:p>
        </p:txBody>
      </p:sp>
      <p:sp>
        <p:nvSpPr>
          <p:cNvPr id="63491" name="Rectangle 2"/>
          <p:cNvSpPr>
            <a:spLocks noGrp="1" noChangeArrowheads="1"/>
          </p:cNvSpPr>
          <p:nvPr>
            <p:ph type="body" idx="1"/>
          </p:nvPr>
        </p:nvSpPr>
        <p:spPr>
          <a:xfrm>
            <a:off x="685440" y="1981649"/>
            <a:ext cx="7771680" cy="4115952"/>
          </a:xfrm>
        </p:spPr>
        <p:txBody>
          <a:bodyPr lIns="81639" tIns="42452" rIns="81639" bIns="42452"/>
          <a:lstStyle/>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1. </a:t>
            </a:r>
            <a:r>
              <a:rPr lang="en-US" altLang="cs-CZ" i="1" smtClean="0"/>
              <a:t>Argument based on mathematics</a:t>
            </a:r>
            <a:r>
              <a:rPr lang="en-US" altLang="cs-CZ" smtClean="0"/>
              <a:t> – conclusion depends on arithmetic or geometric computation or measurement. </a:t>
            </a:r>
          </a:p>
          <a:p>
            <a:pPr marL="773292" lvl="1" indent="-288004">
              <a:spcBef>
                <a:spcPts val="635"/>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This piece of land is 100 feet on each side.</a:t>
            </a:r>
          </a:p>
          <a:p>
            <a:pPr marL="773292" lvl="1" indent="-288004">
              <a:spcBef>
                <a:spcPts val="635"/>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Therefore, it contains 10,000 square feet. </a:t>
            </a:r>
          </a:p>
          <a:p>
            <a:pPr marL="773292" lvl="1" indent="-288004">
              <a:spcBef>
                <a:spcPts val="635"/>
              </a:spcBef>
              <a:spcAft>
                <a:spcPct val="0"/>
              </a:spcAft>
              <a:buSzPct val="45000"/>
              <a:buNone/>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endParaRPr lang="en-US" altLang="cs-CZ" smtClean="0"/>
          </a:p>
          <a:p>
            <a:pPr marL="773292" lvl="1" indent="-288004">
              <a:spcBef>
                <a:spcPts val="635"/>
              </a:spcBef>
              <a:spcAft>
                <a:spcPct val="0"/>
              </a:spcAft>
              <a:buNone/>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Note: statistics – exception</a:t>
            </a:r>
          </a:p>
        </p:txBody>
      </p:sp>
    </p:spTree>
    <p:extLst>
      <p:ext uri="{BB962C8B-B14F-4D97-AF65-F5344CB8AC3E}">
        <p14:creationId xmlns:p14="http://schemas.microsoft.com/office/powerpoint/2010/main" val="125984802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p:cNvSpPr>
            <a:spLocks noGrp="1" noChangeArrowheads="1"/>
          </p:cNvSpPr>
          <p:nvPr>
            <p:ph type="title"/>
          </p:nvPr>
        </p:nvSpPr>
        <p:spPr>
          <a:xfrm>
            <a:off x="685440" y="609185"/>
            <a:ext cx="7771680" cy="1143480"/>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cs-CZ" smtClean="0"/>
              <a:t>Typical deductive arguments</a:t>
            </a:r>
          </a:p>
        </p:txBody>
      </p:sp>
      <p:sp>
        <p:nvSpPr>
          <p:cNvPr id="64515" name="Rectangle 2"/>
          <p:cNvSpPr>
            <a:spLocks noGrp="1" noChangeArrowheads="1"/>
          </p:cNvSpPr>
          <p:nvPr>
            <p:ph type="body" idx="1"/>
          </p:nvPr>
        </p:nvSpPr>
        <p:spPr>
          <a:xfrm>
            <a:off x="685440" y="1981649"/>
            <a:ext cx="7771680" cy="4115952"/>
          </a:xfrm>
        </p:spPr>
        <p:txBody>
          <a:bodyPr lIns="81639" tIns="42452" rIns="81639" bIns="42452"/>
          <a:lstStyle/>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2. </a:t>
            </a:r>
            <a:r>
              <a:rPr lang="en-US" altLang="cs-CZ" i="1" smtClean="0"/>
              <a:t>Argument from definition</a:t>
            </a:r>
            <a:r>
              <a:rPr lang="en-US" altLang="cs-CZ" smtClean="0"/>
              <a:t> – the conclusion depends merely on the definition of a word in the premise.</a:t>
            </a:r>
          </a:p>
          <a:p>
            <a:pPr marL="773292" lvl="1" indent="-288004">
              <a:spcBef>
                <a:spcPts val="635"/>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John is a bachelor</a:t>
            </a:r>
          </a:p>
          <a:p>
            <a:pPr marL="773292" lvl="1" indent="-288004">
              <a:spcBef>
                <a:spcPts val="635"/>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Therefore, John is unmarried</a:t>
            </a:r>
          </a:p>
        </p:txBody>
      </p:sp>
    </p:spTree>
    <p:extLst>
      <p:ext uri="{BB962C8B-B14F-4D97-AF65-F5344CB8AC3E}">
        <p14:creationId xmlns:p14="http://schemas.microsoft.com/office/powerpoint/2010/main" val="83529111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p:cNvSpPr>
            <a:spLocks noGrp="1" noChangeArrowheads="1"/>
          </p:cNvSpPr>
          <p:nvPr>
            <p:ph type="title"/>
          </p:nvPr>
        </p:nvSpPr>
        <p:spPr>
          <a:xfrm>
            <a:off x="685440" y="609185"/>
            <a:ext cx="7771680" cy="1143480"/>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cs-CZ" smtClean="0"/>
              <a:t>Typical deductive arguments</a:t>
            </a:r>
          </a:p>
        </p:txBody>
      </p:sp>
      <p:sp>
        <p:nvSpPr>
          <p:cNvPr id="65539" name="Rectangle 2"/>
          <p:cNvSpPr>
            <a:spLocks noGrp="1" noChangeArrowheads="1"/>
          </p:cNvSpPr>
          <p:nvPr>
            <p:ph type="body" idx="1"/>
          </p:nvPr>
        </p:nvSpPr>
        <p:spPr>
          <a:xfrm>
            <a:off x="685440" y="1981649"/>
            <a:ext cx="7771680" cy="4115952"/>
          </a:xfrm>
        </p:spPr>
        <p:txBody>
          <a:bodyPr lIns="81639" tIns="42452" rIns="81639" bIns="42452"/>
          <a:lstStyle/>
          <a:p>
            <a:pPr marL="381606" indent="-286565">
              <a:spcBef>
                <a:spcPts val="635"/>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z="2500"/>
              <a:t>3. </a:t>
            </a:r>
            <a:r>
              <a:rPr lang="en-US" altLang="cs-CZ" sz="2500" i="1"/>
              <a:t>Categorical syllogism</a:t>
            </a:r>
            <a:r>
              <a:rPr lang="en-US" altLang="cs-CZ" sz="2500"/>
              <a:t>.</a:t>
            </a:r>
          </a:p>
          <a:p>
            <a:pPr marL="381606" indent="-286565">
              <a:spcBef>
                <a:spcPts val="635"/>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z="2500"/>
              <a:t>Syllogism – an argument with exactly two premises and a conclusion. </a:t>
            </a:r>
          </a:p>
          <a:p>
            <a:pPr marL="381606" indent="-286565">
              <a:spcBef>
                <a:spcPts val="635"/>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z="2500"/>
              <a:t>Categorical syllogism - Each statement begins with “all”, “some”, or “no”</a:t>
            </a:r>
          </a:p>
          <a:p>
            <a:pPr marL="662410" lvl="1" indent="-247684">
              <a:spcBef>
                <a:spcPts val="544"/>
              </a:spcBef>
              <a:spcAft>
                <a:spcPct val="0"/>
              </a:spcAft>
              <a:buClr>
                <a:srgbClr val="3333CC"/>
              </a:buClr>
              <a:buFont typeface="Times New Roman" pitchFamily="16" charset="0"/>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z="2200">
                <a:solidFill>
                  <a:srgbClr val="3333CC"/>
                </a:solidFill>
              </a:rPr>
              <a:t>All</a:t>
            </a:r>
            <a:r>
              <a:rPr lang="en-US" altLang="cs-CZ" sz="2200"/>
              <a:t> lasers are optical devices</a:t>
            </a:r>
          </a:p>
          <a:p>
            <a:pPr marL="662410" lvl="1" indent="-247684">
              <a:spcBef>
                <a:spcPts val="544"/>
              </a:spcBef>
              <a:spcAft>
                <a:spcPct val="0"/>
              </a:spcAft>
              <a:buClr>
                <a:srgbClr val="3333CC"/>
              </a:buClr>
              <a:buFont typeface="Times New Roman" pitchFamily="16" charset="0"/>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z="2200">
                <a:solidFill>
                  <a:srgbClr val="3333CC"/>
                </a:solidFill>
              </a:rPr>
              <a:t>Some</a:t>
            </a:r>
            <a:r>
              <a:rPr lang="en-US" altLang="cs-CZ" sz="2200"/>
              <a:t> lasers are surgical instruments</a:t>
            </a:r>
          </a:p>
          <a:p>
            <a:pPr marL="662410" lvl="1" indent="-247684">
              <a:spcBef>
                <a:spcPts val="544"/>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z="2200"/>
              <a:t>Therefore, </a:t>
            </a:r>
            <a:r>
              <a:rPr lang="en-US" altLang="cs-CZ" sz="2200">
                <a:solidFill>
                  <a:srgbClr val="3333CC"/>
                </a:solidFill>
              </a:rPr>
              <a:t>some</a:t>
            </a:r>
            <a:r>
              <a:rPr lang="en-US" altLang="cs-CZ" sz="2200"/>
              <a:t> optical devices are surgical instruments</a:t>
            </a:r>
          </a:p>
        </p:txBody>
      </p:sp>
    </p:spTree>
    <p:extLst>
      <p:ext uri="{BB962C8B-B14F-4D97-AF65-F5344CB8AC3E}">
        <p14:creationId xmlns:p14="http://schemas.microsoft.com/office/powerpoint/2010/main" val="42782753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
          <p:cNvSpPr>
            <a:spLocks noGrp="1" noChangeArrowheads="1"/>
          </p:cNvSpPr>
          <p:nvPr>
            <p:ph type="title"/>
          </p:nvPr>
        </p:nvSpPr>
        <p:spPr>
          <a:xfrm>
            <a:off x="685440" y="609185"/>
            <a:ext cx="7771680" cy="1143480"/>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cs-CZ" smtClean="0"/>
              <a:t>Typical deductive arguments</a:t>
            </a:r>
          </a:p>
        </p:txBody>
      </p:sp>
      <p:sp>
        <p:nvSpPr>
          <p:cNvPr id="66563" name="Rectangle 2"/>
          <p:cNvSpPr>
            <a:spLocks noGrp="1" noChangeArrowheads="1"/>
          </p:cNvSpPr>
          <p:nvPr>
            <p:ph type="body" idx="1"/>
          </p:nvPr>
        </p:nvSpPr>
        <p:spPr>
          <a:xfrm>
            <a:off x="685440" y="1981649"/>
            <a:ext cx="7771680" cy="4115952"/>
          </a:xfrm>
        </p:spPr>
        <p:txBody>
          <a:bodyPr lIns="81639" tIns="42452" rIns="81639" bIns="42452"/>
          <a:lstStyle/>
          <a:p>
            <a:pPr marL="381606" indent="-286565">
              <a:spcBef>
                <a:spcPts val="635"/>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z="2500" i="1"/>
              <a:t>4. Hypothetical syllogism</a:t>
            </a:r>
            <a:r>
              <a:rPr lang="en-US" altLang="cs-CZ" sz="2500"/>
              <a:t> – a syllogism which contains a conditional statement in one or both premises</a:t>
            </a:r>
          </a:p>
          <a:p>
            <a:pPr marL="773292" lvl="1" indent="-288004">
              <a:spcBef>
                <a:spcPts val="408"/>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z="1600"/>
              <a:t>If electricity flows through a conductor, then a magnetic field is produced</a:t>
            </a:r>
          </a:p>
          <a:p>
            <a:pPr marL="773292" lvl="1" indent="-288004">
              <a:spcBef>
                <a:spcPts val="408"/>
              </a:spcBef>
              <a:spcAft>
                <a:spcPct val="0"/>
              </a:spcAft>
              <a:buNone/>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z="1600"/>
              <a:t>	If magnetic field is produced, then a nearby compass will be deflected</a:t>
            </a:r>
          </a:p>
          <a:p>
            <a:pPr marL="773292" lvl="1" indent="-288004">
              <a:spcBef>
                <a:spcPts val="408"/>
              </a:spcBef>
              <a:spcAft>
                <a:spcPct val="0"/>
              </a:spcAft>
              <a:buNone/>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z="1600"/>
              <a:t>	Therefore, if electricity flows through a conductor, then a nearby compass will be deflected</a:t>
            </a:r>
          </a:p>
          <a:p>
            <a:pPr marL="773292" lvl="1" indent="-288004">
              <a:spcBef>
                <a:spcPts val="408"/>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z="1600"/>
              <a:t>If diamond scratches glass, then diamond is harder than glass.</a:t>
            </a:r>
          </a:p>
          <a:p>
            <a:pPr marL="773292" lvl="1" indent="-288004">
              <a:spcBef>
                <a:spcPts val="408"/>
              </a:spcBef>
              <a:spcAft>
                <a:spcPct val="0"/>
              </a:spcAft>
              <a:buNone/>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z="1600"/>
              <a:t>	Diamond scratches glass</a:t>
            </a:r>
          </a:p>
          <a:p>
            <a:pPr marL="773292" lvl="1" indent="-288004">
              <a:spcBef>
                <a:spcPts val="408"/>
              </a:spcBef>
              <a:spcAft>
                <a:spcPct val="0"/>
              </a:spcAft>
              <a:buNone/>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z="1600"/>
              <a:t>	Therefore, diamond is harder than glass.</a:t>
            </a:r>
          </a:p>
        </p:txBody>
      </p:sp>
    </p:spTree>
    <p:extLst>
      <p:ext uri="{BB962C8B-B14F-4D97-AF65-F5344CB8AC3E}">
        <p14:creationId xmlns:p14="http://schemas.microsoft.com/office/powerpoint/2010/main" val="143183822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Criticisms</a:t>
            </a:r>
            <a:endParaRPr lang="en-GB" dirty="0"/>
          </a:p>
        </p:txBody>
      </p:sp>
      <p:sp>
        <p:nvSpPr>
          <p:cNvPr id="3" name="Zástupný symbol pro obsah 2"/>
          <p:cNvSpPr>
            <a:spLocks noGrp="1"/>
          </p:cNvSpPr>
          <p:nvPr>
            <p:ph idx="1"/>
          </p:nvPr>
        </p:nvSpPr>
        <p:spPr/>
        <p:txBody>
          <a:bodyPr/>
          <a:lstStyle/>
          <a:p>
            <a:r>
              <a:rPr lang="cs-CZ" dirty="0" err="1" smtClean="0"/>
              <a:t>The</a:t>
            </a:r>
            <a:r>
              <a:rPr lang="cs-CZ" dirty="0" smtClean="0"/>
              <a:t> </a:t>
            </a:r>
            <a:r>
              <a:rPr lang="cs-CZ" dirty="0" err="1" smtClean="0"/>
              <a:t>Lottery</a:t>
            </a:r>
            <a:r>
              <a:rPr lang="cs-CZ" dirty="0" smtClean="0"/>
              <a:t> </a:t>
            </a:r>
            <a:r>
              <a:rPr lang="cs-CZ" dirty="0" err="1" smtClean="0"/>
              <a:t>objection</a:t>
            </a:r>
            <a:endParaRPr lang="cs-CZ" dirty="0" smtClean="0"/>
          </a:p>
          <a:p>
            <a:pPr lvl="1"/>
            <a:r>
              <a:rPr lang="cs-CZ" dirty="0" err="1" smtClean="0"/>
              <a:t>winning</a:t>
            </a:r>
            <a:r>
              <a:rPr lang="cs-CZ" dirty="0" smtClean="0"/>
              <a:t> in a </a:t>
            </a:r>
            <a:r>
              <a:rPr lang="cs-CZ" dirty="0" err="1" smtClean="0"/>
              <a:t>lottery</a:t>
            </a:r>
            <a:r>
              <a:rPr lang="cs-CZ" dirty="0" smtClean="0"/>
              <a:t> </a:t>
            </a:r>
            <a:r>
              <a:rPr lang="cs-CZ" dirty="0" err="1" smtClean="0"/>
              <a:t>does</a:t>
            </a:r>
            <a:r>
              <a:rPr lang="cs-CZ" dirty="0" smtClean="0"/>
              <a:t> not </a:t>
            </a:r>
            <a:r>
              <a:rPr lang="cs-CZ" dirty="0" err="1" smtClean="0"/>
              <a:t>prove</a:t>
            </a:r>
            <a:r>
              <a:rPr lang="cs-CZ" dirty="0" smtClean="0"/>
              <a:t> </a:t>
            </a:r>
            <a:r>
              <a:rPr lang="cs-CZ" dirty="0" err="1" smtClean="0"/>
              <a:t>your</a:t>
            </a:r>
            <a:r>
              <a:rPr lang="cs-CZ" dirty="0" smtClean="0"/>
              <a:t> </a:t>
            </a:r>
            <a:r>
              <a:rPr lang="cs-CZ" dirty="0" err="1" smtClean="0"/>
              <a:t>winning</a:t>
            </a:r>
            <a:r>
              <a:rPr lang="cs-CZ" dirty="0" smtClean="0"/>
              <a:t> </a:t>
            </a:r>
            <a:r>
              <a:rPr lang="cs-CZ" dirty="0" err="1" smtClean="0"/>
              <a:t>was</a:t>
            </a:r>
            <a:r>
              <a:rPr lang="cs-CZ" dirty="0" smtClean="0"/>
              <a:t> </a:t>
            </a:r>
            <a:r>
              <a:rPr lang="cs-CZ" dirty="0" err="1" smtClean="0"/>
              <a:t>chosen</a:t>
            </a:r>
            <a:endParaRPr lang="cs-CZ" dirty="0" smtClean="0"/>
          </a:p>
          <a:p>
            <a:pPr lvl="1"/>
            <a:r>
              <a:rPr lang="cs-CZ" dirty="0" smtClean="0"/>
              <a:t>in a </a:t>
            </a:r>
            <a:r>
              <a:rPr lang="cs-CZ" dirty="0" err="1" smtClean="0"/>
              <a:t>sense</a:t>
            </a:r>
            <a:r>
              <a:rPr lang="cs-CZ" dirty="0" smtClean="0"/>
              <a:t> </a:t>
            </a:r>
            <a:r>
              <a:rPr lang="cs-CZ" dirty="0" err="1" smtClean="0"/>
              <a:t>it</a:t>
            </a:r>
            <a:r>
              <a:rPr lang="cs-CZ" dirty="0" smtClean="0"/>
              <a:t> </a:t>
            </a:r>
            <a:r>
              <a:rPr lang="cs-CZ" dirty="0" err="1" smtClean="0"/>
              <a:t>is</a:t>
            </a:r>
            <a:r>
              <a:rPr lang="cs-CZ" dirty="0" smtClean="0"/>
              <a:t> no </a:t>
            </a:r>
            <a:r>
              <a:rPr lang="cs-CZ" dirty="0" err="1" smtClean="0"/>
              <a:t>surprise</a:t>
            </a:r>
            <a:r>
              <a:rPr lang="cs-CZ" dirty="0" smtClean="0"/>
              <a:t> </a:t>
            </a:r>
            <a:r>
              <a:rPr lang="cs-CZ" dirty="0" err="1" smtClean="0"/>
              <a:t>that</a:t>
            </a:r>
            <a:r>
              <a:rPr lang="cs-CZ" dirty="0" smtClean="0"/>
              <a:t> </a:t>
            </a:r>
            <a:r>
              <a:rPr lang="cs-CZ" dirty="0" err="1" smtClean="0"/>
              <a:t>we</a:t>
            </a:r>
            <a:r>
              <a:rPr lang="cs-CZ" dirty="0" smtClean="0"/>
              <a:t> </a:t>
            </a:r>
            <a:r>
              <a:rPr lang="cs-CZ" dirty="0" err="1" smtClean="0"/>
              <a:t>evolved</a:t>
            </a:r>
            <a:r>
              <a:rPr lang="cs-CZ" dirty="0" smtClean="0"/>
              <a:t> in </a:t>
            </a:r>
            <a:r>
              <a:rPr lang="cs-CZ" dirty="0" err="1" smtClean="0"/>
              <a:t>one</a:t>
            </a:r>
            <a:r>
              <a:rPr lang="cs-CZ" dirty="0" smtClean="0"/>
              <a:t> </a:t>
            </a:r>
            <a:r>
              <a:rPr lang="cs-CZ" dirty="0" err="1" smtClean="0"/>
              <a:t>of</a:t>
            </a:r>
            <a:r>
              <a:rPr lang="cs-CZ" dirty="0" smtClean="0"/>
              <a:t> </a:t>
            </a:r>
            <a:r>
              <a:rPr lang="cs-CZ" dirty="0" err="1" smtClean="0"/>
              <a:t>the</a:t>
            </a:r>
            <a:r>
              <a:rPr lang="cs-CZ" dirty="0" smtClean="0"/>
              <a:t> </a:t>
            </a:r>
            <a:r>
              <a:rPr lang="cs-CZ" dirty="0" err="1" smtClean="0"/>
              <a:t>possible</a:t>
            </a:r>
            <a:r>
              <a:rPr lang="cs-CZ" dirty="0" smtClean="0"/>
              <a:t> </a:t>
            </a:r>
            <a:r>
              <a:rPr lang="cs-CZ" dirty="0" err="1" smtClean="0"/>
              <a:t>universes</a:t>
            </a:r>
            <a:r>
              <a:rPr lang="cs-CZ" dirty="0" smtClean="0"/>
              <a:t> </a:t>
            </a:r>
            <a:r>
              <a:rPr lang="cs-CZ" dirty="0" err="1" smtClean="0"/>
              <a:t>which</a:t>
            </a:r>
            <a:r>
              <a:rPr lang="cs-CZ" dirty="0" smtClean="0"/>
              <a:t> support </a:t>
            </a:r>
            <a:r>
              <a:rPr lang="cs-CZ" dirty="0" err="1" smtClean="0"/>
              <a:t>life</a:t>
            </a:r>
            <a:r>
              <a:rPr lang="cs-CZ" dirty="0" smtClean="0"/>
              <a:t> – </a:t>
            </a:r>
            <a:r>
              <a:rPr lang="cs-CZ" dirty="0" err="1" smtClean="0"/>
              <a:t>we</a:t>
            </a:r>
            <a:r>
              <a:rPr lang="cs-CZ" dirty="0" smtClean="0"/>
              <a:t> </a:t>
            </a:r>
            <a:r>
              <a:rPr lang="cs-CZ" dirty="0" err="1" smtClean="0"/>
              <a:t>could</a:t>
            </a:r>
            <a:r>
              <a:rPr lang="cs-CZ" dirty="0" smtClean="0"/>
              <a:t> not </a:t>
            </a:r>
            <a:r>
              <a:rPr lang="cs-CZ" dirty="0" err="1" smtClean="0"/>
              <a:t>have</a:t>
            </a:r>
            <a:r>
              <a:rPr lang="cs-CZ" dirty="0" smtClean="0"/>
              <a:t> </a:t>
            </a:r>
            <a:r>
              <a:rPr lang="cs-CZ" dirty="0" err="1" smtClean="0"/>
              <a:t>evolved</a:t>
            </a:r>
            <a:r>
              <a:rPr lang="cs-CZ" dirty="0" smtClean="0"/>
              <a:t> </a:t>
            </a:r>
            <a:r>
              <a:rPr lang="cs-CZ" dirty="0" err="1" smtClean="0"/>
              <a:t>elsewhere</a:t>
            </a:r>
            <a:endParaRPr lang="cs-CZ" dirty="0" smtClean="0"/>
          </a:p>
          <a:p>
            <a:r>
              <a:rPr lang="cs-CZ" dirty="0" err="1" smtClean="0"/>
              <a:t>Criticisms</a:t>
            </a:r>
            <a:r>
              <a:rPr lang="cs-CZ" dirty="0" smtClean="0"/>
              <a:t> </a:t>
            </a:r>
            <a:r>
              <a:rPr lang="cs-CZ" dirty="0" err="1" smtClean="0"/>
              <a:t>of</a:t>
            </a:r>
            <a:r>
              <a:rPr lang="cs-CZ" dirty="0" smtClean="0"/>
              <a:t> </a:t>
            </a:r>
            <a:r>
              <a:rPr lang="cs-CZ" dirty="0" err="1" smtClean="0"/>
              <a:t>the</a:t>
            </a:r>
            <a:r>
              <a:rPr lang="cs-CZ" dirty="0" smtClean="0"/>
              <a:t> Design Argument </a:t>
            </a:r>
            <a:r>
              <a:rPr lang="cs-CZ" dirty="0" err="1" smtClean="0"/>
              <a:t>apply</a:t>
            </a:r>
            <a:endParaRPr lang="en-GB" dirty="0"/>
          </a:p>
        </p:txBody>
      </p:sp>
    </p:spTree>
    <p:extLst>
      <p:ext uri="{BB962C8B-B14F-4D97-AF65-F5344CB8AC3E}">
        <p14:creationId xmlns:p14="http://schemas.microsoft.com/office/powerpoint/2010/main" val="80627163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Grp="1" noChangeArrowheads="1"/>
          </p:cNvSpPr>
          <p:nvPr>
            <p:ph type="title"/>
          </p:nvPr>
        </p:nvSpPr>
        <p:spPr>
          <a:xfrm>
            <a:off x="685440" y="609185"/>
            <a:ext cx="7771680" cy="1143480"/>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cs-CZ" smtClean="0"/>
              <a:t>Typical deductive arguments</a:t>
            </a:r>
          </a:p>
        </p:txBody>
      </p:sp>
      <p:sp>
        <p:nvSpPr>
          <p:cNvPr id="67587" name="Rectangle 2"/>
          <p:cNvSpPr>
            <a:spLocks noGrp="1" noChangeArrowheads="1"/>
          </p:cNvSpPr>
          <p:nvPr>
            <p:ph type="body" idx="1"/>
          </p:nvPr>
        </p:nvSpPr>
        <p:spPr>
          <a:xfrm>
            <a:off x="685440" y="1981649"/>
            <a:ext cx="7771680" cy="4115952"/>
          </a:xfrm>
        </p:spPr>
        <p:txBody>
          <a:bodyPr lIns="81639" tIns="42452" rIns="81639" bIns="42452"/>
          <a:lstStyle/>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5. </a:t>
            </a:r>
            <a:r>
              <a:rPr lang="en-US" altLang="cs-CZ" i="1" smtClean="0"/>
              <a:t>Disjunctive syllogism</a:t>
            </a:r>
            <a:r>
              <a:rPr lang="en-US" altLang="cs-CZ" smtClean="0"/>
              <a:t> – a syllogism which contains an “either…, or…” statement</a:t>
            </a:r>
          </a:p>
          <a:p>
            <a:pPr marL="773292" lvl="1" indent="-288004">
              <a:spcBef>
                <a:spcPts val="635"/>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Either breach of contract is a crime or it is not punishable by law.</a:t>
            </a:r>
          </a:p>
          <a:p>
            <a:pPr marL="773292" lvl="1" indent="-288004">
              <a:spcBef>
                <a:spcPts val="635"/>
              </a:spcBef>
              <a:spcAft>
                <a:spcPct val="0"/>
              </a:spcAft>
              <a:buNone/>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	Breach of contract is not a crime.</a:t>
            </a:r>
          </a:p>
          <a:p>
            <a:pPr marL="773292" lvl="1" indent="-288004">
              <a:spcBef>
                <a:spcPts val="635"/>
              </a:spcBef>
              <a:spcAft>
                <a:spcPct val="0"/>
              </a:spcAft>
              <a:buNone/>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	Therefore, breach of contract is not punishable by law.</a:t>
            </a:r>
          </a:p>
        </p:txBody>
      </p:sp>
    </p:spTree>
    <p:extLst>
      <p:ext uri="{BB962C8B-B14F-4D97-AF65-F5344CB8AC3E}">
        <p14:creationId xmlns:p14="http://schemas.microsoft.com/office/powerpoint/2010/main" val="382435691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
          <p:cNvSpPr>
            <a:spLocks noGrp="1" noChangeArrowheads="1"/>
          </p:cNvSpPr>
          <p:nvPr>
            <p:ph type="title"/>
          </p:nvPr>
        </p:nvSpPr>
        <p:spPr>
          <a:xfrm>
            <a:off x="685440" y="609185"/>
            <a:ext cx="7771680" cy="1143480"/>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altLang="cs-CZ" smtClean="0"/>
              <a:t>Typical inductive arguments</a:t>
            </a:r>
          </a:p>
        </p:txBody>
      </p:sp>
      <p:sp>
        <p:nvSpPr>
          <p:cNvPr id="68611" name="Rectangle 2"/>
          <p:cNvSpPr>
            <a:spLocks noGrp="1" noChangeArrowheads="1"/>
          </p:cNvSpPr>
          <p:nvPr>
            <p:ph type="body" idx="1"/>
          </p:nvPr>
        </p:nvSpPr>
        <p:spPr>
          <a:xfrm>
            <a:off x="685440" y="1981649"/>
            <a:ext cx="7771680" cy="4115952"/>
          </a:xfrm>
        </p:spPr>
        <p:txBody>
          <a:bodyPr lIns="81639" tIns="42452" rIns="81639" bIns="42452"/>
          <a:lstStyle/>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1. </a:t>
            </a:r>
            <a:r>
              <a:rPr lang="en-US" altLang="cs-CZ" i="1" smtClean="0"/>
              <a:t>Prediction</a:t>
            </a:r>
            <a:r>
              <a:rPr lang="en-US" altLang="cs-CZ" smtClean="0"/>
              <a:t> – premises describe some known events in the past or present, conclusion moves beyond to some events in the future</a:t>
            </a:r>
          </a:p>
          <a:p>
            <a:pPr marL="773292" lvl="1" indent="-288004">
              <a:spcBef>
                <a:spcPts val="635"/>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The atmosphere is very unstable and cumulus clouds are growing very fast. Therefore, it is likely that there is going to be a storm soon.  </a:t>
            </a:r>
          </a:p>
        </p:txBody>
      </p:sp>
    </p:spTree>
    <p:extLst>
      <p:ext uri="{BB962C8B-B14F-4D97-AF65-F5344CB8AC3E}">
        <p14:creationId xmlns:p14="http://schemas.microsoft.com/office/powerpoint/2010/main" val="193564516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
          <p:cNvSpPr>
            <a:spLocks noGrp="1" noChangeArrowheads="1"/>
          </p:cNvSpPr>
          <p:nvPr>
            <p:ph type="title"/>
          </p:nvPr>
        </p:nvSpPr>
        <p:spPr>
          <a:xfrm>
            <a:off x="685440" y="609185"/>
            <a:ext cx="7771680" cy="1143480"/>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altLang="cs-CZ" smtClean="0"/>
              <a:t>Typical inductive arguments</a:t>
            </a:r>
          </a:p>
        </p:txBody>
      </p:sp>
      <p:sp>
        <p:nvSpPr>
          <p:cNvPr id="69635" name="Rectangle 2"/>
          <p:cNvSpPr>
            <a:spLocks noGrp="1" noChangeArrowheads="1"/>
          </p:cNvSpPr>
          <p:nvPr>
            <p:ph type="body" idx="1"/>
          </p:nvPr>
        </p:nvSpPr>
        <p:spPr>
          <a:xfrm>
            <a:off x="685440" y="1981648"/>
            <a:ext cx="7771680" cy="4414064"/>
          </a:xfrm>
        </p:spPr>
        <p:txBody>
          <a:bodyPr lIns="81639" tIns="42452" rIns="81639" bIns="42452"/>
          <a:lstStyle/>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2. </a:t>
            </a:r>
            <a:r>
              <a:rPr lang="en-US" altLang="cs-CZ" i="1" smtClean="0"/>
              <a:t>Argument from analogy</a:t>
            </a:r>
            <a:r>
              <a:rPr lang="en-US" altLang="cs-CZ" smtClean="0"/>
              <a:t> – depends on the existence of similarity between two facts. Certain properties that are had by the first fact are on the basis of such similarity attributed to the other fact as well. </a:t>
            </a:r>
          </a:p>
          <a:p>
            <a:pPr marL="773292" lvl="1" indent="-288004">
              <a:spcBef>
                <a:spcPts val="635"/>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Peter has a German car and it is very reliable. Christina also has a German car, so it must also be reliable. </a:t>
            </a:r>
          </a:p>
          <a:p>
            <a:pPr marL="773292" lvl="1" indent="-288004">
              <a:spcBef>
                <a:spcPts val="635"/>
              </a:spcBef>
              <a:spcAft>
                <a:spcPct val="0"/>
              </a:spcAft>
              <a:buSzPct val="45000"/>
              <a:buNone/>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endParaRPr lang="en-US" altLang="cs-CZ" smtClean="0"/>
          </a:p>
        </p:txBody>
      </p:sp>
    </p:spTree>
    <p:extLst>
      <p:ext uri="{BB962C8B-B14F-4D97-AF65-F5344CB8AC3E}">
        <p14:creationId xmlns:p14="http://schemas.microsoft.com/office/powerpoint/2010/main" val="326823066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
          <p:cNvSpPr>
            <a:spLocks noGrp="1" noChangeArrowheads="1"/>
          </p:cNvSpPr>
          <p:nvPr>
            <p:ph type="title"/>
          </p:nvPr>
        </p:nvSpPr>
        <p:spPr>
          <a:xfrm>
            <a:off x="685440" y="609185"/>
            <a:ext cx="7771680" cy="1143480"/>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altLang="cs-CZ" smtClean="0"/>
              <a:t>Typical inductive arguments</a:t>
            </a:r>
          </a:p>
        </p:txBody>
      </p:sp>
      <p:sp>
        <p:nvSpPr>
          <p:cNvPr id="70659" name="Rectangle 2"/>
          <p:cNvSpPr>
            <a:spLocks noGrp="1" noChangeArrowheads="1"/>
          </p:cNvSpPr>
          <p:nvPr>
            <p:ph type="body" idx="1"/>
          </p:nvPr>
        </p:nvSpPr>
        <p:spPr>
          <a:xfrm>
            <a:off x="685440" y="1981649"/>
            <a:ext cx="7771680" cy="4115952"/>
          </a:xfrm>
        </p:spPr>
        <p:txBody>
          <a:bodyPr lIns="81639" tIns="42452" rIns="81639" bIns="42452"/>
          <a:lstStyle/>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3. </a:t>
            </a:r>
            <a:r>
              <a:rPr lang="en-US" altLang="cs-CZ" i="1" smtClean="0"/>
              <a:t>Inductive generalization</a:t>
            </a:r>
            <a:r>
              <a:rPr lang="en-US" altLang="cs-CZ" smtClean="0"/>
              <a:t> – premises describe a sample which has certain characteristics, conclusion extends the characteristics to the whole group. </a:t>
            </a:r>
          </a:p>
          <a:p>
            <a:pPr marL="773292" lvl="1" indent="-288004">
              <a:spcBef>
                <a:spcPts val="635"/>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Opinion polls – 35% of the population would vote Social Democrats. </a:t>
            </a:r>
          </a:p>
          <a:p>
            <a:pPr marL="773292" lvl="1" indent="-288004">
              <a:spcBef>
                <a:spcPts val="635"/>
              </a:spcBef>
              <a:spcAft>
                <a:spcPct val="0"/>
              </a:spcAft>
              <a:buNone/>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	Did they ask everybody?</a:t>
            </a:r>
          </a:p>
        </p:txBody>
      </p:sp>
    </p:spTree>
    <p:extLst>
      <p:ext uri="{BB962C8B-B14F-4D97-AF65-F5344CB8AC3E}">
        <p14:creationId xmlns:p14="http://schemas.microsoft.com/office/powerpoint/2010/main" val="3198668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
          <p:cNvSpPr>
            <a:spLocks noGrp="1" noChangeArrowheads="1"/>
          </p:cNvSpPr>
          <p:nvPr>
            <p:ph type="title"/>
          </p:nvPr>
        </p:nvSpPr>
        <p:spPr>
          <a:xfrm>
            <a:off x="685440" y="609185"/>
            <a:ext cx="7771680" cy="1143480"/>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altLang="cs-CZ" smtClean="0"/>
              <a:t>Typical inductive arguments</a:t>
            </a:r>
          </a:p>
        </p:txBody>
      </p:sp>
      <p:sp>
        <p:nvSpPr>
          <p:cNvPr id="71683" name="Rectangle 2"/>
          <p:cNvSpPr>
            <a:spLocks noGrp="1" noChangeArrowheads="1"/>
          </p:cNvSpPr>
          <p:nvPr>
            <p:ph type="body" idx="1"/>
          </p:nvPr>
        </p:nvSpPr>
        <p:spPr>
          <a:xfrm>
            <a:off x="685440" y="1981649"/>
            <a:ext cx="7771680" cy="4115952"/>
          </a:xfrm>
        </p:spPr>
        <p:txBody>
          <a:bodyPr lIns="81639" tIns="42452" rIns="81639" bIns="42452"/>
          <a:lstStyle/>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4. </a:t>
            </a:r>
            <a:r>
              <a:rPr lang="en-US" altLang="cs-CZ" i="1" smtClean="0"/>
              <a:t>Argument from authority</a:t>
            </a:r>
            <a:r>
              <a:rPr lang="en-US" altLang="cs-CZ" smtClean="0"/>
              <a:t> – conclusion depends on a statement made by some presumed authority. </a:t>
            </a:r>
          </a:p>
          <a:p>
            <a:pPr marL="773292" lvl="1" indent="-288004">
              <a:spcBef>
                <a:spcPts val="635"/>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Vaclav Klaus claims that global warming is a myth. Therefore, global warming is a myth. </a:t>
            </a:r>
          </a:p>
        </p:txBody>
      </p:sp>
    </p:spTree>
    <p:extLst>
      <p:ext uri="{BB962C8B-B14F-4D97-AF65-F5344CB8AC3E}">
        <p14:creationId xmlns:p14="http://schemas.microsoft.com/office/powerpoint/2010/main" val="40364401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
          <p:cNvSpPr>
            <a:spLocks noGrp="1" noChangeArrowheads="1"/>
          </p:cNvSpPr>
          <p:nvPr>
            <p:ph type="title"/>
          </p:nvPr>
        </p:nvSpPr>
        <p:spPr>
          <a:xfrm>
            <a:off x="685440" y="609185"/>
            <a:ext cx="7771680" cy="1143480"/>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altLang="cs-CZ" smtClean="0"/>
              <a:t>Typical inductive arguments</a:t>
            </a:r>
          </a:p>
        </p:txBody>
      </p:sp>
      <p:sp>
        <p:nvSpPr>
          <p:cNvPr id="72707" name="Rectangle 2"/>
          <p:cNvSpPr>
            <a:spLocks noGrp="1" noChangeArrowheads="1"/>
          </p:cNvSpPr>
          <p:nvPr>
            <p:ph type="body" idx="1"/>
          </p:nvPr>
        </p:nvSpPr>
        <p:spPr>
          <a:xfrm>
            <a:off x="685440" y="1981649"/>
            <a:ext cx="7771680" cy="4115952"/>
          </a:xfrm>
        </p:spPr>
        <p:txBody>
          <a:bodyPr lIns="81639" tIns="42452" rIns="81639" bIns="42452"/>
          <a:lstStyle/>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5. </a:t>
            </a:r>
            <a:r>
              <a:rPr lang="en-US" altLang="cs-CZ" i="1" smtClean="0"/>
              <a:t>Argument based on signs</a:t>
            </a:r>
            <a:r>
              <a:rPr lang="en-US" altLang="cs-CZ" smtClean="0"/>
              <a:t> – premises describe a certain sign, conclusion states the situation that the sign symbolizes.</a:t>
            </a:r>
          </a:p>
          <a:p>
            <a:pPr marL="773292" lvl="1" indent="-288004">
              <a:spcBef>
                <a:spcPts val="635"/>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There is a sign that the road is closed. Therefore, the road is probably closed. </a:t>
            </a:r>
          </a:p>
        </p:txBody>
      </p:sp>
    </p:spTree>
    <p:extLst>
      <p:ext uri="{BB962C8B-B14F-4D97-AF65-F5344CB8AC3E}">
        <p14:creationId xmlns:p14="http://schemas.microsoft.com/office/powerpoint/2010/main" val="28063916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
          <p:cNvSpPr>
            <a:spLocks noGrp="1" noChangeArrowheads="1"/>
          </p:cNvSpPr>
          <p:nvPr>
            <p:ph type="title"/>
          </p:nvPr>
        </p:nvSpPr>
        <p:spPr>
          <a:xfrm>
            <a:off x="685440" y="609185"/>
            <a:ext cx="7771680" cy="1143480"/>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altLang="cs-CZ" smtClean="0"/>
              <a:t>Typical inductive arguments</a:t>
            </a:r>
          </a:p>
        </p:txBody>
      </p:sp>
      <p:sp>
        <p:nvSpPr>
          <p:cNvPr id="73731" name="Rectangle 2"/>
          <p:cNvSpPr>
            <a:spLocks noGrp="1" noChangeArrowheads="1"/>
          </p:cNvSpPr>
          <p:nvPr>
            <p:ph type="body" idx="1"/>
          </p:nvPr>
        </p:nvSpPr>
        <p:spPr>
          <a:xfrm>
            <a:off x="685440" y="1981649"/>
            <a:ext cx="7771680" cy="4115952"/>
          </a:xfrm>
        </p:spPr>
        <p:txBody>
          <a:bodyPr lIns="81639" tIns="42452" rIns="81639" bIns="42452"/>
          <a:lstStyle/>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6. </a:t>
            </a:r>
            <a:r>
              <a:rPr lang="en-US" altLang="cs-CZ" i="1" smtClean="0"/>
              <a:t>Causal inference</a:t>
            </a:r>
            <a:r>
              <a:rPr lang="en-US" altLang="cs-CZ" smtClean="0"/>
              <a:t> – proceeds from the knowledge of the cause to the knowledge of an effect, or conversely. </a:t>
            </a:r>
          </a:p>
          <a:p>
            <a:pPr marL="773292" lvl="1" indent="-288004">
              <a:spcBef>
                <a:spcPts val="635"/>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There is thick black smoke on the horizon. There must be fire somewhere. </a:t>
            </a:r>
          </a:p>
          <a:p>
            <a:pPr marL="773292" lvl="1" indent="-288004">
              <a:spcBef>
                <a:spcPts val="635"/>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The beer was left in the freezer overnight. The bottle has probably broken. </a:t>
            </a:r>
          </a:p>
        </p:txBody>
      </p:sp>
    </p:spTree>
    <p:extLst>
      <p:ext uri="{BB962C8B-B14F-4D97-AF65-F5344CB8AC3E}">
        <p14:creationId xmlns:p14="http://schemas.microsoft.com/office/powerpoint/2010/main" val="28995667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
          <p:cNvSpPr>
            <a:spLocks noGrp="1" noChangeArrowheads="1"/>
          </p:cNvSpPr>
          <p:nvPr>
            <p:ph type="title"/>
          </p:nvPr>
        </p:nvSpPr>
        <p:spPr>
          <a:xfrm>
            <a:off x="685440" y="609185"/>
            <a:ext cx="7771680" cy="1143480"/>
          </a:xfrm>
        </p:spPr>
        <p:txBody>
          <a:bodyPr lIns="81639" tIns="42452" rIns="81639" bIns="42452"/>
          <a:lstStyle/>
          <a:p>
            <a:pPr>
              <a:buSzPct val="45000"/>
              <a:tabLst>
                <a:tab pos="0" algn="l"/>
                <a:tab pos="829452" algn="l"/>
                <a:tab pos="1658904" algn="l"/>
                <a:tab pos="2488357" algn="l"/>
                <a:tab pos="3317809" algn="l"/>
                <a:tab pos="4147261" algn="l"/>
                <a:tab pos="4976713" algn="l"/>
                <a:tab pos="5806166" algn="l"/>
                <a:tab pos="6635618" algn="l"/>
                <a:tab pos="7465070" algn="l"/>
                <a:tab pos="8294522" algn="l"/>
                <a:tab pos="9123975" algn="l"/>
                <a:tab pos="9363018" algn="l"/>
                <a:tab pos="9777744" algn="l"/>
                <a:tab pos="9779185" algn="l"/>
              </a:tabLst>
            </a:pPr>
            <a:r>
              <a:rPr lang="cs-CZ" altLang="cs-CZ" smtClean="0"/>
              <a:t>Conclusion	</a:t>
            </a:r>
          </a:p>
        </p:txBody>
      </p:sp>
      <p:sp>
        <p:nvSpPr>
          <p:cNvPr id="74755" name="Rectangle 2"/>
          <p:cNvSpPr>
            <a:spLocks noGrp="1" noChangeArrowheads="1"/>
          </p:cNvSpPr>
          <p:nvPr>
            <p:ph type="body" idx="1"/>
          </p:nvPr>
        </p:nvSpPr>
        <p:spPr>
          <a:xfrm>
            <a:off x="685440" y="1981649"/>
            <a:ext cx="7771680" cy="4115952"/>
          </a:xfrm>
        </p:spPr>
        <p:txBody>
          <a:bodyPr lIns="81639" tIns="42452" rIns="81639" bIns="42452"/>
          <a:lstStyle/>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cs-CZ" altLang="cs-CZ" smtClean="0"/>
              <a:t>Three things to watch out for when deciding if an argument is deductive or inductive:</a:t>
            </a:r>
          </a:p>
          <a:p>
            <a:pPr marL="773292" lvl="1" indent="-288004">
              <a:spcBef>
                <a:spcPts val="635"/>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cs-CZ" altLang="cs-CZ" smtClean="0"/>
              <a:t>Indicators</a:t>
            </a:r>
          </a:p>
          <a:p>
            <a:pPr marL="773292" lvl="1" indent="-288004">
              <a:spcBef>
                <a:spcPts val="635"/>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cs-CZ" altLang="cs-CZ" smtClean="0"/>
              <a:t>Strength of inferential link</a:t>
            </a:r>
          </a:p>
          <a:p>
            <a:pPr marL="773292" lvl="1" indent="-288004">
              <a:spcBef>
                <a:spcPts val="635"/>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cs-CZ" altLang="cs-CZ" smtClean="0"/>
              <a:t>Typical inductive and deductive arguments</a:t>
            </a:r>
          </a:p>
        </p:txBody>
      </p:sp>
    </p:spTree>
    <p:extLst>
      <p:ext uri="{BB962C8B-B14F-4D97-AF65-F5344CB8AC3E}">
        <p14:creationId xmlns:p14="http://schemas.microsoft.com/office/powerpoint/2010/main" val="399528268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1"/>
          <p:cNvSpPr txBox="1">
            <a:spLocks noChangeArrowheads="1"/>
          </p:cNvSpPr>
          <p:nvPr/>
        </p:nvSpPr>
        <p:spPr bwMode="auto">
          <a:xfrm>
            <a:off x="456481" y="273629"/>
            <a:ext cx="8228160" cy="58570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5471"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algn="ctr" eaLnBrk="1">
              <a:buClrTx/>
              <a:buSzPct val="45000"/>
              <a:buFontTx/>
              <a:buNone/>
            </a:pPr>
            <a:r>
              <a:rPr lang="cs-CZ" altLang="cs-CZ" sz="2900" b="1">
                <a:solidFill>
                  <a:srgbClr val="000000"/>
                </a:solidFill>
              </a:rPr>
              <a:t>5. extended arguments</a:t>
            </a:r>
          </a:p>
        </p:txBody>
      </p:sp>
    </p:spTree>
    <p:extLst>
      <p:ext uri="{BB962C8B-B14F-4D97-AF65-F5344CB8AC3E}">
        <p14:creationId xmlns:p14="http://schemas.microsoft.com/office/powerpoint/2010/main" val="331895826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Grp="1" noChangeArrowheads="1"/>
          </p:cNvSpPr>
          <p:nvPr>
            <p:ph type="body"/>
          </p:nvPr>
        </p:nvSpPr>
        <p:spPr>
          <a:xfrm>
            <a:off x="685440" y="1981649"/>
            <a:ext cx="7771680" cy="4115952"/>
          </a:xfrm>
        </p:spPr>
        <p:txBody>
          <a:bodyPr lIns="81639" tIns="42452" rIns="81639" bIns="42452" anchor="t"/>
          <a:lstStyle/>
          <a:p>
            <a:pPr marL="381606" indent="-286565" algn="l">
              <a:spcBef>
                <a:spcPts val="726"/>
              </a:spcBef>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defRPr/>
            </a:pPr>
            <a:r>
              <a:rPr lang="en-US" altLang="cs-CZ" sz="2900"/>
              <a:t>Arguments in newspapers, magazines and ordinary speech may be very complex – arguments, sub arguments, multiple conclusions, conclusions serving as premises, etc. </a:t>
            </a:r>
          </a:p>
          <a:p>
            <a:pPr marL="381606" indent="-286565" algn="l">
              <a:spcBef>
                <a:spcPts val="726"/>
              </a:spcBef>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defRPr/>
            </a:pPr>
            <a:r>
              <a:rPr lang="en-US" altLang="cs-CZ" sz="2900"/>
              <a:t>For the sake of clarity, the form of extended arguments must be analyzed</a:t>
            </a:r>
          </a:p>
        </p:txBody>
      </p:sp>
    </p:spTree>
    <p:extLst>
      <p:ext uri="{BB962C8B-B14F-4D97-AF65-F5344CB8AC3E}">
        <p14:creationId xmlns:p14="http://schemas.microsoft.com/office/powerpoint/2010/main" val="17784746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The</a:t>
            </a:r>
            <a:r>
              <a:rPr lang="cs-CZ" dirty="0" smtClean="0"/>
              <a:t> </a:t>
            </a:r>
            <a:r>
              <a:rPr lang="cs-CZ" dirty="0" err="1" smtClean="0"/>
              <a:t>First</a:t>
            </a:r>
            <a:r>
              <a:rPr lang="cs-CZ" dirty="0" smtClean="0"/>
              <a:t> Cause Argument</a:t>
            </a:r>
            <a:endParaRPr lang="en-GB" dirty="0"/>
          </a:p>
        </p:txBody>
      </p:sp>
      <p:sp>
        <p:nvSpPr>
          <p:cNvPr id="3" name="Zástupný symbol pro obsah 2"/>
          <p:cNvSpPr>
            <a:spLocks noGrp="1"/>
          </p:cNvSpPr>
          <p:nvPr>
            <p:ph idx="1"/>
          </p:nvPr>
        </p:nvSpPr>
        <p:spPr/>
        <p:txBody>
          <a:bodyPr/>
          <a:lstStyle/>
          <a:p>
            <a:r>
              <a:rPr lang="cs-CZ" dirty="0" err="1" smtClean="0"/>
              <a:t>An</a:t>
            </a:r>
            <a:r>
              <a:rPr lang="cs-CZ" dirty="0" smtClean="0"/>
              <a:t> a priori argument</a:t>
            </a:r>
          </a:p>
          <a:p>
            <a:r>
              <a:rPr lang="cs-CZ" dirty="0" err="1" smtClean="0"/>
              <a:t>Cosmological</a:t>
            </a:r>
            <a:r>
              <a:rPr lang="cs-CZ" dirty="0" smtClean="0"/>
              <a:t> Argument</a:t>
            </a:r>
          </a:p>
          <a:p>
            <a:r>
              <a:rPr lang="cs-CZ" dirty="0" err="1" smtClean="0"/>
              <a:t>Every</a:t>
            </a:r>
            <a:r>
              <a:rPr lang="cs-CZ" dirty="0" smtClean="0"/>
              <a:t> </a:t>
            </a:r>
            <a:r>
              <a:rPr lang="cs-CZ" dirty="0" err="1" smtClean="0"/>
              <a:t>event</a:t>
            </a:r>
            <a:r>
              <a:rPr lang="cs-CZ" dirty="0" smtClean="0"/>
              <a:t> has </a:t>
            </a:r>
            <a:r>
              <a:rPr lang="cs-CZ" dirty="0" err="1" smtClean="0"/>
              <a:t>been</a:t>
            </a:r>
            <a:r>
              <a:rPr lang="cs-CZ" dirty="0" smtClean="0"/>
              <a:t> </a:t>
            </a:r>
            <a:r>
              <a:rPr lang="cs-CZ" dirty="0" err="1" smtClean="0"/>
              <a:t>caused</a:t>
            </a:r>
            <a:r>
              <a:rPr lang="cs-CZ" dirty="0" smtClean="0"/>
              <a:t> by a cause. </a:t>
            </a:r>
            <a:r>
              <a:rPr lang="cs-CZ" dirty="0" err="1" smtClean="0"/>
              <a:t>There</a:t>
            </a:r>
            <a:r>
              <a:rPr lang="cs-CZ" dirty="0" smtClean="0"/>
              <a:t> </a:t>
            </a:r>
            <a:r>
              <a:rPr lang="cs-CZ" dirty="0" err="1" smtClean="0"/>
              <a:t>must</a:t>
            </a:r>
            <a:r>
              <a:rPr lang="cs-CZ" dirty="0" smtClean="0"/>
              <a:t> </a:t>
            </a:r>
            <a:r>
              <a:rPr lang="cs-CZ" dirty="0" err="1" smtClean="0"/>
              <a:t>have</a:t>
            </a:r>
            <a:r>
              <a:rPr lang="cs-CZ" dirty="0" smtClean="0"/>
              <a:t> </a:t>
            </a:r>
            <a:r>
              <a:rPr lang="cs-CZ" dirty="0" err="1" smtClean="0"/>
              <a:t>been</a:t>
            </a:r>
            <a:r>
              <a:rPr lang="cs-CZ" dirty="0" smtClean="0"/>
              <a:t> a cause </a:t>
            </a:r>
            <a:r>
              <a:rPr lang="cs-CZ" dirty="0" err="1" smtClean="0"/>
              <a:t>of</a:t>
            </a:r>
            <a:r>
              <a:rPr lang="cs-CZ" dirty="0" smtClean="0"/>
              <a:t> </a:t>
            </a:r>
            <a:r>
              <a:rPr lang="cs-CZ" dirty="0" err="1" smtClean="0"/>
              <a:t>the</a:t>
            </a:r>
            <a:r>
              <a:rPr lang="cs-CZ" dirty="0" smtClean="0"/>
              <a:t> </a:t>
            </a:r>
            <a:r>
              <a:rPr lang="cs-CZ" dirty="0" err="1" smtClean="0"/>
              <a:t>universe</a:t>
            </a:r>
            <a:r>
              <a:rPr lang="cs-CZ" dirty="0" smtClean="0"/>
              <a:t> – </a:t>
            </a:r>
            <a:r>
              <a:rPr lang="cs-CZ" dirty="0" err="1" smtClean="0"/>
              <a:t>The</a:t>
            </a:r>
            <a:r>
              <a:rPr lang="cs-CZ" dirty="0" smtClean="0"/>
              <a:t> </a:t>
            </a:r>
            <a:r>
              <a:rPr lang="cs-CZ" dirty="0" err="1" smtClean="0"/>
              <a:t>First</a:t>
            </a:r>
            <a:r>
              <a:rPr lang="cs-CZ" dirty="0" smtClean="0"/>
              <a:t> Cause – </a:t>
            </a:r>
            <a:r>
              <a:rPr lang="cs-CZ" dirty="0" err="1" smtClean="0"/>
              <a:t>The</a:t>
            </a:r>
            <a:r>
              <a:rPr lang="cs-CZ" dirty="0" smtClean="0"/>
              <a:t> </a:t>
            </a:r>
            <a:r>
              <a:rPr lang="cs-CZ" dirty="0" err="1" smtClean="0"/>
              <a:t>God</a:t>
            </a:r>
            <a:endParaRPr lang="cs-CZ" dirty="0" smtClean="0"/>
          </a:p>
          <a:p>
            <a:endParaRPr lang="cs-CZ" dirty="0" smtClean="0"/>
          </a:p>
        </p:txBody>
      </p:sp>
    </p:spTree>
    <p:extLst>
      <p:ext uri="{BB962C8B-B14F-4D97-AF65-F5344CB8AC3E}">
        <p14:creationId xmlns:p14="http://schemas.microsoft.com/office/powerpoint/2010/main" val="66686847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Grp="1" noChangeArrowheads="1"/>
          </p:cNvSpPr>
          <p:nvPr>
            <p:ph type="title"/>
          </p:nvPr>
        </p:nvSpPr>
        <p:spPr>
          <a:xfrm>
            <a:off x="685440" y="609185"/>
            <a:ext cx="7771680" cy="1143480"/>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cs-CZ" smtClean="0"/>
              <a:t>Types of argument structure</a:t>
            </a:r>
          </a:p>
        </p:txBody>
      </p:sp>
      <p:sp>
        <p:nvSpPr>
          <p:cNvPr id="77827" name="Rectangle 2"/>
          <p:cNvSpPr>
            <a:spLocks noGrp="1" noChangeArrowheads="1"/>
          </p:cNvSpPr>
          <p:nvPr>
            <p:ph type="body" idx="1"/>
          </p:nvPr>
        </p:nvSpPr>
        <p:spPr>
          <a:xfrm>
            <a:off x="685440" y="1981649"/>
            <a:ext cx="7771680" cy="4115952"/>
          </a:xfrm>
        </p:spPr>
        <p:txBody>
          <a:bodyPr lIns="81639" tIns="42452" rIns="81639" bIns="42452"/>
          <a:lstStyle/>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Vertical pattern</a:t>
            </a:r>
          </a:p>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Horizontal pattern</a:t>
            </a:r>
          </a:p>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Conjoint premises</a:t>
            </a:r>
          </a:p>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Multiple conclusions</a:t>
            </a:r>
          </a:p>
        </p:txBody>
      </p:sp>
    </p:spTree>
    <p:extLst>
      <p:ext uri="{BB962C8B-B14F-4D97-AF65-F5344CB8AC3E}">
        <p14:creationId xmlns:p14="http://schemas.microsoft.com/office/powerpoint/2010/main" val="8816311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685440" y="609185"/>
            <a:ext cx="7771680" cy="1143480"/>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cs-CZ" smtClean="0"/>
              <a:t>Vertical pattern</a:t>
            </a:r>
          </a:p>
        </p:txBody>
      </p:sp>
      <p:sp>
        <p:nvSpPr>
          <p:cNvPr id="78851" name="Rectangle 2"/>
          <p:cNvSpPr>
            <a:spLocks noGrp="1" noChangeArrowheads="1"/>
          </p:cNvSpPr>
          <p:nvPr>
            <p:ph type="body" idx="1"/>
          </p:nvPr>
        </p:nvSpPr>
        <p:spPr>
          <a:xfrm>
            <a:off x="685440" y="1981649"/>
            <a:ext cx="7771680" cy="4115952"/>
          </a:xfrm>
        </p:spPr>
        <p:txBody>
          <a:bodyPr lIns="81639" tIns="42452" rIns="81639" bIns="42452"/>
          <a:lstStyle/>
          <a:p>
            <a:pPr marL="381606" indent="-286565">
              <a:spcBef>
                <a:spcPts val="635"/>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z="2500"/>
              <a:t>The conclusion of a prior argument becomes a premise of another argument</a:t>
            </a:r>
          </a:p>
          <a:p>
            <a:pPr marL="381606" indent="-286565">
              <a:spcBef>
                <a:spcPts val="635"/>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z="2500"/>
              <a:t>(1)The selling of human organs should be banned. (2)Allowing human organs to be sold will lead to a situation in which only the rich will be able to afford transplants. This is so because (3)whenever something scarce is bought and sold as a commodity, the price always goes up. (4)The law of supply and demand requires it. </a:t>
            </a:r>
          </a:p>
        </p:txBody>
      </p:sp>
    </p:spTree>
    <p:extLst>
      <p:ext uri="{BB962C8B-B14F-4D97-AF65-F5344CB8AC3E}">
        <p14:creationId xmlns:p14="http://schemas.microsoft.com/office/powerpoint/2010/main" val="354201475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
          <p:cNvSpPr>
            <a:spLocks noGrp="1" noChangeArrowheads="1"/>
          </p:cNvSpPr>
          <p:nvPr>
            <p:ph type="title"/>
          </p:nvPr>
        </p:nvSpPr>
        <p:spPr>
          <a:xfrm>
            <a:off x="685440" y="609185"/>
            <a:ext cx="7771680" cy="1143480"/>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cs-CZ" smtClean="0"/>
              <a:t>Vertical pattern</a:t>
            </a:r>
          </a:p>
        </p:txBody>
      </p:sp>
      <p:sp>
        <p:nvSpPr>
          <p:cNvPr id="79875" name="Rectangle 2"/>
          <p:cNvSpPr>
            <a:spLocks noGrp="1" noChangeArrowheads="1"/>
          </p:cNvSpPr>
          <p:nvPr>
            <p:ph type="body" idx="1"/>
          </p:nvPr>
        </p:nvSpPr>
        <p:spPr>
          <a:xfrm>
            <a:off x="685440" y="1981649"/>
            <a:ext cx="7771680" cy="4115952"/>
          </a:xfrm>
        </p:spPr>
        <p:txBody>
          <a:bodyPr lIns="81639" tIns="42452" rIns="81639" bIns="42452"/>
          <a:lstStyle/>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dirty="0" smtClean="0"/>
              <a:t>(4)</a:t>
            </a:r>
          </a:p>
          <a:p>
            <a:pPr marL="381606" indent="-286565">
              <a:spcBef>
                <a:spcPts val="726"/>
              </a:spcBef>
              <a:spcAft>
                <a:spcPct val="0"/>
              </a:spcAft>
              <a:buNone/>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dirty="0" smtClean="0"/>
              <a:t>	 </a:t>
            </a:r>
            <a:r>
              <a:rPr lang="en-US" altLang="cs-CZ" dirty="0" smtClean="0">
                <a:latin typeface="Symbol" charset="2"/>
              </a:rPr>
              <a:t></a:t>
            </a:r>
          </a:p>
          <a:p>
            <a:pPr marL="381606" indent="-286565">
              <a:spcBef>
                <a:spcPts val="726"/>
              </a:spcBef>
              <a:spcAft>
                <a:spcPct val="0"/>
              </a:spcAft>
              <a:buNone/>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dirty="0" smtClean="0"/>
              <a:t>	(3)</a:t>
            </a:r>
          </a:p>
          <a:p>
            <a:pPr marL="381606" indent="-286565">
              <a:spcBef>
                <a:spcPts val="726"/>
              </a:spcBef>
              <a:spcAft>
                <a:spcPct val="0"/>
              </a:spcAft>
              <a:buNone/>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dirty="0" smtClean="0"/>
              <a:t>    </a:t>
            </a:r>
            <a:r>
              <a:rPr lang="en-US" altLang="cs-CZ" dirty="0" smtClean="0">
                <a:latin typeface="Symbol" charset="2"/>
              </a:rPr>
              <a:t></a:t>
            </a:r>
          </a:p>
          <a:p>
            <a:pPr marL="381606" indent="-286565">
              <a:spcBef>
                <a:spcPts val="726"/>
              </a:spcBef>
              <a:spcAft>
                <a:spcPct val="0"/>
              </a:spcAft>
              <a:buNone/>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dirty="0" smtClean="0"/>
              <a:t>	(2)</a:t>
            </a:r>
          </a:p>
          <a:p>
            <a:pPr marL="381606" indent="-286565">
              <a:spcBef>
                <a:spcPts val="726"/>
              </a:spcBef>
              <a:spcAft>
                <a:spcPct val="0"/>
              </a:spcAft>
              <a:buNone/>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dirty="0" smtClean="0"/>
              <a:t>	 </a:t>
            </a:r>
            <a:r>
              <a:rPr lang="en-US" altLang="cs-CZ" dirty="0" smtClean="0">
                <a:latin typeface="Symbol" charset="2"/>
              </a:rPr>
              <a:t></a:t>
            </a:r>
          </a:p>
          <a:p>
            <a:pPr marL="381606" indent="-286565">
              <a:spcBef>
                <a:spcPts val="726"/>
              </a:spcBef>
              <a:spcAft>
                <a:spcPct val="0"/>
              </a:spcAft>
              <a:buNone/>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dirty="0" smtClean="0"/>
              <a:t>	(1)</a:t>
            </a:r>
          </a:p>
        </p:txBody>
      </p:sp>
    </p:spTree>
    <p:extLst>
      <p:ext uri="{BB962C8B-B14F-4D97-AF65-F5344CB8AC3E}">
        <p14:creationId xmlns:p14="http://schemas.microsoft.com/office/powerpoint/2010/main" val="32977286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
          <p:cNvSpPr>
            <a:spLocks noGrp="1" noChangeArrowheads="1"/>
          </p:cNvSpPr>
          <p:nvPr>
            <p:ph type="title"/>
          </p:nvPr>
        </p:nvSpPr>
        <p:spPr>
          <a:xfrm>
            <a:off x="685440" y="609185"/>
            <a:ext cx="7771680" cy="1143480"/>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cs-CZ" smtClean="0"/>
              <a:t>Horizontal pattern</a:t>
            </a:r>
          </a:p>
        </p:txBody>
      </p:sp>
      <p:sp>
        <p:nvSpPr>
          <p:cNvPr id="80899" name="Rectangle 2"/>
          <p:cNvSpPr>
            <a:spLocks noGrp="1" noChangeArrowheads="1"/>
          </p:cNvSpPr>
          <p:nvPr>
            <p:ph type="body" idx="1"/>
          </p:nvPr>
        </p:nvSpPr>
        <p:spPr>
          <a:xfrm>
            <a:off x="685440" y="1981649"/>
            <a:ext cx="7771680" cy="4115952"/>
          </a:xfrm>
        </p:spPr>
        <p:txBody>
          <a:bodyPr lIns="81639" tIns="42452" rIns="81639" bIns="42452"/>
          <a:lstStyle/>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Conclusion supported by more independent premises</a:t>
            </a:r>
          </a:p>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(1)The selling of human organs should be banned. (2) If it is allowed, people in financial need will start selling their organs. Also, (3) criminals will start killing healthy young people and sell their organs on black market. </a:t>
            </a:r>
          </a:p>
        </p:txBody>
      </p:sp>
    </p:spTree>
    <p:extLst>
      <p:ext uri="{BB962C8B-B14F-4D97-AF65-F5344CB8AC3E}">
        <p14:creationId xmlns:p14="http://schemas.microsoft.com/office/powerpoint/2010/main" val="173647204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
          <p:cNvSpPr>
            <a:spLocks noGrp="1" noChangeArrowheads="1"/>
          </p:cNvSpPr>
          <p:nvPr>
            <p:ph type="title"/>
          </p:nvPr>
        </p:nvSpPr>
        <p:spPr>
          <a:xfrm>
            <a:off x="685440" y="609185"/>
            <a:ext cx="7771680" cy="1143480"/>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cs-CZ" smtClean="0"/>
              <a:t>Horizontal Pattern</a:t>
            </a:r>
          </a:p>
        </p:txBody>
      </p:sp>
      <p:sp>
        <p:nvSpPr>
          <p:cNvPr id="81923" name="Rectangle 2"/>
          <p:cNvSpPr>
            <a:spLocks noGrp="1" noChangeArrowheads="1"/>
          </p:cNvSpPr>
          <p:nvPr>
            <p:ph type="body" idx="1"/>
          </p:nvPr>
        </p:nvSpPr>
        <p:spPr>
          <a:xfrm>
            <a:off x="685440" y="1981649"/>
            <a:ext cx="7771680" cy="4115952"/>
          </a:xfrm>
        </p:spPr>
        <p:txBody>
          <a:bodyPr lIns="81639" tIns="42452" rIns="81639" bIns="42452"/>
          <a:lstStyle/>
          <a:p>
            <a:pPr marL="381606" indent="-286565">
              <a:spcBef>
                <a:spcPts val="726"/>
              </a:spcBef>
              <a:spcAft>
                <a:spcPct val="0"/>
              </a:spcAft>
              <a:buSzPct val="45000"/>
              <a:buFont typeface="Wingdings" charset="2"/>
              <a:buChar char=""/>
              <a:tabLst>
                <a:tab pos="888494" algn="l"/>
                <a:tab pos="1717946" algn="l"/>
                <a:tab pos="2547398" algn="l"/>
                <a:tab pos="3376850" algn="l"/>
                <a:tab pos="4206303" algn="l"/>
                <a:tab pos="5035755" algn="l"/>
                <a:tab pos="5865207" algn="l"/>
                <a:tab pos="6694659" algn="l"/>
                <a:tab pos="7524111" algn="l"/>
                <a:tab pos="8353564" algn="l"/>
                <a:tab pos="9183016" algn="l"/>
                <a:tab pos="9352938" algn="l"/>
                <a:tab pos="9760464" algn="l"/>
                <a:tab pos="9763344" algn="l"/>
                <a:tab pos="9766224" algn="l"/>
                <a:tab pos="9769104" algn="l"/>
                <a:tab pos="9771984" algn="l"/>
                <a:tab pos="9774864" algn="l"/>
                <a:tab pos="9777744" algn="l"/>
              </a:tabLst>
            </a:pPr>
            <a:r>
              <a:rPr lang="en-US" altLang="cs-CZ" smtClean="0"/>
              <a:t>(2)		(3)</a:t>
            </a:r>
          </a:p>
          <a:p>
            <a:pPr marL="381606" indent="-286565">
              <a:spcBef>
                <a:spcPts val="726"/>
              </a:spcBef>
              <a:spcAft>
                <a:spcPct val="0"/>
              </a:spcAft>
              <a:buNone/>
              <a:tabLst>
                <a:tab pos="888494" algn="l"/>
                <a:tab pos="1717946" algn="l"/>
                <a:tab pos="2547398" algn="l"/>
                <a:tab pos="3376850" algn="l"/>
                <a:tab pos="4206303" algn="l"/>
                <a:tab pos="5035755" algn="l"/>
                <a:tab pos="5865207" algn="l"/>
                <a:tab pos="6694659" algn="l"/>
                <a:tab pos="7524111" algn="l"/>
                <a:tab pos="8353564" algn="l"/>
                <a:tab pos="9183016" algn="l"/>
                <a:tab pos="9352938" algn="l"/>
                <a:tab pos="9760464" algn="l"/>
                <a:tab pos="9763344" algn="l"/>
                <a:tab pos="9766224" algn="l"/>
                <a:tab pos="9769104" algn="l"/>
                <a:tab pos="9771984" algn="l"/>
                <a:tab pos="9774864" algn="l"/>
                <a:tab pos="9777744" algn="l"/>
              </a:tabLst>
            </a:pPr>
            <a:r>
              <a:rPr lang="en-US" altLang="cs-CZ" smtClean="0"/>
              <a:t>         </a:t>
            </a:r>
            <a:r>
              <a:rPr lang="en-US" altLang="cs-CZ" smtClean="0">
                <a:latin typeface="Wingdings 3" pitchFamily="16" charset="2"/>
              </a:rPr>
              <a:t></a:t>
            </a:r>
            <a:r>
              <a:rPr lang="en-US" altLang="cs-CZ" smtClean="0"/>
              <a:t> </a:t>
            </a:r>
            <a:r>
              <a:rPr lang="en-US" altLang="cs-CZ" smtClean="0">
                <a:latin typeface="Wingdings 3" pitchFamily="16" charset="2"/>
              </a:rPr>
              <a:t></a:t>
            </a:r>
          </a:p>
          <a:p>
            <a:pPr marL="381606" indent="-286565">
              <a:spcBef>
                <a:spcPts val="726"/>
              </a:spcBef>
              <a:spcAft>
                <a:spcPct val="0"/>
              </a:spcAft>
              <a:buNone/>
              <a:tabLst>
                <a:tab pos="888494" algn="l"/>
                <a:tab pos="1717946" algn="l"/>
                <a:tab pos="2547398" algn="l"/>
                <a:tab pos="3376850" algn="l"/>
                <a:tab pos="4206303" algn="l"/>
                <a:tab pos="5035755" algn="l"/>
                <a:tab pos="5865207" algn="l"/>
                <a:tab pos="6694659" algn="l"/>
                <a:tab pos="7524111" algn="l"/>
                <a:tab pos="8353564" algn="l"/>
                <a:tab pos="9183016" algn="l"/>
                <a:tab pos="9352938" algn="l"/>
                <a:tab pos="9760464" algn="l"/>
                <a:tab pos="9763344" algn="l"/>
                <a:tab pos="9766224" algn="l"/>
                <a:tab pos="9769104" algn="l"/>
                <a:tab pos="9771984" algn="l"/>
                <a:tab pos="9774864" algn="l"/>
                <a:tab pos="9777744" algn="l"/>
              </a:tabLst>
            </a:pPr>
            <a:r>
              <a:rPr lang="en-US" altLang="cs-CZ" smtClean="0"/>
              <a:t>          (1) </a:t>
            </a:r>
          </a:p>
        </p:txBody>
      </p:sp>
    </p:spTree>
    <p:extLst>
      <p:ext uri="{BB962C8B-B14F-4D97-AF65-F5344CB8AC3E}">
        <p14:creationId xmlns:p14="http://schemas.microsoft.com/office/powerpoint/2010/main" val="39512262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
          <p:cNvSpPr>
            <a:spLocks noGrp="1" noChangeArrowheads="1"/>
          </p:cNvSpPr>
          <p:nvPr>
            <p:ph type="title"/>
          </p:nvPr>
        </p:nvSpPr>
        <p:spPr>
          <a:xfrm>
            <a:off x="685440" y="609185"/>
            <a:ext cx="7771680" cy="1143480"/>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cs-CZ" smtClean="0"/>
              <a:t>Conjoint premises</a:t>
            </a:r>
          </a:p>
        </p:txBody>
      </p:sp>
      <p:sp>
        <p:nvSpPr>
          <p:cNvPr id="82947" name="Rectangle 2"/>
          <p:cNvSpPr>
            <a:spLocks noGrp="1" noChangeArrowheads="1"/>
          </p:cNvSpPr>
          <p:nvPr>
            <p:ph type="body" idx="1"/>
          </p:nvPr>
        </p:nvSpPr>
        <p:spPr>
          <a:xfrm>
            <a:off x="685440" y="1981649"/>
            <a:ext cx="7771680" cy="4115952"/>
          </a:xfrm>
        </p:spPr>
        <p:txBody>
          <a:bodyPr lIns="81639" tIns="42452" rIns="81639" bIns="42452"/>
          <a:lstStyle/>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Two or more premises, which independently give little or no support to conclusion, but together give substantial support. </a:t>
            </a:r>
          </a:p>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(1) Whenever it is raining, it is wet. (2) It is raining. Therefore, (3) it is wet. </a:t>
            </a:r>
          </a:p>
        </p:txBody>
      </p:sp>
    </p:spTree>
    <p:extLst>
      <p:ext uri="{BB962C8B-B14F-4D97-AF65-F5344CB8AC3E}">
        <p14:creationId xmlns:p14="http://schemas.microsoft.com/office/powerpoint/2010/main" val="42453401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
          <p:cNvSpPr>
            <a:spLocks noGrp="1" noChangeArrowheads="1"/>
          </p:cNvSpPr>
          <p:nvPr>
            <p:ph type="title"/>
          </p:nvPr>
        </p:nvSpPr>
        <p:spPr>
          <a:xfrm>
            <a:off x="685440" y="609185"/>
            <a:ext cx="7771680" cy="1143480"/>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cs-CZ" smtClean="0"/>
              <a:t>Conjoint premises</a:t>
            </a:r>
          </a:p>
        </p:txBody>
      </p:sp>
      <p:sp>
        <p:nvSpPr>
          <p:cNvPr id="83971" name="Rectangle 2"/>
          <p:cNvSpPr>
            <a:spLocks noGrp="1" noChangeArrowheads="1"/>
          </p:cNvSpPr>
          <p:nvPr>
            <p:ph type="body" idx="1"/>
          </p:nvPr>
        </p:nvSpPr>
        <p:spPr>
          <a:xfrm>
            <a:off x="685440" y="1981649"/>
            <a:ext cx="7771680" cy="4115952"/>
          </a:xfrm>
        </p:spPr>
        <p:txBody>
          <a:bodyPr lIns="81639" tIns="42452" rIns="81639" bIns="42452"/>
          <a:lstStyle/>
          <a:p>
            <a:pPr marL="381606" indent="-286565">
              <a:spcBef>
                <a:spcPts val="726"/>
              </a:spcBef>
              <a:spcAft>
                <a:spcPct val="0"/>
              </a:spcAft>
              <a:buSzPct val="45000"/>
              <a:buFont typeface="Wingdings" charset="2"/>
              <a:buChar char=""/>
              <a:tabLst>
                <a:tab pos="888494" algn="l"/>
                <a:tab pos="1717946" algn="l"/>
                <a:tab pos="2547398" algn="l"/>
                <a:tab pos="3376850" algn="l"/>
                <a:tab pos="4206303" algn="l"/>
                <a:tab pos="5035755" algn="l"/>
                <a:tab pos="5865207" algn="l"/>
                <a:tab pos="6694659" algn="l"/>
                <a:tab pos="7524111" algn="l"/>
                <a:tab pos="8353564" algn="l"/>
                <a:tab pos="9183016" algn="l"/>
                <a:tab pos="9352938" algn="l"/>
                <a:tab pos="9760464" algn="l"/>
                <a:tab pos="9763344" algn="l"/>
                <a:tab pos="9766224" algn="l"/>
                <a:tab pos="9769104" algn="l"/>
                <a:tab pos="9771984" algn="l"/>
                <a:tab pos="9774864" algn="l"/>
                <a:tab pos="9777744" algn="l"/>
              </a:tabLst>
            </a:pPr>
            <a:r>
              <a:rPr lang="en-US" altLang="cs-CZ" smtClean="0"/>
              <a:t>(1)		(2)</a:t>
            </a:r>
          </a:p>
          <a:p>
            <a:pPr marL="381606" indent="-286565">
              <a:spcBef>
                <a:spcPts val="726"/>
              </a:spcBef>
              <a:spcAft>
                <a:spcPct val="0"/>
              </a:spcAft>
              <a:buNone/>
              <a:tabLst>
                <a:tab pos="888494" algn="l"/>
                <a:tab pos="1717946" algn="l"/>
                <a:tab pos="2547398" algn="l"/>
                <a:tab pos="3376850" algn="l"/>
                <a:tab pos="4206303" algn="l"/>
                <a:tab pos="5035755" algn="l"/>
                <a:tab pos="5865207" algn="l"/>
                <a:tab pos="6694659" algn="l"/>
                <a:tab pos="7524111" algn="l"/>
                <a:tab pos="8353564" algn="l"/>
                <a:tab pos="9183016" algn="l"/>
                <a:tab pos="9352938" algn="l"/>
                <a:tab pos="9760464" algn="l"/>
                <a:tab pos="9763344" algn="l"/>
                <a:tab pos="9766224" algn="l"/>
                <a:tab pos="9769104" algn="l"/>
                <a:tab pos="9771984" algn="l"/>
                <a:tab pos="9774864" algn="l"/>
                <a:tab pos="9777744" algn="l"/>
              </a:tabLst>
            </a:pPr>
            <a:endParaRPr lang="en-US" altLang="cs-CZ" smtClean="0"/>
          </a:p>
          <a:p>
            <a:pPr marL="381606" indent="-286565">
              <a:spcBef>
                <a:spcPts val="726"/>
              </a:spcBef>
              <a:spcAft>
                <a:spcPct val="0"/>
              </a:spcAft>
              <a:buNone/>
              <a:tabLst>
                <a:tab pos="888494" algn="l"/>
                <a:tab pos="1717946" algn="l"/>
                <a:tab pos="2547398" algn="l"/>
                <a:tab pos="3376850" algn="l"/>
                <a:tab pos="4206303" algn="l"/>
                <a:tab pos="5035755" algn="l"/>
                <a:tab pos="5865207" algn="l"/>
                <a:tab pos="6694659" algn="l"/>
                <a:tab pos="7524111" algn="l"/>
                <a:tab pos="8353564" algn="l"/>
                <a:tab pos="9183016" algn="l"/>
                <a:tab pos="9352938" algn="l"/>
                <a:tab pos="9760464" algn="l"/>
                <a:tab pos="9763344" algn="l"/>
                <a:tab pos="9766224" algn="l"/>
                <a:tab pos="9769104" algn="l"/>
                <a:tab pos="9771984" algn="l"/>
                <a:tab pos="9774864" algn="l"/>
                <a:tab pos="9777744" algn="l"/>
              </a:tabLst>
            </a:pPr>
            <a:r>
              <a:rPr lang="en-US" altLang="cs-CZ" smtClean="0"/>
              <a:t>          (3)</a:t>
            </a:r>
          </a:p>
          <a:p>
            <a:pPr marL="381606" indent="-286565">
              <a:spcBef>
                <a:spcPts val="726"/>
              </a:spcBef>
              <a:spcAft>
                <a:spcPct val="0"/>
              </a:spcAft>
              <a:buNone/>
              <a:tabLst>
                <a:tab pos="888494" algn="l"/>
                <a:tab pos="1717946" algn="l"/>
                <a:tab pos="2547398" algn="l"/>
                <a:tab pos="3376850" algn="l"/>
                <a:tab pos="4206303" algn="l"/>
                <a:tab pos="5035755" algn="l"/>
                <a:tab pos="5865207" algn="l"/>
                <a:tab pos="6694659" algn="l"/>
                <a:tab pos="7524111" algn="l"/>
                <a:tab pos="8353564" algn="l"/>
                <a:tab pos="9183016" algn="l"/>
                <a:tab pos="9352938" algn="l"/>
                <a:tab pos="9760464" algn="l"/>
                <a:tab pos="9763344" algn="l"/>
                <a:tab pos="9766224" algn="l"/>
                <a:tab pos="9769104" algn="l"/>
                <a:tab pos="9771984" algn="l"/>
                <a:tab pos="9774864" algn="l"/>
                <a:tab pos="9777744" algn="l"/>
              </a:tabLst>
            </a:pPr>
            <a:endParaRPr lang="en-US" altLang="cs-CZ" smtClean="0"/>
          </a:p>
        </p:txBody>
      </p:sp>
      <p:sp>
        <p:nvSpPr>
          <p:cNvPr id="83972" name="Freeform 3"/>
          <p:cNvSpPr>
            <a:spLocks noChangeArrowheads="1"/>
          </p:cNvSpPr>
          <p:nvPr/>
        </p:nvSpPr>
        <p:spPr bwMode="auto">
          <a:xfrm>
            <a:off x="1025280" y="2520264"/>
            <a:ext cx="2001600" cy="207382"/>
          </a:xfrm>
          <a:custGeom>
            <a:avLst/>
            <a:gdLst>
              <a:gd name="T0" fmla="*/ 0 w 1261"/>
              <a:gd name="T1" fmla="*/ 0 h 131"/>
              <a:gd name="T2" fmla="*/ 122493 w 1261"/>
              <a:gd name="T3" fmla="*/ 122153 h 131"/>
              <a:gd name="T4" fmla="*/ 1021942 w 1261"/>
              <a:gd name="T5" fmla="*/ 136113 h 131"/>
              <a:gd name="T6" fmla="*/ 1116437 w 1261"/>
              <a:gd name="T7" fmla="*/ 216385 h 131"/>
              <a:gd name="T8" fmla="*/ 1170684 w 1261"/>
              <a:gd name="T9" fmla="*/ 162289 h 131"/>
              <a:gd name="T10" fmla="*/ 1252929 w 1261"/>
              <a:gd name="T11" fmla="*/ 122153 h 131"/>
              <a:gd name="T12" fmla="*/ 2112130 w 1261"/>
              <a:gd name="T13" fmla="*/ 108192 h 131"/>
              <a:gd name="T14" fmla="*/ 2206625 w 1261"/>
              <a:gd name="T15" fmla="*/ 40136 h 1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61" h="131">
                <a:moveTo>
                  <a:pt x="0" y="0"/>
                </a:moveTo>
                <a:cubicBezTo>
                  <a:pt x="8" y="23"/>
                  <a:pt x="42" y="69"/>
                  <a:pt x="70" y="70"/>
                </a:cubicBezTo>
                <a:cubicBezTo>
                  <a:pt x="241" y="75"/>
                  <a:pt x="413" y="75"/>
                  <a:pt x="584" y="78"/>
                </a:cubicBezTo>
                <a:cubicBezTo>
                  <a:pt x="614" y="88"/>
                  <a:pt x="628" y="93"/>
                  <a:pt x="638" y="124"/>
                </a:cubicBezTo>
                <a:cubicBezTo>
                  <a:pt x="691" y="109"/>
                  <a:pt x="639" y="131"/>
                  <a:pt x="669" y="93"/>
                </a:cubicBezTo>
                <a:cubicBezTo>
                  <a:pt x="674" y="86"/>
                  <a:pt x="706" y="70"/>
                  <a:pt x="716" y="70"/>
                </a:cubicBezTo>
                <a:cubicBezTo>
                  <a:pt x="880" y="65"/>
                  <a:pt x="1043" y="65"/>
                  <a:pt x="1207" y="62"/>
                </a:cubicBezTo>
                <a:cubicBezTo>
                  <a:pt x="1232" y="53"/>
                  <a:pt x="1249" y="47"/>
                  <a:pt x="1261" y="23"/>
                </a:cubicBezTo>
              </a:path>
            </a:pathLst>
          </a:custGeom>
          <a:noFill/>
          <a:ln w="28440" cap="sq">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GB"/>
          </a:p>
        </p:txBody>
      </p:sp>
      <p:sp>
        <p:nvSpPr>
          <p:cNvPr id="83973" name="Line 4"/>
          <p:cNvSpPr>
            <a:spLocks noChangeShapeType="1"/>
          </p:cNvSpPr>
          <p:nvPr/>
        </p:nvSpPr>
        <p:spPr bwMode="auto">
          <a:xfrm>
            <a:off x="2056320" y="2819816"/>
            <a:ext cx="1440" cy="456528"/>
          </a:xfrm>
          <a:prstGeom prst="line">
            <a:avLst/>
          </a:prstGeom>
          <a:noFill/>
          <a:ln w="2844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GB"/>
          </a:p>
        </p:txBody>
      </p:sp>
    </p:spTree>
    <p:extLst>
      <p:ext uri="{BB962C8B-B14F-4D97-AF65-F5344CB8AC3E}">
        <p14:creationId xmlns:p14="http://schemas.microsoft.com/office/powerpoint/2010/main" val="349443021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
          <p:cNvSpPr>
            <a:spLocks noGrp="1" noChangeArrowheads="1"/>
          </p:cNvSpPr>
          <p:nvPr>
            <p:ph type="title"/>
          </p:nvPr>
        </p:nvSpPr>
        <p:spPr>
          <a:xfrm>
            <a:off x="685440" y="609185"/>
            <a:ext cx="7771680" cy="1143480"/>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cs-CZ" smtClean="0"/>
              <a:t>Multiple conclusion</a:t>
            </a:r>
          </a:p>
        </p:txBody>
      </p:sp>
      <p:sp>
        <p:nvSpPr>
          <p:cNvPr id="84995" name="Rectangle 2"/>
          <p:cNvSpPr>
            <a:spLocks noGrp="1" noChangeArrowheads="1"/>
          </p:cNvSpPr>
          <p:nvPr>
            <p:ph type="body" idx="1"/>
          </p:nvPr>
        </p:nvSpPr>
        <p:spPr>
          <a:xfrm>
            <a:off x="685440" y="1981649"/>
            <a:ext cx="7771680" cy="4115952"/>
          </a:xfrm>
        </p:spPr>
        <p:txBody>
          <a:bodyPr lIns="81639" tIns="42452" rIns="81639" bIns="42452"/>
          <a:lstStyle/>
          <a:p>
            <a:pPr marL="381606" indent="-286565">
              <a:spcBef>
                <a:spcPts val="635"/>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z="2500"/>
              <a:t>Strictly speaking each argument has only one conclusion. This is a simplification. </a:t>
            </a:r>
          </a:p>
          <a:p>
            <a:pPr marL="381606" indent="-286565">
              <a:spcBef>
                <a:spcPts val="635"/>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z="2500"/>
              <a:t>(1) Dropping out of school and bearing children outside of marriage are two of the primary causes of poverty in this country. (2) Therefore, to eliminate poverty we must offer incentives for people to get high school diplomas. (3) Also, we must find some way to encourage people to get married before they start having children. </a:t>
            </a:r>
          </a:p>
        </p:txBody>
      </p:sp>
    </p:spTree>
    <p:extLst>
      <p:ext uri="{BB962C8B-B14F-4D97-AF65-F5344CB8AC3E}">
        <p14:creationId xmlns:p14="http://schemas.microsoft.com/office/powerpoint/2010/main" val="208086599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
          <p:cNvSpPr>
            <a:spLocks noGrp="1" noChangeArrowheads="1"/>
          </p:cNvSpPr>
          <p:nvPr>
            <p:ph type="title"/>
          </p:nvPr>
        </p:nvSpPr>
        <p:spPr>
          <a:xfrm>
            <a:off x="685440" y="609185"/>
            <a:ext cx="7771680" cy="1143480"/>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cs-CZ" smtClean="0"/>
              <a:t>Multiple conclusion</a:t>
            </a:r>
          </a:p>
        </p:txBody>
      </p:sp>
      <p:sp>
        <p:nvSpPr>
          <p:cNvPr id="86019" name="Rectangle 2"/>
          <p:cNvSpPr>
            <a:spLocks noGrp="1" noChangeArrowheads="1"/>
          </p:cNvSpPr>
          <p:nvPr>
            <p:ph type="body" idx="1"/>
          </p:nvPr>
        </p:nvSpPr>
        <p:spPr>
          <a:xfrm>
            <a:off x="685440" y="1981649"/>
            <a:ext cx="7771680" cy="4115952"/>
          </a:xfrm>
        </p:spPr>
        <p:txBody>
          <a:bodyPr lIns="81639" tIns="42452" rIns="81639" bIns="42452"/>
          <a:lstStyle/>
          <a:p>
            <a:pPr indent="-299524">
              <a:spcBef>
                <a:spcPts val="726"/>
              </a:spcBef>
              <a:spcAft>
                <a:spcPct val="0"/>
              </a:spcAft>
              <a:buNone/>
              <a:tabLst>
                <a:tab pos="311045" algn="l"/>
                <a:tab pos="817932" algn="l"/>
                <a:tab pos="1647384" algn="l"/>
                <a:tab pos="2476837" algn="l"/>
                <a:tab pos="3306289" algn="l"/>
                <a:tab pos="4135741" algn="l"/>
                <a:tab pos="4965193" algn="l"/>
                <a:tab pos="5794646" algn="l"/>
                <a:tab pos="6624098" algn="l"/>
                <a:tab pos="7453550" algn="l"/>
                <a:tab pos="8283002" algn="l"/>
                <a:tab pos="9112454" algn="l"/>
                <a:tab pos="9363018" algn="l"/>
                <a:tab pos="9770545" algn="l"/>
                <a:tab pos="9771984" algn="l"/>
                <a:tab pos="9773425" algn="l"/>
                <a:tab pos="9774864" algn="l"/>
                <a:tab pos="9776305" algn="l"/>
                <a:tab pos="9777744" algn="l"/>
                <a:tab pos="9779185" algn="l"/>
              </a:tabLst>
            </a:pPr>
            <a:r>
              <a:rPr lang="cs-CZ" altLang="cs-CZ" dirty="0" smtClean="0"/>
              <a:t>   </a:t>
            </a:r>
            <a:r>
              <a:rPr lang="en-US" altLang="cs-CZ" dirty="0" smtClean="0"/>
              <a:t>		(1)</a:t>
            </a:r>
          </a:p>
          <a:p>
            <a:pPr indent="-299524">
              <a:spcBef>
                <a:spcPts val="726"/>
              </a:spcBef>
              <a:spcAft>
                <a:spcPct val="0"/>
              </a:spcAft>
              <a:buNone/>
              <a:tabLst>
                <a:tab pos="311045" algn="l"/>
                <a:tab pos="817932" algn="l"/>
                <a:tab pos="1647384" algn="l"/>
                <a:tab pos="2476837" algn="l"/>
                <a:tab pos="3306289" algn="l"/>
                <a:tab pos="4135741" algn="l"/>
                <a:tab pos="4965193" algn="l"/>
                <a:tab pos="5794646" algn="l"/>
                <a:tab pos="6624098" algn="l"/>
                <a:tab pos="7453550" algn="l"/>
                <a:tab pos="8283002" algn="l"/>
                <a:tab pos="9112454" algn="l"/>
                <a:tab pos="9363018" algn="l"/>
                <a:tab pos="9770545" algn="l"/>
                <a:tab pos="9771984" algn="l"/>
                <a:tab pos="9773425" algn="l"/>
                <a:tab pos="9774864" algn="l"/>
                <a:tab pos="9776305" algn="l"/>
                <a:tab pos="9777744" algn="l"/>
                <a:tab pos="9779185" algn="l"/>
              </a:tabLst>
            </a:pPr>
            <a:endParaRPr lang="en-US" altLang="cs-CZ" dirty="0" smtClean="0"/>
          </a:p>
          <a:p>
            <a:pPr indent="-299524">
              <a:spcBef>
                <a:spcPts val="726"/>
              </a:spcBef>
              <a:spcAft>
                <a:spcPct val="0"/>
              </a:spcAft>
              <a:buNone/>
              <a:tabLst>
                <a:tab pos="311045" algn="l"/>
                <a:tab pos="817932" algn="l"/>
                <a:tab pos="1647384" algn="l"/>
                <a:tab pos="2476837" algn="l"/>
                <a:tab pos="3306289" algn="l"/>
                <a:tab pos="4135741" algn="l"/>
                <a:tab pos="4965193" algn="l"/>
                <a:tab pos="5794646" algn="l"/>
                <a:tab pos="6624098" algn="l"/>
                <a:tab pos="7453550" algn="l"/>
                <a:tab pos="8283002" algn="l"/>
                <a:tab pos="9112454" algn="l"/>
                <a:tab pos="9363018" algn="l"/>
                <a:tab pos="9770545" algn="l"/>
                <a:tab pos="9771984" algn="l"/>
                <a:tab pos="9773425" algn="l"/>
                <a:tab pos="9774864" algn="l"/>
                <a:tab pos="9776305" algn="l"/>
                <a:tab pos="9777744" algn="l"/>
                <a:tab pos="9779185" algn="l"/>
              </a:tabLst>
            </a:pPr>
            <a:r>
              <a:rPr lang="en-US" altLang="cs-CZ" dirty="0" smtClean="0"/>
              <a:t>   (2)        (3)</a:t>
            </a:r>
          </a:p>
        </p:txBody>
      </p:sp>
      <p:sp>
        <p:nvSpPr>
          <p:cNvPr id="86020" name="Line 3"/>
          <p:cNvSpPr>
            <a:spLocks noChangeShapeType="1"/>
          </p:cNvSpPr>
          <p:nvPr/>
        </p:nvSpPr>
        <p:spPr bwMode="auto">
          <a:xfrm>
            <a:off x="1905121" y="2514504"/>
            <a:ext cx="1440" cy="534297"/>
          </a:xfrm>
          <a:prstGeom prst="line">
            <a:avLst/>
          </a:prstGeom>
          <a:noFill/>
          <a:ln w="2844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GB"/>
          </a:p>
        </p:txBody>
      </p:sp>
      <p:sp>
        <p:nvSpPr>
          <p:cNvPr id="86021" name="Freeform 4"/>
          <p:cNvSpPr>
            <a:spLocks noChangeArrowheads="1"/>
          </p:cNvSpPr>
          <p:nvPr/>
        </p:nvSpPr>
        <p:spPr bwMode="auto">
          <a:xfrm>
            <a:off x="1051200" y="3097765"/>
            <a:ext cx="852480" cy="195861"/>
          </a:xfrm>
          <a:custGeom>
            <a:avLst/>
            <a:gdLst>
              <a:gd name="T0" fmla="*/ 939800 w 537"/>
              <a:gd name="T1" fmla="*/ 45637 h 123"/>
              <a:gd name="T2" fmla="*/ 54253 w 537"/>
              <a:gd name="T3" fmla="*/ 100051 h 123"/>
              <a:gd name="T4" fmla="*/ 0 w 537"/>
              <a:gd name="T5" fmla="*/ 154465 h 123"/>
              <a:gd name="T6" fmla="*/ 0 60000 65536"/>
              <a:gd name="T7" fmla="*/ 0 60000 65536"/>
              <a:gd name="T8" fmla="*/ 0 60000 65536"/>
            </a:gdLst>
            <a:ahLst/>
            <a:cxnLst>
              <a:cxn ang="T6">
                <a:pos x="T0" y="T1"/>
              </a:cxn>
              <a:cxn ang="T7">
                <a:pos x="T2" y="T3"/>
              </a:cxn>
              <a:cxn ang="T8">
                <a:pos x="T4" y="T5"/>
              </a:cxn>
            </a:cxnLst>
            <a:rect l="0" t="0" r="r" b="b"/>
            <a:pathLst>
              <a:path w="537" h="123">
                <a:moveTo>
                  <a:pt x="537" y="26"/>
                </a:moveTo>
                <a:cubicBezTo>
                  <a:pt x="391" y="123"/>
                  <a:pt x="194" y="0"/>
                  <a:pt x="31" y="57"/>
                </a:cubicBezTo>
                <a:cubicBezTo>
                  <a:pt x="12" y="86"/>
                  <a:pt x="24" y="77"/>
                  <a:pt x="0" y="88"/>
                </a:cubicBezTo>
              </a:path>
            </a:pathLst>
          </a:custGeom>
          <a:noFill/>
          <a:ln w="28440" cap="sq">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GB"/>
          </a:p>
        </p:txBody>
      </p:sp>
      <p:sp>
        <p:nvSpPr>
          <p:cNvPr id="86022" name="Freeform 5"/>
          <p:cNvSpPr>
            <a:spLocks noChangeArrowheads="1"/>
          </p:cNvSpPr>
          <p:nvPr/>
        </p:nvSpPr>
        <p:spPr bwMode="auto">
          <a:xfrm>
            <a:off x="1939681" y="3115048"/>
            <a:ext cx="865440" cy="159856"/>
          </a:xfrm>
          <a:custGeom>
            <a:avLst/>
            <a:gdLst>
              <a:gd name="T0" fmla="*/ 954087 w 545"/>
              <a:gd name="T1" fmla="*/ 176212 h 101"/>
              <a:gd name="T2" fmla="*/ 245087 w 545"/>
              <a:gd name="T3" fmla="*/ 66298 h 101"/>
              <a:gd name="T4" fmla="*/ 204822 w 545"/>
              <a:gd name="T5" fmla="*/ 54085 h 101"/>
              <a:gd name="T6" fmla="*/ 122543 w 545"/>
              <a:gd name="T7" fmla="*/ 40127 h 101"/>
              <a:gd name="T8" fmla="*/ 40264 w 545"/>
              <a:gd name="T9" fmla="*/ 12213 h 101"/>
              <a:gd name="T10" fmla="*/ 0 w 545"/>
              <a:gd name="T11" fmla="*/ 0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5" h="101">
                <a:moveTo>
                  <a:pt x="545" y="101"/>
                </a:moveTo>
                <a:cubicBezTo>
                  <a:pt x="431" y="22"/>
                  <a:pt x="262" y="41"/>
                  <a:pt x="140" y="38"/>
                </a:cubicBezTo>
                <a:cubicBezTo>
                  <a:pt x="132" y="36"/>
                  <a:pt x="125" y="33"/>
                  <a:pt x="117" y="31"/>
                </a:cubicBezTo>
                <a:cubicBezTo>
                  <a:pt x="101" y="28"/>
                  <a:pt x="85" y="27"/>
                  <a:pt x="70" y="23"/>
                </a:cubicBezTo>
                <a:cubicBezTo>
                  <a:pt x="54" y="19"/>
                  <a:pt x="39" y="12"/>
                  <a:pt x="23" y="7"/>
                </a:cubicBezTo>
                <a:cubicBezTo>
                  <a:pt x="15" y="4"/>
                  <a:pt x="0" y="0"/>
                  <a:pt x="0" y="0"/>
                </a:cubicBezTo>
              </a:path>
            </a:pathLst>
          </a:custGeom>
          <a:noFill/>
          <a:ln w="28440" cap="sq">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GB"/>
          </a:p>
        </p:txBody>
      </p:sp>
    </p:spTree>
    <p:extLst>
      <p:ext uri="{BB962C8B-B14F-4D97-AF65-F5344CB8AC3E}">
        <p14:creationId xmlns:p14="http://schemas.microsoft.com/office/powerpoint/2010/main" val="232627125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
          <p:cNvSpPr>
            <a:spLocks noGrp="1" noChangeArrowheads="1"/>
          </p:cNvSpPr>
          <p:nvPr>
            <p:ph type="title"/>
          </p:nvPr>
        </p:nvSpPr>
        <p:spPr>
          <a:xfrm>
            <a:off x="685440" y="609185"/>
            <a:ext cx="7771680" cy="1143480"/>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altLang="cs-CZ" smtClean="0"/>
              <a:t>Hidden premises</a:t>
            </a:r>
          </a:p>
        </p:txBody>
      </p:sp>
      <p:sp>
        <p:nvSpPr>
          <p:cNvPr id="102403" name="Rectangle 2"/>
          <p:cNvSpPr>
            <a:spLocks noGrp="1" noChangeArrowheads="1"/>
          </p:cNvSpPr>
          <p:nvPr>
            <p:ph type="body" idx="1"/>
          </p:nvPr>
        </p:nvSpPr>
        <p:spPr>
          <a:xfrm>
            <a:off x="685440" y="1981649"/>
            <a:ext cx="7771680" cy="4115952"/>
          </a:xfrm>
        </p:spPr>
        <p:txBody>
          <a:bodyPr lIns="81639" tIns="42452" rIns="81639" bIns="42452"/>
          <a:lstStyle/>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cs-CZ" altLang="cs-CZ" smtClean="0"/>
              <a:t>It is frequent that some arguments contain only one premise, where there should in fact be two conjoint premises</a:t>
            </a:r>
          </a:p>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cs-CZ" altLang="cs-CZ" smtClean="0"/>
              <a:t>The arguer does not express the other premise, because: </a:t>
            </a:r>
          </a:p>
          <a:p>
            <a:pPr marL="773292" lvl="1" indent="-288004">
              <a:spcBef>
                <a:spcPts val="635"/>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cs-CZ" altLang="cs-CZ" smtClean="0"/>
              <a:t>a) she thinks that it is obvious</a:t>
            </a:r>
          </a:p>
          <a:p>
            <a:pPr marL="773292" lvl="1" indent="-288004">
              <a:spcBef>
                <a:spcPts val="635"/>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cs-CZ" altLang="cs-CZ" smtClean="0"/>
              <a:t>b) she wants to hide a statement that might be false</a:t>
            </a:r>
          </a:p>
        </p:txBody>
      </p:sp>
    </p:spTree>
    <p:extLst>
      <p:ext uri="{BB962C8B-B14F-4D97-AF65-F5344CB8AC3E}">
        <p14:creationId xmlns:p14="http://schemas.microsoft.com/office/powerpoint/2010/main" val="376199089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Criticisms</a:t>
            </a:r>
            <a:endParaRPr lang="en-GB" dirty="0"/>
          </a:p>
        </p:txBody>
      </p:sp>
      <p:sp>
        <p:nvSpPr>
          <p:cNvPr id="3" name="Zástupný symbol pro obsah 2"/>
          <p:cNvSpPr>
            <a:spLocks noGrp="1"/>
          </p:cNvSpPr>
          <p:nvPr>
            <p:ph idx="1"/>
          </p:nvPr>
        </p:nvSpPr>
        <p:spPr/>
        <p:txBody>
          <a:bodyPr>
            <a:normAutofit lnSpcReduction="10000"/>
          </a:bodyPr>
          <a:lstStyle/>
          <a:p>
            <a:r>
              <a:rPr lang="cs-CZ" dirty="0" err="1" smtClean="0"/>
              <a:t>Self-contradictory</a:t>
            </a:r>
            <a:endParaRPr lang="cs-CZ" dirty="0" smtClean="0"/>
          </a:p>
          <a:p>
            <a:pPr lvl="1"/>
            <a:r>
              <a:rPr lang="cs-CZ" dirty="0" err="1" smtClean="0"/>
              <a:t>everything</a:t>
            </a:r>
            <a:r>
              <a:rPr lang="cs-CZ" dirty="0" smtClean="0"/>
              <a:t> has </a:t>
            </a:r>
            <a:r>
              <a:rPr lang="cs-CZ" dirty="0" err="1" smtClean="0"/>
              <a:t>been</a:t>
            </a:r>
            <a:r>
              <a:rPr lang="cs-CZ" dirty="0" smtClean="0"/>
              <a:t> </a:t>
            </a:r>
            <a:r>
              <a:rPr lang="cs-CZ" dirty="0" err="1" smtClean="0"/>
              <a:t>caused</a:t>
            </a:r>
            <a:r>
              <a:rPr lang="cs-CZ" dirty="0" smtClean="0"/>
              <a:t> x </a:t>
            </a:r>
            <a:r>
              <a:rPr lang="cs-CZ" dirty="0" err="1" smtClean="0"/>
              <a:t>God</a:t>
            </a:r>
            <a:r>
              <a:rPr lang="cs-CZ" dirty="0" smtClean="0"/>
              <a:t> </a:t>
            </a:r>
            <a:r>
              <a:rPr lang="cs-CZ" dirty="0" err="1" smtClean="0"/>
              <a:t>was</a:t>
            </a:r>
            <a:r>
              <a:rPr lang="cs-CZ" dirty="0" smtClean="0"/>
              <a:t> not </a:t>
            </a:r>
            <a:r>
              <a:rPr lang="cs-CZ" dirty="0" err="1" smtClean="0"/>
              <a:t>caused</a:t>
            </a:r>
            <a:endParaRPr lang="cs-CZ" dirty="0" smtClean="0"/>
          </a:p>
          <a:p>
            <a:pPr lvl="2"/>
            <a:r>
              <a:rPr lang="cs-CZ" dirty="0" smtClean="0"/>
              <a:t>(</a:t>
            </a:r>
            <a:r>
              <a:rPr lang="cs-CZ" dirty="0" err="1" smtClean="0"/>
              <a:t>everything</a:t>
            </a:r>
            <a:r>
              <a:rPr lang="cs-CZ" dirty="0" smtClean="0"/>
              <a:t> </a:t>
            </a:r>
            <a:r>
              <a:rPr lang="cs-CZ" dirty="0" err="1" smtClean="0"/>
              <a:t>except</a:t>
            </a:r>
            <a:r>
              <a:rPr lang="cs-CZ" dirty="0" smtClean="0"/>
              <a:t> </a:t>
            </a:r>
            <a:r>
              <a:rPr lang="cs-CZ" dirty="0" err="1" smtClean="0"/>
              <a:t>God</a:t>
            </a:r>
            <a:r>
              <a:rPr lang="cs-CZ" dirty="0" smtClean="0"/>
              <a:t>? – </a:t>
            </a:r>
            <a:r>
              <a:rPr lang="cs-CZ" dirty="0" err="1" smtClean="0"/>
              <a:t>begs</a:t>
            </a:r>
            <a:r>
              <a:rPr lang="cs-CZ" dirty="0" smtClean="0"/>
              <a:t> </a:t>
            </a:r>
            <a:r>
              <a:rPr lang="cs-CZ" dirty="0" err="1" smtClean="0"/>
              <a:t>the</a:t>
            </a:r>
            <a:r>
              <a:rPr lang="cs-CZ" dirty="0" smtClean="0"/>
              <a:t> </a:t>
            </a:r>
            <a:r>
              <a:rPr lang="cs-CZ" dirty="0" err="1" smtClean="0"/>
              <a:t>question</a:t>
            </a:r>
            <a:r>
              <a:rPr lang="cs-CZ" dirty="0" smtClean="0"/>
              <a:t>)</a:t>
            </a:r>
          </a:p>
          <a:p>
            <a:r>
              <a:rPr lang="cs-CZ" dirty="0" smtClean="0"/>
              <a:t>Not a </a:t>
            </a:r>
            <a:r>
              <a:rPr lang="cs-CZ" dirty="0" err="1" smtClean="0"/>
              <a:t>proof</a:t>
            </a:r>
            <a:endParaRPr lang="cs-CZ" dirty="0" smtClean="0"/>
          </a:p>
          <a:p>
            <a:pPr lvl="1"/>
            <a:r>
              <a:rPr lang="cs-CZ" dirty="0" err="1" smtClean="0"/>
              <a:t>turn</a:t>
            </a:r>
            <a:r>
              <a:rPr lang="cs-CZ" dirty="0" smtClean="0"/>
              <a:t> to </a:t>
            </a:r>
            <a:r>
              <a:rPr lang="cs-CZ" dirty="0" err="1" smtClean="0"/>
              <a:t>the</a:t>
            </a:r>
            <a:r>
              <a:rPr lang="cs-CZ" dirty="0" smtClean="0"/>
              <a:t> </a:t>
            </a:r>
            <a:r>
              <a:rPr lang="cs-CZ" dirty="0" err="1" smtClean="0"/>
              <a:t>future</a:t>
            </a:r>
            <a:r>
              <a:rPr lang="cs-CZ" dirty="0" smtClean="0"/>
              <a:t> – </a:t>
            </a:r>
            <a:r>
              <a:rPr lang="cs-CZ" dirty="0" err="1" smtClean="0"/>
              <a:t>will</a:t>
            </a:r>
            <a:r>
              <a:rPr lang="cs-CZ" dirty="0" smtClean="0"/>
              <a:t> </a:t>
            </a:r>
            <a:r>
              <a:rPr lang="cs-CZ" dirty="0" err="1" smtClean="0"/>
              <a:t>there</a:t>
            </a:r>
            <a:r>
              <a:rPr lang="cs-CZ" dirty="0" smtClean="0"/>
              <a:t> </a:t>
            </a:r>
            <a:r>
              <a:rPr lang="cs-CZ" dirty="0" err="1" smtClean="0"/>
              <a:t>be</a:t>
            </a:r>
            <a:r>
              <a:rPr lang="cs-CZ" dirty="0" smtClean="0"/>
              <a:t> </a:t>
            </a:r>
            <a:r>
              <a:rPr lang="cs-CZ" dirty="0" err="1" smtClean="0"/>
              <a:t>The</a:t>
            </a:r>
            <a:r>
              <a:rPr lang="cs-CZ" dirty="0" smtClean="0"/>
              <a:t> </a:t>
            </a:r>
            <a:r>
              <a:rPr lang="cs-CZ" dirty="0" err="1" smtClean="0"/>
              <a:t>Final</a:t>
            </a:r>
            <a:r>
              <a:rPr lang="cs-CZ" dirty="0" smtClean="0"/>
              <a:t> </a:t>
            </a:r>
            <a:r>
              <a:rPr lang="cs-CZ" dirty="0" err="1" smtClean="0"/>
              <a:t>Effect</a:t>
            </a:r>
            <a:r>
              <a:rPr lang="cs-CZ" dirty="0" smtClean="0"/>
              <a:t>?</a:t>
            </a:r>
          </a:p>
          <a:p>
            <a:pPr lvl="1"/>
            <a:r>
              <a:rPr lang="cs-CZ" dirty="0" err="1" smtClean="0"/>
              <a:t>why</a:t>
            </a:r>
            <a:r>
              <a:rPr lang="cs-CZ" dirty="0" smtClean="0"/>
              <a:t> </a:t>
            </a:r>
            <a:r>
              <a:rPr lang="cs-CZ" dirty="0" err="1" smtClean="0"/>
              <a:t>could</a:t>
            </a:r>
            <a:r>
              <a:rPr lang="cs-CZ" dirty="0" smtClean="0"/>
              <a:t> not </a:t>
            </a:r>
            <a:r>
              <a:rPr lang="cs-CZ" dirty="0" err="1" smtClean="0"/>
              <a:t>there</a:t>
            </a:r>
            <a:r>
              <a:rPr lang="cs-CZ" dirty="0" smtClean="0"/>
              <a:t> </a:t>
            </a:r>
            <a:r>
              <a:rPr lang="cs-CZ" dirty="0" err="1" smtClean="0"/>
              <a:t>be</a:t>
            </a:r>
            <a:r>
              <a:rPr lang="cs-CZ" dirty="0" smtClean="0"/>
              <a:t> </a:t>
            </a:r>
            <a:r>
              <a:rPr lang="cs-CZ" dirty="0" err="1" smtClean="0"/>
              <a:t>an</a:t>
            </a:r>
            <a:r>
              <a:rPr lang="cs-CZ" dirty="0" smtClean="0"/>
              <a:t> </a:t>
            </a:r>
            <a:r>
              <a:rPr lang="cs-CZ" dirty="0" err="1" smtClean="0"/>
              <a:t>infinite</a:t>
            </a:r>
            <a:r>
              <a:rPr lang="cs-CZ" dirty="0" smtClean="0"/>
              <a:t> </a:t>
            </a:r>
            <a:r>
              <a:rPr lang="cs-CZ" dirty="0" err="1" smtClean="0"/>
              <a:t>series</a:t>
            </a:r>
            <a:r>
              <a:rPr lang="cs-CZ" dirty="0" smtClean="0"/>
              <a:t> </a:t>
            </a:r>
            <a:r>
              <a:rPr lang="cs-CZ" dirty="0" err="1" smtClean="0"/>
              <a:t>of</a:t>
            </a:r>
            <a:r>
              <a:rPr lang="cs-CZ" dirty="0" smtClean="0"/>
              <a:t> </a:t>
            </a:r>
            <a:r>
              <a:rPr lang="cs-CZ" dirty="0" err="1" smtClean="0"/>
              <a:t>causes</a:t>
            </a:r>
            <a:r>
              <a:rPr lang="cs-CZ" dirty="0" smtClean="0"/>
              <a:t> and </a:t>
            </a:r>
            <a:r>
              <a:rPr lang="cs-CZ" dirty="0" err="1" smtClean="0"/>
              <a:t>effects</a:t>
            </a:r>
            <a:r>
              <a:rPr lang="cs-CZ" dirty="0" smtClean="0"/>
              <a:t> (</a:t>
            </a:r>
            <a:r>
              <a:rPr lang="cs-CZ" dirty="0" err="1" smtClean="0"/>
              <a:t>comp</a:t>
            </a:r>
            <a:r>
              <a:rPr lang="cs-CZ" dirty="0" smtClean="0"/>
              <a:t>. </a:t>
            </a:r>
            <a:r>
              <a:rPr lang="cs-CZ" dirty="0" err="1" smtClean="0"/>
              <a:t>infinite</a:t>
            </a:r>
            <a:r>
              <a:rPr lang="cs-CZ" dirty="0" smtClean="0"/>
              <a:t> </a:t>
            </a:r>
            <a:r>
              <a:rPr lang="cs-CZ" dirty="0" err="1" smtClean="0"/>
              <a:t>series</a:t>
            </a:r>
            <a:r>
              <a:rPr lang="cs-CZ" dirty="0" smtClean="0"/>
              <a:t> </a:t>
            </a:r>
            <a:r>
              <a:rPr lang="cs-CZ" dirty="0" err="1" smtClean="0"/>
              <a:t>of</a:t>
            </a:r>
            <a:r>
              <a:rPr lang="cs-CZ" dirty="0" smtClean="0"/>
              <a:t> </a:t>
            </a:r>
            <a:r>
              <a:rPr lang="cs-CZ" dirty="0" err="1" smtClean="0"/>
              <a:t>numbers</a:t>
            </a:r>
            <a:r>
              <a:rPr lang="cs-CZ" dirty="0" smtClean="0"/>
              <a:t>)</a:t>
            </a:r>
          </a:p>
          <a:p>
            <a:r>
              <a:rPr lang="cs-CZ" dirty="0" err="1" smtClean="0"/>
              <a:t>Limitation</a:t>
            </a:r>
            <a:r>
              <a:rPr lang="cs-CZ" dirty="0" smtClean="0"/>
              <a:t> – </a:t>
            </a:r>
            <a:r>
              <a:rPr lang="cs-CZ" dirty="0" err="1" smtClean="0"/>
              <a:t>omnipotent</a:t>
            </a:r>
            <a:r>
              <a:rPr lang="cs-CZ" dirty="0" smtClean="0"/>
              <a:t>? not </a:t>
            </a:r>
            <a:r>
              <a:rPr lang="cs-CZ" dirty="0" err="1" smtClean="0"/>
              <a:t>omniscient</a:t>
            </a:r>
            <a:r>
              <a:rPr lang="cs-CZ" dirty="0" smtClean="0"/>
              <a:t>, not </a:t>
            </a:r>
            <a:r>
              <a:rPr lang="cs-CZ" dirty="0" err="1" smtClean="0"/>
              <a:t>supremely</a:t>
            </a:r>
            <a:r>
              <a:rPr lang="cs-CZ" dirty="0" smtClean="0"/>
              <a:t> </a:t>
            </a:r>
            <a:r>
              <a:rPr lang="cs-CZ" dirty="0" err="1" smtClean="0"/>
              <a:t>benevolent</a:t>
            </a:r>
            <a:endParaRPr lang="en-GB" dirty="0"/>
          </a:p>
        </p:txBody>
      </p:sp>
    </p:spTree>
    <p:extLst>
      <p:ext uri="{BB962C8B-B14F-4D97-AF65-F5344CB8AC3E}">
        <p14:creationId xmlns:p14="http://schemas.microsoft.com/office/powerpoint/2010/main" val="366400218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
          <p:cNvSpPr>
            <a:spLocks noGrp="1" noChangeArrowheads="1"/>
          </p:cNvSpPr>
          <p:nvPr>
            <p:ph type="title"/>
          </p:nvPr>
        </p:nvSpPr>
        <p:spPr>
          <a:xfrm>
            <a:off x="685440" y="609185"/>
            <a:ext cx="7771680" cy="1143480"/>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altLang="cs-CZ" smtClean="0"/>
              <a:t>example</a:t>
            </a:r>
          </a:p>
        </p:txBody>
      </p:sp>
      <p:sp>
        <p:nvSpPr>
          <p:cNvPr id="103427" name="Text Box 2"/>
          <p:cNvSpPr txBox="1">
            <a:spLocks noChangeArrowheads="1"/>
          </p:cNvSpPr>
          <p:nvPr/>
        </p:nvSpPr>
        <p:spPr bwMode="auto">
          <a:xfrm>
            <a:off x="614880" y="4114513"/>
            <a:ext cx="7048800" cy="4579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a:lnSpc>
                <a:spcPct val="100000"/>
              </a:lnSpc>
              <a:buClrTx/>
              <a:buSzPct val="45000"/>
              <a:buFontTx/>
              <a:buNone/>
            </a:pPr>
            <a:r>
              <a:rPr lang="cs-CZ" altLang="cs-CZ" sz="2400">
                <a:solidFill>
                  <a:srgbClr val="000000"/>
                </a:solidFill>
              </a:rPr>
              <a:t>C:The capital punishment should be re-introduced</a:t>
            </a:r>
          </a:p>
        </p:txBody>
      </p:sp>
      <p:sp>
        <p:nvSpPr>
          <p:cNvPr id="103428" name="Text Box 3"/>
          <p:cNvSpPr txBox="1">
            <a:spLocks noChangeArrowheads="1"/>
          </p:cNvSpPr>
          <p:nvPr/>
        </p:nvSpPr>
        <p:spPr bwMode="auto">
          <a:xfrm>
            <a:off x="842401" y="1828993"/>
            <a:ext cx="2898720" cy="832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a:lnSpc>
                <a:spcPct val="100000"/>
              </a:lnSpc>
              <a:buClrTx/>
              <a:buSzPct val="45000"/>
              <a:buFontTx/>
              <a:buNone/>
            </a:pPr>
            <a:r>
              <a:rPr lang="cs-CZ" altLang="cs-CZ" sz="2400">
                <a:solidFill>
                  <a:srgbClr val="000000"/>
                </a:solidFill>
              </a:rPr>
              <a:t>P1: The number of </a:t>
            </a:r>
          </a:p>
          <a:p>
            <a:pPr eaLnBrk="1">
              <a:lnSpc>
                <a:spcPct val="100000"/>
              </a:lnSpc>
              <a:buClrTx/>
              <a:buSzPct val="45000"/>
              <a:buFontTx/>
              <a:buNone/>
            </a:pPr>
            <a:r>
              <a:rPr lang="cs-CZ" altLang="cs-CZ" sz="2400">
                <a:solidFill>
                  <a:srgbClr val="000000"/>
                </a:solidFill>
              </a:rPr>
              <a:t>crimes is increasing</a:t>
            </a:r>
          </a:p>
        </p:txBody>
      </p:sp>
      <p:sp>
        <p:nvSpPr>
          <p:cNvPr id="103429" name="Line 4"/>
          <p:cNvSpPr>
            <a:spLocks noChangeShapeType="1"/>
          </p:cNvSpPr>
          <p:nvPr/>
        </p:nvSpPr>
        <p:spPr bwMode="auto">
          <a:xfrm>
            <a:off x="2514240" y="2972472"/>
            <a:ext cx="1440" cy="1067152"/>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GB"/>
          </a:p>
        </p:txBody>
      </p:sp>
      <p:sp>
        <p:nvSpPr>
          <p:cNvPr id="103430" name="Text Box 5"/>
          <p:cNvSpPr txBox="1">
            <a:spLocks noChangeArrowheads="1"/>
          </p:cNvSpPr>
          <p:nvPr/>
        </p:nvSpPr>
        <p:spPr bwMode="auto">
          <a:xfrm>
            <a:off x="488160" y="4918117"/>
            <a:ext cx="8010720" cy="832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a:lnSpc>
                <a:spcPct val="100000"/>
              </a:lnSpc>
              <a:buClrTx/>
              <a:buSzPct val="45000"/>
              <a:buFontTx/>
              <a:buNone/>
            </a:pPr>
            <a:r>
              <a:rPr lang="cs-CZ" altLang="cs-CZ" sz="2400">
                <a:solidFill>
                  <a:srgbClr val="000000"/>
                </a:solidFill>
              </a:rPr>
              <a:t>This argument is very weak. If you think that it is OK, you</a:t>
            </a:r>
          </a:p>
          <a:p>
            <a:pPr eaLnBrk="1">
              <a:lnSpc>
                <a:spcPct val="100000"/>
              </a:lnSpc>
              <a:buClrTx/>
              <a:buSzPct val="45000"/>
              <a:buFontTx/>
              <a:buNone/>
            </a:pPr>
            <a:r>
              <a:rPr lang="cs-CZ" altLang="cs-CZ" sz="2400">
                <a:solidFill>
                  <a:srgbClr val="000000"/>
                </a:solidFill>
              </a:rPr>
              <a:t>assume that something else is true: </a:t>
            </a:r>
          </a:p>
        </p:txBody>
      </p:sp>
    </p:spTree>
    <p:extLst>
      <p:ext uri="{BB962C8B-B14F-4D97-AF65-F5344CB8AC3E}">
        <p14:creationId xmlns:p14="http://schemas.microsoft.com/office/powerpoint/2010/main" val="413102956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1"/>
          <p:cNvSpPr txBox="1">
            <a:spLocks noChangeArrowheads="1"/>
          </p:cNvSpPr>
          <p:nvPr/>
        </p:nvSpPr>
        <p:spPr bwMode="auto">
          <a:xfrm>
            <a:off x="614880" y="4114513"/>
            <a:ext cx="7048800" cy="4579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a:lnSpc>
                <a:spcPct val="100000"/>
              </a:lnSpc>
              <a:buClrTx/>
              <a:buSzPct val="45000"/>
              <a:buFontTx/>
              <a:buNone/>
            </a:pPr>
            <a:r>
              <a:rPr lang="cs-CZ" altLang="cs-CZ" sz="2400">
                <a:solidFill>
                  <a:srgbClr val="000000"/>
                </a:solidFill>
              </a:rPr>
              <a:t>C:The capital punishment should be re-introduced</a:t>
            </a:r>
          </a:p>
        </p:txBody>
      </p:sp>
      <p:sp>
        <p:nvSpPr>
          <p:cNvPr id="104451" name="Text Box 2"/>
          <p:cNvSpPr txBox="1">
            <a:spLocks noChangeArrowheads="1"/>
          </p:cNvSpPr>
          <p:nvPr/>
        </p:nvSpPr>
        <p:spPr bwMode="auto">
          <a:xfrm>
            <a:off x="842401" y="1828993"/>
            <a:ext cx="2898720" cy="832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a:lnSpc>
                <a:spcPct val="100000"/>
              </a:lnSpc>
              <a:buClrTx/>
              <a:buSzPct val="45000"/>
              <a:buFontTx/>
              <a:buNone/>
            </a:pPr>
            <a:r>
              <a:rPr lang="cs-CZ" altLang="cs-CZ" sz="2400">
                <a:solidFill>
                  <a:srgbClr val="000000"/>
                </a:solidFill>
              </a:rPr>
              <a:t>P1:The number of </a:t>
            </a:r>
          </a:p>
          <a:p>
            <a:pPr eaLnBrk="1">
              <a:lnSpc>
                <a:spcPct val="100000"/>
              </a:lnSpc>
              <a:buClrTx/>
              <a:buSzPct val="45000"/>
              <a:buFontTx/>
              <a:buNone/>
            </a:pPr>
            <a:r>
              <a:rPr lang="cs-CZ" altLang="cs-CZ" sz="2400">
                <a:solidFill>
                  <a:srgbClr val="000000"/>
                </a:solidFill>
              </a:rPr>
              <a:t>crimes is increasing</a:t>
            </a:r>
          </a:p>
        </p:txBody>
      </p:sp>
      <p:sp>
        <p:nvSpPr>
          <p:cNvPr id="104452" name="Line 3"/>
          <p:cNvSpPr>
            <a:spLocks noChangeShapeType="1"/>
          </p:cNvSpPr>
          <p:nvPr/>
        </p:nvSpPr>
        <p:spPr bwMode="auto">
          <a:xfrm>
            <a:off x="2514240" y="2972472"/>
            <a:ext cx="1440" cy="1067152"/>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GB"/>
          </a:p>
        </p:txBody>
      </p:sp>
      <p:sp>
        <p:nvSpPr>
          <p:cNvPr id="104453" name="Text Box 4"/>
          <p:cNvSpPr txBox="1">
            <a:spLocks noChangeArrowheads="1"/>
          </p:cNvSpPr>
          <p:nvPr/>
        </p:nvSpPr>
        <p:spPr bwMode="auto">
          <a:xfrm>
            <a:off x="4079521" y="1752665"/>
            <a:ext cx="4194720" cy="12054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a:lnSpc>
                <a:spcPct val="100000"/>
              </a:lnSpc>
              <a:buClrTx/>
              <a:buSzPct val="45000"/>
              <a:buFontTx/>
              <a:buNone/>
            </a:pPr>
            <a:r>
              <a:rPr lang="cs-CZ" altLang="cs-CZ" sz="2400">
                <a:solidFill>
                  <a:srgbClr val="000000"/>
                </a:solidFill>
              </a:rPr>
              <a:t>P2: The re-introduction of CP</a:t>
            </a:r>
          </a:p>
          <a:p>
            <a:pPr eaLnBrk="1">
              <a:lnSpc>
                <a:spcPct val="100000"/>
              </a:lnSpc>
              <a:buClrTx/>
              <a:buSzPct val="45000"/>
              <a:buFontTx/>
              <a:buNone/>
            </a:pPr>
            <a:r>
              <a:rPr lang="cs-CZ" altLang="cs-CZ" sz="2400">
                <a:solidFill>
                  <a:srgbClr val="000000"/>
                </a:solidFill>
              </a:rPr>
              <a:t>can reduce the number of</a:t>
            </a:r>
          </a:p>
          <a:p>
            <a:pPr eaLnBrk="1">
              <a:lnSpc>
                <a:spcPct val="100000"/>
              </a:lnSpc>
              <a:buClrTx/>
              <a:buSzPct val="45000"/>
              <a:buFontTx/>
              <a:buNone/>
            </a:pPr>
            <a:r>
              <a:rPr lang="cs-CZ" altLang="cs-CZ" sz="2400">
                <a:solidFill>
                  <a:srgbClr val="000000"/>
                </a:solidFill>
              </a:rPr>
              <a:t>crimes</a:t>
            </a:r>
          </a:p>
        </p:txBody>
      </p:sp>
      <p:sp>
        <p:nvSpPr>
          <p:cNvPr id="104454" name="Text Box 5"/>
          <p:cNvSpPr txBox="1">
            <a:spLocks noChangeArrowheads="1"/>
          </p:cNvSpPr>
          <p:nvPr/>
        </p:nvSpPr>
        <p:spPr bwMode="auto">
          <a:xfrm>
            <a:off x="135360" y="5029009"/>
            <a:ext cx="8871840" cy="832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Lucida Sans Unicode" charset="0"/>
                <a:cs typeface="Lucida Sans Unicode" charset="0"/>
              </a:defRPr>
            </a:lvl9pPr>
          </a:lstStyle>
          <a:p>
            <a:pPr eaLnBrk="1">
              <a:lnSpc>
                <a:spcPct val="100000"/>
              </a:lnSpc>
              <a:buClrTx/>
              <a:buSzPct val="45000"/>
              <a:buFontTx/>
              <a:buNone/>
            </a:pPr>
            <a:r>
              <a:rPr lang="cs-CZ" altLang="cs-CZ" sz="2400">
                <a:solidFill>
                  <a:srgbClr val="000000"/>
                </a:solidFill>
              </a:rPr>
              <a:t>The first premise works only if the second premise is true. This </a:t>
            </a:r>
          </a:p>
          <a:p>
            <a:pPr eaLnBrk="1">
              <a:lnSpc>
                <a:spcPct val="100000"/>
              </a:lnSpc>
              <a:buClrTx/>
              <a:buSzPct val="45000"/>
              <a:buFontTx/>
              <a:buNone/>
            </a:pPr>
            <a:r>
              <a:rPr lang="cs-CZ" altLang="cs-CZ" sz="2400">
                <a:solidFill>
                  <a:srgbClr val="000000"/>
                </a:solidFill>
              </a:rPr>
              <a:t>is therefore a case of conjoint premises</a:t>
            </a:r>
          </a:p>
        </p:txBody>
      </p:sp>
    </p:spTree>
    <p:extLst>
      <p:ext uri="{BB962C8B-B14F-4D97-AF65-F5344CB8AC3E}">
        <p14:creationId xmlns:p14="http://schemas.microsoft.com/office/powerpoint/2010/main" val="385536496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1"/>
          <p:cNvSpPr txBox="1">
            <a:spLocks noChangeArrowheads="1"/>
          </p:cNvSpPr>
          <p:nvPr/>
        </p:nvSpPr>
        <p:spPr bwMode="auto">
          <a:xfrm>
            <a:off x="767520" y="4800025"/>
            <a:ext cx="7048800" cy="4579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a:lnSpc>
                <a:spcPct val="100000"/>
              </a:lnSpc>
              <a:buClrTx/>
              <a:buSzPct val="45000"/>
              <a:buFontTx/>
              <a:buNone/>
            </a:pPr>
            <a:r>
              <a:rPr lang="cs-CZ" altLang="cs-CZ" sz="2400">
                <a:solidFill>
                  <a:srgbClr val="000000"/>
                </a:solidFill>
              </a:rPr>
              <a:t>C:The capital punishment should be re-introduced</a:t>
            </a:r>
          </a:p>
        </p:txBody>
      </p:sp>
      <p:sp>
        <p:nvSpPr>
          <p:cNvPr id="105475" name="Text Box 2"/>
          <p:cNvSpPr txBox="1">
            <a:spLocks noChangeArrowheads="1"/>
          </p:cNvSpPr>
          <p:nvPr/>
        </p:nvSpPr>
        <p:spPr bwMode="auto">
          <a:xfrm>
            <a:off x="842401" y="1828993"/>
            <a:ext cx="2898720" cy="832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a:lnSpc>
                <a:spcPct val="100000"/>
              </a:lnSpc>
              <a:buClrTx/>
              <a:buSzPct val="45000"/>
              <a:buFontTx/>
              <a:buNone/>
            </a:pPr>
            <a:r>
              <a:rPr lang="cs-CZ" altLang="cs-CZ" sz="2400">
                <a:solidFill>
                  <a:srgbClr val="000000"/>
                </a:solidFill>
              </a:rPr>
              <a:t>P1:The number of </a:t>
            </a:r>
          </a:p>
          <a:p>
            <a:pPr eaLnBrk="1">
              <a:lnSpc>
                <a:spcPct val="100000"/>
              </a:lnSpc>
              <a:buClrTx/>
              <a:buSzPct val="45000"/>
              <a:buFontTx/>
              <a:buNone/>
            </a:pPr>
            <a:r>
              <a:rPr lang="cs-CZ" altLang="cs-CZ" sz="2400">
                <a:solidFill>
                  <a:srgbClr val="000000"/>
                </a:solidFill>
              </a:rPr>
              <a:t>crimes is increasing</a:t>
            </a:r>
          </a:p>
        </p:txBody>
      </p:sp>
      <p:sp>
        <p:nvSpPr>
          <p:cNvPr id="105476" name="Text Box 3"/>
          <p:cNvSpPr txBox="1">
            <a:spLocks noChangeArrowheads="1"/>
          </p:cNvSpPr>
          <p:nvPr/>
        </p:nvSpPr>
        <p:spPr bwMode="auto">
          <a:xfrm>
            <a:off x="4079521" y="1752665"/>
            <a:ext cx="4194720" cy="12054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a:lnSpc>
                <a:spcPct val="100000"/>
              </a:lnSpc>
              <a:buClrTx/>
              <a:buSzPct val="45000"/>
              <a:buFontTx/>
              <a:buNone/>
            </a:pPr>
            <a:r>
              <a:rPr lang="cs-CZ" altLang="cs-CZ" sz="2400">
                <a:solidFill>
                  <a:srgbClr val="000000"/>
                </a:solidFill>
              </a:rPr>
              <a:t>P2: The re-introduction of CP</a:t>
            </a:r>
          </a:p>
          <a:p>
            <a:pPr eaLnBrk="1">
              <a:lnSpc>
                <a:spcPct val="100000"/>
              </a:lnSpc>
              <a:buClrTx/>
              <a:buSzPct val="45000"/>
              <a:buFontTx/>
              <a:buNone/>
            </a:pPr>
            <a:r>
              <a:rPr lang="cs-CZ" altLang="cs-CZ" sz="2400">
                <a:solidFill>
                  <a:srgbClr val="000000"/>
                </a:solidFill>
              </a:rPr>
              <a:t>can reduce the number of</a:t>
            </a:r>
          </a:p>
          <a:p>
            <a:pPr eaLnBrk="1">
              <a:lnSpc>
                <a:spcPct val="100000"/>
              </a:lnSpc>
              <a:buClrTx/>
              <a:buSzPct val="45000"/>
              <a:buFontTx/>
              <a:buNone/>
            </a:pPr>
            <a:r>
              <a:rPr lang="cs-CZ" altLang="cs-CZ" sz="2400">
                <a:solidFill>
                  <a:srgbClr val="000000"/>
                </a:solidFill>
              </a:rPr>
              <a:t>crimes</a:t>
            </a:r>
          </a:p>
        </p:txBody>
      </p:sp>
      <p:sp>
        <p:nvSpPr>
          <p:cNvPr id="105477" name="Freeform 4"/>
          <p:cNvSpPr>
            <a:spLocks noChangeArrowheads="1"/>
          </p:cNvSpPr>
          <p:nvPr/>
        </p:nvSpPr>
        <p:spPr bwMode="auto">
          <a:xfrm>
            <a:off x="532800" y="3048801"/>
            <a:ext cx="8026560" cy="1353742"/>
          </a:xfrm>
          <a:custGeom>
            <a:avLst/>
            <a:gdLst>
              <a:gd name="T0" fmla="*/ 28002 w 5056"/>
              <a:gd name="T1" fmla="*/ 215178 h 853"/>
              <a:gd name="T2" fmla="*/ 616050 w 5056"/>
              <a:gd name="T3" fmla="*/ 752248 h 853"/>
              <a:gd name="T4" fmla="*/ 3724305 w 5056"/>
              <a:gd name="T5" fmla="*/ 537070 h 853"/>
              <a:gd name="T6" fmla="*/ 4233597 w 5056"/>
              <a:gd name="T7" fmla="*/ 1474756 h 853"/>
              <a:gd name="T8" fmla="*/ 4648381 w 5056"/>
              <a:gd name="T9" fmla="*/ 643784 h 853"/>
              <a:gd name="T10" fmla="*/ 8092663 w 5056"/>
              <a:gd name="T11" fmla="*/ 537070 h 853"/>
              <a:gd name="T12" fmla="*/ 8848725 w 5056"/>
              <a:gd name="T13" fmla="*/ 0 h 8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56" h="853">
                <a:moveTo>
                  <a:pt x="16" y="123"/>
                </a:moveTo>
                <a:cubicBezTo>
                  <a:pt x="8" y="261"/>
                  <a:pt x="0" y="399"/>
                  <a:pt x="352" y="430"/>
                </a:cubicBezTo>
                <a:cubicBezTo>
                  <a:pt x="704" y="460"/>
                  <a:pt x="1784" y="238"/>
                  <a:pt x="2128" y="307"/>
                </a:cubicBezTo>
                <a:cubicBezTo>
                  <a:pt x="2472" y="376"/>
                  <a:pt x="2331" y="833"/>
                  <a:pt x="2419" y="843"/>
                </a:cubicBezTo>
                <a:cubicBezTo>
                  <a:pt x="2507" y="853"/>
                  <a:pt x="2289" y="457"/>
                  <a:pt x="2656" y="368"/>
                </a:cubicBezTo>
                <a:cubicBezTo>
                  <a:pt x="3023" y="279"/>
                  <a:pt x="4224" y="368"/>
                  <a:pt x="4624" y="307"/>
                </a:cubicBezTo>
                <a:cubicBezTo>
                  <a:pt x="5024" y="246"/>
                  <a:pt x="4984" y="51"/>
                  <a:pt x="5056" y="0"/>
                </a:cubicBezTo>
              </a:path>
            </a:pathLst>
          </a:custGeom>
          <a:noFill/>
          <a:ln w="38160" cap="sq">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GB"/>
          </a:p>
        </p:txBody>
      </p:sp>
    </p:spTree>
    <p:extLst>
      <p:ext uri="{BB962C8B-B14F-4D97-AF65-F5344CB8AC3E}">
        <p14:creationId xmlns:p14="http://schemas.microsoft.com/office/powerpoint/2010/main" val="6641890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Freeform 1"/>
          <p:cNvSpPr>
            <a:spLocks noChangeArrowheads="1"/>
          </p:cNvSpPr>
          <p:nvPr/>
        </p:nvSpPr>
        <p:spPr bwMode="auto">
          <a:xfrm>
            <a:off x="532800" y="3048801"/>
            <a:ext cx="8026560" cy="1353742"/>
          </a:xfrm>
          <a:custGeom>
            <a:avLst/>
            <a:gdLst>
              <a:gd name="T0" fmla="*/ 28002 w 5056"/>
              <a:gd name="T1" fmla="*/ 215178 h 853"/>
              <a:gd name="T2" fmla="*/ 616050 w 5056"/>
              <a:gd name="T3" fmla="*/ 752248 h 853"/>
              <a:gd name="T4" fmla="*/ 3724305 w 5056"/>
              <a:gd name="T5" fmla="*/ 537070 h 853"/>
              <a:gd name="T6" fmla="*/ 4233597 w 5056"/>
              <a:gd name="T7" fmla="*/ 1474756 h 853"/>
              <a:gd name="T8" fmla="*/ 4648381 w 5056"/>
              <a:gd name="T9" fmla="*/ 643784 h 853"/>
              <a:gd name="T10" fmla="*/ 8092663 w 5056"/>
              <a:gd name="T11" fmla="*/ 537070 h 853"/>
              <a:gd name="T12" fmla="*/ 8848725 w 5056"/>
              <a:gd name="T13" fmla="*/ 0 h 8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56" h="853">
                <a:moveTo>
                  <a:pt x="16" y="123"/>
                </a:moveTo>
                <a:cubicBezTo>
                  <a:pt x="8" y="261"/>
                  <a:pt x="0" y="399"/>
                  <a:pt x="352" y="430"/>
                </a:cubicBezTo>
                <a:cubicBezTo>
                  <a:pt x="704" y="460"/>
                  <a:pt x="1784" y="238"/>
                  <a:pt x="2128" y="307"/>
                </a:cubicBezTo>
                <a:cubicBezTo>
                  <a:pt x="2472" y="376"/>
                  <a:pt x="2331" y="833"/>
                  <a:pt x="2419" y="843"/>
                </a:cubicBezTo>
                <a:cubicBezTo>
                  <a:pt x="2507" y="853"/>
                  <a:pt x="2289" y="457"/>
                  <a:pt x="2656" y="368"/>
                </a:cubicBezTo>
                <a:cubicBezTo>
                  <a:pt x="3023" y="279"/>
                  <a:pt x="4224" y="368"/>
                  <a:pt x="4624" y="307"/>
                </a:cubicBezTo>
                <a:cubicBezTo>
                  <a:pt x="5024" y="246"/>
                  <a:pt x="4984" y="51"/>
                  <a:pt x="5056" y="0"/>
                </a:cubicBezTo>
              </a:path>
            </a:pathLst>
          </a:custGeom>
          <a:noFill/>
          <a:ln w="38160" cap="sq">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GB"/>
          </a:p>
        </p:txBody>
      </p:sp>
      <p:sp>
        <p:nvSpPr>
          <p:cNvPr id="106499" name="Text Box 2"/>
          <p:cNvSpPr txBox="1">
            <a:spLocks noChangeArrowheads="1"/>
          </p:cNvSpPr>
          <p:nvPr/>
        </p:nvSpPr>
        <p:spPr bwMode="auto">
          <a:xfrm>
            <a:off x="1159201" y="5029008"/>
            <a:ext cx="7120800" cy="4579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a:lnSpc>
                <a:spcPct val="100000"/>
              </a:lnSpc>
              <a:buClrTx/>
              <a:buSzPct val="45000"/>
              <a:buFontTx/>
              <a:buNone/>
            </a:pPr>
            <a:r>
              <a:rPr lang="cs-CZ" altLang="cs-CZ" sz="2400">
                <a:solidFill>
                  <a:srgbClr val="000000"/>
                </a:solidFill>
              </a:rPr>
              <a:t>Chicago Bulls are the best basketball team in NBA</a:t>
            </a:r>
          </a:p>
        </p:txBody>
      </p:sp>
      <p:sp>
        <p:nvSpPr>
          <p:cNvPr id="106500" name="Text Box 3"/>
          <p:cNvSpPr txBox="1">
            <a:spLocks noChangeArrowheads="1"/>
          </p:cNvSpPr>
          <p:nvPr/>
        </p:nvSpPr>
        <p:spPr bwMode="auto">
          <a:xfrm>
            <a:off x="502561" y="2056536"/>
            <a:ext cx="3348000" cy="4579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a:lnSpc>
                <a:spcPct val="100000"/>
              </a:lnSpc>
              <a:buClrTx/>
              <a:buSzPct val="45000"/>
              <a:buFontTx/>
              <a:buNone/>
            </a:pPr>
            <a:r>
              <a:rPr lang="cs-CZ" altLang="cs-CZ" sz="2400">
                <a:solidFill>
                  <a:srgbClr val="000000"/>
                </a:solidFill>
              </a:rPr>
              <a:t>Michael Jordan said so</a:t>
            </a:r>
          </a:p>
        </p:txBody>
      </p:sp>
      <p:sp>
        <p:nvSpPr>
          <p:cNvPr id="106501" name="Text Box 4"/>
          <p:cNvSpPr txBox="1">
            <a:spLocks noChangeArrowheads="1"/>
          </p:cNvSpPr>
          <p:nvPr/>
        </p:nvSpPr>
        <p:spPr bwMode="auto">
          <a:xfrm>
            <a:off x="5878080" y="2056536"/>
            <a:ext cx="1546560" cy="4579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a:lnSpc>
                <a:spcPct val="100000"/>
              </a:lnSpc>
              <a:buClrTx/>
              <a:buSzPct val="45000"/>
              <a:buFontTx/>
              <a:buNone/>
            </a:pPr>
            <a:r>
              <a:rPr lang="cs-CZ" altLang="cs-CZ" sz="2400">
                <a:solidFill>
                  <a:srgbClr val="000000"/>
                </a:solidFill>
              </a:rPr>
              <a:t>????????</a:t>
            </a:r>
          </a:p>
        </p:txBody>
      </p:sp>
    </p:spTree>
    <p:extLst>
      <p:ext uri="{BB962C8B-B14F-4D97-AF65-F5344CB8AC3E}">
        <p14:creationId xmlns:p14="http://schemas.microsoft.com/office/powerpoint/2010/main" val="212317727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Freeform 1"/>
          <p:cNvSpPr>
            <a:spLocks noChangeArrowheads="1"/>
          </p:cNvSpPr>
          <p:nvPr/>
        </p:nvSpPr>
        <p:spPr bwMode="auto">
          <a:xfrm>
            <a:off x="532800" y="3048801"/>
            <a:ext cx="8026560" cy="1353742"/>
          </a:xfrm>
          <a:custGeom>
            <a:avLst/>
            <a:gdLst>
              <a:gd name="T0" fmla="*/ 28002 w 5056"/>
              <a:gd name="T1" fmla="*/ 215178 h 853"/>
              <a:gd name="T2" fmla="*/ 616050 w 5056"/>
              <a:gd name="T3" fmla="*/ 752248 h 853"/>
              <a:gd name="T4" fmla="*/ 3724305 w 5056"/>
              <a:gd name="T5" fmla="*/ 537070 h 853"/>
              <a:gd name="T6" fmla="*/ 4233597 w 5056"/>
              <a:gd name="T7" fmla="*/ 1474756 h 853"/>
              <a:gd name="T8" fmla="*/ 4648381 w 5056"/>
              <a:gd name="T9" fmla="*/ 643784 h 853"/>
              <a:gd name="T10" fmla="*/ 8092663 w 5056"/>
              <a:gd name="T11" fmla="*/ 537070 h 853"/>
              <a:gd name="T12" fmla="*/ 8848725 w 5056"/>
              <a:gd name="T13" fmla="*/ 0 h 8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56" h="853">
                <a:moveTo>
                  <a:pt x="16" y="123"/>
                </a:moveTo>
                <a:cubicBezTo>
                  <a:pt x="8" y="261"/>
                  <a:pt x="0" y="399"/>
                  <a:pt x="352" y="430"/>
                </a:cubicBezTo>
                <a:cubicBezTo>
                  <a:pt x="704" y="460"/>
                  <a:pt x="1784" y="238"/>
                  <a:pt x="2128" y="307"/>
                </a:cubicBezTo>
                <a:cubicBezTo>
                  <a:pt x="2472" y="376"/>
                  <a:pt x="2331" y="833"/>
                  <a:pt x="2419" y="843"/>
                </a:cubicBezTo>
                <a:cubicBezTo>
                  <a:pt x="2507" y="853"/>
                  <a:pt x="2289" y="457"/>
                  <a:pt x="2656" y="368"/>
                </a:cubicBezTo>
                <a:cubicBezTo>
                  <a:pt x="3023" y="279"/>
                  <a:pt x="4224" y="368"/>
                  <a:pt x="4624" y="307"/>
                </a:cubicBezTo>
                <a:cubicBezTo>
                  <a:pt x="5024" y="246"/>
                  <a:pt x="4984" y="51"/>
                  <a:pt x="5056" y="0"/>
                </a:cubicBezTo>
              </a:path>
            </a:pathLst>
          </a:custGeom>
          <a:noFill/>
          <a:ln w="38160" cap="sq">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GB"/>
          </a:p>
        </p:txBody>
      </p:sp>
      <p:sp>
        <p:nvSpPr>
          <p:cNvPr id="107523" name="Text Box 2"/>
          <p:cNvSpPr txBox="1">
            <a:spLocks noChangeArrowheads="1"/>
          </p:cNvSpPr>
          <p:nvPr/>
        </p:nvSpPr>
        <p:spPr bwMode="auto">
          <a:xfrm>
            <a:off x="1159201" y="5029008"/>
            <a:ext cx="7120800" cy="4579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a:lnSpc>
                <a:spcPct val="100000"/>
              </a:lnSpc>
              <a:buClrTx/>
              <a:buSzPct val="45000"/>
              <a:buFontTx/>
              <a:buNone/>
            </a:pPr>
            <a:r>
              <a:rPr lang="cs-CZ" altLang="cs-CZ" sz="2400">
                <a:solidFill>
                  <a:srgbClr val="000000"/>
                </a:solidFill>
              </a:rPr>
              <a:t>Chicago Bulls are the best basketball team in NBA</a:t>
            </a:r>
          </a:p>
        </p:txBody>
      </p:sp>
      <p:sp>
        <p:nvSpPr>
          <p:cNvPr id="107524" name="Text Box 3"/>
          <p:cNvSpPr txBox="1">
            <a:spLocks noChangeArrowheads="1"/>
          </p:cNvSpPr>
          <p:nvPr/>
        </p:nvSpPr>
        <p:spPr bwMode="auto">
          <a:xfrm>
            <a:off x="502561" y="2056536"/>
            <a:ext cx="3348000" cy="4579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a:lnSpc>
                <a:spcPct val="100000"/>
              </a:lnSpc>
              <a:buClrTx/>
              <a:buSzPct val="45000"/>
              <a:buFontTx/>
              <a:buNone/>
            </a:pPr>
            <a:r>
              <a:rPr lang="cs-CZ" altLang="cs-CZ" sz="2400">
                <a:solidFill>
                  <a:srgbClr val="000000"/>
                </a:solidFill>
              </a:rPr>
              <a:t>Michael Jordan said so</a:t>
            </a:r>
          </a:p>
        </p:txBody>
      </p:sp>
      <p:sp>
        <p:nvSpPr>
          <p:cNvPr id="107525" name="Text Box 4"/>
          <p:cNvSpPr txBox="1">
            <a:spLocks noChangeArrowheads="1"/>
          </p:cNvSpPr>
          <p:nvPr/>
        </p:nvSpPr>
        <p:spPr bwMode="auto">
          <a:xfrm>
            <a:off x="4763520" y="1981649"/>
            <a:ext cx="3712320" cy="832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a:lnSpc>
                <a:spcPct val="100000"/>
              </a:lnSpc>
              <a:buClrTx/>
              <a:buSzPct val="45000"/>
              <a:buFontTx/>
              <a:buNone/>
            </a:pPr>
            <a:r>
              <a:rPr lang="cs-CZ" altLang="cs-CZ" sz="2400">
                <a:solidFill>
                  <a:srgbClr val="000000"/>
                </a:solidFill>
              </a:rPr>
              <a:t>Michael Jordan is</a:t>
            </a:r>
          </a:p>
          <a:p>
            <a:pPr eaLnBrk="1">
              <a:lnSpc>
                <a:spcPct val="100000"/>
              </a:lnSpc>
              <a:buClrTx/>
              <a:buSzPct val="45000"/>
              <a:buFontTx/>
              <a:buNone/>
            </a:pPr>
            <a:r>
              <a:rPr lang="cs-CZ" altLang="cs-CZ" sz="2400">
                <a:solidFill>
                  <a:srgbClr val="000000"/>
                </a:solidFill>
              </a:rPr>
              <a:t>an authority on basketball</a:t>
            </a:r>
          </a:p>
        </p:txBody>
      </p:sp>
    </p:spTree>
    <p:extLst>
      <p:ext uri="{BB962C8B-B14F-4D97-AF65-F5344CB8AC3E}">
        <p14:creationId xmlns:p14="http://schemas.microsoft.com/office/powerpoint/2010/main" val="42067967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Freeform 1"/>
          <p:cNvSpPr>
            <a:spLocks noChangeArrowheads="1"/>
          </p:cNvSpPr>
          <p:nvPr/>
        </p:nvSpPr>
        <p:spPr bwMode="auto">
          <a:xfrm>
            <a:off x="532800" y="3048801"/>
            <a:ext cx="8026560" cy="1353742"/>
          </a:xfrm>
          <a:custGeom>
            <a:avLst/>
            <a:gdLst>
              <a:gd name="T0" fmla="*/ 28002 w 5056"/>
              <a:gd name="T1" fmla="*/ 215178 h 853"/>
              <a:gd name="T2" fmla="*/ 616050 w 5056"/>
              <a:gd name="T3" fmla="*/ 752248 h 853"/>
              <a:gd name="T4" fmla="*/ 3724305 w 5056"/>
              <a:gd name="T5" fmla="*/ 537070 h 853"/>
              <a:gd name="T6" fmla="*/ 4233597 w 5056"/>
              <a:gd name="T7" fmla="*/ 1474756 h 853"/>
              <a:gd name="T8" fmla="*/ 4648381 w 5056"/>
              <a:gd name="T9" fmla="*/ 643784 h 853"/>
              <a:gd name="T10" fmla="*/ 8092663 w 5056"/>
              <a:gd name="T11" fmla="*/ 537070 h 853"/>
              <a:gd name="T12" fmla="*/ 8848725 w 5056"/>
              <a:gd name="T13" fmla="*/ 0 h 8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56" h="853">
                <a:moveTo>
                  <a:pt x="16" y="123"/>
                </a:moveTo>
                <a:cubicBezTo>
                  <a:pt x="8" y="261"/>
                  <a:pt x="0" y="399"/>
                  <a:pt x="352" y="430"/>
                </a:cubicBezTo>
                <a:cubicBezTo>
                  <a:pt x="704" y="460"/>
                  <a:pt x="1784" y="238"/>
                  <a:pt x="2128" y="307"/>
                </a:cubicBezTo>
                <a:cubicBezTo>
                  <a:pt x="2472" y="376"/>
                  <a:pt x="2331" y="833"/>
                  <a:pt x="2419" y="843"/>
                </a:cubicBezTo>
                <a:cubicBezTo>
                  <a:pt x="2507" y="853"/>
                  <a:pt x="2289" y="457"/>
                  <a:pt x="2656" y="368"/>
                </a:cubicBezTo>
                <a:cubicBezTo>
                  <a:pt x="3023" y="279"/>
                  <a:pt x="4224" y="368"/>
                  <a:pt x="4624" y="307"/>
                </a:cubicBezTo>
                <a:cubicBezTo>
                  <a:pt x="5024" y="246"/>
                  <a:pt x="4984" y="51"/>
                  <a:pt x="5056" y="0"/>
                </a:cubicBezTo>
              </a:path>
            </a:pathLst>
          </a:custGeom>
          <a:noFill/>
          <a:ln w="38160" cap="sq">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GB"/>
          </a:p>
        </p:txBody>
      </p:sp>
      <p:sp>
        <p:nvSpPr>
          <p:cNvPr id="108547" name="Text Box 2"/>
          <p:cNvSpPr txBox="1">
            <a:spLocks noChangeArrowheads="1"/>
          </p:cNvSpPr>
          <p:nvPr/>
        </p:nvSpPr>
        <p:spPr bwMode="auto">
          <a:xfrm>
            <a:off x="2734560" y="4877793"/>
            <a:ext cx="3728349" cy="4550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a:lnSpc>
                <a:spcPct val="100000"/>
              </a:lnSpc>
              <a:buClrTx/>
              <a:buSzPct val="45000"/>
              <a:buFontTx/>
              <a:buNone/>
            </a:pPr>
            <a:r>
              <a:rPr lang="cs-CZ" altLang="cs-CZ" sz="2400">
                <a:solidFill>
                  <a:srgbClr val="000000"/>
                </a:solidFill>
              </a:rPr>
              <a:t>Mary´s car will be reliable</a:t>
            </a:r>
          </a:p>
        </p:txBody>
      </p:sp>
      <p:sp>
        <p:nvSpPr>
          <p:cNvPr id="108548" name="Text Box 3"/>
          <p:cNvSpPr txBox="1">
            <a:spLocks noChangeArrowheads="1"/>
          </p:cNvSpPr>
          <p:nvPr/>
        </p:nvSpPr>
        <p:spPr bwMode="auto">
          <a:xfrm>
            <a:off x="512640" y="2057977"/>
            <a:ext cx="3144855" cy="4550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a:lnSpc>
                <a:spcPct val="100000"/>
              </a:lnSpc>
              <a:buClrTx/>
              <a:buSzPct val="45000"/>
              <a:buFontTx/>
              <a:buNone/>
            </a:pPr>
            <a:r>
              <a:rPr lang="cs-CZ" altLang="cs-CZ" sz="2400">
                <a:solidFill>
                  <a:srgbClr val="000000"/>
                </a:solidFill>
              </a:rPr>
              <a:t>Peter´s car is reliable</a:t>
            </a:r>
          </a:p>
        </p:txBody>
      </p:sp>
      <p:sp>
        <p:nvSpPr>
          <p:cNvPr id="108549" name="Text Box 4"/>
          <p:cNvSpPr txBox="1">
            <a:spLocks noChangeArrowheads="1"/>
          </p:cNvSpPr>
          <p:nvPr/>
        </p:nvSpPr>
        <p:spPr bwMode="auto">
          <a:xfrm>
            <a:off x="5878080" y="2056536"/>
            <a:ext cx="1546560" cy="4579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a:lnSpc>
                <a:spcPct val="100000"/>
              </a:lnSpc>
              <a:buClrTx/>
              <a:buSzPct val="45000"/>
              <a:buFontTx/>
              <a:buNone/>
            </a:pPr>
            <a:r>
              <a:rPr lang="cs-CZ" altLang="cs-CZ" sz="2400">
                <a:solidFill>
                  <a:srgbClr val="000000"/>
                </a:solidFill>
              </a:rPr>
              <a:t>????????</a:t>
            </a:r>
          </a:p>
        </p:txBody>
      </p:sp>
    </p:spTree>
    <p:extLst>
      <p:ext uri="{BB962C8B-B14F-4D97-AF65-F5344CB8AC3E}">
        <p14:creationId xmlns:p14="http://schemas.microsoft.com/office/powerpoint/2010/main" val="4914298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Freeform 1"/>
          <p:cNvSpPr>
            <a:spLocks noChangeArrowheads="1"/>
          </p:cNvSpPr>
          <p:nvPr/>
        </p:nvSpPr>
        <p:spPr bwMode="auto">
          <a:xfrm>
            <a:off x="532800" y="3048801"/>
            <a:ext cx="8026560" cy="1353742"/>
          </a:xfrm>
          <a:custGeom>
            <a:avLst/>
            <a:gdLst>
              <a:gd name="T0" fmla="*/ 28002 w 5056"/>
              <a:gd name="T1" fmla="*/ 215178 h 853"/>
              <a:gd name="T2" fmla="*/ 616050 w 5056"/>
              <a:gd name="T3" fmla="*/ 752248 h 853"/>
              <a:gd name="T4" fmla="*/ 3724305 w 5056"/>
              <a:gd name="T5" fmla="*/ 537070 h 853"/>
              <a:gd name="T6" fmla="*/ 4233597 w 5056"/>
              <a:gd name="T7" fmla="*/ 1474756 h 853"/>
              <a:gd name="T8" fmla="*/ 4648381 w 5056"/>
              <a:gd name="T9" fmla="*/ 643784 h 853"/>
              <a:gd name="T10" fmla="*/ 8092663 w 5056"/>
              <a:gd name="T11" fmla="*/ 537070 h 853"/>
              <a:gd name="T12" fmla="*/ 8848725 w 5056"/>
              <a:gd name="T13" fmla="*/ 0 h 8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56" h="853">
                <a:moveTo>
                  <a:pt x="16" y="123"/>
                </a:moveTo>
                <a:cubicBezTo>
                  <a:pt x="8" y="261"/>
                  <a:pt x="0" y="399"/>
                  <a:pt x="352" y="430"/>
                </a:cubicBezTo>
                <a:cubicBezTo>
                  <a:pt x="704" y="460"/>
                  <a:pt x="1784" y="238"/>
                  <a:pt x="2128" y="307"/>
                </a:cubicBezTo>
                <a:cubicBezTo>
                  <a:pt x="2472" y="376"/>
                  <a:pt x="2331" y="833"/>
                  <a:pt x="2419" y="843"/>
                </a:cubicBezTo>
                <a:cubicBezTo>
                  <a:pt x="2507" y="853"/>
                  <a:pt x="2289" y="457"/>
                  <a:pt x="2656" y="368"/>
                </a:cubicBezTo>
                <a:cubicBezTo>
                  <a:pt x="3023" y="279"/>
                  <a:pt x="4224" y="368"/>
                  <a:pt x="4624" y="307"/>
                </a:cubicBezTo>
                <a:cubicBezTo>
                  <a:pt x="5024" y="246"/>
                  <a:pt x="4984" y="51"/>
                  <a:pt x="5056" y="0"/>
                </a:cubicBezTo>
              </a:path>
            </a:pathLst>
          </a:custGeom>
          <a:noFill/>
          <a:ln w="38160" cap="sq">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GB"/>
          </a:p>
        </p:txBody>
      </p:sp>
      <p:sp>
        <p:nvSpPr>
          <p:cNvPr id="109571" name="Text Box 2"/>
          <p:cNvSpPr txBox="1">
            <a:spLocks noChangeArrowheads="1"/>
          </p:cNvSpPr>
          <p:nvPr/>
        </p:nvSpPr>
        <p:spPr bwMode="auto">
          <a:xfrm>
            <a:off x="2734560" y="4877793"/>
            <a:ext cx="3728349" cy="4550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a:lnSpc>
                <a:spcPct val="100000"/>
              </a:lnSpc>
              <a:buClrTx/>
              <a:buSzPct val="45000"/>
              <a:buFontTx/>
              <a:buNone/>
            </a:pPr>
            <a:r>
              <a:rPr lang="cs-CZ" altLang="cs-CZ" sz="2400">
                <a:solidFill>
                  <a:srgbClr val="000000"/>
                </a:solidFill>
              </a:rPr>
              <a:t>Mary´s car will be reliable</a:t>
            </a:r>
          </a:p>
        </p:txBody>
      </p:sp>
      <p:sp>
        <p:nvSpPr>
          <p:cNvPr id="109572" name="Text Box 3"/>
          <p:cNvSpPr txBox="1">
            <a:spLocks noChangeArrowheads="1"/>
          </p:cNvSpPr>
          <p:nvPr/>
        </p:nvSpPr>
        <p:spPr bwMode="auto">
          <a:xfrm>
            <a:off x="512640" y="2057977"/>
            <a:ext cx="3144855" cy="4550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a:lnSpc>
                <a:spcPct val="100000"/>
              </a:lnSpc>
              <a:buClrTx/>
              <a:buSzPct val="45000"/>
              <a:buFontTx/>
              <a:buNone/>
            </a:pPr>
            <a:r>
              <a:rPr lang="cs-CZ" altLang="cs-CZ" sz="2400">
                <a:solidFill>
                  <a:srgbClr val="000000"/>
                </a:solidFill>
              </a:rPr>
              <a:t>Peter´s car is reliable</a:t>
            </a:r>
          </a:p>
        </p:txBody>
      </p:sp>
      <p:sp>
        <p:nvSpPr>
          <p:cNvPr id="109573" name="Text Box 4"/>
          <p:cNvSpPr txBox="1">
            <a:spLocks noChangeArrowheads="1"/>
          </p:cNvSpPr>
          <p:nvPr/>
        </p:nvSpPr>
        <p:spPr bwMode="auto">
          <a:xfrm>
            <a:off x="4933441" y="2057977"/>
            <a:ext cx="3725143" cy="4550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a:lnSpc>
                <a:spcPct val="100000"/>
              </a:lnSpc>
              <a:buClrTx/>
              <a:buSzPct val="45000"/>
              <a:buFontTx/>
              <a:buNone/>
            </a:pPr>
            <a:r>
              <a:rPr lang="cs-CZ" altLang="cs-CZ" sz="2400">
                <a:solidFill>
                  <a:srgbClr val="000000"/>
                </a:solidFill>
              </a:rPr>
              <a:t>Peter´s car is like Mary´s</a:t>
            </a:r>
          </a:p>
        </p:txBody>
      </p:sp>
    </p:spTree>
    <p:extLst>
      <p:ext uri="{BB962C8B-B14F-4D97-AF65-F5344CB8AC3E}">
        <p14:creationId xmlns:p14="http://schemas.microsoft.com/office/powerpoint/2010/main" val="335811203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Freeform 1"/>
          <p:cNvSpPr>
            <a:spLocks noChangeArrowheads="1"/>
          </p:cNvSpPr>
          <p:nvPr/>
        </p:nvSpPr>
        <p:spPr bwMode="auto">
          <a:xfrm>
            <a:off x="532800" y="3048801"/>
            <a:ext cx="8026560" cy="1353742"/>
          </a:xfrm>
          <a:custGeom>
            <a:avLst/>
            <a:gdLst>
              <a:gd name="T0" fmla="*/ 28002 w 5056"/>
              <a:gd name="T1" fmla="*/ 215178 h 853"/>
              <a:gd name="T2" fmla="*/ 616050 w 5056"/>
              <a:gd name="T3" fmla="*/ 752248 h 853"/>
              <a:gd name="T4" fmla="*/ 3724305 w 5056"/>
              <a:gd name="T5" fmla="*/ 537070 h 853"/>
              <a:gd name="T6" fmla="*/ 4233597 w 5056"/>
              <a:gd name="T7" fmla="*/ 1474756 h 853"/>
              <a:gd name="T8" fmla="*/ 4648381 w 5056"/>
              <a:gd name="T9" fmla="*/ 643784 h 853"/>
              <a:gd name="T10" fmla="*/ 8092663 w 5056"/>
              <a:gd name="T11" fmla="*/ 537070 h 853"/>
              <a:gd name="T12" fmla="*/ 8848725 w 5056"/>
              <a:gd name="T13" fmla="*/ 0 h 8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56" h="853">
                <a:moveTo>
                  <a:pt x="16" y="123"/>
                </a:moveTo>
                <a:cubicBezTo>
                  <a:pt x="8" y="261"/>
                  <a:pt x="0" y="399"/>
                  <a:pt x="352" y="430"/>
                </a:cubicBezTo>
                <a:cubicBezTo>
                  <a:pt x="704" y="460"/>
                  <a:pt x="1784" y="238"/>
                  <a:pt x="2128" y="307"/>
                </a:cubicBezTo>
                <a:cubicBezTo>
                  <a:pt x="2472" y="376"/>
                  <a:pt x="2331" y="833"/>
                  <a:pt x="2419" y="843"/>
                </a:cubicBezTo>
                <a:cubicBezTo>
                  <a:pt x="2507" y="853"/>
                  <a:pt x="2289" y="457"/>
                  <a:pt x="2656" y="368"/>
                </a:cubicBezTo>
                <a:cubicBezTo>
                  <a:pt x="3023" y="279"/>
                  <a:pt x="4224" y="368"/>
                  <a:pt x="4624" y="307"/>
                </a:cubicBezTo>
                <a:cubicBezTo>
                  <a:pt x="5024" y="246"/>
                  <a:pt x="4984" y="51"/>
                  <a:pt x="5056" y="0"/>
                </a:cubicBezTo>
              </a:path>
            </a:pathLst>
          </a:custGeom>
          <a:noFill/>
          <a:ln w="38160" cap="sq">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GB"/>
          </a:p>
        </p:txBody>
      </p:sp>
      <p:sp>
        <p:nvSpPr>
          <p:cNvPr id="110595" name="Text Box 2"/>
          <p:cNvSpPr txBox="1">
            <a:spLocks noChangeArrowheads="1"/>
          </p:cNvSpPr>
          <p:nvPr/>
        </p:nvSpPr>
        <p:spPr bwMode="auto">
          <a:xfrm>
            <a:off x="2681280" y="4877793"/>
            <a:ext cx="3564073" cy="4550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a:lnSpc>
                <a:spcPct val="100000"/>
              </a:lnSpc>
              <a:buClrTx/>
              <a:buSzPct val="45000"/>
              <a:buFontTx/>
              <a:buNone/>
            </a:pPr>
            <a:r>
              <a:rPr lang="cs-CZ" altLang="cs-CZ" sz="2400">
                <a:solidFill>
                  <a:srgbClr val="000000"/>
                </a:solidFill>
              </a:rPr>
              <a:t>We shouldn´t trust Peter</a:t>
            </a:r>
          </a:p>
        </p:txBody>
      </p:sp>
      <p:sp>
        <p:nvSpPr>
          <p:cNvPr id="110596" name="Text Box 3"/>
          <p:cNvSpPr txBox="1">
            <a:spLocks noChangeArrowheads="1"/>
          </p:cNvSpPr>
          <p:nvPr/>
        </p:nvSpPr>
        <p:spPr bwMode="auto">
          <a:xfrm>
            <a:off x="504000" y="2056536"/>
            <a:ext cx="3157920" cy="4579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a:lnSpc>
                <a:spcPct val="100000"/>
              </a:lnSpc>
              <a:buClrTx/>
              <a:buSzPct val="45000"/>
              <a:buFontTx/>
              <a:buNone/>
            </a:pPr>
            <a:r>
              <a:rPr lang="cs-CZ" altLang="cs-CZ" sz="2400">
                <a:solidFill>
                  <a:srgbClr val="000000"/>
                </a:solidFill>
              </a:rPr>
              <a:t>Peter has been in jail.</a:t>
            </a:r>
          </a:p>
        </p:txBody>
      </p:sp>
      <p:sp>
        <p:nvSpPr>
          <p:cNvPr id="110597" name="Text Box 4"/>
          <p:cNvSpPr txBox="1">
            <a:spLocks noChangeArrowheads="1"/>
          </p:cNvSpPr>
          <p:nvPr/>
        </p:nvSpPr>
        <p:spPr bwMode="auto">
          <a:xfrm>
            <a:off x="5878080" y="2056536"/>
            <a:ext cx="1546560" cy="4579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a:lnSpc>
                <a:spcPct val="100000"/>
              </a:lnSpc>
              <a:buClrTx/>
              <a:buSzPct val="45000"/>
              <a:buFontTx/>
              <a:buNone/>
            </a:pPr>
            <a:r>
              <a:rPr lang="cs-CZ" altLang="cs-CZ" sz="2400">
                <a:solidFill>
                  <a:srgbClr val="000000"/>
                </a:solidFill>
              </a:rPr>
              <a:t>????????</a:t>
            </a:r>
          </a:p>
        </p:txBody>
      </p:sp>
    </p:spTree>
    <p:extLst>
      <p:ext uri="{BB962C8B-B14F-4D97-AF65-F5344CB8AC3E}">
        <p14:creationId xmlns:p14="http://schemas.microsoft.com/office/powerpoint/2010/main" val="67337096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Freeform 1"/>
          <p:cNvSpPr>
            <a:spLocks noChangeArrowheads="1"/>
          </p:cNvSpPr>
          <p:nvPr/>
        </p:nvSpPr>
        <p:spPr bwMode="auto">
          <a:xfrm>
            <a:off x="532800" y="3048801"/>
            <a:ext cx="8026560" cy="1353742"/>
          </a:xfrm>
          <a:custGeom>
            <a:avLst/>
            <a:gdLst>
              <a:gd name="T0" fmla="*/ 28002 w 5056"/>
              <a:gd name="T1" fmla="*/ 215178 h 853"/>
              <a:gd name="T2" fmla="*/ 616050 w 5056"/>
              <a:gd name="T3" fmla="*/ 752248 h 853"/>
              <a:gd name="T4" fmla="*/ 3724305 w 5056"/>
              <a:gd name="T5" fmla="*/ 537070 h 853"/>
              <a:gd name="T6" fmla="*/ 4233597 w 5056"/>
              <a:gd name="T7" fmla="*/ 1474756 h 853"/>
              <a:gd name="T8" fmla="*/ 4648381 w 5056"/>
              <a:gd name="T9" fmla="*/ 643784 h 853"/>
              <a:gd name="T10" fmla="*/ 8092663 w 5056"/>
              <a:gd name="T11" fmla="*/ 537070 h 853"/>
              <a:gd name="T12" fmla="*/ 8848725 w 5056"/>
              <a:gd name="T13" fmla="*/ 0 h 8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56" h="853">
                <a:moveTo>
                  <a:pt x="16" y="123"/>
                </a:moveTo>
                <a:cubicBezTo>
                  <a:pt x="8" y="261"/>
                  <a:pt x="0" y="399"/>
                  <a:pt x="352" y="430"/>
                </a:cubicBezTo>
                <a:cubicBezTo>
                  <a:pt x="704" y="460"/>
                  <a:pt x="1784" y="238"/>
                  <a:pt x="2128" y="307"/>
                </a:cubicBezTo>
                <a:cubicBezTo>
                  <a:pt x="2472" y="376"/>
                  <a:pt x="2331" y="833"/>
                  <a:pt x="2419" y="843"/>
                </a:cubicBezTo>
                <a:cubicBezTo>
                  <a:pt x="2507" y="853"/>
                  <a:pt x="2289" y="457"/>
                  <a:pt x="2656" y="368"/>
                </a:cubicBezTo>
                <a:cubicBezTo>
                  <a:pt x="3023" y="279"/>
                  <a:pt x="4224" y="368"/>
                  <a:pt x="4624" y="307"/>
                </a:cubicBezTo>
                <a:cubicBezTo>
                  <a:pt x="5024" y="246"/>
                  <a:pt x="4984" y="51"/>
                  <a:pt x="5056" y="0"/>
                </a:cubicBezTo>
              </a:path>
            </a:pathLst>
          </a:custGeom>
          <a:noFill/>
          <a:ln w="38160" cap="sq">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GB"/>
          </a:p>
        </p:txBody>
      </p:sp>
      <p:sp>
        <p:nvSpPr>
          <p:cNvPr id="111619" name="Text Box 2"/>
          <p:cNvSpPr txBox="1">
            <a:spLocks noChangeArrowheads="1"/>
          </p:cNvSpPr>
          <p:nvPr/>
        </p:nvSpPr>
        <p:spPr bwMode="auto">
          <a:xfrm>
            <a:off x="2681280" y="4877793"/>
            <a:ext cx="3564073" cy="4550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a:lnSpc>
                <a:spcPct val="100000"/>
              </a:lnSpc>
              <a:buClrTx/>
              <a:buSzPct val="45000"/>
              <a:buFontTx/>
              <a:buNone/>
            </a:pPr>
            <a:r>
              <a:rPr lang="cs-CZ" altLang="cs-CZ" sz="2400">
                <a:solidFill>
                  <a:srgbClr val="000000"/>
                </a:solidFill>
              </a:rPr>
              <a:t>We shouldn´t trust Peter</a:t>
            </a:r>
          </a:p>
        </p:txBody>
      </p:sp>
      <p:sp>
        <p:nvSpPr>
          <p:cNvPr id="111620" name="Text Box 3"/>
          <p:cNvSpPr txBox="1">
            <a:spLocks noChangeArrowheads="1"/>
          </p:cNvSpPr>
          <p:nvPr/>
        </p:nvSpPr>
        <p:spPr bwMode="auto">
          <a:xfrm>
            <a:off x="504000" y="2056536"/>
            <a:ext cx="3157920" cy="4579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a:lnSpc>
                <a:spcPct val="100000"/>
              </a:lnSpc>
              <a:buClrTx/>
              <a:buSzPct val="45000"/>
              <a:buFontTx/>
              <a:buNone/>
            </a:pPr>
            <a:r>
              <a:rPr lang="cs-CZ" altLang="cs-CZ" sz="2400">
                <a:solidFill>
                  <a:srgbClr val="000000"/>
                </a:solidFill>
              </a:rPr>
              <a:t>Peter has been in jail.</a:t>
            </a:r>
          </a:p>
        </p:txBody>
      </p:sp>
      <p:sp>
        <p:nvSpPr>
          <p:cNvPr id="111621" name="Text Box 4"/>
          <p:cNvSpPr txBox="1">
            <a:spLocks noChangeArrowheads="1"/>
          </p:cNvSpPr>
          <p:nvPr/>
        </p:nvSpPr>
        <p:spPr bwMode="auto">
          <a:xfrm>
            <a:off x="5862241" y="2056537"/>
            <a:ext cx="2967840" cy="832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a:lnSpc>
                <a:spcPct val="100000"/>
              </a:lnSpc>
              <a:buClrTx/>
              <a:buSzPct val="45000"/>
              <a:buFontTx/>
              <a:buNone/>
            </a:pPr>
            <a:r>
              <a:rPr lang="cs-CZ" altLang="cs-CZ" sz="2400">
                <a:solidFill>
                  <a:srgbClr val="000000"/>
                </a:solidFill>
              </a:rPr>
              <a:t>Ex-prisoners are not</a:t>
            </a:r>
          </a:p>
          <a:p>
            <a:pPr eaLnBrk="1">
              <a:lnSpc>
                <a:spcPct val="100000"/>
              </a:lnSpc>
              <a:buClrTx/>
              <a:buSzPct val="45000"/>
              <a:buFontTx/>
              <a:buNone/>
            </a:pPr>
            <a:r>
              <a:rPr lang="cs-CZ" altLang="cs-CZ" sz="2400">
                <a:solidFill>
                  <a:srgbClr val="000000"/>
                </a:solidFill>
              </a:rPr>
              <a:t>to be trusted.</a:t>
            </a:r>
          </a:p>
        </p:txBody>
      </p:sp>
    </p:spTree>
    <p:extLst>
      <p:ext uri="{BB962C8B-B14F-4D97-AF65-F5344CB8AC3E}">
        <p14:creationId xmlns:p14="http://schemas.microsoft.com/office/powerpoint/2010/main" val="190663665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Freeform 1"/>
          <p:cNvSpPr>
            <a:spLocks noChangeArrowheads="1"/>
          </p:cNvSpPr>
          <p:nvPr/>
        </p:nvSpPr>
        <p:spPr bwMode="auto">
          <a:xfrm>
            <a:off x="532800" y="3048801"/>
            <a:ext cx="8026560" cy="1353742"/>
          </a:xfrm>
          <a:custGeom>
            <a:avLst/>
            <a:gdLst>
              <a:gd name="T0" fmla="*/ 28002 w 5056"/>
              <a:gd name="T1" fmla="*/ 215178 h 853"/>
              <a:gd name="T2" fmla="*/ 616050 w 5056"/>
              <a:gd name="T3" fmla="*/ 752248 h 853"/>
              <a:gd name="T4" fmla="*/ 3724305 w 5056"/>
              <a:gd name="T5" fmla="*/ 537070 h 853"/>
              <a:gd name="T6" fmla="*/ 4233597 w 5056"/>
              <a:gd name="T7" fmla="*/ 1474756 h 853"/>
              <a:gd name="T8" fmla="*/ 4648381 w 5056"/>
              <a:gd name="T9" fmla="*/ 643784 h 853"/>
              <a:gd name="T10" fmla="*/ 8092663 w 5056"/>
              <a:gd name="T11" fmla="*/ 537070 h 853"/>
              <a:gd name="T12" fmla="*/ 8848725 w 5056"/>
              <a:gd name="T13" fmla="*/ 0 h 8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56" h="853">
                <a:moveTo>
                  <a:pt x="16" y="123"/>
                </a:moveTo>
                <a:cubicBezTo>
                  <a:pt x="8" y="261"/>
                  <a:pt x="0" y="399"/>
                  <a:pt x="352" y="430"/>
                </a:cubicBezTo>
                <a:cubicBezTo>
                  <a:pt x="704" y="460"/>
                  <a:pt x="1784" y="238"/>
                  <a:pt x="2128" y="307"/>
                </a:cubicBezTo>
                <a:cubicBezTo>
                  <a:pt x="2472" y="376"/>
                  <a:pt x="2331" y="833"/>
                  <a:pt x="2419" y="843"/>
                </a:cubicBezTo>
                <a:cubicBezTo>
                  <a:pt x="2507" y="853"/>
                  <a:pt x="2289" y="457"/>
                  <a:pt x="2656" y="368"/>
                </a:cubicBezTo>
                <a:cubicBezTo>
                  <a:pt x="3023" y="279"/>
                  <a:pt x="4224" y="368"/>
                  <a:pt x="4624" y="307"/>
                </a:cubicBezTo>
                <a:cubicBezTo>
                  <a:pt x="5024" y="246"/>
                  <a:pt x="4984" y="51"/>
                  <a:pt x="5056" y="0"/>
                </a:cubicBezTo>
              </a:path>
            </a:pathLst>
          </a:custGeom>
          <a:noFill/>
          <a:ln w="38160" cap="sq">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GB"/>
          </a:p>
        </p:txBody>
      </p:sp>
      <p:sp>
        <p:nvSpPr>
          <p:cNvPr id="112643" name="Text Box 2"/>
          <p:cNvSpPr txBox="1">
            <a:spLocks noChangeArrowheads="1"/>
          </p:cNvSpPr>
          <p:nvPr/>
        </p:nvSpPr>
        <p:spPr bwMode="auto">
          <a:xfrm>
            <a:off x="1395360" y="4723696"/>
            <a:ext cx="5685120" cy="4579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a:lnSpc>
                <a:spcPct val="100000"/>
              </a:lnSpc>
              <a:buClrTx/>
              <a:buSzPct val="45000"/>
              <a:buFontTx/>
              <a:buNone/>
            </a:pPr>
            <a:r>
              <a:rPr lang="cs-CZ" altLang="cs-CZ" sz="2400">
                <a:solidFill>
                  <a:srgbClr val="000000"/>
                </a:solidFill>
              </a:rPr>
              <a:t>You will never get to Masaryk University</a:t>
            </a:r>
          </a:p>
        </p:txBody>
      </p:sp>
      <p:sp>
        <p:nvSpPr>
          <p:cNvPr id="112644" name="Text Box 3"/>
          <p:cNvSpPr txBox="1">
            <a:spLocks noChangeArrowheads="1"/>
          </p:cNvSpPr>
          <p:nvPr/>
        </p:nvSpPr>
        <p:spPr bwMode="auto">
          <a:xfrm>
            <a:off x="397440" y="2056537"/>
            <a:ext cx="3330720" cy="832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a:lnSpc>
                <a:spcPct val="100000"/>
              </a:lnSpc>
              <a:buClrTx/>
              <a:buSzPct val="45000"/>
              <a:buFontTx/>
              <a:buNone/>
            </a:pPr>
            <a:r>
              <a:rPr lang="cs-CZ" altLang="cs-CZ" sz="2400">
                <a:solidFill>
                  <a:srgbClr val="000000"/>
                </a:solidFill>
              </a:rPr>
              <a:t>My daughter failed the </a:t>
            </a:r>
          </a:p>
          <a:p>
            <a:pPr eaLnBrk="1">
              <a:lnSpc>
                <a:spcPct val="100000"/>
              </a:lnSpc>
              <a:buClrTx/>
              <a:buSzPct val="45000"/>
              <a:buFontTx/>
              <a:buNone/>
            </a:pPr>
            <a:r>
              <a:rPr lang="cs-CZ" altLang="cs-CZ" sz="2400">
                <a:solidFill>
                  <a:srgbClr val="000000"/>
                </a:solidFill>
              </a:rPr>
              <a:t>entrance exams</a:t>
            </a:r>
          </a:p>
        </p:txBody>
      </p:sp>
      <p:sp>
        <p:nvSpPr>
          <p:cNvPr id="112645" name="Text Box 4"/>
          <p:cNvSpPr txBox="1">
            <a:spLocks noChangeArrowheads="1"/>
          </p:cNvSpPr>
          <p:nvPr/>
        </p:nvSpPr>
        <p:spPr bwMode="auto">
          <a:xfrm>
            <a:off x="5840640" y="2056536"/>
            <a:ext cx="1892160" cy="4579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a:lnSpc>
                <a:spcPct val="100000"/>
              </a:lnSpc>
              <a:buClrTx/>
              <a:buSzPct val="45000"/>
              <a:buFontTx/>
              <a:buNone/>
            </a:pPr>
            <a:r>
              <a:rPr lang="cs-CZ" altLang="cs-CZ" sz="2400">
                <a:solidFill>
                  <a:srgbClr val="000000"/>
                </a:solidFill>
              </a:rPr>
              <a:t>??????????</a:t>
            </a:r>
          </a:p>
        </p:txBody>
      </p:sp>
    </p:spTree>
    <p:extLst>
      <p:ext uri="{BB962C8B-B14F-4D97-AF65-F5344CB8AC3E}">
        <p14:creationId xmlns:p14="http://schemas.microsoft.com/office/powerpoint/2010/main" val="42932664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The</a:t>
            </a:r>
            <a:r>
              <a:rPr lang="cs-CZ" dirty="0" smtClean="0"/>
              <a:t> </a:t>
            </a:r>
            <a:r>
              <a:rPr lang="cs-CZ" dirty="0" err="1" smtClean="0"/>
              <a:t>Ontological</a:t>
            </a:r>
            <a:r>
              <a:rPr lang="cs-CZ" dirty="0" smtClean="0"/>
              <a:t> Argument</a:t>
            </a:r>
            <a:endParaRPr lang="en-GB" dirty="0"/>
          </a:p>
        </p:txBody>
      </p:sp>
      <p:sp>
        <p:nvSpPr>
          <p:cNvPr id="3" name="Zástupný symbol pro obsah 2"/>
          <p:cNvSpPr>
            <a:spLocks noGrp="1"/>
          </p:cNvSpPr>
          <p:nvPr>
            <p:ph idx="1"/>
          </p:nvPr>
        </p:nvSpPr>
        <p:spPr/>
        <p:txBody>
          <a:bodyPr>
            <a:normAutofit lnSpcReduction="10000"/>
          </a:bodyPr>
          <a:lstStyle/>
          <a:p>
            <a:r>
              <a:rPr lang="cs-CZ" dirty="0" err="1" smtClean="0"/>
              <a:t>Does</a:t>
            </a:r>
            <a:r>
              <a:rPr lang="cs-CZ" dirty="0" smtClean="0"/>
              <a:t> not </a:t>
            </a:r>
            <a:r>
              <a:rPr lang="cs-CZ" dirty="0" err="1" smtClean="0"/>
              <a:t>rely</a:t>
            </a:r>
            <a:r>
              <a:rPr lang="cs-CZ" dirty="0" smtClean="0"/>
              <a:t> on evidence </a:t>
            </a:r>
            <a:r>
              <a:rPr lang="cs-CZ" dirty="0" err="1" smtClean="0"/>
              <a:t>at</a:t>
            </a:r>
            <a:r>
              <a:rPr lang="cs-CZ" dirty="0" smtClean="0"/>
              <a:t> </a:t>
            </a:r>
            <a:r>
              <a:rPr lang="cs-CZ" dirty="0" err="1" smtClean="0"/>
              <a:t>all</a:t>
            </a:r>
            <a:endParaRPr lang="cs-CZ" dirty="0" smtClean="0"/>
          </a:p>
          <a:p>
            <a:r>
              <a:rPr lang="cs-CZ" dirty="0" err="1" smtClean="0"/>
              <a:t>God´s</a:t>
            </a:r>
            <a:r>
              <a:rPr lang="cs-CZ" dirty="0" smtClean="0"/>
              <a:t>  existence </a:t>
            </a:r>
            <a:r>
              <a:rPr lang="cs-CZ" dirty="0" err="1" smtClean="0"/>
              <a:t>necessarily</a:t>
            </a:r>
            <a:r>
              <a:rPr lang="cs-CZ" dirty="0" smtClean="0"/>
              <a:t> </a:t>
            </a:r>
            <a:r>
              <a:rPr lang="cs-CZ" dirty="0" err="1" smtClean="0"/>
              <a:t>follows</a:t>
            </a:r>
            <a:r>
              <a:rPr lang="cs-CZ" dirty="0" smtClean="0"/>
              <a:t> </a:t>
            </a:r>
            <a:r>
              <a:rPr lang="cs-CZ" dirty="0" err="1" smtClean="0"/>
              <a:t>from</a:t>
            </a:r>
            <a:r>
              <a:rPr lang="cs-CZ" dirty="0" smtClean="0"/>
              <a:t> </a:t>
            </a:r>
            <a:r>
              <a:rPr lang="cs-CZ" dirty="0" err="1" smtClean="0"/>
              <a:t>the</a:t>
            </a:r>
            <a:r>
              <a:rPr lang="cs-CZ" dirty="0" smtClean="0"/>
              <a:t> </a:t>
            </a:r>
            <a:r>
              <a:rPr lang="cs-CZ" dirty="0" err="1" smtClean="0"/>
              <a:t>mere</a:t>
            </a:r>
            <a:r>
              <a:rPr lang="cs-CZ" dirty="0" smtClean="0"/>
              <a:t> </a:t>
            </a:r>
            <a:r>
              <a:rPr lang="cs-CZ" dirty="0" err="1" smtClean="0"/>
              <a:t>definition</a:t>
            </a:r>
            <a:r>
              <a:rPr lang="cs-CZ" dirty="0" smtClean="0"/>
              <a:t> </a:t>
            </a:r>
            <a:r>
              <a:rPr lang="cs-CZ" dirty="0" err="1" smtClean="0"/>
              <a:t>of</a:t>
            </a:r>
            <a:r>
              <a:rPr lang="cs-CZ" dirty="0" smtClean="0"/>
              <a:t> </a:t>
            </a:r>
            <a:r>
              <a:rPr lang="cs-CZ" dirty="0" err="1" smtClean="0"/>
              <a:t>God</a:t>
            </a:r>
            <a:endParaRPr lang="cs-CZ" dirty="0" smtClean="0"/>
          </a:p>
          <a:p>
            <a:pPr lvl="1"/>
            <a:r>
              <a:rPr lang="cs-CZ" dirty="0" err="1" smtClean="0"/>
              <a:t>God</a:t>
            </a:r>
            <a:r>
              <a:rPr lang="cs-CZ" dirty="0" smtClean="0"/>
              <a:t> = most </a:t>
            </a:r>
            <a:r>
              <a:rPr lang="cs-CZ" dirty="0" err="1" smtClean="0"/>
              <a:t>perfect</a:t>
            </a:r>
            <a:r>
              <a:rPr lang="cs-CZ" dirty="0" smtClean="0"/>
              <a:t> </a:t>
            </a:r>
            <a:r>
              <a:rPr lang="cs-CZ" dirty="0" err="1" smtClean="0"/>
              <a:t>being</a:t>
            </a:r>
            <a:r>
              <a:rPr lang="cs-CZ" dirty="0" smtClean="0"/>
              <a:t> </a:t>
            </a:r>
            <a:r>
              <a:rPr lang="cs-CZ" dirty="0" err="1" smtClean="0"/>
              <a:t>imaginable</a:t>
            </a:r>
            <a:endParaRPr lang="cs-CZ" dirty="0" smtClean="0"/>
          </a:p>
          <a:p>
            <a:pPr lvl="1"/>
            <a:r>
              <a:rPr lang="cs-CZ" dirty="0" smtClean="0"/>
              <a:t>a </a:t>
            </a:r>
            <a:r>
              <a:rPr lang="cs-CZ" dirty="0" err="1" smtClean="0"/>
              <a:t>God</a:t>
            </a:r>
            <a:r>
              <a:rPr lang="cs-CZ" dirty="0" smtClean="0"/>
              <a:t> </a:t>
            </a:r>
            <a:r>
              <a:rPr lang="cs-CZ" dirty="0" err="1" smtClean="0"/>
              <a:t>which</a:t>
            </a:r>
            <a:r>
              <a:rPr lang="cs-CZ" dirty="0" smtClean="0"/>
              <a:t> </a:t>
            </a:r>
            <a:r>
              <a:rPr lang="cs-CZ" dirty="0" err="1" smtClean="0"/>
              <a:t>did</a:t>
            </a:r>
            <a:r>
              <a:rPr lang="cs-CZ" dirty="0" smtClean="0"/>
              <a:t> not </a:t>
            </a:r>
            <a:r>
              <a:rPr lang="cs-CZ" dirty="0" err="1" smtClean="0"/>
              <a:t>exist</a:t>
            </a:r>
            <a:r>
              <a:rPr lang="cs-CZ" dirty="0" smtClean="0"/>
              <a:t> </a:t>
            </a:r>
            <a:r>
              <a:rPr lang="cs-CZ" dirty="0" err="1" smtClean="0"/>
              <a:t>would</a:t>
            </a:r>
            <a:r>
              <a:rPr lang="cs-CZ" dirty="0" smtClean="0"/>
              <a:t> not </a:t>
            </a:r>
            <a:r>
              <a:rPr lang="cs-CZ" dirty="0" err="1" smtClean="0"/>
              <a:t>be</a:t>
            </a:r>
            <a:r>
              <a:rPr lang="cs-CZ" dirty="0" smtClean="0"/>
              <a:t> most </a:t>
            </a:r>
            <a:r>
              <a:rPr lang="cs-CZ" dirty="0" err="1" smtClean="0"/>
              <a:t>perfect</a:t>
            </a:r>
            <a:r>
              <a:rPr lang="cs-CZ" dirty="0" smtClean="0"/>
              <a:t> </a:t>
            </a:r>
          </a:p>
          <a:p>
            <a:pPr lvl="1"/>
            <a:r>
              <a:rPr lang="cs-CZ" dirty="0" smtClean="0"/>
              <a:t>So, </a:t>
            </a:r>
            <a:r>
              <a:rPr lang="cs-CZ" dirty="0" err="1" smtClean="0"/>
              <a:t>God</a:t>
            </a:r>
            <a:r>
              <a:rPr lang="cs-CZ" dirty="0" smtClean="0"/>
              <a:t> </a:t>
            </a:r>
            <a:r>
              <a:rPr lang="cs-CZ" dirty="0" err="1" smtClean="0"/>
              <a:t>exists</a:t>
            </a:r>
            <a:endParaRPr lang="cs-CZ" dirty="0" smtClean="0"/>
          </a:p>
          <a:p>
            <a:r>
              <a:rPr lang="cs-CZ" dirty="0" err="1" smtClean="0"/>
              <a:t>Seems</a:t>
            </a:r>
            <a:r>
              <a:rPr lang="cs-CZ" dirty="0" smtClean="0"/>
              <a:t> absurd: </a:t>
            </a:r>
            <a:r>
              <a:rPr lang="cs-CZ" dirty="0" err="1" smtClean="0"/>
              <a:t>can</a:t>
            </a:r>
            <a:r>
              <a:rPr lang="cs-CZ" dirty="0" smtClean="0"/>
              <a:t> </a:t>
            </a:r>
            <a:r>
              <a:rPr lang="cs-CZ" dirty="0" err="1" smtClean="0"/>
              <a:t>we</a:t>
            </a:r>
            <a:r>
              <a:rPr lang="cs-CZ" dirty="0" smtClean="0"/>
              <a:t> </a:t>
            </a:r>
            <a:r>
              <a:rPr lang="cs-CZ" dirty="0" err="1" smtClean="0"/>
              <a:t>define</a:t>
            </a:r>
            <a:r>
              <a:rPr lang="cs-CZ" dirty="0" smtClean="0"/>
              <a:t> </a:t>
            </a:r>
            <a:r>
              <a:rPr lang="cs-CZ" dirty="0" err="1" smtClean="0"/>
              <a:t>sth</a:t>
            </a:r>
            <a:r>
              <a:rPr lang="cs-CZ" dirty="0" smtClean="0"/>
              <a:t>. </a:t>
            </a:r>
            <a:r>
              <a:rPr lang="cs-CZ" dirty="0" err="1" smtClean="0"/>
              <a:t>into</a:t>
            </a:r>
            <a:r>
              <a:rPr lang="cs-CZ" dirty="0" smtClean="0"/>
              <a:t> existence?</a:t>
            </a:r>
          </a:p>
        </p:txBody>
      </p:sp>
    </p:spTree>
    <p:extLst>
      <p:ext uri="{BB962C8B-B14F-4D97-AF65-F5344CB8AC3E}">
        <p14:creationId xmlns:p14="http://schemas.microsoft.com/office/powerpoint/2010/main" val="136261894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Freeform 1"/>
          <p:cNvSpPr>
            <a:spLocks noChangeArrowheads="1"/>
          </p:cNvSpPr>
          <p:nvPr/>
        </p:nvSpPr>
        <p:spPr bwMode="auto">
          <a:xfrm>
            <a:off x="532800" y="3048801"/>
            <a:ext cx="8026560" cy="1353742"/>
          </a:xfrm>
          <a:custGeom>
            <a:avLst/>
            <a:gdLst>
              <a:gd name="T0" fmla="*/ 28002 w 5056"/>
              <a:gd name="T1" fmla="*/ 215178 h 853"/>
              <a:gd name="T2" fmla="*/ 616050 w 5056"/>
              <a:gd name="T3" fmla="*/ 752248 h 853"/>
              <a:gd name="T4" fmla="*/ 3724305 w 5056"/>
              <a:gd name="T5" fmla="*/ 537070 h 853"/>
              <a:gd name="T6" fmla="*/ 4233597 w 5056"/>
              <a:gd name="T7" fmla="*/ 1474756 h 853"/>
              <a:gd name="T8" fmla="*/ 4648381 w 5056"/>
              <a:gd name="T9" fmla="*/ 643784 h 853"/>
              <a:gd name="T10" fmla="*/ 8092663 w 5056"/>
              <a:gd name="T11" fmla="*/ 537070 h 853"/>
              <a:gd name="T12" fmla="*/ 8848725 w 5056"/>
              <a:gd name="T13" fmla="*/ 0 h 8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56" h="853">
                <a:moveTo>
                  <a:pt x="16" y="123"/>
                </a:moveTo>
                <a:cubicBezTo>
                  <a:pt x="8" y="261"/>
                  <a:pt x="0" y="399"/>
                  <a:pt x="352" y="430"/>
                </a:cubicBezTo>
                <a:cubicBezTo>
                  <a:pt x="704" y="460"/>
                  <a:pt x="1784" y="238"/>
                  <a:pt x="2128" y="307"/>
                </a:cubicBezTo>
                <a:cubicBezTo>
                  <a:pt x="2472" y="376"/>
                  <a:pt x="2331" y="833"/>
                  <a:pt x="2419" y="843"/>
                </a:cubicBezTo>
                <a:cubicBezTo>
                  <a:pt x="2507" y="853"/>
                  <a:pt x="2289" y="457"/>
                  <a:pt x="2656" y="368"/>
                </a:cubicBezTo>
                <a:cubicBezTo>
                  <a:pt x="3023" y="279"/>
                  <a:pt x="4224" y="368"/>
                  <a:pt x="4624" y="307"/>
                </a:cubicBezTo>
                <a:cubicBezTo>
                  <a:pt x="5024" y="246"/>
                  <a:pt x="4984" y="51"/>
                  <a:pt x="5056" y="0"/>
                </a:cubicBezTo>
              </a:path>
            </a:pathLst>
          </a:custGeom>
          <a:noFill/>
          <a:ln w="38160" cap="sq">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GB"/>
          </a:p>
        </p:txBody>
      </p:sp>
      <p:sp>
        <p:nvSpPr>
          <p:cNvPr id="113667" name="Text Box 2"/>
          <p:cNvSpPr txBox="1">
            <a:spLocks noChangeArrowheads="1"/>
          </p:cNvSpPr>
          <p:nvPr/>
        </p:nvSpPr>
        <p:spPr bwMode="auto">
          <a:xfrm>
            <a:off x="1395360" y="4723696"/>
            <a:ext cx="5685120" cy="4579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a:lnSpc>
                <a:spcPct val="100000"/>
              </a:lnSpc>
              <a:buClrTx/>
              <a:buSzPct val="45000"/>
              <a:buFontTx/>
              <a:buNone/>
            </a:pPr>
            <a:r>
              <a:rPr lang="cs-CZ" altLang="cs-CZ" sz="2400">
                <a:solidFill>
                  <a:srgbClr val="000000"/>
                </a:solidFill>
              </a:rPr>
              <a:t>You will never get to Masaryk University</a:t>
            </a:r>
          </a:p>
        </p:txBody>
      </p:sp>
      <p:sp>
        <p:nvSpPr>
          <p:cNvPr id="113668" name="Text Box 3"/>
          <p:cNvSpPr txBox="1">
            <a:spLocks noChangeArrowheads="1"/>
          </p:cNvSpPr>
          <p:nvPr/>
        </p:nvSpPr>
        <p:spPr bwMode="auto">
          <a:xfrm>
            <a:off x="397440" y="2056537"/>
            <a:ext cx="3330720" cy="832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a:lnSpc>
                <a:spcPct val="100000"/>
              </a:lnSpc>
              <a:buClrTx/>
              <a:buSzPct val="45000"/>
              <a:buFontTx/>
              <a:buNone/>
            </a:pPr>
            <a:r>
              <a:rPr lang="cs-CZ" altLang="cs-CZ" sz="2400">
                <a:solidFill>
                  <a:srgbClr val="000000"/>
                </a:solidFill>
              </a:rPr>
              <a:t>My daughter failed the </a:t>
            </a:r>
          </a:p>
          <a:p>
            <a:pPr eaLnBrk="1">
              <a:lnSpc>
                <a:spcPct val="100000"/>
              </a:lnSpc>
              <a:buClrTx/>
              <a:buSzPct val="45000"/>
              <a:buFontTx/>
              <a:buNone/>
            </a:pPr>
            <a:r>
              <a:rPr lang="cs-CZ" altLang="cs-CZ" sz="2400">
                <a:solidFill>
                  <a:srgbClr val="000000"/>
                </a:solidFill>
              </a:rPr>
              <a:t>entrance exams</a:t>
            </a:r>
          </a:p>
        </p:txBody>
      </p:sp>
      <p:sp>
        <p:nvSpPr>
          <p:cNvPr id="113669" name="Text Box 4"/>
          <p:cNvSpPr txBox="1">
            <a:spLocks noChangeArrowheads="1"/>
          </p:cNvSpPr>
          <p:nvPr/>
        </p:nvSpPr>
        <p:spPr bwMode="auto">
          <a:xfrm>
            <a:off x="5883840" y="2056537"/>
            <a:ext cx="2499840" cy="832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a:lnSpc>
                <a:spcPct val="100000"/>
              </a:lnSpc>
              <a:buClrTx/>
              <a:buSzPct val="45000"/>
              <a:buFontTx/>
              <a:buNone/>
            </a:pPr>
            <a:r>
              <a:rPr lang="cs-CZ" altLang="cs-CZ" sz="2400">
                <a:solidFill>
                  <a:srgbClr val="000000"/>
                </a:solidFill>
              </a:rPr>
              <a:t>My daughter is </a:t>
            </a:r>
          </a:p>
          <a:p>
            <a:pPr eaLnBrk="1">
              <a:lnSpc>
                <a:spcPct val="100000"/>
              </a:lnSpc>
              <a:buClrTx/>
              <a:buSzPct val="45000"/>
              <a:buFontTx/>
              <a:buNone/>
            </a:pPr>
            <a:r>
              <a:rPr lang="cs-CZ" altLang="cs-CZ" sz="2400">
                <a:solidFill>
                  <a:srgbClr val="000000"/>
                </a:solidFill>
              </a:rPr>
              <a:t>smarter than you</a:t>
            </a:r>
          </a:p>
        </p:txBody>
      </p:sp>
    </p:spTree>
    <p:extLst>
      <p:ext uri="{BB962C8B-B14F-4D97-AF65-F5344CB8AC3E}">
        <p14:creationId xmlns:p14="http://schemas.microsoft.com/office/powerpoint/2010/main" val="394636701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reeform 1"/>
          <p:cNvSpPr>
            <a:spLocks noChangeArrowheads="1"/>
          </p:cNvSpPr>
          <p:nvPr/>
        </p:nvSpPr>
        <p:spPr bwMode="auto">
          <a:xfrm>
            <a:off x="532800" y="3048801"/>
            <a:ext cx="8026560" cy="1353742"/>
          </a:xfrm>
          <a:custGeom>
            <a:avLst/>
            <a:gdLst>
              <a:gd name="T0" fmla="*/ 28002 w 5056"/>
              <a:gd name="T1" fmla="*/ 215178 h 853"/>
              <a:gd name="T2" fmla="*/ 616050 w 5056"/>
              <a:gd name="T3" fmla="*/ 752248 h 853"/>
              <a:gd name="T4" fmla="*/ 3724305 w 5056"/>
              <a:gd name="T5" fmla="*/ 537070 h 853"/>
              <a:gd name="T6" fmla="*/ 4233597 w 5056"/>
              <a:gd name="T7" fmla="*/ 1474756 h 853"/>
              <a:gd name="T8" fmla="*/ 4648381 w 5056"/>
              <a:gd name="T9" fmla="*/ 643784 h 853"/>
              <a:gd name="T10" fmla="*/ 8092663 w 5056"/>
              <a:gd name="T11" fmla="*/ 537070 h 853"/>
              <a:gd name="T12" fmla="*/ 8848725 w 5056"/>
              <a:gd name="T13" fmla="*/ 0 h 8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56" h="853">
                <a:moveTo>
                  <a:pt x="16" y="123"/>
                </a:moveTo>
                <a:cubicBezTo>
                  <a:pt x="8" y="261"/>
                  <a:pt x="0" y="399"/>
                  <a:pt x="352" y="430"/>
                </a:cubicBezTo>
                <a:cubicBezTo>
                  <a:pt x="704" y="460"/>
                  <a:pt x="1784" y="238"/>
                  <a:pt x="2128" y="307"/>
                </a:cubicBezTo>
                <a:cubicBezTo>
                  <a:pt x="2472" y="376"/>
                  <a:pt x="2331" y="833"/>
                  <a:pt x="2419" y="843"/>
                </a:cubicBezTo>
                <a:cubicBezTo>
                  <a:pt x="2507" y="853"/>
                  <a:pt x="2289" y="457"/>
                  <a:pt x="2656" y="368"/>
                </a:cubicBezTo>
                <a:cubicBezTo>
                  <a:pt x="3023" y="279"/>
                  <a:pt x="4224" y="368"/>
                  <a:pt x="4624" y="307"/>
                </a:cubicBezTo>
                <a:cubicBezTo>
                  <a:pt x="5024" y="246"/>
                  <a:pt x="4984" y="51"/>
                  <a:pt x="5056" y="0"/>
                </a:cubicBezTo>
              </a:path>
            </a:pathLst>
          </a:custGeom>
          <a:noFill/>
          <a:ln w="38160" cap="sq">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GB"/>
          </a:p>
        </p:txBody>
      </p:sp>
      <p:sp>
        <p:nvSpPr>
          <p:cNvPr id="114691" name="Text Box 2"/>
          <p:cNvSpPr txBox="1">
            <a:spLocks noChangeArrowheads="1"/>
          </p:cNvSpPr>
          <p:nvPr/>
        </p:nvSpPr>
        <p:spPr bwMode="auto">
          <a:xfrm>
            <a:off x="1300320" y="4723696"/>
            <a:ext cx="5113440" cy="4579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a:lnSpc>
                <a:spcPct val="100000"/>
              </a:lnSpc>
              <a:buClrTx/>
              <a:buSzPct val="45000"/>
              <a:buFontTx/>
              <a:buNone/>
            </a:pPr>
            <a:r>
              <a:rPr lang="cs-CZ" altLang="cs-CZ" sz="2400">
                <a:solidFill>
                  <a:srgbClr val="000000"/>
                </a:solidFill>
              </a:rPr>
              <a:t>We should remove elephants´ tusks</a:t>
            </a:r>
          </a:p>
        </p:txBody>
      </p:sp>
      <p:sp>
        <p:nvSpPr>
          <p:cNvPr id="114692" name="Text Box 3"/>
          <p:cNvSpPr txBox="1">
            <a:spLocks noChangeArrowheads="1"/>
          </p:cNvSpPr>
          <p:nvPr/>
        </p:nvSpPr>
        <p:spPr bwMode="auto">
          <a:xfrm>
            <a:off x="524160" y="2056537"/>
            <a:ext cx="4057920" cy="832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a:lnSpc>
                <a:spcPct val="100000"/>
              </a:lnSpc>
              <a:buClrTx/>
              <a:buSzPct val="45000"/>
              <a:buFontTx/>
              <a:buNone/>
            </a:pPr>
            <a:r>
              <a:rPr lang="cs-CZ" altLang="cs-CZ" sz="2400">
                <a:solidFill>
                  <a:srgbClr val="000000"/>
                </a:solidFill>
              </a:rPr>
              <a:t>It will prevent poachers from</a:t>
            </a:r>
          </a:p>
          <a:p>
            <a:pPr eaLnBrk="1">
              <a:lnSpc>
                <a:spcPct val="100000"/>
              </a:lnSpc>
              <a:buClrTx/>
              <a:buSzPct val="45000"/>
              <a:buFontTx/>
              <a:buNone/>
            </a:pPr>
            <a:r>
              <a:rPr lang="cs-CZ" altLang="cs-CZ" sz="2400">
                <a:solidFill>
                  <a:srgbClr val="000000"/>
                </a:solidFill>
              </a:rPr>
              <a:t>killing them</a:t>
            </a:r>
          </a:p>
        </p:txBody>
      </p:sp>
      <p:sp>
        <p:nvSpPr>
          <p:cNvPr id="114693" name="Text Box 4"/>
          <p:cNvSpPr txBox="1">
            <a:spLocks noChangeArrowheads="1"/>
          </p:cNvSpPr>
          <p:nvPr/>
        </p:nvSpPr>
        <p:spPr bwMode="auto">
          <a:xfrm>
            <a:off x="5878080" y="2056536"/>
            <a:ext cx="1546560" cy="4579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a:lnSpc>
                <a:spcPct val="100000"/>
              </a:lnSpc>
              <a:buClrTx/>
              <a:buSzPct val="45000"/>
              <a:buFontTx/>
              <a:buNone/>
            </a:pPr>
            <a:r>
              <a:rPr lang="cs-CZ" altLang="cs-CZ" sz="2400">
                <a:solidFill>
                  <a:srgbClr val="000000"/>
                </a:solidFill>
              </a:rPr>
              <a:t>????????</a:t>
            </a:r>
          </a:p>
        </p:txBody>
      </p:sp>
    </p:spTree>
    <p:extLst>
      <p:ext uri="{BB962C8B-B14F-4D97-AF65-F5344CB8AC3E}">
        <p14:creationId xmlns:p14="http://schemas.microsoft.com/office/powerpoint/2010/main" val="300437266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Freeform 1"/>
          <p:cNvSpPr>
            <a:spLocks noChangeArrowheads="1"/>
          </p:cNvSpPr>
          <p:nvPr/>
        </p:nvSpPr>
        <p:spPr bwMode="auto">
          <a:xfrm>
            <a:off x="532800" y="3048801"/>
            <a:ext cx="8026560" cy="1353742"/>
          </a:xfrm>
          <a:custGeom>
            <a:avLst/>
            <a:gdLst>
              <a:gd name="T0" fmla="*/ 28002 w 5056"/>
              <a:gd name="T1" fmla="*/ 215178 h 853"/>
              <a:gd name="T2" fmla="*/ 616050 w 5056"/>
              <a:gd name="T3" fmla="*/ 752248 h 853"/>
              <a:gd name="T4" fmla="*/ 3724305 w 5056"/>
              <a:gd name="T5" fmla="*/ 537070 h 853"/>
              <a:gd name="T6" fmla="*/ 4233597 w 5056"/>
              <a:gd name="T7" fmla="*/ 1474756 h 853"/>
              <a:gd name="T8" fmla="*/ 4648381 w 5056"/>
              <a:gd name="T9" fmla="*/ 643784 h 853"/>
              <a:gd name="T10" fmla="*/ 8092663 w 5056"/>
              <a:gd name="T11" fmla="*/ 537070 h 853"/>
              <a:gd name="T12" fmla="*/ 8848725 w 5056"/>
              <a:gd name="T13" fmla="*/ 0 h 8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56" h="853">
                <a:moveTo>
                  <a:pt x="16" y="123"/>
                </a:moveTo>
                <a:cubicBezTo>
                  <a:pt x="8" y="261"/>
                  <a:pt x="0" y="399"/>
                  <a:pt x="352" y="430"/>
                </a:cubicBezTo>
                <a:cubicBezTo>
                  <a:pt x="704" y="460"/>
                  <a:pt x="1784" y="238"/>
                  <a:pt x="2128" y="307"/>
                </a:cubicBezTo>
                <a:cubicBezTo>
                  <a:pt x="2472" y="376"/>
                  <a:pt x="2331" y="833"/>
                  <a:pt x="2419" y="843"/>
                </a:cubicBezTo>
                <a:cubicBezTo>
                  <a:pt x="2507" y="853"/>
                  <a:pt x="2289" y="457"/>
                  <a:pt x="2656" y="368"/>
                </a:cubicBezTo>
                <a:cubicBezTo>
                  <a:pt x="3023" y="279"/>
                  <a:pt x="4224" y="368"/>
                  <a:pt x="4624" y="307"/>
                </a:cubicBezTo>
                <a:cubicBezTo>
                  <a:pt x="5024" y="246"/>
                  <a:pt x="4984" y="51"/>
                  <a:pt x="5056" y="0"/>
                </a:cubicBezTo>
              </a:path>
            </a:pathLst>
          </a:custGeom>
          <a:noFill/>
          <a:ln w="38160" cap="sq">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GB"/>
          </a:p>
        </p:txBody>
      </p:sp>
      <p:sp>
        <p:nvSpPr>
          <p:cNvPr id="115715" name="Text Box 2"/>
          <p:cNvSpPr txBox="1">
            <a:spLocks noChangeArrowheads="1"/>
          </p:cNvSpPr>
          <p:nvPr/>
        </p:nvSpPr>
        <p:spPr bwMode="auto">
          <a:xfrm>
            <a:off x="1300320" y="4723696"/>
            <a:ext cx="5113440" cy="4579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a:lnSpc>
                <a:spcPct val="100000"/>
              </a:lnSpc>
              <a:buClrTx/>
              <a:buSzPct val="45000"/>
              <a:buFontTx/>
              <a:buNone/>
            </a:pPr>
            <a:r>
              <a:rPr lang="cs-CZ" altLang="cs-CZ" sz="2400">
                <a:solidFill>
                  <a:srgbClr val="000000"/>
                </a:solidFill>
              </a:rPr>
              <a:t>We should remove elephants´ tusks</a:t>
            </a:r>
          </a:p>
        </p:txBody>
      </p:sp>
      <p:sp>
        <p:nvSpPr>
          <p:cNvPr id="115716" name="Text Box 3"/>
          <p:cNvSpPr txBox="1">
            <a:spLocks noChangeArrowheads="1"/>
          </p:cNvSpPr>
          <p:nvPr/>
        </p:nvSpPr>
        <p:spPr bwMode="auto">
          <a:xfrm>
            <a:off x="524160" y="2056537"/>
            <a:ext cx="4057920" cy="832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a:lnSpc>
                <a:spcPct val="100000"/>
              </a:lnSpc>
              <a:buClrTx/>
              <a:buSzPct val="45000"/>
              <a:buFontTx/>
              <a:buNone/>
            </a:pPr>
            <a:r>
              <a:rPr lang="cs-CZ" altLang="cs-CZ" sz="2400">
                <a:solidFill>
                  <a:srgbClr val="000000"/>
                </a:solidFill>
              </a:rPr>
              <a:t>It will prevent poachers from</a:t>
            </a:r>
          </a:p>
          <a:p>
            <a:pPr eaLnBrk="1">
              <a:lnSpc>
                <a:spcPct val="100000"/>
              </a:lnSpc>
              <a:buClrTx/>
              <a:buSzPct val="45000"/>
              <a:buFontTx/>
              <a:buNone/>
            </a:pPr>
            <a:r>
              <a:rPr lang="cs-CZ" altLang="cs-CZ" sz="2400">
                <a:solidFill>
                  <a:srgbClr val="000000"/>
                </a:solidFill>
              </a:rPr>
              <a:t>killing them</a:t>
            </a:r>
          </a:p>
        </p:txBody>
      </p:sp>
      <p:sp>
        <p:nvSpPr>
          <p:cNvPr id="115717" name="Text Box 4"/>
          <p:cNvSpPr txBox="1">
            <a:spLocks noChangeArrowheads="1"/>
          </p:cNvSpPr>
          <p:nvPr/>
        </p:nvSpPr>
        <p:spPr bwMode="auto">
          <a:xfrm>
            <a:off x="4983841" y="1676336"/>
            <a:ext cx="3883680" cy="1205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a:lnSpc>
                <a:spcPct val="100000"/>
              </a:lnSpc>
              <a:buClrTx/>
              <a:buSzPct val="45000"/>
              <a:buFontTx/>
              <a:buNone/>
            </a:pPr>
            <a:r>
              <a:rPr lang="cs-CZ" altLang="cs-CZ" sz="2400">
                <a:solidFill>
                  <a:srgbClr val="000000"/>
                </a:solidFill>
              </a:rPr>
              <a:t>Poachers kill elephants</a:t>
            </a:r>
          </a:p>
          <a:p>
            <a:pPr eaLnBrk="1">
              <a:lnSpc>
                <a:spcPct val="100000"/>
              </a:lnSpc>
              <a:buClrTx/>
              <a:buSzPct val="45000"/>
              <a:buFontTx/>
              <a:buNone/>
            </a:pPr>
            <a:r>
              <a:rPr lang="cs-CZ" altLang="cs-CZ" sz="2400">
                <a:solidFill>
                  <a:srgbClr val="000000"/>
                </a:solidFill>
              </a:rPr>
              <a:t>when they want to remove </a:t>
            </a:r>
          </a:p>
          <a:p>
            <a:pPr eaLnBrk="1">
              <a:lnSpc>
                <a:spcPct val="100000"/>
              </a:lnSpc>
              <a:buClrTx/>
              <a:buSzPct val="45000"/>
              <a:buFontTx/>
              <a:buNone/>
            </a:pPr>
            <a:r>
              <a:rPr lang="cs-CZ" altLang="cs-CZ" sz="2400">
                <a:solidFill>
                  <a:srgbClr val="000000"/>
                </a:solidFill>
              </a:rPr>
              <a:t>their tusks.  </a:t>
            </a:r>
          </a:p>
        </p:txBody>
      </p:sp>
    </p:spTree>
    <p:extLst>
      <p:ext uri="{BB962C8B-B14F-4D97-AF65-F5344CB8AC3E}">
        <p14:creationId xmlns:p14="http://schemas.microsoft.com/office/powerpoint/2010/main" val="71124448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
          <p:cNvSpPr>
            <a:spLocks noGrp="1" noChangeArrowheads="1"/>
          </p:cNvSpPr>
          <p:nvPr>
            <p:ph type="title"/>
          </p:nvPr>
        </p:nvSpPr>
        <p:spPr>
          <a:xfrm>
            <a:off x="685440" y="1960046"/>
            <a:ext cx="7771680" cy="1306217"/>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altLang="cs-CZ" sz="2900" b="1"/>
              <a:t>6. basic properties of arguments</a:t>
            </a:r>
          </a:p>
        </p:txBody>
      </p:sp>
      <p:sp>
        <p:nvSpPr>
          <p:cNvPr id="116739" name="Rectangle 2"/>
          <p:cNvSpPr>
            <a:spLocks noGrp="1" noChangeArrowheads="1"/>
          </p:cNvSpPr>
          <p:nvPr>
            <p:ph type="body" idx="1"/>
          </p:nvPr>
        </p:nvSpPr>
        <p:spPr>
          <a:xfrm>
            <a:off x="1468800" y="3755915"/>
            <a:ext cx="6498720" cy="1306218"/>
          </a:xfrm>
        </p:spPr>
        <p:txBody>
          <a:bodyPr lIns="81639" tIns="42452" rIns="81639" bIns="42452"/>
          <a:lstStyle/>
          <a:p>
            <a:pPr marL="391686" indent="-283685" algn="ctr">
              <a:spcBef>
                <a:spcPts val="726"/>
              </a:spcBef>
              <a:spcAft>
                <a:spcPct val="0"/>
              </a:spcAft>
              <a:buSzPct val="45000"/>
              <a:buNone/>
              <a:tabLst>
                <a:tab pos="391686" algn="l"/>
                <a:tab pos="486727" algn="l"/>
                <a:tab pos="894254" algn="l"/>
                <a:tab pos="1301779" algn="l"/>
                <a:tab pos="1709306" algn="l"/>
                <a:tab pos="2116831" algn="l"/>
                <a:tab pos="2524358" algn="l"/>
                <a:tab pos="2931883" algn="l"/>
                <a:tab pos="3339410" algn="l"/>
                <a:tab pos="3746935" algn="l"/>
                <a:tab pos="4154462" algn="l"/>
                <a:tab pos="4561987" algn="l"/>
                <a:tab pos="4969514" algn="l"/>
                <a:tab pos="5377039" algn="l"/>
                <a:tab pos="5784566" algn="l"/>
                <a:tab pos="6192091" algn="l"/>
                <a:tab pos="6599618" algn="l"/>
                <a:tab pos="7007143" algn="l"/>
                <a:tab pos="7414670" algn="l"/>
                <a:tab pos="7822195" algn="l"/>
                <a:tab pos="8229722" algn="l"/>
              </a:tabLst>
            </a:pPr>
            <a:r>
              <a:rPr lang="cs-CZ" altLang="cs-CZ" sz="2500" dirty="0" smtClean="0"/>
              <a:t>validity</a:t>
            </a:r>
            <a:r>
              <a:rPr lang="cs-CZ" altLang="cs-CZ" sz="2500" dirty="0"/>
              <a:t>, </a:t>
            </a:r>
            <a:r>
              <a:rPr lang="cs-CZ" altLang="cs-CZ" sz="2500" dirty="0" err="1" smtClean="0"/>
              <a:t>soundness</a:t>
            </a:r>
            <a:endParaRPr lang="cs-CZ" altLang="cs-CZ" sz="2500" dirty="0"/>
          </a:p>
        </p:txBody>
      </p:sp>
    </p:spTree>
    <p:extLst>
      <p:ext uri="{BB962C8B-B14F-4D97-AF65-F5344CB8AC3E}">
        <p14:creationId xmlns:p14="http://schemas.microsoft.com/office/powerpoint/2010/main" val="87450585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1"/>
          <p:cNvSpPr>
            <a:spLocks noGrp="1" noChangeArrowheads="1"/>
          </p:cNvSpPr>
          <p:nvPr>
            <p:ph type="title"/>
          </p:nvPr>
        </p:nvSpPr>
        <p:spPr>
          <a:xfrm>
            <a:off x="685440" y="609185"/>
            <a:ext cx="7771680" cy="1143480"/>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altLang="cs-CZ" dirty="0" err="1" smtClean="0"/>
              <a:t>Assessment</a:t>
            </a:r>
            <a:r>
              <a:rPr lang="cs-CZ" altLang="cs-CZ" dirty="0" smtClean="0"/>
              <a:t> </a:t>
            </a:r>
            <a:r>
              <a:rPr lang="cs-CZ" altLang="cs-CZ" dirty="0" err="1" smtClean="0"/>
              <a:t>of</a:t>
            </a:r>
            <a:r>
              <a:rPr lang="cs-CZ" altLang="cs-CZ" dirty="0" smtClean="0"/>
              <a:t> </a:t>
            </a:r>
            <a:r>
              <a:rPr lang="cs-CZ" altLang="cs-CZ" dirty="0" err="1" smtClean="0"/>
              <a:t>conditions</a:t>
            </a:r>
            <a:endParaRPr lang="cs-CZ" altLang="cs-CZ" dirty="0" smtClean="0"/>
          </a:p>
        </p:txBody>
      </p:sp>
      <p:sp>
        <p:nvSpPr>
          <p:cNvPr id="117763" name="Rectangle 2"/>
          <p:cNvSpPr>
            <a:spLocks noGrp="1" noChangeArrowheads="1"/>
          </p:cNvSpPr>
          <p:nvPr>
            <p:ph type="body" idx="1"/>
          </p:nvPr>
        </p:nvSpPr>
        <p:spPr>
          <a:xfrm>
            <a:off x="685440" y="1981648"/>
            <a:ext cx="7771680" cy="4563840"/>
          </a:xfrm>
        </p:spPr>
        <p:txBody>
          <a:bodyPr lIns="81639" tIns="42452" rIns="81639" bIns="42452"/>
          <a:lstStyle/>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cs-CZ" altLang="cs-CZ" dirty="0" err="1" smtClean="0"/>
              <a:t>Two</a:t>
            </a:r>
            <a:r>
              <a:rPr lang="cs-CZ" altLang="cs-CZ" dirty="0" smtClean="0"/>
              <a:t> </a:t>
            </a:r>
            <a:r>
              <a:rPr lang="cs-CZ" altLang="cs-CZ" dirty="0" err="1" smtClean="0"/>
              <a:t>conditions</a:t>
            </a:r>
            <a:r>
              <a:rPr lang="cs-CZ" altLang="cs-CZ" dirty="0" smtClean="0"/>
              <a:t> </a:t>
            </a:r>
            <a:r>
              <a:rPr lang="cs-CZ" altLang="cs-CZ" dirty="0" err="1" smtClean="0"/>
              <a:t>for</a:t>
            </a:r>
            <a:r>
              <a:rPr lang="cs-CZ" altLang="cs-CZ" dirty="0" smtClean="0"/>
              <a:t> </a:t>
            </a:r>
            <a:r>
              <a:rPr lang="cs-CZ" altLang="cs-CZ" dirty="0" err="1" smtClean="0"/>
              <a:t>arguments</a:t>
            </a:r>
            <a:r>
              <a:rPr lang="cs-CZ" altLang="cs-CZ" dirty="0" smtClean="0"/>
              <a:t>:</a:t>
            </a:r>
          </a:p>
          <a:p>
            <a:pPr marL="773292" lvl="1" indent="-288004">
              <a:spcBef>
                <a:spcPts val="635"/>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cs-CZ" altLang="cs-CZ" dirty="0" err="1" smtClean="0"/>
              <a:t>Factual</a:t>
            </a:r>
            <a:r>
              <a:rPr lang="cs-CZ" altLang="cs-CZ" dirty="0" smtClean="0"/>
              <a:t> </a:t>
            </a:r>
            <a:r>
              <a:rPr lang="cs-CZ" altLang="cs-CZ" dirty="0" err="1" smtClean="0"/>
              <a:t>condition</a:t>
            </a:r>
            <a:r>
              <a:rPr lang="cs-CZ" altLang="cs-CZ" dirty="0" smtClean="0"/>
              <a:t> – </a:t>
            </a:r>
            <a:r>
              <a:rPr lang="cs-CZ" altLang="cs-CZ" dirty="0" err="1" smtClean="0"/>
              <a:t>the</a:t>
            </a:r>
            <a:r>
              <a:rPr lang="cs-CZ" altLang="cs-CZ" dirty="0" smtClean="0"/>
              <a:t> </a:t>
            </a:r>
            <a:r>
              <a:rPr lang="cs-CZ" altLang="cs-CZ" dirty="0" err="1" smtClean="0"/>
              <a:t>arguer</a:t>
            </a:r>
            <a:r>
              <a:rPr lang="cs-CZ" altLang="cs-CZ" dirty="0" smtClean="0"/>
              <a:t> </a:t>
            </a:r>
            <a:r>
              <a:rPr lang="cs-CZ" altLang="cs-CZ" dirty="0" err="1" smtClean="0"/>
              <a:t>presents</a:t>
            </a:r>
            <a:r>
              <a:rPr lang="cs-CZ" altLang="cs-CZ" dirty="0" smtClean="0"/>
              <a:t> </a:t>
            </a:r>
            <a:r>
              <a:rPr lang="cs-CZ" altLang="cs-CZ" dirty="0" err="1" smtClean="0"/>
              <a:t>certain</a:t>
            </a:r>
            <a:r>
              <a:rPr lang="cs-CZ" altLang="cs-CZ" dirty="0" smtClean="0"/>
              <a:t> </a:t>
            </a:r>
            <a:r>
              <a:rPr lang="cs-CZ" altLang="cs-CZ" dirty="0" err="1" smtClean="0"/>
              <a:t>statements</a:t>
            </a:r>
            <a:r>
              <a:rPr lang="cs-CZ" altLang="cs-CZ" dirty="0" smtClean="0"/>
              <a:t> as </a:t>
            </a:r>
            <a:r>
              <a:rPr lang="cs-CZ" altLang="cs-CZ" dirty="0" err="1" smtClean="0"/>
              <a:t>true</a:t>
            </a:r>
            <a:endParaRPr lang="cs-CZ" altLang="cs-CZ" dirty="0" smtClean="0"/>
          </a:p>
          <a:p>
            <a:pPr marL="773292" lvl="1" indent="-288004">
              <a:spcBef>
                <a:spcPts val="635"/>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cs-CZ" altLang="cs-CZ" dirty="0" err="1" smtClean="0"/>
              <a:t>Inferential</a:t>
            </a:r>
            <a:r>
              <a:rPr lang="cs-CZ" altLang="cs-CZ" dirty="0" smtClean="0"/>
              <a:t> </a:t>
            </a:r>
            <a:r>
              <a:rPr lang="cs-CZ" altLang="cs-CZ" dirty="0" err="1" smtClean="0"/>
              <a:t>condition</a:t>
            </a:r>
            <a:r>
              <a:rPr lang="cs-CZ" altLang="cs-CZ" dirty="0" smtClean="0"/>
              <a:t> – </a:t>
            </a:r>
            <a:r>
              <a:rPr lang="cs-CZ" altLang="cs-CZ" dirty="0" err="1" smtClean="0"/>
              <a:t>the</a:t>
            </a:r>
            <a:r>
              <a:rPr lang="cs-CZ" altLang="cs-CZ" dirty="0" smtClean="0"/>
              <a:t> </a:t>
            </a:r>
            <a:r>
              <a:rPr lang="cs-CZ" altLang="cs-CZ" dirty="0" err="1" smtClean="0"/>
              <a:t>arguer</a:t>
            </a:r>
            <a:r>
              <a:rPr lang="cs-CZ" altLang="cs-CZ" dirty="0" smtClean="0"/>
              <a:t> </a:t>
            </a:r>
            <a:r>
              <a:rPr lang="cs-CZ" altLang="cs-CZ" dirty="0" err="1" smtClean="0"/>
              <a:t>infers</a:t>
            </a:r>
            <a:r>
              <a:rPr lang="cs-CZ" altLang="cs-CZ" dirty="0" smtClean="0"/>
              <a:t> a </a:t>
            </a:r>
            <a:r>
              <a:rPr lang="cs-CZ" altLang="cs-CZ" dirty="0" err="1" smtClean="0"/>
              <a:t>new</a:t>
            </a:r>
            <a:r>
              <a:rPr lang="cs-CZ" altLang="cs-CZ" dirty="0" smtClean="0"/>
              <a:t> </a:t>
            </a:r>
            <a:r>
              <a:rPr lang="cs-CZ" altLang="cs-CZ" dirty="0" err="1" smtClean="0"/>
              <a:t>statement</a:t>
            </a:r>
            <a:r>
              <a:rPr lang="cs-CZ" altLang="cs-CZ" dirty="0" smtClean="0"/>
              <a:t> </a:t>
            </a:r>
            <a:r>
              <a:rPr lang="cs-CZ" altLang="cs-CZ" dirty="0" err="1" smtClean="0"/>
              <a:t>from</a:t>
            </a:r>
            <a:r>
              <a:rPr lang="cs-CZ" altLang="cs-CZ" dirty="0" smtClean="0"/>
              <a:t> </a:t>
            </a:r>
            <a:r>
              <a:rPr lang="cs-CZ" altLang="cs-CZ" dirty="0" err="1" smtClean="0"/>
              <a:t>the</a:t>
            </a:r>
            <a:r>
              <a:rPr lang="cs-CZ" altLang="cs-CZ" dirty="0" smtClean="0"/>
              <a:t> </a:t>
            </a:r>
            <a:r>
              <a:rPr lang="cs-CZ" altLang="cs-CZ" dirty="0" err="1" smtClean="0"/>
              <a:t>statements</a:t>
            </a:r>
            <a:endParaRPr lang="cs-CZ" altLang="cs-CZ" dirty="0" smtClean="0"/>
          </a:p>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cs-CZ" altLang="cs-CZ" dirty="0" err="1" smtClean="0"/>
              <a:t>Evaluation</a:t>
            </a:r>
            <a:r>
              <a:rPr lang="cs-CZ" altLang="cs-CZ" dirty="0" smtClean="0"/>
              <a:t> </a:t>
            </a:r>
            <a:r>
              <a:rPr lang="cs-CZ" altLang="cs-CZ" dirty="0" err="1" smtClean="0"/>
              <a:t>examines</a:t>
            </a:r>
            <a:r>
              <a:rPr lang="cs-CZ" altLang="cs-CZ" dirty="0" smtClean="0"/>
              <a:t> </a:t>
            </a:r>
            <a:r>
              <a:rPr lang="cs-CZ" altLang="cs-CZ" dirty="0" err="1" smtClean="0"/>
              <a:t>if</a:t>
            </a:r>
            <a:r>
              <a:rPr lang="cs-CZ" altLang="cs-CZ" dirty="0" smtClean="0"/>
              <a:t> </a:t>
            </a:r>
            <a:r>
              <a:rPr lang="cs-CZ" altLang="cs-CZ" dirty="0" err="1" smtClean="0"/>
              <a:t>the</a:t>
            </a:r>
            <a:r>
              <a:rPr lang="cs-CZ" altLang="cs-CZ" dirty="0" smtClean="0"/>
              <a:t> </a:t>
            </a:r>
            <a:r>
              <a:rPr lang="cs-CZ" altLang="cs-CZ" dirty="0" err="1" smtClean="0"/>
              <a:t>statements</a:t>
            </a:r>
            <a:r>
              <a:rPr lang="cs-CZ" altLang="cs-CZ" dirty="0" smtClean="0"/>
              <a:t> are </a:t>
            </a:r>
            <a:r>
              <a:rPr lang="cs-CZ" altLang="cs-CZ" dirty="0" err="1" smtClean="0"/>
              <a:t>true</a:t>
            </a:r>
            <a:r>
              <a:rPr lang="cs-CZ" altLang="cs-CZ" dirty="0" smtClean="0"/>
              <a:t> and </a:t>
            </a:r>
            <a:r>
              <a:rPr lang="cs-CZ" altLang="cs-CZ" dirty="0" err="1" smtClean="0"/>
              <a:t>if</a:t>
            </a:r>
            <a:r>
              <a:rPr lang="cs-CZ" altLang="cs-CZ" dirty="0" smtClean="0"/>
              <a:t> </a:t>
            </a:r>
            <a:r>
              <a:rPr lang="cs-CZ" altLang="cs-CZ" dirty="0" err="1" smtClean="0"/>
              <a:t>the</a:t>
            </a:r>
            <a:r>
              <a:rPr lang="cs-CZ" altLang="cs-CZ" dirty="0" smtClean="0"/>
              <a:t> inference </a:t>
            </a:r>
            <a:r>
              <a:rPr lang="cs-CZ" altLang="cs-CZ" dirty="0" err="1" smtClean="0"/>
              <a:t>is</a:t>
            </a:r>
            <a:r>
              <a:rPr lang="cs-CZ" altLang="cs-CZ" dirty="0" smtClean="0"/>
              <a:t> </a:t>
            </a:r>
            <a:r>
              <a:rPr lang="cs-CZ" altLang="cs-CZ" dirty="0" err="1" smtClean="0"/>
              <a:t>correct</a:t>
            </a:r>
            <a:r>
              <a:rPr lang="cs-CZ" altLang="cs-CZ" dirty="0" smtClean="0"/>
              <a:t>.  </a:t>
            </a:r>
            <a:r>
              <a:rPr lang="cs-CZ" altLang="cs-CZ" dirty="0" err="1" smtClean="0"/>
              <a:t>Inferential</a:t>
            </a:r>
            <a:r>
              <a:rPr lang="cs-CZ" altLang="cs-CZ" dirty="0" smtClean="0"/>
              <a:t> </a:t>
            </a:r>
            <a:r>
              <a:rPr lang="cs-CZ" altLang="cs-CZ" dirty="0" err="1" smtClean="0"/>
              <a:t>condition</a:t>
            </a:r>
            <a:r>
              <a:rPr lang="cs-CZ" altLang="cs-CZ" dirty="0" smtClean="0"/>
              <a:t> more </a:t>
            </a:r>
            <a:r>
              <a:rPr lang="cs-CZ" altLang="cs-CZ" dirty="0" err="1" smtClean="0"/>
              <a:t>important</a:t>
            </a:r>
            <a:r>
              <a:rPr lang="cs-CZ" altLang="cs-CZ" dirty="0" smtClean="0"/>
              <a:t> – </a:t>
            </a:r>
            <a:r>
              <a:rPr lang="cs-CZ" altLang="cs-CZ" dirty="0" err="1" smtClean="0"/>
              <a:t>evaluated</a:t>
            </a:r>
            <a:r>
              <a:rPr lang="cs-CZ" altLang="cs-CZ" dirty="0" smtClean="0"/>
              <a:t> </a:t>
            </a:r>
            <a:r>
              <a:rPr lang="cs-CZ" altLang="cs-CZ" dirty="0" err="1" smtClean="0"/>
              <a:t>first</a:t>
            </a:r>
            <a:endParaRPr lang="cs-CZ" altLang="cs-CZ" dirty="0" smtClean="0"/>
          </a:p>
          <a:p>
            <a:pPr marL="773292" lvl="1" indent="-288004">
              <a:spcBef>
                <a:spcPts val="635"/>
              </a:spcBef>
              <a:spcAft>
                <a:spcPct val="0"/>
              </a:spcAft>
              <a:buSzPct val="45000"/>
              <a:buNone/>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endParaRPr lang="cs-CZ" altLang="cs-CZ" dirty="0" smtClean="0"/>
          </a:p>
        </p:txBody>
      </p:sp>
    </p:spTree>
    <p:extLst>
      <p:ext uri="{BB962C8B-B14F-4D97-AF65-F5344CB8AC3E}">
        <p14:creationId xmlns:p14="http://schemas.microsoft.com/office/powerpoint/2010/main" val="34624503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
          <p:cNvSpPr>
            <a:spLocks noGrp="1" noChangeArrowheads="1"/>
          </p:cNvSpPr>
          <p:nvPr>
            <p:ph type="title"/>
          </p:nvPr>
        </p:nvSpPr>
        <p:spPr>
          <a:xfrm>
            <a:off x="685440" y="609185"/>
            <a:ext cx="7771680" cy="1143480"/>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altLang="cs-CZ" smtClean="0"/>
              <a:t>Validity, invalidity</a:t>
            </a:r>
          </a:p>
        </p:txBody>
      </p:sp>
      <p:sp>
        <p:nvSpPr>
          <p:cNvPr id="118787" name="Rectangle 2"/>
          <p:cNvSpPr>
            <a:spLocks noGrp="1" noChangeArrowheads="1"/>
          </p:cNvSpPr>
          <p:nvPr>
            <p:ph type="body" idx="1"/>
          </p:nvPr>
        </p:nvSpPr>
        <p:spPr>
          <a:xfrm>
            <a:off x="685440" y="1981649"/>
            <a:ext cx="7771680" cy="4115952"/>
          </a:xfrm>
        </p:spPr>
        <p:txBody>
          <a:bodyPr lIns="81639" tIns="42452" rIns="81639" bIns="42452"/>
          <a:lstStyle/>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cs-CZ" altLang="cs-CZ" dirty="0" smtClean="0"/>
              <a:t>VALID </a:t>
            </a:r>
            <a:r>
              <a:rPr lang="cs-CZ" altLang="cs-CZ" dirty="0" err="1" smtClean="0"/>
              <a:t>deductive</a:t>
            </a:r>
            <a:r>
              <a:rPr lang="cs-CZ" altLang="cs-CZ" dirty="0" smtClean="0"/>
              <a:t> argument – </a:t>
            </a:r>
            <a:r>
              <a:rPr lang="cs-CZ" altLang="cs-CZ" dirty="0" err="1" smtClean="0"/>
              <a:t>if</a:t>
            </a:r>
            <a:r>
              <a:rPr lang="cs-CZ" altLang="cs-CZ" dirty="0" smtClean="0"/>
              <a:t> </a:t>
            </a:r>
            <a:r>
              <a:rPr lang="cs-CZ" altLang="cs-CZ" dirty="0" err="1" smtClean="0"/>
              <a:t>the</a:t>
            </a:r>
            <a:r>
              <a:rPr lang="cs-CZ" altLang="cs-CZ" dirty="0" smtClean="0"/>
              <a:t> </a:t>
            </a:r>
            <a:r>
              <a:rPr lang="cs-CZ" altLang="cs-CZ" dirty="0" err="1" smtClean="0"/>
              <a:t>premises</a:t>
            </a:r>
            <a:r>
              <a:rPr lang="cs-CZ" altLang="cs-CZ" dirty="0" smtClean="0"/>
              <a:t> are </a:t>
            </a:r>
            <a:r>
              <a:rPr lang="cs-CZ" altLang="cs-CZ" dirty="0" err="1" smtClean="0"/>
              <a:t>assumed</a:t>
            </a:r>
            <a:r>
              <a:rPr lang="cs-CZ" altLang="cs-CZ" dirty="0" smtClean="0"/>
              <a:t> </a:t>
            </a:r>
            <a:r>
              <a:rPr lang="cs-CZ" altLang="cs-CZ" dirty="0" err="1" smtClean="0"/>
              <a:t>true</a:t>
            </a:r>
            <a:r>
              <a:rPr lang="cs-CZ" altLang="cs-CZ" dirty="0" smtClean="0"/>
              <a:t>, </a:t>
            </a:r>
            <a:r>
              <a:rPr lang="cs-CZ" altLang="cs-CZ" dirty="0" err="1" smtClean="0"/>
              <a:t>it</a:t>
            </a:r>
            <a:r>
              <a:rPr lang="cs-CZ" altLang="cs-CZ" dirty="0" smtClean="0"/>
              <a:t> </a:t>
            </a:r>
            <a:r>
              <a:rPr lang="cs-CZ" altLang="cs-CZ" dirty="0" err="1" smtClean="0"/>
              <a:t>is</a:t>
            </a:r>
            <a:r>
              <a:rPr lang="cs-CZ" altLang="cs-CZ" dirty="0" smtClean="0"/>
              <a:t> </a:t>
            </a:r>
            <a:r>
              <a:rPr lang="cs-CZ" altLang="cs-CZ" dirty="0" err="1" smtClean="0"/>
              <a:t>impossible</a:t>
            </a:r>
            <a:r>
              <a:rPr lang="cs-CZ" altLang="cs-CZ" dirty="0" smtClean="0"/>
              <a:t>/</a:t>
            </a:r>
            <a:r>
              <a:rPr lang="cs-CZ" altLang="cs-CZ" dirty="0" err="1" smtClean="0"/>
              <a:t>improbable</a:t>
            </a:r>
            <a:r>
              <a:rPr lang="cs-CZ" altLang="cs-CZ" dirty="0" smtClean="0"/>
              <a:t> </a:t>
            </a:r>
            <a:r>
              <a:rPr lang="cs-CZ" altLang="cs-CZ" dirty="0" err="1" smtClean="0"/>
              <a:t>for</a:t>
            </a:r>
            <a:r>
              <a:rPr lang="cs-CZ" altLang="cs-CZ" dirty="0" smtClean="0"/>
              <a:t> </a:t>
            </a:r>
            <a:r>
              <a:rPr lang="cs-CZ" altLang="cs-CZ" dirty="0" err="1" smtClean="0"/>
              <a:t>the</a:t>
            </a:r>
            <a:r>
              <a:rPr lang="cs-CZ" altLang="cs-CZ" dirty="0" smtClean="0"/>
              <a:t> </a:t>
            </a:r>
            <a:r>
              <a:rPr lang="cs-CZ" altLang="cs-CZ" dirty="0" err="1" smtClean="0"/>
              <a:t>conclusion</a:t>
            </a:r>
            <a:r>
              <a:rPr lang="cs-CZ" altLang="cs-CZ" dirty="0" smtClean="0"/>
              <a:t> to </a:t>
            </a:r>
            <a:r>
              <a:rPr lang="cs-CZ" altLang="cs-CZ" dirty="0" err="1" smtClean="0"/>
              <a:t>be</a:t>
            </a:r>
            <a:r>
              <a:rPr lang="cs-CZ" altLang="cs-CZ" dirty="0" smtClean="0"/>
              <a:t> </a:t>
            </a:r>
            <a:r>
              <a:rPr lang="cs-CZ" altLang="cs-CZ" dirty="0" err="1" smtClean="0"/>
              <a:t>false</a:t>
            </a:r>
            <a:r>
              <a:rPr lang="cs-CZ" altLang="cs-CZ" dirty="0" smtClean="0"/>
              <a:t>.</a:t>
            </a:r>
          </a:p>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cs-CZ" altLang="cs-CZ" dirty="0" smtClean="0"/>
              <a:t>INVALID </a:t>
            </a:r>
            <a:r>
              <a:rPr lang="cs-CZ" altLang="cs-CZ" dirty="0" err="1" smtClean="0"/>
              <a:t>deductive</a:t>
            </a:r>
            <a:r>
              <a:rPr lang="cs-CZ" altLang="cs-CZ" dirty="0" smtClean="0"/>
              <a:t> argument – </a:t>
            </a:r>
            <a:r>
              <a:rPr lang="cs-CZ" altLang="cs-CZ" dirty="0" err="1" smtClean="0"/>
              <a:t>if</a:t>
            </a:r>
            <a:r>
              <a:rPr lang="cs-CZ" altLang="cs-CZ" dirty="0" smtClean="0"/>
              <a:t> </a:t>
            </a:r>
            <a:r>
              <a:rPr lang="cs-CZ" altLang="cs-CZ" dirty="0" err="1" smtClean="0"/>
              <a:t>the</a:t>
            </a:r>
            <a:r>
              <a:rPr lang="cs-CZ" altLang="cs-CZ" dirty="0" smtClean="0"/>
              <a:t> </a:t>
            </a:r>
            <a:r>
              <a:rPr lang="cs-CZ" altLang="cs-CZ" dirty="0" err="1" smtClean="0"/>
              <a:t>premises</a:t>
            </a:r>
            <a:r>
              <a:rPr lang="cs-CZ" altLang="cs-CZ" dirty="0" smtClean="0"/>
              <a:t> are </a:t>
            </a:r>
            <a:r>
              <a:rPr lang="cs-CZ" altLang="cs-CZ" dirty="0" err="1" smtClean="0"/>
              <a:t>assumed</a:t>
            </a:r>
            <a:r>
              <a:rPr lang="cs-CZ" altLang="cs-CZ" dirty="0" smtClean="0"/>
              <a:t> </a:t>
            </a:r>
            <a:r>
              <a:rPr lang="cs-CZ" altLang="cs-CZ" dirty="0" err="1" smtClean="0"/>
              <a:t>true</a:t>
            </a:r>
            <a:r>
              <a:rPr lang="cs-CZ" altLang="cs-CZ" dirty="0" smtClean="0"/>
              <a:t>, </a:t>
            </a:r>
            <a:r>
              <a:rPr lang="cs-CZ" altLang="cs-CZ" dirty="0" err="1" smtClean="0"/>
              <a:t>it</a:t>
            </a:r>
            <a:r>
              <a:rPr lang="cs-CZ" altLang="cs-CZ" dirty="0" smtClean="0"/>
              <a:t> </a:t>
            </a:r>
            <a:r>
              <a:rPr lang="cs-CZ" altLang="cs-CZ" dirty="0" err="1" smtClean="0"/>
              <a:t>is</a:t>
            </a:r>
            <a:r>
              <a:rPr lang="cs-CZ" altLang="cs-CZ" dirty="0" smtClean="0"/>
              <a:t> </a:t>
            </a:r>
            <a:r>
              <a:rPr lang="cs-CZ" altLang="cs-CZ" dirty="0" err="1" smtClean="0"/>
              <a:t>possible</a:t>
            </a:r>
            <a:r>
              <a:rPr lang="cs-CZ" altLang="cs-CZ" dirty="0" smtClean="0"/>
              <a:t> </a:t>
            </a:r>
            <a:r>
              <a:rPr lang="cs-CZ" altLang="cs-CZ" dirty="0" err="1" smtClean="0"/>
              <a:t>for</a:t>
            </a:r>
            <a:r>
              <a:rPr lang="cs-CZ" altLang="cs-CZ" dirty="0" smtClean="0"/>
              <a:t> </a:t>
            </a:r>
            <a:r>
              <a:rPr lang="cs-CZ" altLang="cs-CZ" dirty="0" err="1" smtClean="0"/>
              <a:t>the</a:t>
            </a:r>
            <a:r>
              <a:rPr lang="cs-CZ" altLang="cs-CZ" dirty="0" smtClean="0"/>
              <a:t> </a:t>
            </a:r>
            <a:r>
              <a:rPr lang="cs-CZ" altLang="cs-CZ" dirty="0" err="1" smtClean="0"/>
              <a:t>conclusion</a:t>
            </a:r>
            <a:r>
              <a:rPr lang="cs-CZ" altLang="cs-CZ" dirty="0" smtClean="0"/>
              <a:t> to </a:t>
            </a:r>
            <a:r>
              <a:rPr lang="cs-CZ" altLang="cs-CZ" dirty="0" err="1" smtClean="0"/>
              <a:t>be</a:t>
            </a:r>
            <a:r>
              <a:rPr lang="cs-CZ" altLang="cs-CZ" dirty="0" smtClean="0"/>
              <a:t> </a:t>
            </a:r>
            <a:r>
              <a:rPr lang="cs-CZ" altLang="cs-CZ" dirty="0" err="1" smtClean="0"/>
              <a:t>false</a:t>
            </a:r>
            <a:r>
              <a:rPr lang="cs-CZ" altLang="cs-CZ" dirty="0" smtClean="0"/>
              <a:t>. </a:t>
            </a:r>
          </a:p>
        </p:txBody>
      </p:sp>
    </p:spTree>
    <p:extLst>
      <p:ext uri="{BB962C8B-B14F-4D97-AF65-F5344CB8AC3E}">
        <p14:creationId xmlns:p14="http://schemas.microsoft.com/office/powerpoint/2010/main" val="310036376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
          <p:cNvSpPr>
            <a:spLocks noGrp="1" noChangeArrowheads="1"/>
          </p:cNvSpPr>
          <p:nvPr>
            <p:ph type="title"/>
          </p:nvPr>
        </p:nvSpPr>
        <p:spPr>
          <a:xfrm>
            <a:off x="685440" y="609185"/>
            <a:ext cx="7771680" cy="1143480"/>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altLang="cs-CZ" smtClean="0"/>
              <a:t>Validity, invalidity</a:t>
            </a:r>
          </a:p>
        </p:txBody>
      </p:sp>
      <p:sp>
        <p:nvSpPr>
          <p:cNvPr id="119811" name="Rectangle 2"/>
          <p:cNvSpPr>
            <a:spLocks noGrp="1" noChangeArrowheads="1"/>
          </p:cNvSpPr>
          <p:nvPr>
            <p:ph type="body" idx="1"/>
          </p:nvPr>
        </p:nvSpPr>
        <p:spPr>
          <a:xfrm>
            <a:off x="685440" y="1981649"/>
            <a:ext cx="7771680" cy="4115952"/>
          </a:xfrm>
        </p:spPr>
        <p:txBody>
          <a:bodyPr lIns="81639" tIns="42452" rIns="81639" bIns="42452"/>
          <a:lstStyle/>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cs-CZ" altLang="cs-CZ" smtClean="0"/>
              <a:t>Examples:</a:t>
            </a:r>
          </a:p>
          <a:p>
            <a:pPr marL="773292" lvl="1" indent="-288004">
              <a:spcBef>
                <a:spcPts val="408"/>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cs-CZ" altLang="cs-CZ" sz="1600"/>
              <a:t>P1: All cats are mammals</a:t>
            </a:r>
          </a:p>
          <a:p>
            <a:pPr marL="773292" lvl="1" indent="-288004">
              <a:spcBef>
                <a:spcPts val="408"/>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cs-CZ" altLang="cs-CZ" sz="1600"/>
              <a:t>P2: All mammals are animals</a:t>
            </a:r>
          </a:p>
          <a:p>
            <a:pPr marL="773292" lvl="1" indent="-288004">
              <a:spcBef>
                <a:spcPts val="408"/>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cs-CZ" altLang="cs-CZ" sz="1600"/>
              <a:t>C: All cats are animals</a:t>
            </a:r>
          </a:p>
          <a:p>
            <a:pPr marL="773292" lvl="1" indent="-288004">
              <a:spcBef>
                <a:spcPts val="408"/>
              </a:spcBef>
              <a:spcAft>
                <a:spcPct val="0"/>
              </a:spcAft>
              <a:buSzPct val="45000"/>
              <a:buNone/>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endParaRPr lang="cs-CZ" altLang="cs-CZ" sz="1600"/>
          </a:p>
          <a:p>
            <a:pPr marL="773292" lvl="1" indent="-288004">
              <a:spcBef>
                <a:spcPts val="408"/>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cs-CZ" altLang="cs-CZ" sz="1600"/>
              <a:t>P1: All cats are mammals</a:t>
            </a:r>
          </a:p>
          <a:p>
            <a:pPr marL="773292" lvl="1" indent="-288004">
              <a:spcBef>
                <a:spcPts val="408"/>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cs-CZ" altLang="cs-CZ" sz="1600"/>
              <a:t>P2: All dogs are mammals</a:t>
            </a:r>
          </a:p>
          <a:p>
            <a:pPr marL="773292" lvl="1" indent="-288004">
              <a:spcBef>
                <a:spcPts val="408"/>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cs-CZ" altLang="cs-CZ" sz="1600"/>
              <a:t>C:  All cats are dogs</a:t>
            </a:r>
          </a:p>
          <a:p>
            <a:pPr marL="773292" lvl="1" indent="-288004">
              <a:spcBef>
                <a:spcPts val="635"/>
              </a:spcBef>
              <a:spcAft>
                <a:spcPct val="0"/>
              </a:spcAft>
              <a:buNone/>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cs-CZ" altLang="cs-CZ" smtClean="0"/>
              <a:t>Ask: if the premises are assumed true, could the conclusion still be false?</a:t>
            </a:r>
          </a:p>
        </p:txBody>
      </p:sp>
    </p:spTree>
    <p:extLst>
      <p:ext uri="{BB962C8B-B14F-4D97-AF65-F5344CB8AC3E}">
        <p14:creationId xmlns:p14="http://schemas.microsoft.com/office/powerpoint/2010/main" val="335372558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1"/>
          <p:cNvSpPr>
            <a:spLocks noGrp="1" noChangeArrowheads="1"/>
          </p:cNvSpPr>
          <p:nvPr>
            <p:ph type="title"/>
          </p:nvPr>
        </p:nvSpPr>
        <p:spPr>
          <a:xfrm>
            <a:off x="685440" y="609185"/>
            <a:ext cx="7771680" cy="1143480"/>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altLang="cs-CZ" smtClean="0"/>
              <a:t>Soundness</a:t>
            </a:r>
          </a:p>
        </p:txBody>
      </p:sp>
      <p:sp>
        <p:nvSpPr>
          <p:cNvPr id="132099" name="Rectangle 2"/>
          <p:cNvSpPr>
            <a:spLocks noGrp="1" noChangeArrowheads="1"/>
          </p:cNvSpPr>
          <p:nvPr>
            <p:ph type="body" idx="1"/>
          </p:nvPr>
        </p:nvSpPr>
        <p:spPr>
          <a:xfrm>
            <a:off x="685440" y="1981649"/>
            <a:ext cx="7771680" cy="4115952"/>
          </a:xfrm>
        </p:spPr>
        <p:txBody>
          <a:bodyPr lIns="81639" tIns="42452" rIns="81639" bIns="42452"/>
          <a:lstStyle/>
          <a:p>
            <a:pPr marL="381606" indent="-286565">
              <a:lnSpc>
                <a:spcPct val="90000"/>
              </a:lnSpc>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cs-CZ" altLang="cs-CZ" smtClean="0"/>
              <a:t>Sound argument = valid argument + true premises and true conclusion</a:t>
            </a:r>
          </a:p>
          <a:p>
            <a:pPr marL="381606" indent="-286565">
              <a:lnSpc>
                <a:spcPct val="90000"/>
              </a:lnSpc>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cs-CZ" altLang="cs-CZ" smtClean="0"/>
              <a:t>Therefore:</a:t>
            </a:r>
          </a:p>
          <a:p>
            <a:pPr marL="773292" lvl="1" indent="-288004">
              <a:lnSpc>
                <a:spcPct val="90000"/>
              </a:lnSpc>
              <a:spcBef>
                <a:spcPts val="635"/>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cs-CZ" altLang="cs-CZ" smtClean="0"/>
              <a:t>If an argument has false premises or false conclusion or both, or if it is invalid, it is unsound.</a:t>
            </a:r>
          </a:p>
          <a:p>
            <a:pPr marL="773292" lvl="1" indent="-288004">
              <a:lnSpc>
                <a:spcPct val="90000"/>
              </a:lnSpc>
              <a:spcBef>
                <a:spcPts val="635"/>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cs-CZ" altLang="cs-CZ" smtClean="0"/>
              <a:t>If an argument has true premises and true conclusion, it still may not be sound, because it may be invalid.</a:t>
            </a:r>
          </a:p>
        </p:txBody>
      </p:sp>
    </p:spTree>
    <p:extLst>
      <p:ext uri="{BB962C8B-B14F-4D97-AF65-F5344CB8AC3E}">
        <p14:creationId xmlns:p14="http://schemas.microsoft.com/office/powerpoint/2010/main" val="1019259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1"/>
          <p:cNvSpPr>
            <a:spLocks noGrp="1" noChangeArrowheads="1"/>
          </p:cNvSpPr>
          <p:nvPr>
            <p:ph type="title"/>
          </p:nvPr>
        </p:nvSpPr>
        <p:spPr>
          <a:xfrm>
            <a:off x="685440" y="609185"/>
            <a:ext cx="7771680" cy="1143480"/>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altLang="cs-CZ" smtClean="0"/>
              <a:t>Summary</a:t>
            </a:r>
          </a:p>
        </p:txBody>
      </p:sp>
      <p:sp>
        <p:nvSpPr>
          <p:cNvPr id="141315" name="Rectangle 2"/>
          <p:cNvSpPr>
            <a:spLocks noGrp="1" noChangeArrowheads="1"/>
          </p:cNvSpPr>
          <p:nvPr>
            <p:ph type="body" idx="1"/>
          </p:nvPr>
        </p:nvSpPr>
        <p:spPr>
          <a:xfrm>
            <a:off x="685440" y="1981648"/>
            <a:ext cx="7771680" cy="5096696"/>
          </a:xfrm>
        </p:spPr>
        <p:txBody>
          <a:bodyPr lIns="81639" tIns="42452" rIns="81639" bIns="42452"/>
          <a:lstStyle/>
          <a:p>
            <a:pPr marL="381606" indent="-286565">
              <a:lnSpc>
                <a:spcPct val="90000"/>
              </a:lnSpc>
              <a:spcBef>
                <a:spcPts val="635"/>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cs-CZ" altLang="cs-CZ" sz="2500" dirty="0" err="1"/>
              <a:t>A</a:t>
            </a:r>
            <a:r>
              <a:rPr lang="cs-CZ" altLang="cs-CZ" sz="2500" dirty="0" err="1" smtClean="0"/>
              <a:t>rguments</a:t>
            </a:r>
            <a:endParaRPr lang="cs-CZ" altLang="cs-CZ" sz="2500" dirty="0"/>
          </a:p>
          <a:p>
            <a:pPr marL="773292" lvl="1" indent="-288004">
              <a:lnSpc>
                <a:spcPct val="90000"/>
              </a:lnSpc>
              <a:spcBef>
                <a:spcPts val="544"/>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cs-CZ" altLang="cs-CZ" sz="2200" dirty="0" err="1"/>
              <a:t>Valid</a:t>
            </a:r>
            <a:r>
              <a:rPr lang="cs-CZ" altLang="cs-CZ" sz="2200" dirty="0"/>
              <a:t> </a:t>
            </a:r>
          </a:p>
          <a:p>
            <a:pPr marL="1164978" lvl="2" indent="-256324">
              <a:lnSpc>
                <a:spcPct val="90000"/>
              </a:lnSpc>
              <a:spcBef>
                <a:spcPts val="454"/>
              </a:spcBef>
              <a:spcAft>
                <a:spcPct val="0"/>
              </a:spcAft>
              <a:buSzPct val="75000"/>
              <a:buFont typeface="Symbol"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cs-CZ" altLang="cs-CZ" sz="1800" dirty="0" err="1"/>
              <a:t>Sound</a:t>
            </a:r>
            <a:endParaRPr lang="cs-CZ" altLang="cs-CZ" sz="1800" dirty="0"/>
          </a:p>
          <a:p>
            <a:pPr marL="1164978" lvl="2" indent="-256324">
              <a:lnSpc>
                <a:spcPct val="90000"/>
              </a:lnSpc>
              <a:spcBef>
                <a:spcPts val="454"/>
              </a:spcBef>
              <a:spcAft>
                <a:spcPct val="0"/>
              </a:spcAft>
              <a:buSzPct val="75000"/>
              <a:buFont typeface="Symbol"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cs-CZ" altLang="cs-CZ" sz="1800" dirty="0" err="1"/>
              <a:t>Unsound</a:t>
            </a:r>
            <a:endParaRPr lang="cs-CZ" altLang="cs-CZ" sz="1800" dirty="0"/>
          </a:p>
          <a:p>
            <a:pPr marL="773292" lvl="1" indent="-288004">
              <a:lnSpc>
                <a:spcPct val="90000"/>
              </a:lnSpc>
              <a:spcBef>
                <a:spcPts val="544"/>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cs-CZ" altLang="cs-CZ" sz="2200" dirty="0"/>
              <a:t>Invalid (</a:t>
            </a:r>
            <a:r>
              <a:rPr lang="cs-CZ" altLang="cs-CZ" sz="2200" dirty="0" err="1"/>
              <a:t>all</a:t>
            </a:r>
            <a:r>
              <a:rPr lang="cs-CZ" altLang="cs-CZ" sz="2200" dirty="0"/>
              <a:t> </a:t>
            </a:r>
            <a:r>
              <a:rPr lang="cs-CZ" altLang="cs-CZ" sz="2200" dirty="0" err="1"/>
              <a:t>unsound</a:t>
            </a:r>
            <a:r>
              <a:rPr lang="cs-CZ" altLang="cs-CZ" sz="2200" dirty="0"/>
              <a:t>)</a:t>
            </a:r>
          </a:p>
          <a:p>
            <a:pPr marL="381606" indent="-286565">
              <a:lnSpc>
                <a:spcPct val="90000"/>
              </a:lnSpc>
              <a:spcBef>
                <a:spcPts val="635"/>
              </a:spcBef>
              <a:spcAft>
                <a:spcPct val="0"/>
              </a:spcAft>
              <a:buSzPct val="45000"/>
              <a:buNone/>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endParaRPr lang="cs-CZ" altLang="cs-CZ" sz="2500" dirty="0"/>
          </a:p>
          <a:p>
            <a:pPr marL="1164978" lvl="2" indent="-256324">
              <a:lnSpc>
                <a:spcPct val="90000"/>
              </a:lnSpc>
              <a:spcBef>
                <a:spcPts val="454"/>
              </a:spcBef>
              <a:spcAft>
                <a:spcPct val="0"/>
              </a:spcAft>
              <a:buSzPct val="75000"/>
              <a:buNone/>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endParaRPr lang="cs-CZ" altLang="cs-CZ" sz="1800" dirty="0"/>
          </a:p>
          <a:p>
            <a:pPr marL="1164978" lvl="2" indent="-256324">
              <a:lnSpc>
                <a:spcPct val="90000"/>
              </a:lnSpc>
              <a:spcBef>
                <a:spcPts val="454"/>
              </a:spcBef>
              <a:spcAft>
                <a:spcPct val="0"/>
              </a:spcAft>
              <a:buNone/>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endParaRPr lang="cs-CZ" altLang="cs-CZ" sz="1800" dirty="0"/>
          </a:p>
        </p:txBody>
      </p:sp>
    </p:spTree>
    <p:extLst>
      <p:ext uri="{BB962C8B-B14F-4D97-AF65-F5344CB8AC3E}">
        <p14:creationId xmlns:p14="http://schemas.microsoft.com/office/powerpoint/2010/main" val="36423917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1"/>
          <p:cNvSpPr>
            <a:spLocks noGrp="1" noChangeArrowheads="1"/>
          </p:cNvSpPr>
          <p:nvPr>
            <p:ph type="title"/>
          </p:nvPr>
        </p:nvSpPr>
        <p:spPr>
          <a:xfrm>
            <a:off x="685440" y="609185"/>
            <a:ext cx="7771680" cy="1143480"/>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altLang="cs-CZ" smtClean="0"/>
              <a:t>Summary</a:t>
            </a:r>
          </a:p>
        </p:txBody>
      </p:sp>
      <p:sp>
        <p:nvSpPr>
          <p:cNvPr id="142339" name="Rectangle 2"/>
          <p:cNvSpPr>
            <a:spLocks noGrp="1" noChangeArrowheads="1"/>
          </p:cNvSpPr>
          <p:nvPr>
            <p:ph type="body" idx="1"/>
          </p:nvPr>
        </p:nvSpPr>
        <p:spPr>
          <a:xfrm>
            <a:off x="685440" y="1981649"/>
            <a:ext cx="7771680" cy="4115952"/>
          </a:xfrm>
        </p:spPr>
        <p:txBody>
          <a:bodyPr lIns="81639" tIns="42452" rIns="81639" bIns="42452"/>
          <a:lstStyle/>
          <a:p>
            <a:pPr marL="541448" indent="-541448">
              <a:spcBef>
                <a:spcPts val="726"/>
              </a:spcBef>
              <a:spcAft>
                <a:spcPct val="0"/>
              </a:spcAft>
              <a:buFont typeface="Times New Roman" pitchFamily="16" charset="0"/>
              <a:buChar char="•"/>
              <a:tabLst>
                <a:tab pos="541448" algn="l"/>
                <a:tab pos="636489" algn="l"/>
                <a:tab pos="1044016" algn="l"/>
                <a:tab pos="1451541" algn="l"/>
                <a:tab pos="1859068" algn="l"/>
                <a:tab pos="2266593" algn="l"/>
                <a:tab pos="2674120" algn="l"/>
                <a:tab pos="3081645" algn="l"/>
                <a:tab pos="3489172" algn="l"/>
                <a:tab pos="3896698" algn="l"/>
                <a:tab pos="4304224" algn="l"/>
                <a:tab pos="4711750" algn="l"/>
                <a:tab pos="5119276" algn="l"/>
                <a:tab pos="5526802" algn="l"/>
                <a:tab pos="5934328" algn="l"/>
                <a:tab pos="6341854" algn="l"/>
                <a:tab pos="6749380" algn="l"/>
                <a:tab pos="7156906" algn="l"/>
                <a:tab pos="7564432" algn="l"/>
                <a:tab pos="7971958" algn="l"/>
                <a:tab pos="8379484" algn="l"/>
              </a:tabLst>
            </a:pPr>
            <a:r>
              <a:rPr lang="cs-CZ" altLang="cs-CZ" dirty="0" err="1" smtClean="0"/>
              <a:t>When</a:t>
            </a:r>
            <a:r>
              <a:rPr lang="cs-CZ" altLang="cs-CZ" dirty="0" smtClean="0"/>
              <a:t> </a:t>
            </a:r>
            <a:r>
              <a:rPr lang="cs-CZ" altLang="cs-CZ" dirty="0" err="1" smtClean="0"/>
              <a:t>analysing</a:t>
            </a:r>
            <a:r>
              <a:rPr lang="cs-CZ" altLang="cs-CZ" dirty="0" smtClean="0"/>
              <a:t> argument </a:t>
            </a:r>
            <a:r>
              <a:rPr lang="cs-CZ" altLang="cs-CZ" dirty="0" err="1" smtClean="0"/>
              <a:t>always</a:t>
            </a:r>
            <a:r>
              <a:rPr lang="cs-CZ" altLang="cs-CZ" dirty="0" smtClean="0"/>
              <a:t> </a:t>
            </a:r>
            <a:r>
              <a:rPr lang="cs-CZ" altLang="cs-CZ" dirty="0" err="1" smtClean="0"/>
              <a:t>ask</a:t>
            </a:r>
            <a:r>
              <a:rPr lang="cs-CZ" altLang="cs-CZ" dirty="0" smtClean="0"/>
              <a:t> </a:t>
            </a:r>
            <a:r>
              <a:rPr lang="cs-CZ" altLang="cs-CZ" dirty="0" err="1" smtClean="0"/>
              <a:t>two</a:t>
            </a:r>
            <a:r>
              <a:rPr lang="cs-CZ" altLang="cs-CZ" dirty="0" smtClean="0"/>
              <a:t> </a:t>
            </a:r>
            <a:r>
              <a:rPr lang="cs-CZ" altLang="cs-CZ" dirty="0" err="1" smtClean="0"/>
              <a:t>questions</a:t>
            </a:r>
            <a:r>
              <a:rPr lang="cs-CZ" altLang="cs-CZ" dirty="0" smtClean="0"/>
              <a:t> in </a:t>
            </a:r>
            <a:r>
              <a:rPr lang="cs-CZ" altLang="cs-CZ" dirty="0" err="1" smtClean="0"/>
              <a:t>the</a:t>
            </a:r>
            <a:r>
              <a:rPr lang="cs-CZ" altLang="cs-CZ" dirty="0" smtClean="0"/>
              <a:t> </a:t>
            </a:r>
            <a:r>
              <a:rPr lang="cs-CZ" altLang="cs-CZ" dirty="0" err="1" smtClean="0"/>
              <a:t>following</a:t>
            </a:r>
            <a:r>
              <a:rPr lang="cs-CZ" altLang="cs-CZ" dirty="0" smtClean="0"/>
              <a:t> </a:t>
            </a:r>
            <a:r>
              <a:rPr lang="cs-CZ" altLang="cs-CZ" dirty="0" err="1" smtClean="0"/>
              <a:t>order</a:t>
            </a:r>
            <a:r>
              <a:rPr lang="cs-CZ" altLang="cs-CZ" dirty="0" smtClean="0"/>
              <a:t>: </a:t>
            </a:r>
          </a:p>
          <a:p>
            <a:pPr marL="887053" lvl="1" indent="-472327">
              <a:spcBef>
                <a:spcPts val="635"/>
              </a:spcBef>
              <a:spcAft>
                <a:spcPct val="0"/>
              </a:spcAft>
              <a:buFont typeface="Times New Roman" pitchFamily="16" charset="0"/>
              <a:buChar char="–"/>
              <a:tabLst>
                <a:tab pos="541448" algn="l"/>
                <a:tab pos="636489" algn="l"/>
                <a:tab pos="1044016" algn="l"/>
                <a:tab pos="1451541" algn="l"/>
                <a:tab pos="1859068" algn="l"/>
                <a:tab pos="2266593" algn="l"/>
                <a:tab pos="2674120" algn="l"/>
                <a:tab pos="3081645" algn="l"/>
                <a:tab pos="3489172" algn="l"/>
                <a:tab pos="3896698" algn="l"/>
                <a:tab pos="4304224" algn="l"/>
                <a:tab pos="4711750" algn="l"/>
                <a:tab pos="5119276" algn="l"/>
                <a:tab pos="5526802" algn="l"/>
                <a:tab pos="5934328" algn="l"/>
                <a:tab pos="6341854" algn="l"/>
                <a:tab pos="6749380" algn="l"/>
                <a:tab pos="7156906" algn="l"/>
                <a:tab pos="7564432" algn="l"/>
                <a:tab pos="7971958" algn="l"/>
                <a:tab pos="8379484" algn="l"/>
              </a:tabLst>
            </a:pPr>
            <a:r>
              <a:rPr lang="cs-CZ" altLang="cs-CZ" dirty="0" smtClean="0"/>
              <a:t>Do </a:t>
            </a:r>
            <a:r>
              <a:rPr lang="cs-CZ" altLang="cs-CZ" dirty="0" err="1" smtClean="0"/>
              <a:t>the</a:t>
            </a:r>
            <a:r>
              <a:rPr lang="cs-CZ" altLang="cs-CZ" dirty="0" smtClean="0"/>
              <a:t> </a:t>
            </a:r>
            <a:r>
              <a:rPr lang="cs-CZ" altLang="cs-CZ" dirty="0" err="1" smtClean="0"/>
              <a:t>premises</a:t>
            </a:r>
            <a:r>
              <a:rPr lang="cs-CZ" altLang="cs-CZ" dirty="0" smtClean="0"/>
              <a:t> support </a:t>
            </a:r>
            <a:r>
              <a:rPr lang="cs-CZ" altLang="cs-CZ" dirty="0" err="1" smtClean="0"/>
              <a:t>the</a:t>
            </a:r>
            <a:r>
              <a:rPr lang="cs-CZ" altLang="cs-CZ" dirty="0" smtClean="0"/>
              <a:t> </a:t>
            </a:r>
            <a:r>
              <a:rPr lang="cs-CZ" altLang="cs-CZ" dirty="0" err="1" smtClean="0"/>
              <a:t>conclusion</a:t>
            </a:r>
            <a:r>
              <a:rPr lang="cs-CZ" altLang="cs-CZ" dirty="0" smtClean="0"/>
              <a:t>? (</a:t>
            </a:r>
            <a:r>
              <a:rPr lang="cs-CZ" altLang="cs-CZ" dirty="0" err="1" smtClean="0"/>
              <a:t>i.e</a:t>
            </a:r>
            <a:r>
              <a:rPr lang="cs-CZ" altLang="cs-CZ" dirty="0" smtClean="0"/>
              <a:t>., </a:t>
            </a:r>
            <a:r>
              <a:rPr lang="cs-CZ" altLang="cs-CZ" dirty="0" err="1" smtClean="0"/>
              <a:t>is</a:t>
            </a:r>
            <a:r>
              <a:rPr lang="cs-CZ" altLang="cs-CZ" dirty="0" smtClean="0"/>
              <a:t> </a:t>
            </a:r>
            <a:r>
              <a:rPr lang="cs-CZ" altLang="cs-CZ" dirty="0" err="1" smtClean="0"/>
              <a:t>the</a:t>
            </a:r>
            <a:r>
              <a:rPr lang="cs-CZ" altLang="cs-CZ" dirty="0" smtClean="0"/>
              <a:t> argument </a:t>
            </a:r>
            <a:r>
              <a:rPr lang="cs-CZ" altLang="cs-CZ" dirty="0" err="1" smtClean="0"/>
              <a:t>valid</a:t>
            </a:r>
            <a:r>
              <a:rPr lang="cs-CZ" altLang="cs-CZ" dirty="0" smtClean="0"/>
              <a:t>?)</a:t>
            </a:r>
          </a:p>
          <a:p>
            <a:pPr marL="887053" lvl="1" indent="-472327">
              <a:spcBef>
                <a:spcPts val="635"/>
              </a:spcBef>
              <a:spcAft>
                <a:spcPct val="0"/>
              </a:spcAft>
              <a:buFont typeface="Times New Roman" pitchFamily="16" charset="0"/>
              <a:buChar char="–"/>
              <a:tabLst>
                <a:tab pos="541448" algn="l"/>
                <a:tab pos="636489" algn="l"/>
                <a:tab pos="1044016" algn="l"/>
                <a:tab pos="1451541" algn="l"/>
                <a:tab pos="1859068" algn="l"/>
                <a:tab pos="2266593" algn="l"/>
                <a:tab pos="2674120" algn="l"/>
                <a:tab pos="3081645" algn="l"/>
                <a:tab pos="3489172" algn="l"/>
                <a:tab pos="3896698" algn="l"/>
                <a:tab pos="4304224" algn="l"/>
                <a:tab pos="4711750" algn="l"/>
                <a:tab pos="5119276" algn="l"/>
                <a:tab pos="5526802" algn="l"/>
                <a:tab pos="5934328" algn="l"/>
                <a:tab pos="6341854" algn="l"/>
                <a:tab pos="6749380" algn="l"/>
                <a:tab pos="7156906" algn="l"/>
                <a:tab pos="7564432" algn="l"/>
                <a:tab pos="7971958" algn="l"/>
                <a:tab pos="8379484" algn="l"/>
              </a:tabLst>
            </a:pPr>
            <a:r>
              <a:rPr lang="cs-CZ" altLang="cs-CZ" dirty="0" smtClean="0"/>
              <a:t>Are </a:t>
            </a:r>
            <a:r>
              <a:rPr lang="cs-CZ" altLang="cs-CZ" dirty="0" err="1" smtClean="0"/>
              <a:t>the</a:t>
            </a:r>
            <a:r>
              <a:rPr lang="cs-CZ" altLang="cs-CZ" dirty="0" smtClean="0"/>
              <a:t> </a:t>
            </a:r>
            <a:r>
              <a:rPr lang="cs-CZ" altLang="cs-CZ" dirty="0" err="1" smtClean="0"/>
              <a:t>premises</a:t>
            </a:r>
            <a:r>
              <a:rPr lang="cs-CZ" altLang="cs-CZ" dirty="0" smtClean="0"/>
              <a:t> </a:t>
            </a:r>
            <a:r>
              <a:rPr lang="cs-CZ" altLang="cs-CZ" dirty="0" err="1" smtClean="0"/>
              <a:t>true</a:t>
            </a:r>
            <a:r>
              <a:rPr lang="cs-CZ" altLang="cs-CZ" dirty="0" smtClean="0"/>
              <a:t>? (</a:t>
            </a:r>
            <a:r>
              <a:rPr lang="cs-CZ" altLang="cs-CZ" dirty="0" err="1" smtClean="0"/>
              <a:t>i.e</a:t>
            </a:r>
            <a:r>
              <a:rPr lang="cs-CZ" altLang="cs-CZ" dirty="0" smtClean="0"/>
              <a:t>., </a:t>
            </a:r>
            <a:r>
              <a:rPr lang="cs-CZ" altLang="cs-CZ" dirty="0" err="1" smtClean="0"/>
              <a:t>is</a:t>
            </a:r>
            <a:r>
              <a:rPr lang="cs-CZ" altLang="cs-CZ" dirty="0" smtClean="0"/>
              <a:t> </a:t>
            </a:r>
            <a:r>
              <a:rPr lang="cs-CZ" altLang="cs-CZ" dirty="0" err="1" smtClean="0"/>
              <a:t>the</a:t>
            </a:r>
            <a:r>
              <a:rPr lang="cs-CZ" altLang="cs-CZ" dirty="0" smtClean="0"/>
              <a:t> argument </a:t>
            </a:r>
            <a:r>
              <a:rPr lang="cs-CZ" altLang="cs-CZ" dirty="0" err="1" smtClean="0"/>
              <a:t>sound</a:t>
            </a:r>
            <a:r>
              <a:rPr lang="cs-CZ" altLang="cs-CZ" dirty="0" smtClean="0"/>
              <a:t>?)</a:t>
            </a:r>
          </a:p>
        </p:txBody>
      </p:sp>
    </p:spTree>
    <p:extLst>
      <p:ext uri="{BB962C8B-B14F-4D97-AF65-F5344CB8AC3E}">
        <p14:creationId xmlns:p14="http://schemas.microsoft.com/office/powerpoint/2010/main" val="32722722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a:t>
            </a:r>
            <a:r>
              <a:rPr lang="cs-CZ" dirty="0" err="1" smtClean="0"/>
              <a:t>riticisms</a:t>
            </a:r>
            <a:endParaRPr lang="en-GB" dirty="0"/>
          </a:p>
        </p:txBody>
      </p:sp>
      <p:sp>
        <p:nvSpPr>
          <p:cNvPr id="3" name="Zástupný symbol pro obsah 2"/>
          <p:cNvSpPr>
            <a:spLocks noGrp="1"/>
          </p:cNvSpPr>
          <p:nvPr>
            <p:ph idx="1"/>
          </p:nvPr>
        </p:nvSpPr>
        <p:spPr/>
        <p:txBody>
          <a:bodyPr/>
          <a:lstStyle/>
          <a:p>
            <a:r>
              <a:rPr lang="cs-CZ" dirty="0" smtClean="0"/>
              <a:t>Absurd </a:t>
            </a:r>
            <a:r>
              <a:rPr lang="cs-CZ" dirty="0" err="1" smtClean="0"/>
              <a:t>consequences</a:t>
            </a:r>
            <a:endParaRPr lang="cs-CZ" dirty="0" smtClean="0"/>
          </a:p>
          <a:p>
            <a:pPr lvl="1"/>
            <a:r>
              <a:rPr lang="cs-CZ" dirty="0" err="1" smtClean="0"/>
              <a:t>we</a:t>
            </a:r>
            <a:r>
              <a:rPr lang="cs-CZ" dirty="0" smtClean="0"/>
              <a:t> </a:t>
            </a:r>
            <a:r>
              <a:rPr lang="cs-CZ" dirty="0" err="1" smtClean="0"/>
              <a:t>could</a:t>
            </a:r>
            <a:r>
              <a:rPr lang="cs-CZ" dirty="0" smtClean="0"/>
              <a:t> </a:t>
            </a:r>
            <a:r>
              <a:rPr lang="cs-CZ" dirty="0" err="1" smtClean="0"/>
              <a:t>define</a:t>
            </a:r>
            <a:r>
              <a:rPr lang="cs-CZ" dirty="0" smtClean="0"/>
              <a:t> a </a:t>
            </a:r>
            <a:r>
              <a:rPr lang="cs-CZ" i="1" dirty="0" err="1" smtClean="0"/>
              <a:t>perfect</a:t>
            </a:r>
            <a:r>
              <a:rPr lang="cs-CZ" dirty="0" smtClean="0"/>
              <a:t> </a:t>
            </a:r>
            <a:r>
              <a:rPr lang="cs-CZ" dirty="0" err="1" smtClean="0"/>
              <a:t>island</a:t>
            </a:r>
            <a:r>
              <a:rPr lang="cs-CZ" dirty="0" smtClean="0"/>
              <a:t> – </a:t>
            </a:r>
            <a:r>
              <a:rPr lang="cs-CZ" dirty="0" err="1" smtClean="0"/>
              <a:t>that</a:t>
            </a:r>
            <a:r>
              <a:rPr lang="cs-CZ" dirty="0" smtClean="0"/>
              <a:t> </a:t>
            </a:r>
            <a:r>
              <a:rPr lang="cs-CZ" dirty="0" err="1" smtClean="0"/>
              <a:t>would</a:t>
            </a:r>
            <a:r>
              <a:rPr lang="cs-CZ" dirty="0" smtClean="0"/>
              <a:t> not show </a:t>
            </a:r>
            <a:r>
              <a:rPr lang="cs-CZ" dirty="0" err="1" smtClean="0"/>
              <a:t>it</a:t>
            </a:r>
            <a:r>
              <a:rPr lang="cs-CZ" dirty="0" smtClean="0"/>
              <a:t> </a:t>
            </a:r>
            <a:r>
              <a:rPr lang="cs-CZ" dirty="0" err="1" smtClean="0"/>
              <a:t>exists</a:t>
            </a:r>
            <a:endParaRPr lang="cs-CZ" dirty="0" smtClean="0"/>
          </a:p>
          <a:p>
            <a:pPr marL="0" indent="0">
              <a:buNone/>
            </a:pPr>
            <a:endParaRPr lang="cs-CZ" dirty="0" smtClean="0"/>
          </a:p>
        </p:txBody>
      </p:sp>
    </p:spTree>
    <p:extLst>
      <p:ext uri="{BB962C8B-B14F-4D97-AF65-F5344CB8AC3E}">
        <p14:creationId xmlns:p14="http://schemas.microsoft.com/office/powerpoint/2010/main" val="254965889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1"/>
          <p:cNvSpPr>
            <a:spLocks noGrp="1" noChangeArrowheads="1"/>
          </p:cNvSpPr>
          <p:nvPr>
            <p:ph type="title"/>
          </p:nvPr>
        </p:nvSpPr>
        <p:spPr>
          <a:xfrm>
            <a:off x="685440" y="463728"/>
            <a:ext cx="7771680" cy="1434391"/>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cs-CZ" smtClean="0"/>
              <a:t>INFORMAL FALLACIES</a:t>
            </a:r>
            <a:br>
              <a:rPr lang="en-US" altLang="cs-CZ" smtClean="0"/>
            </a:br>
            <a:r>
              <a:rPr lang="en-US" altLang="cs-CZ" smtClean="0"/>
              <a:t>Fallacies of relevance</a:t>
            </a:r>
          </a:p>
        </p:txBody>
      </p:sp>
      <p:sp>
        <p:nvSpPr>
          <p:cNvPr id="239619" name="Rectangle 2"/>
          <p:cNvSpPr>
            <a:spLocks noGrp="1" noChangeArrowheads="1"/>
          </p:cNvSpPr>
          <p:nvPr>
            <p:ph type="body" idx="1"/>
          </p:nvPr>
        </p:nvSpPr>
        <p:spPr>
          <a:xfrm>
            <a:off x="685440" y="1981649"/>
            <a:ext cx="7771680" cy="4115952"/>
          </a:xfrm>
        </p:spPr>
        <p:txBody>
          <a:bodyPr lIns="81639" tIns="42452" rIns="81639" bIns="42452"/>
          <a:lstStyle/>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Fallacies of relevance: premises are logically irrelevant to the conclusion. However, they frequently are relevant psychologically, therefore the argument may appear convincing or persuasive. </a:t>
            </a:r>
          </a:p>
        </p:txBody>
      </p:sp>
    </p:spTree>
    <p:extLst>
      <p:ext uri="{BB962C8B-B14F-4D97-AF65-F5344CB8AC3E}">
        <p14:creationId xmlns:p14="http://schemas.microsoft.com/office/powerpoint/2010/main" val="37652884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Example</a:t>
            </a:r>
            <a:r>
              <a:rPr lang="cs-CZ" dirty="0" smtClean="0"/>
              <a:t> 1</a:t>
            </a:r>
            <a:endParaRPr lang="cs-CZ" dirty="0"/>
          </a:p>
        </p:txBody>
      </p:sp>
      <p:sp>
        <p:nvSpPr>
          <p:cNvPr id="3" name="Zástupný symbol pro obsah 2"/>
          <p:cNvSpPr>
            <a:spLocks noGrp="1"/>
          </p:cNvSpPr>
          <p:nvPr>
            <p:ph idx="1"/>
          </p:nvPr>
        </p:nvSpPr>
        <p:spPr/>
        <p:txBody>
          <a:bodyPr/>
          <a:lstStyle/>
          <a:p>
            <a:r>
              <a:rPr lang="en-US" altLang="cs-CZ" dirty="0"/>
              <a:t>Secretary: I deserve a raise in salary for the coming year. After all, you know how friendly I am with your wife, and I am sure you would not want her to find out what has been going on between you and that sexpot client of yours. </a:t>
            </a:r>
          </a:p>
          <a:p>
            <a:endParaRPr lang="cs-CZ" dirty="0"/>
          </a:p>
        </p:txBody>
      </p:sp>
    </p:spTree>
    <p:extLst>
      <p:ext uri="{BB962C8B-B14F-4D97-AF65-F5344CB8AC3E}">
        <p14:creationId xmlns:p14="http://schemas.microsoft.com/office/powerpoint/2010/main" val="110225890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1"/>
          <p:cNvSpPr>
            <a:spLocks noGrp="1" noChangeArrowheads="1"/>
          </p:cNvSpPr>
          <p:nvPr>
            <p:ph type="title"/>
          </p:nvPr>
        </p:nvSpPr>
        <p:spPr>
          <a:xfrm>
            <a:off x="685440" y="609185"/>
            <a:ext cx="7771680" cy="1143480"/>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cs-CZ" smtClean="0"/>
              <a:t>Appeal to force </a:t>
            </a:r>
          </a:p>
        </p:txBody>
      </p:sp>
      <p:sp>
        <p:nvSpPr>
          <p:cNvPr id="240643" name="Rectangle 2"/>
          <p:cNvSpPr>
            <a:spLocks noGrp="1" noChangeArrowheads="1"/>
          </p:cNvSpPr>
          <p:nvPr>
            <p:ph type="body" idx="1"/>
          </p:nvPr>
        </p:nvSpPr>
        <p:spPr>
          <a:xfrm>
            <a:off x="685440" y="1981649"/>
            <a:ext cx="7771680" cy="4115952"/>
          </a:xfrm>
        </p:spPr>
        <p:txBody>
          <a:bodyPr lIns="81639" tIns="42452" rIns="81639" bIns="42452"/>
          <a:lstStyle/>
          <a:p>
            <a:pPr marL="381606" indent="-286565">
              <a:spcBef>
                <a:spcPts val="635"/>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z="2500" dirty="0"/>
              <a:t>Instead of offering legitimate premises for a conclusion, the arguer threatens to use a force if the recipient does not accept the </a:t>
            </a:r>
            <a:r>
              <a:rPr lang="en-US" altLang="cs-CZ" sz="2500" dirty="0" smtClean="0"/>
              <a:t>conclusion</a:t>
            </a:r>
            <a:endParaRPr lang="en-US" altLang="cs-CZ" sz="2500" dirty="0"/>
          </a:p>
        </p:txBody>
      </p:sp>
    </p:spTree>
    <p:extLst>
      <p:ext uri="{BB962C8B-B14F-4D97-AF65-F5344CB8AC3E}">
        <p14:creationId xmlns:p14="http://schemas.microsoft.com/office/powerpoint/2010/main" val="100294044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Example</a:t>
            </a:r>
            <a:r>
              <a:rPr lang="cs-CZ" dirty="0" smtClean="0"/>
              <a:t> 2</a:t>
            </a:r>
            <a:endParaRPr lang="cs-CZ" dirty="0"/>
          </a:p>
        </p:txBody>
      </p:sp>
      <p:sp>
        <p:nvSpPr>
          <p:cNvPr id="3" name="Zástupný symbol pro obsah 2"/>
          <p:cNvSpPr>
            <a:spLocks noGrp="1"/>
          </p:cNvSpPr>
          <p:nvPr>
            <p:ph idx="1"/>
          </p:nvPr>
        </p:nvSpPr>
        <p:spPr/>
        <p:txBody>
          <a:bodyPr/>
          <a:lstStyle/>
          <a:p>
            <a:r>
              <a:rPr lang="en-US" dirty="0"/>
              <a:t>Taxpayer to judge: Your Honor, I admit that I declared thirteen children as dependents on my tax return, even thought I have only two. But if you find me guilty of tax evasion, my reputation will be ruined. I will probably lose my job, my poor wife will not be able to have the operation that she desperately needs, and my kids will starve. </a:t>
            </a:r>
          </a:p>
          <a:p>
            <a:endParaRPr lang="cs-CZ" dirty="0"/>
          </a:p>
        </p:txBody>
      </p:sp>
    </p:spTree>
    <p:extLst>
      <p:ext uri="{BB962C8B-B14F-4D97-AF65-F5344CB8AC3E}">
        <p14:creationId xmlns:p14="http://schemas.microsoft.com/office/powerpoint/2010/main" val="364453494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1"/>
          <p:cNvSpPr>
            <a:spLocks noGrp="1" noChangeArrowheads="1"/>
          </p:cNvSpPr>
          <p:nvPr>
            <p:ph type="title"/>
          </p:nvPr>
        </p:nvSpPr>
        <p:spPr>
          <a:xfrm>
            <a:off x="685440" y="609185"/>
            <a:ext cx="7771680" cy="1143480"/>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cs-CZ" smtClean="0"/>
              <a:t>Appeal to pity</a:t>
            </a:r>
          </a:p>
        </p:txBody>
      </p:sp>
      <p:sp>
        <p:nvSpPr>
          <p:cNvPr id="241667" name="Rectangle 2"/>
          <p:cNvSpPr>
            <a:spLocks noGrp="1" noChangeArrowheads="1"/>
          </p:cNvSpPr>
          <p:nvPr>
            <p:ph type="body" idx="1"/>
          </p:nvPr>
        </p:nvSpPr>
        <p:spPr>
          <a:xfrm>
            <a:off x="685440" y="1981649"/>
            <a:ext cx="7771680" cy="4115952"/>
          </a:xfrm>
        </p:spPr>
        <p:txBody>
          <a:bodyPr lIns="81639" tIns="42452" rIns="81639" bIns="42452"/>
          <a:lstStyle/>
          <a:p>
            <a:pPr marL="381606" indent="-286565">
              <a:spcBef>
                <a:spcPts val="635"/>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z="2500" dirty="0"/>
              <a:t>Arguer poses a conclusion and then attempts to evoke pity from the listener</a:t>
            </a:r>
            <a:r>
              <a:rPr lang="en-US" altLang="cs-CZ" sz="2500" dirty="0" smtClean="0"/>
              <a:t>.</a:t>
            </a:r>
            <a:endParaRPr lang="en-US" altLang="cs-CZ" sz="2500" dirty="0"/>
          </a:p>
        </p:txBody>
      </p:sp>
    </p:spTree>
    <p:extLst>
      <p:ext uri="{BB962C8B-B14F-4D97-AF65-F5344CB8AC3E}">
        <p14:creationId xmlns:p14="http://schemas.microsoft.com/office/powerpoint/2010/main" val="30258433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Example</a:t>
            </a:r>
            <a:r>
              <a:rPr lang="cs-CZ" dirty="0" smtClean="0"/>
              <a:t> 3</a:t>
            </a:r>
            <a:endParaRPr lang="cs-CZ" dirty="0"/>
          </a:p>
        </p:txBody>
      </p:sp>
      <p:sp>
        <p:nvSpPr>
          <p:cNvPr id="3" name="Zástupný symbol pro obsah 2"/>
          <p:cNvSpPr>
            <a:spLocks noGrp="1"/>
          </p:cNvSpPr>
          <p:nvPr>
            <p:ph idx="1"/>
          </p:nvPr>
        </p:nvSpPr>
        <p:spPr/>
        <p:txBody>
          <a:bodyPr/>
          <a:lstStyle/>
          <a:p>
            <a:r>
              <a:rPr lang="en-US" altLang="cs-CZ" dirty="0"/>
              <a:t>Of course you want to buy the new Colgate toothpaste. Why, 90 percent of America brushes with Colgate. </a:t>
            </a:r>
          </a:p>
          <a:p>
            <a:endParaRPr lang="cs-CZ" dirty="0"/>
          </a:p>
        </p:txBody>
      </p:sp>
    </p:spTree>
    <p:extLst>
      <p:ext uri="{BB962C8B-B14F-4D97-AF65-F5344CB8AC3E}">
        <p14:creationId xmlns:p14="http://schemas.microsoft.com/office/powerpoint/2010/main" val="74352476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1"/>
          <p:cNvSpPr>
            <a:spLocks noGrp="1" noChangeArrowheads="1"/>
          </p:cNvSpPr>
          <p:nvPr>
            <p:ph type="title"/>
          </p:nvPr>
        </p:nvSpPr>
        <p:spPr>
          <a:xfrm>
            <a:off x="685440" y="609185"/>
            <a:ext cx="7771680" cy="1143480"/>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cs-CZ" smtClean="0"/>
              <a:t>Appeal to people</a:t>
            </a:r>
          </a:p>
        </p:txBody>
      </p:sp>
      <p:sp>
        <p:nvSpPr>
          <p:cNvPr id="242691" name="Rectangle 2"/>
          <p:cNvSpPr>
            <a:spLocks noGrp="1" noChangeArrowheads="1"/>
          </p:cNvSpPr>
          <p:nvPr>
            <p:ph type="body" idx="1"/>
          </p:nvPr>
        </p:nvSpPr>
        <p:spPr>
          <a:xfrm>
            <a:off x="685440" y="1981649"/>
            <a:ext cx="7771680" cy="4115952"/>
          </a:xfrm>
        </p:spPr>
        <p:txBody>
          <a:bodyPr lIns="81639" tIns="42452" rIns="81639" bIns="42452">
            <a:normAutofit fontScale="92500"/>
          </a:bodyPr>
          <a:lstStyle/>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dirty="0" smtClean="0"/>
              <a:t>Direct approach: the arguer tries to excite emotions and enthusiasm of the crowd to win acceptance of their conclusion. Used by propagandists and demagogues. </a:t>
            </a:r>
          </a:p>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dirty="0" smtClean="0"/>
              <a:t>Indirect approach: focuses not on the crowd, but on an individual and his or her relationship to the crowd. Often used in advertising industry</a:t>
            </a:r>
            <a:r>
              <a:rPr lang="cs-CZ" altLang="cs-CZ" dirty="0" smtClean="0"/>
              <a:t> (</a:t>
            </a:r>
            <a:r>
              <a:rPr lang="en-US" altLang="cs-CZ" dirty="0"/>
              <a:t>Bandwagon argument </a:t>
            </a:r>
            <a:r>
              <a:rPr lang="cs-CZ" altLang="cs-CZ" dirty="0" smtClean="0"/>
              <a:t>)</a:t>
            </a:r>
            <a:endParaRPr lang="en-US" altLang="cs-CZ" dirty="0"/>
          </a:p>
        </p:txBody>
      </p:sp>
    </p:spTree>
    <p:extLst>
      <p:ext uri="{BB962C8B-B14F-4D97-AF65-F5344CB8AC3E}">
        <p14:creationId xmlns:p14="http://schemas.microsoft.com/office/powerpoint/2010/main" val="23519293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Example</a:t>
            </a:r>
            <a:r>
              <a:rPr lang="cs-CZ" dirty="0" smtClean="0"/>
              <a:t> 4</a:t>
            </a:r>
            <a:endParaRPr lang="cs-CZ" dirty="0"/>
          </a:p>
        </p:txBody>
      </p:sp>
      <p:sp>
        <p:nvSpPr>
          <p:cNvPr id="3" name="Zástupný symbol pro obsah 2"/>
          <p:cNvSpPr>
            <a:spLocks noGrp="1"/>
          </p:cNvSpPr>
          <p:nvPr>
            <p:ph idx="1"/>
          </p:nvPr>
        </p:nvSpPr>
        <p:spPr/>
        <p:txBody>
          <a:bodyPr>
            <a:normAutofit lnSpcReduction="10000"/>
          </a:bodyPr>
          <a:lstStyle/>
          <a:p>
            <a:r>
              <a:rPr lang="en-US" dirty="0"/>
              <a:t>After Sally presents an eloquent and compelling case for a more equitable taxation system, Sam asks the audience whether we should believe anything from a woman who isn't married, was once arrested, and smells a bit weird</a:t>
            </a:r>
            <a:r>
              <a:rPr lang="en-US" dirty="0" smtClean="0"/>
              <a:t>.</a:t>
            </a:r>
            <a:endParaRPr lang="cs-CZ" dirty="0" smtClean="0"/>
          </a:p>
          <a:p>
            <a:r>
              <a:rPr lang="cs-CZ" dirty="0" err="1" smtClean="0"/>
              <a:t>You</a:t>
            </a:r>
            <a:r>
              <a:rPr lang="cs-CZ" dirty="0" smtClean="0"/>
              <a:t> </a:t>
            </a:r>
            <a:r>
              <a:rPr lang="cs-CZ" dirty="0" err="1" smtClean="0"/>
              <a:t>tell</a:t>
            </a:r>
            <a:r>
              <a:rPr lang="cs-CZ" dirty="0" smtClean="0"/>
              <a:t> </a:t>
            </a:r>
            <a:r>
              <a:rPr lang="cs-CZ" dirty="0" err="1" smtClean="0"/>
              <a:t>me</a:t>
            </a:r>
            <a:r>
              <a:rPr lang="cs-CZ" dirty="0" smtClean="0"/>
              <a:t> I </a:t>
            </a:r>
            <a:r>
              <a:rPr lang="cs-CZ" dirty="0" err="1" smtClean="0"/>
              <a:t>should</a:t>
            </a:r>
            <a:r>
              <a:rPr lang="cs-CZ" dirty="0" smtClean="0"/>
              <a:t> </a:t>
            </a:r>
            <a:r>
              <a:rPr lang="cs-CZ" dirty="0" err="1" smtClean="0"/>
              <a:t>never</a:t>
            </a:r>
            <a:r>
              <a:rPr lang="cs-CZ" dirty="0" smtClean="0"/>
              <a:t> </a:t>
            </a:r>
            <a:r>
              <a:rPr lang="cs-CZ" dirty="0" err="1" smtClean="0"/>
              <a:t>lie</a:t>
            </a:r>
            <a:r>
              <a:rPr lang="cs-CZ" dirty="0" smtClean="0"/>
              <a:t>, but </a:t>
            </a:r>
            <a:r>
              <a:rPr lang="cs-CZ" dirty="0" err="1" smtClean="0"/>
              <a:t>you</a:t>
            </a:r>
            <a:r>
              <a:rPr lang="cs-CZ" dirty="0" smtClean="0"/>
              <a:t> </a:t>
            </a:r>
            <a:r>
              <a:rPr lang="cs-CZ" dirty="0" err="1" smtClean="0"/>
              <a:t>lied</a:t>
            </a:r>
            <a:r>
              <a:rPr lang="cs-CZ" dirty="0" smtClean="0"/>
              <a:t> </a:t>
            </a:r>
            <a:r>
              <a:rPr lang="cs-CZ" dirty="0" err="1" smtClean="0"/>
              <a:t>yourself</a:t>
            </a:r>
            <a:r>
              <a:rPr lang="cs-CZ" dirty="0" smtClean="0"/>
              <a:t> </a:t>
            </a:r>
            <a:r>
              <a:rPr lang="cs-CZ" dirty="0" err="1" smtClean="0"/>
              <a:t>when</a:t>
            </a:r>
            <a:r>
              <a:rPr lang="cs-CZ" dirty="0" smtClean="0"/>
              <a:t> </a:t>
            </a:r>
            <a:r>
              <a:rPr lang="cs-CZ" dirty="0" err="1" smtClean="0"/>
              <a:t>you</a:t>
            </a:r>
            <a:r>
              <a:rPr lang="cs-CZ" dirty="0" smtClean="0"/>
              <a:t> </a:t>
            </a:r>
            <a:r>
              <a:rPr lang="cs-CZ" dirty="0" err="1" smtClean="0"/>
              <a:t>told</a:t>
            </a:r>
            <a:r>
              <a:rPr lang="cs-CZ" dirty="0" smtClean="0"/>
              <a:t> </a:t>
            </a:r>
            <a:r>
              <a:rPr lang="cs-CZ" dirty="0" err="1" smtClean="0"/>
              <a:t>mom</a:t>
            </a:r>
            <a:r>
              <a:rPr lang="cs-CZ" dirty="0" smtClean="0"/>
              <a:t> </a:t>
            </a:r>
            <a:r>
              <a:rPr lang="cs-CZ" dirty="0" err="1" smtClean="0"/>
              <a:t>that</a:t>
            </a:r>
            <a:r>
              <a:rPr lang="cs-CZ" dirty="0" smtClean="0"/>
              <a:t> </a:t>
            </a:r>
            <a:r>
              <a:rPr lang="cs-CZ" dirty="0" err="1" smtClean="0"/>
              <a:t>you</a:t>
            </a:r>
            <a:r>
              <a:rPr lang="cs-CZ" dirty="0" smtClean="0"/>
              <a:t> had not </a:t>
            </a:r>
            <a:r>
              <a:rPr lang="cs-CZ" dirty="0" err="1" smtClean="0"/>
              <a:t>got</a:t>
            </a:r>
            <a:r>
              <a:rPr lang="cs-CZ" dirty="0" smtClean="0"/>
              <a:t> a </a:t>
            </a:r>
            <a:r>
              <a:rPr lang="cs-CZ" dirty="0" err="1" smtClean="0"/>
              <a:t>salary</a:t>
            </a:r>
            <a:r>
              <a:rPr lang="cs-CZ" dirty="0" smtClean="0"/>
              <a:t> bonus. </a:t>
            </a:r>
            <a:endParaRPr lang="cs-CZ" dirty="0"/>
          </a:p>
        </p:txBody>
      </p:sp>
    </p:spTree>
    <p:extLst>
      <p:ext uri="{BB962C8B-B14F-4D97-AF65-F5344CB8AC3E}">
        <p14:creationId xmlns:p14="http://schemas.microsoft.com/office/powerpoint/2010/main" val="414668415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1"/>
          <p:cNvSpPr>
            <a:spLocks noGrp="1" noChangeArrowheads="1"/>
          </p:cNvSpPr>
          <p:nvPr>
            <p:ph type="title"/>
          </p:nvPr>
        </p:nvSpPr>
        <p:spPr>
          <a:xfrm>
            <a:off x="685440" y="463728"/>
            <a:ext cx="7771680" cy="1434391"/>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altLang="cs-CZ" dirty="0" smtClean="0"/>
              <a:t>Argument ad hominem</a:t>
            </a:r>
          </a:p>
        </p:txBody>
      </p:sp>
      <p:sp>
        <p:nvSpPr>
          <p:cNvPr id="246787" name="Rectangle 2"/>
          <p:cNvSpPr>
            <a:spLocks noGrp="1" noChangeArrowheads="1"/>
          </p:cNvSpPr>
          <p:nvPr>
            <p:ph type="body" idx="1"/>
          </p:nvPr>
        </p:nvSpPr>
        <p:spPr>
          <a:xfrm>
            <a:off x="685440" y="1981649"/>
            <a:ext cx="7771680" cy="4115952"/>
          </a:xfrm>
        </p:spPr>
        <p:txBody>
          <a:bodyPr lIns="81639" tIns="42452" rIns="81639" bIns="42452"/>
          <a:lstStyle/>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cs-CZ" altLang="cs-CZ" dirty="0" err="1" smtClean="0"/>
              <a:t>Instead</a:t>
            </a:r>
            <a:r>
              <a:rPr lang="cs-CZ" altLang="cs-CZ" dirty="0" smtClean="0"/>
              <a:t> </a:t>
            </a:r>
            <a:r>
              <a:rPr lang="cs-CZ" altLang="cs-CZ" dirty="0" err="1" smtClean="0"/>
              <a:t>of</a:t>
            </a:r>
            <a:r>
              <a:rPr lang="cs-CZ" altLang="cs-CZ" dirty="0" smtClean="0"/>
              <a:t> </a:t>
            </a:r>
            <a:r>
              <a:rPr lang="cs-CZ" altLang="cs-CZ" dirty="0" err="1" smtClean="0"/>
              <a:t>arguing</a:t>
            </a:r>
            <a:r>
              <a:rPr lang="cs-CZ" altLang="cs-CZ" dirty="0" smtClean="0"/>
              <a:t> </a:t>
            </a:r>
            <a:r>
              <a:rPr lang="cs-CZ" altLang="cs-CZ" dirty="0" err="1" smtClean="0"/>
              <a:t>against</a:t>
            </a:r>
            <a:r>
              <a:rPr lang="cs-CZ" altLang="cs-CZ" dirty="0" smtClean="0"/>
              <a:t> a </a:t>
            </a:r>
            <a:r>
              <a:rPr lang="cs-CZ" altLang="cs-CZ" dirty="0" err="1" smtClean="0"/>
              <a:t>person´s</a:t>
            </a:r>
            <a:r>
              <a:rPr lang="cs-CZ" altLang="cs-CZ" dirty="0" smtClean="0"/>
              <a:t> </a:t>
            </a:r>
            <a:r>
              <a:rPr lang="cs-CZ" altLang="cs-CZ" dirty="0" err="1" smtClean="0"/>
              <a:t>claim</a:t>
            </a:r>
            <a:r>
              <a:rPr lang="cs-CZ" altLang="cs-CZ" dirty="0" smtClean="0"/>
              <a:t> </a:t>
            </a:r>
            <a:r>
              <a:rPr lang="cs-CZ" altLang="cs-CZ" dirty="0" err="1" smtClean="0"/>
              <a:t>the</a:t>
            </a:r>
            <a:r>
              <a:rPr lang="cs-CZ" altLang="cs-CZ" dirty="0" smtClean="0"/>
              <a:t> </a:t>
            </a:r>
            <a:r>
              <a:rPr lang="cs-CZ" altLang="cs-CZ" dirty="0" err="1" smtClean="0"/>
              <a:t>opponent</a:t>
            </a:r>
            <a:r>
              <a:rPr lang="cs-CZ" altLang="cs-CZ" dirty="0" smtClean="0"/>
              <a:t> </a:t>
            </a:r>
            <a:r>
              <a:rPr lang="cs-CZ" altLang="cs-CZ" dirty="0" err="1" smtClean="0"/>
              <a:t>attempts</a:t>
            </a:r>
            <a:r>
              <a:rPr lang="cs-CZ" altLang="cs-CZ" dirty="0" smtClean="0"/>
              <a:t> to </a:t>
            </a:r>
            <a:r>
              <a:rPr lang="cs-CZ" altLang="cs-CZ" dirty="0" err="1" smtClean="0"/>
              <a:t>disqualify</a:t>
            </a:r>
            <a:r>
              <a:rPr lang="cs-CZ" altLang="cs-CZ" dirty="0" smtClean="0"/>
              <a:t> </a:t>
            </a:r>
            <a:r>
              <a:rPr lang="cs-CZ" altLang="cs-CZ" dirty="0" err="1" smtClean="0"/>
              <a:t>the</a:t>
            </a:r>
            <a:r>
              <a:rPr lang="cs-CZ" altLang="cs-CZ" dirty="0" smtClean="0"/>
              <a:t> person as such, and, as a </a:t>
            </a:r>
            <a:r>
              <a:rPr lang="cs-CZ" altLang="cs-CZ" dirty="0" err="1" smtClean="0"/>
              <a:t>result</a:t>
            </a:r>
            <a:r>
              <a:rPr lang="cs-CZ" altLang="cs-CZ" dirty="0" smtClean="0"/>
              <a:t>, </a:t>
            </a:r>
            <a:r>
              <a:rPr lang="cs-CZ" altLang="cs-CZ" dirty="0" err="1" smtClean="0"/>
              <a:t>the</a:t>
            </a:r>
            <a:r>
              <a:rPr lang="cs-CZ" altLang="cs-CZ" dirty="0" smtClean="0"/>
              <a:t> </a:t>
            </a:r>
            <a:r>
              <a:rPr lang="cs-CZ" altLang="cs-CZ" dirty="0" err="1" smtClean="0"/>
              <a:t>disputed</a:t>
            </a:r>
            <a:r>
              <a:rPr lang="cs-CZ" altLang="cs-CZ" dirty="0" smtClean="0"/>
              <a:t> </a:t>
            </a:r>
            <a:r>
              <a:rPr lang="cs-CZ" altLang="cs-CZ" dirty="0" err="1" smtClean="0"/>
              <a:t>claim</a:t>
            </a:r>
            <a:r>
              <a:rPr lang="cs-CZ" altLang="cs-CZ" dirty="0" smtClean="0"/>
              <a:t>. </a:t>
            </a:r>
            <a:r>
              <a:rPr lang="en-US" altLang="cs-CZ" dirty="0" smtClean="0"/>
              <a:t> </a:t>
            </a:r>
          </a:p>
        </p:txBody>
      </p:sp>
    </p:spTree>
    <p:extLst>
      <p:ext uri="{BB962C8B-B14F-4D97-AF65-F5344CB8AC3E}">
        <p14:creationId xmlns:p14="http://schemas.microsoft.com/office/powerpoint/2010/main" val="254327098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Example</a:t>
            </a:r>
            <a:r>
              <a:rPr lang="cs-CZ" dirty="0" smtClean="0"/>
              <a:t> 5</a:t>
            </a:r>
            <a:endParaRPr lang="cs-CZ" dirty="0"/>
          </a:p>
        </p:txBody>
      </p:sp>
      <p:sp>
        <p:nvSpPr>
          <p:cNvPr id="3" name="Zástupný symbol pro obsah 2"/>
          <p:cNvSpPr>
            <a:spLocks noGrp="1"/>
          </p:cNvSpPr>
          <p:nvPr>
            <p:ph idx="1"/>
          </p:nvPr>
        </p:nvSpPr>
        <p:spPr/>
        <p:txBody>
          <a:bodyPr/>
          <a:lstStyle/>
          <a:p>
            <a:r>
              <a:rPr lang="en-US" altLang="cs-CZ" dirty="0"/>
              <a:t>Mr. Goldberg has argued against prayer in the public </a:t>
            </a:r>
            <a:r>
              <a:rPr lang="en-US" altLang="cs-CZ" dirty="0" smtClean="0"/>
              <a:t>schools</a:t>
            </a:r>
            <a:r>
              <a:rPr lang="cs-CZ" altLang="cs-CZ" dirty="0" smtClean="0"/>
              <a:t>. </a:t>
            </a:r>
            <a:r>
              <a:rPr lang="en-US" altLang="cs-CZ" dirty="0" smtClean="0"/>
              <a:t>Obviously </a:t>
            </a:r>
            <a:r>
              <a:rPr lang="en-US" altLang="cs-CZ" dirty="0"/>
              <a:t>Mr. Goldberg advocates </a:t>
            </a:r>
            <a:r>
              <a:rPr lang="en-US" altLang="cs-CZ" dirty="0" smtClean="0"/>
              <a:t>atheism. </a:t>
            </a:r>
            <a:r>
              <a:rPr lang="en-US" altLang="cs-CZ" dirty="0"/>
              <a:t>But atheism is what they used to have in Russia. It leads to the suppression of all religions and the replacement of god by an omnipotent </a:t>
            </a:r>
            <a:r>
              <a:rPr lang="en-US" altLang="cs-CZ" dirty="0" smtClean="0"/>
              <a:t>state. </a:t>
            </a:r>
            <a:r>
              <a:rPr lang="en-US" altLang="cs-CZ" dirty="0"/>
              <a:t>Clearly Mr. Goldberg’s argument is nonsense. </a:t>
            </a:r>
          </a:p>
          <a:p>
            <a:endParaRPr lang="cs-CZ" dirty="0"/>
          </a:p>
        </p:txBody>
      </p:sp>
    </p:spTree>
    <p:extLst>
      <p:ext uri="{BB962C8B-B14F-4D97-AF65-F5344CB8AC3E}">
        <p14:creationId xmlns:p14="http://schemas.microsoft.com/office/powerpoint/2010/main" val="1117953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err="1" smtClean="0"/>
              <a:t>The</a:t>
            </a:r>
            <a:r>
              <a:rPr lang="cs-CZ" dirty="0" smtClean="0"/>
              <a:t> </a:t>
            </a:r>
            <a:r>
              <a:rPr lang="cs-CZ" dirty="0" err="1" smtClean="0"/>
              <a:t>Problem</a:t>
            </a:r>
            <a:r>
              <a:rPr lang="cs-CZ" dirty="0" smtClean="0"/>
              <a:t> </a:t>
            </a:r>
            <a:r>
              <a:rPr lang="cs-CZ" dirty="0" err="1" smtClean="0"/>
              <a:t>of</a:t>
            </a:r>
            <a:r>
              <a:rPr lang="cs-CZ" dirty="0" smtClean="0"/>
              <a:t> </a:t>
            </a:r>
            <a:r>
              <a:rPr lang="cs-CZ" dirty="0" err="1" smtClean="0"/>
              <a:t>Evil</a:t>
            </a:r>
            <a:endParaRPr lang="en-GB" dirty="0"/>
          </a:p>
        </p:txBody>
      </p:sp>
      <p:sp>
        <p:nvSpPr>
          <p:cNvPr id="5" name="Podnadpis 4"/>
          <p:cNvSpPr>
            <a:spLocks noGrp="1"/>
          </p:cNvSpPr>
          <p:nvPr>
            <p:ph type="subTitle" idx="1"/>
          </p:nvPr>
        </p:nvSpPr>
        <p:spPr/>
        <p:txBody>
          <a:bodyPr/>
          <a:lstStyle/>
          <a:p>
            <a:r>
              <a:rPr lang="cs-CZ" dirty="0" err="1" smtClean="0"/>
              <a:t>An</a:t>
            </a:r>
            <a:r>
              <a:rPr lang="cs-CZ" dirty="0" smtClean="0"/>
              <a:t> Argument </a:t>
            </a:r>
            <a:r>
              <a:rPr lang="cs-CZ" dirty="0" err="1" smtClean="0"/>
              <a:t>for</a:t>
            </a:r>
            <a:r>
              <a:rPr lang="cs-CZ" dirty="0" smtClean="0"/>
              <a:t> </a:t>
            </a:r>
            <a:r>
              <a:rPr lang="cs-CZ" dirty="0" err="1" smtClean="0"/>
              <a:t>Atheism</a:t>
            </a:r>
            <a:endParaRPr lang="en-GB" dirty="0"/>
          </a:p>
        </p:txBody>
      </p:sp>
    </p:spTree>
    <p:extLst>
      <p:ext uri="{BB962C8B-B14F-4D97-AF65-F5344CB8AC3E}">
        <p14:creationId xmlns:p14="http://schemas.microsoft.com/office/powerpoint/2010/main" val="271122629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1"/>
          <p:cNvSpPr>
            <a:spLocks noGrp="1" noChangeArrowheads="1"/>
          </p:cNvSpPr>
          <p:nvPr>
            <p:ph type="title"/>
          </p:nvPr>
        </p:nvSpPr>
        <p:spPr>
          <a:xfrm>
            <a:off x="685440" y="609185"/>
            <a:ext cx="7771680" cy="1143480"/>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cs-CZ" dirty="0" smtClean="0"/>
              <a:t>Straw Man</a:t>
            </a:r>
            <a:endParaRPr lang="cs-CZ" altLang="cs-CZ" dirty="0" smtClean="0"/>
          </a:p>
        </p:txBody>
      </p:sp>
      <p:sp>
        <p:nvSpPr>
          <p:cNvPr id="248835" name="Rectangle 2"/>
          <p:cNvSpPr>
            <a:spLocks noGrp="1" noChangeArrowheads="1"/>
          </p:cNvSpPr>
          <p:nvPr>
            <p:ph type="body" idx="1"/>
          </p:nvPr>
        </p:nvSpPr>
        <p:spPr>
          <a:xfrm>
            <a:off x="685440" y="1981649"/>
            <a:ext cx="7771680" cy="4403982"/>
          </a:xfrm>
        </p:spPr>
        <p:txBody>
          <a:bodyPr lIns="81639" tIns="42452" rIns="81639" bIns="42452"/>
          <a:lstStyle/>
          <a:p>
            <a:pPr marL="381606" indent="-286565">
              <a:lnSpc>
                <a:spcPct val="90000"/>
              </a:lnSpc>
              <a:spcBef>
                <a:spcPts val="635"/>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z="2500" dirty="0"/>
              <a:t>A person instead of arguing against the opponent’s argument distorts it and knocks down the distorted version. </a:t>
            </a:r>
          </a:p>
        </p:txBody>
      </p:sp>
    </p:spTree>
    <p:extLst>
      <p:ext uri="{BB962C8B-B14F-4D97-AF65-F5344CB8AC3E}">
        <p14:creationId xmlns:p14="http://schemas.microsoft.com/office/powerpoint/2010/main" val="42569776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Example</a:t>
            </a:r>
            <a:r>
              <a:rPr lang="cs-CZ" dirty="0" smtClean="0"/>
              <a:t> 6</a:t>
            </a:r>
            <a:endParaRPr lang="cs-CZ" dirty="0"/>
          </a:p>
        </p:txBody>
      </p:sp>
      <p:sp>
        <p:nvSpPr>
          <p:cNvPr id="3" name="Zástupný symbol pro obsah 2"/>
          <p:cNvSpPr>
            <a:spLocks noGrp="1"/>
          </p:cNvSpPr>
          <p:nvPr>
            <p:ph idx="1"/>
          </p:nvPr>
        </p:nvSpPr>
        <p:spPr/>
        <p:txBody>
          <a:bodyPr/>
          <a:lstStyle/>
          <a:p>
            <a:r>
              <a:rPr lang="en-US" altLang="cs-CZ" dirty="0"/>
              <a:t>Your friend Margie says that Taster’s Choice coffee tastes better than Folgers. </a:t>
            </a:r>
            <a:r>
              <a:rPr lang="cs-CZ" altLang="cs-CZ" dirty="0"/>
              <a:t>But </a:t>
            </a:r>
            <a:r>
              <a:rPr lang="cs-CZ" altLang="cs-CZ" dirty="0" err="1"/>
              <a:t>Folgers</a:t>
            </a:r>
            <a:r>
              <a:rPr lang="cs-CZ" altLang="cs-CZ" dirty="0"/>
              <a:t> has </a:t>
            </a:r>
            <a:r>
              <a:rPr lang="cs-CZ" altLang="cs-CZ" dirty="0" err="1"/>
              <a:t>that</a:t>
            </a:r>
            <a:r>
              <a:rPr lang="cs-CZ" altLang="cs-CZ" dirty="0"/>
              <a:t> </a:t>
            </a:r>
            <a:r>
              <a:rPr lang="cs-CZ" altLang="cs-CZ" dirty="0" err="1"/>
              <a:t>brilliant</a:t>
            </a:r>
            <a:r>
              <a:rPr lang="cs-CZ" altLang="cs-CZ" dirty="0"/>
              <a:t> marketing </a:t>
            </a:r>
            <a:r>
              <a:rPr lang="cs-CZ" altLang="cs-CZ" dirty="0" err="1"/>
              <a:t>campaign</a:t>
            </a:r>
            <a:r>
              <a:rPr lang="cs-CZ" altLang="cs-CZ" dirty="0"/>
              <a:t> </a:t>
            </a:r>
            <a:r>
              <a:rPr lang="cs-CZ" altLang="cs-CZ" dirty="0" err="1"/>
              <a:t>with</a:t>
            </a:r>
            <a:r>
              <a:rPr lang="cs-CZ" altLang="cs-CZ" dirty="0"/>
              <a:t> </a:t>
            </a:r>
            <a:r>
              <a:rPr lang="cs-CZ" altLang="cs-CZ" dirty="0" err="1"/>
              <a:t>the</a:t>
            </a:r>
            <a:r>
              <a:rPr lang="cs-CZ" altLang="cs-CZ" dirty="0"/>
              <a:t> </a:t>
            </a:r>
            <a:r>
              <a:rPr lang="cs-CZ" altLang="cs-CZ" dirty="0" err="1"/>
              <a:t>penguins</a:t>
            </a:r>
            <a:r>
              <a:rPr lang="cs-CZ" altLang="cs-CZ" dirty="0"/>
              <a:t>. </a:t>
            </a:r>
            <a:r>
              <a:rPr lang="cs-CZ" altLang="cs-CZ" dirty="0" err="1"/>
              <a:t>It</a:t>
            </a:r>
            <a:r>
              <a:rPr lang="cs-CZ" altLang="cs-CZ" dirty="0"/>
              <a:t> </a:t>
            </a:r>
            <a:r>
              <a:rPr lang="cs-CZ" altLang="cs-CZ" dirty="0" err="1"/>
              <a:t>is</a:t>
            </a:r>
            <a:r>
              <a:rPr lang="cs-CZ" altLang="cs-CZ" dirty="0"/>
              <a:t> so </a:t>
            </a:r>
            <a:r>
              <a:rPr lang="cs-CZ" altLang="cs-CZ" dirty="0" err="1"/>
              <a:t>funny</a:t>
            </a:r>
            <a:r>
              <a:rPr lang="cs-CZ" altLang="cs-CZ" dirty="0"/>
              <a:t>. </a:t>
            </a:r>
            <a:r>
              <a:rPr lang="cs-CZ" altLang="cs-CZ" dirty="0" err="1"/>
              <a:t>Surely</a:t>
            </a:r>
            <a:r>
              <a:rPr lang="cs-CZ" altLang="cs-CZ" dirty="0"/>
              <a:t>, </a:t>
            </a:r>
            <a:r>
              <a:rPr lang="cs-CZ" altLang="cs-CZ" dirty="0" err="1"/>
              <a:t>she</a:t>
            </a:r>
            <a:r>
              <a:rPr lang="cs-CZ" altLang="cs-CZ" dirty="0"/>
              <a:t> </a:t>
            </a:r>
            <a:r>
              <a:rPr lang="cs-CZ" altLang="cs-CZ" dirty="0" err="1"/>
              <a:t>cannot</a:t>
            </a:r>
            <a:r>
              <a:rPr lang="cs-CZ" altLang="cs-CZ" dirty="0"/>
              <a:t> </a:t>
            </a:r>
            <a:r>
              <a:rPr lang="cs-CZ" altLang="cs-CZ" dirty="0" err="1"/>
              <a:t>be</a:t>
            </a:r>
            <a:r>
              <a:rPr lang="cs-CZ" altLang="cs-CZ" dirty="0"/>
              <a:t> </a:t>
            </a:r>
            <a:r>
              <a:rPr lang="cs-CZ" altLang="cs-CZ" dirty="0" err="1"/>
              <a:t>serious</a:t>
            </a:r>
            <a:r>
              <a:rPr lang="cs-CZ" altLang="cs-CZ" dirty="0"/>
              <a:t> </a:t>
            </a:r>
            <a:r>
              <a:rPr lang="cs-CZ" altLang="cs-CZ" dirty="0" err="1"/>
              <a:t>about</a:t>
            </a:r>
            <a:r>
              <a:rPr lang="cs-CZ" altLang="cs-CZ" dirty="0"/>
              <a:t> </a:t>
            </a:r>
            <a:r>
              <a:rPr lang="cs-CZ" altLang="cs-CZ" dirty="0" err="1"/>
              <a:t>that</a:t>
            </a:r>
            <a:r>
              <a:rPr lang="cs-CZ" altLang="cs-CZ" dirty="0"/>
              <a:t>. </a:t>
            </a:r>
            <a:endParaRPr lang="en-US" altLang="cs-CZ" dirty="0"/>
          </a:p>
          <a:p>
            <a:endParaRPr lang="cs-CZ" dirty="0"/>
          </a:p>
        </p:txBody>
      </p:sp>
    </p:spTree>
    <p:extLst>
      <p:ext uri="{BB962C8B-B14F-4D97-AF65-F5344CB8AC3E}">
        <p14:creationId xmlns:p14="http://schemas.microsoft.com/office/powerpoint/2010/main" val="51630613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1"/>
          <p:cNvSpPr>
            <a:spLocks noGrp="1" noChangeArrowheads="1"/>
          </p:cNvSpPr>
          <p:nvPr>
            <p:ph type="title"/>
          </p:nvPr>
        </p:nvSpPr>
        <p:spPr>
          <a:xfrm>
            <a:off x="685440" y="609185"/>
            <a:ext cx="7771680" cy="1143480"/>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cs-CZ" dirty="0" smtClean="0"/>
              <a:t>Red Herring</a:t>
            </a:r>
            <a:endParaRPr lang="cs-CZ" altLang="cs-CZ" dirty="0" smtClean="0"/>
          </a:p>
        </p:txBody>
      </p:sp>
      <p:sp>
        <p:nvSpPr>
          <p:cNvPr id="249859" name="Rectangle 2"/>
          <p:cNvSpPr>
            <a:spLocks noGrp="1" noChangeArrowheads="1"/>
          </p:cNvSpPr>
          <p:nvPr>
            <p:ph type="body" idx="1"/>
          </p:nvPr>
        </p:nvSpPr>
        <p:spPr>
          <a:xfrm>
            <a:off x="685440" y="1981648"/>
            <a:ext cx="7771680" cy="4787063"/>
          </a:xfrm>
        </p:spPr>
        <p:txBody>
          <a:bodyPr lIns="81639" tIns="42452" rIns="81639" bIns="42452"/>
          <a:lstStyle/>
          <a:p>
            <a:pPr marL="381606" indent="-286565">
              <a:lnSpc>
                <a:spcPct val="90000"/>
              </a:lnSpc>
              <a:spcBef>
                <a:spcPts val="635"/>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z="2500" dirty="0" smtClean="0"/>
              <a:t>The arguer diverts the attention of the reader or listener by changing the subject to some totally different issue.</a:t>
            </a:r>
          </a:p>
        </p:txBody>
      </p:sp>
    </p:spTree>
    <p:extLst>
      <p:ext uri="{BB962C8B-B14F-4D97-AF65-F5344CB8AC3E}">
        <p14:creationId xmlns:p14="http://schemas.microsoft.com/office/powerpoint/2010/main" val="40292916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Example</a:t>
            </a:r>
            <a:r>
              <a:rPr lang="cs-CZ" dirty="0" smtClean="0"/>
              <a:t> 7</a:t>
            </a:r>
            <a:endParaRPr lang="cs-CZ" dirty="0"/>
          </a:p>
        </p:txBody>
      </p:sp>
      <p:sp>
        <p:nvSpPr>
          <p:cNvPr id="3" name="Zástupný symbol pro obsah 2"/>
          <p:cNvSpPr>
            <a:spLocks noGrp="1"/>
          </p:cNvSpPr>
          <p:nvPr>
            <p:ph idx="1"/>
          </p:nvPr>
        </p:nvSpPr>
        <p:spPr/>
        <p:txBody>
          <a:bodyPr/>
          <a:lstStyle/>
          <a:p>
            <a:r>
              <a:rPr lang="en-US" altLang="cs-CZ" dirty="0"/>
              <a:t>Crimes of theft and robbery have been increasing at an alarming rate lately. The conclusion is obvious: we must reinstate the death penalty. </a:t>
            </a:r>
          </a:p>
          <a:p>
            <a:endParaRPr lang="cs-CZ" dirty="0"/>
          </a:p>
        </p:txBody>
      </p:sp>
    </p:spTree>
    <p:extLst>
      <p:ext uri="{BB962C8B-B14F-4D97-AF65-F5344CB8AC3E}">
        <p14:creationId xmlns:p14="http://schemas.microsoft.com/office/powerpoint/2010/main" val="68498480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1"/>
          <p:cNvSpPr>
            <a:spLocks noGrp="1" noChangeArrowheads="1"/>
          </p:cNvSpPr>
          <p:nvPr>
            <p:ph type="title"/>
          </p:nvPr>
        </p:nvSpPr>
        <p:spPr>
          <a:xfrm>
            <a:off x="685440" y="463728"/>
            <a:ext cx="7771680" cy="1434391"/>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cs-CZ" dirty="0" smtClean="0"/>
              <a:t>Missing the point</a:t>
            </a:r>
            <a:r>
              <a:rPr lang="cs-CZ" altLang="cs-CZ" dirty="0" smtClean="0"/>
              <a:t> </a:t>
            </a:r>
          </a:p>
        </p:txBody>
      </p:sp>
      <p:sp>
        <p:nvSpPr>
          <p:cNvPr id="251907" name="Rectangle 2"/>
          <p:cNvSpPr>
            <a:spLocks noGrp="1" noChangeArrowheads="1"/>
          </p:cNvSpPr>
          <p:nvPr>
            <p:ph type="body" idx="1"/>
          </p:nvPr>
        </p:nvSpPr>
        <p:spPr>
          <a:xfrm>
            <a:off x="685440" y="1981649"/>
            <a:ext cx="7771680" cy="4115952"/>
          </a:xfrm>
        </p:spPr>
        <p:txBody>
          <a:bodyPr lIns="81639" tIns="42452" rIns="81639" bIns="42452"/>
          <a:lstStyle/>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dirty="0" smtClean="0"/>
              <a:t>When an arguer draws a different conclusion than the one that logically follows from the premises. </a:t>
            </a:r>
          </a:p>
        </p:txBody>
      </p:sp>
    </p:spTree>
    <p:extLst>
      <p:ext uri="{BB962C8B-B14F-4D97-AF65-F5344CB8AC3E}">
        <p14:creationId xmlns:p14="http://schemas.microsoft.com/office/powerpoint/2010/main" val="26284087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1"/>
          <p:cNvSpPr>
            <a:spLocks noGrp="1" noChangeArrowheads="1"/>
          </p:cNvSpPr>
          <p:nvPr>
            <p:ph type="subTitle"/>
          </p:nvPr>
        </p:nvSpPr>
        <p:spPr>
          <a:xfrm>
            <a:off x="1437120" y="1506398"/>
            <a:ext cx="6400800" cy="1759865"/>
          </a:xfrm>
        </p:spPr>
        <p:txBody>
          <a:bodyPr lIns="81639" tIns="42452" rIns="81639" bIns="42452" anchor="t"/>
          <a:lstStyle/>
          <a:p>
            <a:pPr>
              <a:spcBef>
                <a:spcPts val="726"/>
              </a:spcBef>
              <a:buSzPct val="45000"/>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Lst>
              <a:defRPr/>
            </a:pPr>
            <a:r>
              <a:rPr lang="cs-CZ" altLang="cs-CZ" sz="4800" dirty="0" err="1" smtClean="0"/>
              <a:t>Fallacies</a:t>
            </a:r>
            <a:r>
              <a:rPr lang="cs-CZ" altLang="cs-CZ" sz="4800" dirty="0" smtClean="0"/>
              <a:t> </a:t>
            </a:r>
            <a:r>
              <a:rPr lang="cs-CZ" altLang="cs-CZ" sz="4800" dirty="0" err="1"/>
              <a:t>of</a:t>
            </a:r>
            <a:r>
              <a:rPr lang="cs-CZ" altLang="cs-CZ" sz="4800" dirty="0"/>
              <a:t> </a:t>
            </a:r>
            <a:r>
              <a:rPr lang="cs-CZ" altLang="cs-CZ" sz="4800" dirty="0" err="1"/>
              <a:t>weak</a:t>
            </a:r>
            <a:r>
              <a:rPr lang="cs-CZ" altLang="cs-CZ" sz="4800" dirty="0"/>
              <a:t> </a:t>
            </a:r>
            <a:r>
              <a:rPr lang="cs-CZ" altLang="cs-CZ" sz="4800" dirty="0" err="1"/>
              <a:t>induction</a:t>
            </a:r>
            <a:endParaRPr lang="cs-CZ" altLang="cs-CZ" sz="4800" dirty="0"/>
          </a:p>
          <a:p>
            <a:pPr>
              <a:spcBef>
                <a:spcPts val="726"/>
              </a:spcBef>
              <a:buSzPct val="45000"/>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Lst>
              <a:defRPr/>
            </a:pPr>
            <a:endParaRPr lang="cs-CZ" altLang="cs-CZ" sz="2500" dirty="0"/>
          </a:p>
        </p:txBody>
      </p:sp>
    </p:spTree>
    <p:extLst>
      <p:ext uri="{BB962C8B-B14F-4D97-AF65-F5344CB8AC3E}">
        <p14:creationId xmlns:p14="http://schemas.microsoft.com/office/powerpoint/2010/main" val="24222720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1"/>
          <p:cNvSpPr>
            <a:spLocks noGrp="1" noChangeArrowheads="1"/>
          </p:cNvSpPr>
          <p:nvPr>
            <p:ph type="title"/>
          </p:nvPr>
        </p:nvSpPr>
        <p:spPr>
          <a:xfrm>
            <a:off x="685440" y="609185"/>
            <a:ext cx="7771680" cy="1143480"/>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altLang="cs-CZ" dirty="0" err="1" smtClean="0"/>
              <a:t>Fallacies</a:t>
            </a:r>
            <a:r>
              <a:rPr lang="cs-CZ" altLang="cs-CZ" dirty="0" smtClean="0"/>
              <a:t> </a:t>
            </a:r>
            <a:r>
              <a:rPr lang="cs-CZ" altLang="cs-CZ" dirty="0" err="1" smtClean="0"/>
              <a:t>of</a:t>
            </a:r>
            <a:r>
              <a:rPr lang="cs-CZ" altLang="cs-CZ" dirty="0" smtClean="0"/>
              <a:t> </a:t>
            </a:r>
            <a:r>
              <a:rPr lang="cs-CZ" altLang="cs-CZ" dirty="0" err="1" smtClean="0"/>
              <a:t>weak</a:t>
            </a:r>
            <a:r>
              <a:rPr lang="cs-CZ" altLang="cs-CZ" dirty="0" smtClean="0"/>
              <a:t> </a:t>
            </a:r>
            <a:r>
              <a:rPr lang="cs-CZ" altLang="cs-CZ" dirty="0" err="1" smtClean="0"/>
              <a:t>induction</a:t>
            </a:r>
            <a:endParaRPr lang="cs-CZ" altLang="cs-CZ" dirty="0" smtClean="0"/>
          </a:p>
        </p:txBody>
      </p:sp>
      <p:sp>
        <p:nvSpPr>
          <p:cNvPr id="253955" name="Rectangle 2"/>
          <p:cNvSpPr>
            <a:spLocks noGrp="1" noChangeArrowheads="1"/>
          </p:cNvSpPr>
          <p:nvPr>
            <p:ph type="body" idx="1"/>
          </p:nvPr>
        </p:nvSpPr>
        <p:spPr>
          <a:xfrm>
            <a:off x="685440" y="1981649"/>
            <a:ext cx="7771680" cy="4115952"/>
          </a:xfrm>
        </p:spPr>
        <p:txBody>
          <a:bodyPr lIns="81639" tIns="42452" rIns="81639" bIns="42452"/>
          <a:lstStyle/>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cs-CZ" altLang="cs-CZ" dirty="0" smtClean="0"/>
              <a:t>W</a:t>
            </a:r>
            <a:r>
              <a:rPr lang="en-US" altLang="cs-CZ" dirty="0" smtClean="0"/>
              <a:t>hen premises do not give sufficient support to the conclusion</a:t>
            </a:r>
          </a:p>
        </p:txBody>
      </p:sp>
    </p:spTree>
    <p:extLst>
      <p:ext uri="{BB962C8B-B14F-4D97-AF65-F5344CB8AC3E}">
        <p14:creationId xmlns:p14="http://schemas.microsoft.com/office/powerpoint/2010/main" val="33302664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Example</a:t>
            </a:r>
            <a:r>
              <a:rPr lang="cs-CZ" dirty="0" smtClean="0"/>
              <a:t> 1</a:t>
            </a:r>
            <a:endParaRPr lang="cs-CZ" dirty="0"/>
          </a:p>
        </p:txBody>
      </p:sp>
      <p:sp>
        <p:nvSpPr>
          <p:cNvPr id="3" name="Zástupný symbol pro obsah 2"/>
          <p:cNvSpPr>
            <a:spLocks noGrp="1"/>
          </p:cNvSpPr>
          <p:nvPr>
            <p:ph idx="1"/>
          </p:nvPr>
        </p:nvSpPr>
        <p:spPr/>
        <p:txBody>
          <a:bodyPr/>
          <a:lstStyle/>
          <a:p>
            <a:r>
              <a:rPr lang="cs-CZ" dirty="0" smtClean="0"/>
              <a:t>I </a:t>
            </a:r>
            <a:r>
              <a:rPr lang="cs-CZ" dirty="0" err="1" smtClean="0"/>
              <a:t>am</a:t>
            </a:r>
            <a:r>
              <a:rPr lang="cs-CZ" dirty="0" smtClean="0"/>
              <a:t> </a:t>
            </a:r>
            <a:r>
              <a:rPr lang="cs-CZ" dirty="0" err="1" smtClean="0"/>
              <a:t>sure</a:t>
            </a:r>
            <a:r>
              <a:rPr lang="cs-CZ" dirty="0" smtClean="0"/>
              <a:t> </a:t>
            </a:r>
            <a:r>
              <a:rPr lang="cs-CZ" dirty="0" err="1" smtClean="0"/>
              <a:t>that</a:t>
            </a:r>
            <a:r>
              <a:rPr lang="cs-CZ" dirty="0" smtClean="0"/>
              <a:t> </a:t>
            </a:r>
            <a:r>
              <a:rPr lang="cs-CZ" dirty="0" err="1" smtClean="0"/>
              <a:t>global</a:t>
            </a:r>
            <a:r>
              <a:rPr lang="cs-CZ" dirty="0" smtClean="0"/>
              <a:t> </a:t>
            </a:r>
            <a:r>
              <a:rPr lang="cs-CZ" dirty="0" err="1" smtClean="0"/>
              <a:t>warming</a:t>
            </a:r>
            <a:r>
              <a:rPr lang="cs-CZ" dirty="0" smtClean="0"/>
              <a:t> </a:t>
            </a:r>
            <a:r>
              <a:rPr lang="cs-CZ" dirty="0" err="1" smtClean="0"/>
              <a:t>is</a:t>
            </a:r>
            <a:r>
              <a:rPr lang="cs-CZ" dirty="0" smtClean="0"/>
              <a:t> a myth. </a:t>
            </a:r>
            <a:r>
              <a:rPr lang="cs-CZ" dirty="0" err="1" smtClean="0"/>
              <a:t>Our</a:t>
            </a:r>
            <a:r>
              <a:rPr lang="cs-CZ" dirty="0" smtClean="0"/>
              <a:t> president has </a:t>
            </a:r>
            <a:r>
              <a:rPr lang="cs-CZ" dirty="0" err="1" smtClean="0"/>
              <a:t>declared</a:t>
            </a:r>
            <a:r>
              <a:rPr lang="cs-CZ" dirty="0" smtClean="0"/>
              <a:t> </a:t>
            </a:r>
            <a:r>
              <a:rPr lang="cs-CZ" dirty="0" err="1" smtClean="0"/>
              <a:t>it</a:t>
            </a:r>
            <a:r>
              <a:rPr lang="cs-CZ" dirty="0" smtClean="0"/>
              <a:t>, so </a:t>
            </a:r>
            <a:r>
              <a:rPr lang="cs-CZ" dirty="0" err="1" smtClean="0"/>
              <a:t>it</a:t>
            </a:r>
            <a:r>
              <a:rPr lang="cs-CZ" dirty="0" smtClean="0"/>
              <a:t> </a:t>
            </a:r>
            <a:r>
              <a:rPr lang="cs-CZ" dirty="0" err="1" smtClean="0"/>
              <a:t>must</a:t>
            </a:r>
            <a:r>
              <a:rPr lang="cs-CZ" dirty="0" smtClean="0"/>
              <a:t> </a:t>
            </a:r>
            <a:r>
              <a:rPr lang="cs-CZ" dirty="0" err="1" smtClean="0"/>
              <a:t>be</a:t>
            </a:r>
            <a:r>
              <a:rPr lang="cs-CZ" dirty="0" smtClean="0"/>
              <a:t> </a:t>
            </a:r>
            <a:r>
              <a:rPr lang="cs-CZ" dirty="0" err="1" smtClean="0"/>
              <a:t>true</a:t>
            </a:r>
            <a:r>
              <a:rPr lang="cs-CZ" dirty="0" smtClean="0"/>
              <a:t>. He </a:t>
            </a:r>
            <a:r>
              <a:rPr lang="cs-CZ" dirty="0" err="1" smtClean="0"/>
              <a:t>is</a:t>
            </a:r>
            <a:r>
              <a:rPr lang="cs-CZ" dirty="0" smtClean="0"/>
              <a:t> a </a:t>
            </a:r>
            <a:r>
              <a:rPr lang="cs-CZ" dirty="0" err="1" smtClean="0"/>
              <a:t>smart</a:t>
            </a:r>
            <a:r>
              <a:rPr lang="cs-CZ" dirty="0" smtClean="0"/>
              <a:t> </a:t>
            </a:r>
            <a:r>
              <a:rPr lang="cs-CZ" dirty="0" err="1" smtClean="0"/>
              <a:t>guy</a:t>
            </a:r>
            <a:r>
              <a:rPr lang="cs-CZ" dirty="0" smtClean="0"/>
              <a:t>. </a:t>
            </a:r>
            <a:endParaRPr lang="cs-CZ" dirty="0"/>
          </a:p>
        </p:txBody>
      </p:sp>
    </p:spTree>
    <p:extLst>
      <p:ext uri="{BB962C8B-B14F-4D97-AF65-F5344CB8AC3E}">
        <p14:creationId xmlns:p14="http://schemas.microsoft.com/office/powerpoint/2010/main" val="25947461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1"/>
          <p:cNvSpPr>
            <a:spLocks noGrp="1" noChangeArrowheads="1"/>
          </p:cNvSpPr>
          <p:nvPr>
            <p:ph type="title"/>
          </p:nvPr>
        </p:nvSpPr>
        <p:spPr>
          <a:xfrm>
            <a:off x="685440" y="463728"/>
            <a:ext cx="7771680" cy="1434391"/>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cs-CZ" dirty="0" smtClean="0"/>
              <a:t>Appeal to unqualified authority</a:t>
            </a:r>
          </a:p>
        </p:txBody>
      </p:sp>
      <p:sp>
        <p:nvSpPr>
          <p:cNvPr id="254979" name="Rectangle 2"/>
          <p:cNvSpPr>
            <a:spLocks noGrp="1" noChangeArrowheads="1"/>
          </p:cNvSpPr>
          <p:nvPr>
            <p:ph type="body" idx="1"/>
          </p:nvPr>
        </p:nvSpPr>
        <p:spPr>
          <a:xfrm>
            <a:off x="685440" y="1981649"/>
            <a:ext cx="7771680" cy="4115952"/>
          </a:xfrm>
        </p:spPr>
        <p:txBody>
          <a:bodyPr lIns="81639" tIns="42452" rIns="81639" bIns="42452">
            <a:normAutofit lnSpcReduction="10000"/>
          </a:bodyPr>
          <a:lstStyle/>
          <a:p>
            <a:pPr marL="381606" indent="-286565">
              <a:lnSpc>
                <a:spcPct val="90000"/>
              </a:lnSpc>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Appeal to authority – the conclusion is accepted because an authority accepts it. </a:t>
            </a:r>
          </a:p>
          <a:p>
            <a:pPr marL="381606" indent="-286565">
              <a:lnSpc>
                <a:spcPct val="90000"/>
              </a:lnSpc>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P1: X accepts that P</a:t>
            </a:r>
          </a:p>
          <a:p>
            <a:pPr marL="381606" indent="-286565">
              <a:lnSpc>
                <a:spcPct val="90000"/>
              </a:lnSpc>
              <a:spcBef>
                <a:spcPts val="726"/>
              </a:spcBef>
              <a:spcAft>
                <a:spcPct val="0"/>
              </a:spcAft>
              <a:buNone/>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	C: 	Therefore, P</a:t>
            </a:r>
          </a:p>
          <a:p>
            <a:pPr marL="381606" indent="-286565">
              <a:lnSpc>
                <a:spcPct val="90000"/>
              </a:lnSpc>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For the argument to be successful, the cited authority must be an expert in the field.</a:t>
            </a:r>
          </a:p>
          <a:p>
            <a:pPr marL="381606" indent="-286565">
              <a:lnSpc>
                <a:spcPct val="90000"/>
              </a:lnSpc>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When the authority is not trustworthy, the argument is fallacious</a:t>
            </a:r>
          </a:p>
        </p:txBody>
      </p:sp>
    </p:spTree>
    <p:extLst>
      <p:ext uri="{BB962C8B-B14F-4D97-AF65-F5344CB8AC3E}">
        <p14:creationId xmlns:p14="http://schemas.microsoft.com/office/powerpoint/2010/main" val="414319267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1"/>
          <p:cNvSpPr>
            <a:spLocks noGrp="1" noChangeArrowheads="1"/>
          </p:cNvSpPr>
          <p:nvPr>
            <p:ph type="title"/>
          </p:nvPr>
        </p:nvSpPr>
        <p:spPr>
          <a:xfrm>
            <a:off x="685440" y="609185"/>
            <a:ext cx="7771680" cy="1143480"/>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cs-CZ" smtClean="0"/>
              <a:t>untrustworthiness</a:t>
            </a:r>
          </a:p>
        </p:txBody>
      </p:sp>
      <p:sp>
        <p:nvSpPr>
          <p:cNvPr id="256003" name="Rectangle 2"/>
          <p:cNvSpPr>
            <a:spLocks noGrp="1" noChangeArrowheads="1"/>
          </p:cNvSpPr>
          <p:nvPr>
            <p:ph type="body" idx="1"/>
          </p:nvPr>
        </p:nvSpPr>
        <p:spPr>
          <a:xfrm>
            <a:off x="685440" y="1981649"/>
            <a:ext cx="7771680" cy="4115952"/>
          </a:xfrm>
        </p:spPr>
        <p:txBody>
          <a:bodyPr lIns="81639" tIns="42452" rIns="81639" bIns="42452"/>
          <a:lstStyle/>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person lacks expertise in the field</a:t>
            </a:r>
          </a:p>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person is biased</a:t>
            </a:r>
          </a:p>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person has a motive to misinform</a:t>
            </a:r>
          </a:p>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the person does not have the requisite abilities to perceive or recall information</a:t>
            </a:r>
          </a:p>
        </p:txBody>
      </p:sp>
    </p:spTree>
    <p:extLst>
      <p:ext uri="{BB962C8B-B14F-4D97-AF65-F5344CB8AC3E}">
        <p14:creationId xmlns:p14="http://schemas.microsoft.com/office/powerpoint/2010/main" val="286358263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a:t>
            </a:r>
            <a:r>
              <a:rPr lang="cs-CZ" dirty="0" err="1" smtClean="0"/>
              <a:t>he</a:t>
            </a:r>
            <a:r>
              <a:rPr lang="cs-CZ" dirty="0" smtClean="0"/>
              <a:t> argument</a:t>
            </a:r>
            <a:endParaRPr lang="en-GB" dirty="0"/>
          </a:p>
        </p:txBody>
      </p:sp>
      <p:sp>
        <p:nvSpPr>
          <p:cNvPr id="3" name="Zástupný symbol pro obsah 2"/>
          <p:cNvSpPr>
            <a:spLocks noGrp="1"/>
          </p:cNvSpPr>
          <p:nvPr>
            <p:ph idx="1"/>
          </p:nvPr>
        </p:nvSpPr>
        <p:spPr/>
        <p:txBody>
          <a:bodyPr/>
          <a:lstStyle/>
          <a:p>
            <a:r>
              <a:rPr lang="cs-CZ" dirty="0" err="1" smtClean="0"/>
              <a:t>There</a:t>
            </a:r>
            <a:r>
              <a:rPr lang="cs-CZ" dirty="0" smtClean="0"/>
              <a:t> </a:t>
            </a:r>
            <a:r>
              <a:rPr lang="cs-CZ" dirty="0" err="1" smtClean="0"/>
              <a:t>is</a:t>
            </a:r>
            <a:r>
              <a:rPr lang="cs-CZ" dirty="0" smtClean="0"/>
              <a:t> </a:t>
            </a:r>
            <a:r>
              <a:rPr lang="cs-CZ" dirty="0" err="1" smtClean="0"/>
              <a:t>evil</a:t>
            </a:r>
            <a:r>
              <a:rPr lang="cs-CZ" dirty="0" smtClean="0"/>
              <a:t> in </a:t>
            </a:r>
            <a:r>
              <a:rPr lang="cs-CZ" dirty="0" err="1" smtClean="0"/>
              <a:t>the</a:t>
            </a:r>
            <a:r>
              <a:rPr lang="cs-CZ" dirty="0" smtClean="0"/>
              <a:t> </a:t>
            </a:r>
            <a:r>
              <a:rPr lang="cs-CZ" dirty="0" err="1" smtClean="0"/>
              <a:t>world</a:t>
            </a:r>
            <a:endParaRPr lang="cs-CZ" dirty="0" smtClean="0"/>
          </a:p>
          <a:p>
            <a:pPr lvl="1"/>
            <a:r>
              <a:rPr lang="cs-CZ" dirty="0" smtClean="0"/>
              <a:t>man-</a:t>
            </a:r>
            <a:r>
              <a:rPr lang="cs-CZ" dirty="0" err="1" smtClean="0"/>
              <a:t>caused</a:t>
            </a:r>
            <a:r>
              <a:rPr lang="cs-CZ" dirty="0" smtClean="0"/>
              <a:t> – Holocaust, </a:t>
            </a:r>
            <a:r>
              <a:rPr lang="cs-CZ" dirty="0" err="1" smtClean="0"/>
              <a:t>terrorism</a:t>
            </a:r>
            <a:r>
              <a:rPr lang="cs-CZ" dirty="0" smtClean="0"/>
              <a:t>, …</a:t>
            </a:r>
          </a:p>
          <a:p>
            <a:pPr lvl="1"/>
            <a:r>
              <a:rPr lang="cs-CZ" dirty="0" smtClean="0"/>
              <a:t>natural – tsunami, </a:t>
            </a:r>
            <a:r>
              <a:rPr lang="cs-CZ" dirty="0" err="1" smtClean="0"/>
              <a:t>earthquakes</a:t>
            </a:r>
            <a:r>
              <a:rPr lang="cs-CZ" dirty="0" smtClean="0"/>
              <a:t>, </a:t>
            </a:r>
            <a:r>
              <a:rPr lang="cs-CZ" dirty="0" err="1" smtClean="0"/>
              <a:t>fires</a:t>
            </a:r>
            <a:r>
              <a:rPr lang="cs-CZ" dirty="0" smtClean="0"/>
              <a:t>, …</a:t>
            </a:r>
          </a:p>
          <a:p>
            <a:r>
              <a:rPr lang="cs-CZ" dirty="0" smtClean="0"/>
              <a:t>By </a:t>
            </a:r>
            <a:r>
              <a:rPr lang="cs-CZ" dirty="0" err="1" smtClean="0"/>
              <a:t>definition</a:t>
            </a:r>
            <a:r>
              <a:rPr lang="cs-CZ" dirty="0" smtClean="0"/>
              <a:t>, </a:t>
            </a:r>
            <a:r>
              <a:rPr lang="cs-CZ" dirty="0" err="1" smtClean="0"/>
              <a:t>God</a:t>
            </a:r>
            <a:r>
              <a:rPr lang="cs-CZ" dirty="0" smtClean="0"/>
              <a:t> </a:t>
            </a:r>
            <a:r>
              <a:rPr lang="cs-CZ" dirty="0" err="1" smtClean="0"/>
              <a:t>is</a:t>
            </a:r>
            <a:r>
              <a:rPr lang="cs-CZ" dirty="0" smtClean="0"/>
              <a:t> </a:t>
            </a:r>
            <a:r>
              <a:rPr lang="cs-CZ" dirty="0" err="1" smtClean="0"/>
              <a:t>supremely</a:t>
            </a:r>
            <a:r>
              <a:rPr lang="cs-CZ" dirty="0" smtClean="0"/>
              <a:t> </a:t>
            </a:r>
            <a:r>
              <a:rPr lang="cs-CZ" dirty="0" err="1" smtClean="0"/>
              <a:t>benevolent</a:t>
            </a:r>
            <a:endParaRPr lang="cs-CZ" dirty="0" smtClean="0"/>
          </a:p>
          <a:p>
            <a:r>
              <a:rPr lang="cs-CZ" dirty="0" smtClean="0"/>
              <a:t>A </a:t>
            </a:r>
            <a:r>
              <a:rPr lang="cs-CZ" dirty="0" err="1" smtClean="0"/>
              <a:t>supremely</a:t>
            </a:r>
            <a:r>
              <a:rPr lang="cs-CZ" dirty="0" smtClean="0"/>
              <a:t> </a:t>
            </a:r>
            <a:r>
              <a:rPr lang="cs-CZ" dirty="0" err="1" smtClean="0"/>
              <a:t>benevolent</a:t>
            </a:r>
            <a:r>
              <a:rPr lang="cs-CZ" dirty="0" smtClean="0"/>
              <a:t> </a:t>
            </a:r>
            <a:r>
              <a:rPr lang="cs-CZ" dirty="0" err="1" smtClean="0"/>
              <a:t>being</a:t>
            </a:r>
            <a:r>
              <a:rPr lang="cs-CZ" dirty="0" smtClean="0"/>
              <a:t> </a:t>
            </a:r>
            <a:r>
              <a:rPr lang="cs-CZ" dirty="0" err="1" smtClean="0"/>
              <a:t>would</a:t>
            </a:r>
            <a:r>
              <a:rPr lang="cs-CZ" dirty="0" smtClean="0"/>
              <a:t> not </a:t>
            </a:r>
            <a:r>
              <a:rPr lang="cs-CZ" dirty="0" err="1" smtClean="0"/>
              <a:t>allow</a:t>
            </a:r>
            <a:r>
              <a:rPr lang="cs-CZ" dirty="0" smtClean="0"/>
              <a:t> </a:t>
            </a:r>
            <a:r>
              <a:rPr lang="cs-CZ" dirty="0" err="1" smtClean="0"/>
              <a:t>evil</a:t>
            </a:r>
            <a:r>
              <a:rPr lang="cs-CZ" dirty="0" smtClean="0"/>
              <a:t> in </a:t>
            </a:r>
            <a:r>
              <a:rPr lang="cs-CZ" dirty="0" err="1" smtClean="0"/>
              <a:t>the</a:t>
            </a:r>
            <a:r>
              <a:rPr lang="cs-CZ" dirty="0" smtClean="0"/>
              <a:t> </a:t>
            </a:r>
            <a:r>
              <a:rPr lang="cs-CZ" dirty="0" err="1" smtClean="0"/>
              <a:t>world</a:t>
            </a:r>
            <a:endParaRPr lang="cs-CZ" dirty="0" smtClean="0"/>
          </a:p>
          <a:p>
            <a:r>
              <a:rPr lang="cs-CZ" dirty="0" err="1" smtClean="0"/>
              <a:t>Thus</a:t>
            </a:r>
            <a:r>
              <a:rPr lang="cs-CZ" dirty="0" smtClean="0"/>
              <a:t>, </a:t>
            </a:r>
            <a:r>
              <a:rPr lang="cs-CZ" dirty="0" err="1" smtClean="0"/>
              <a:t>there</a:t>
            </a:r>
            <a:r>
              <a:rPr lang="cs-CZ" dirty="0" smtClean="0"/>
              <a:t> </a:t>
            </a:r>
            <a:r>
              <a:rPr lang="cs-CZ" dirty="0" err="1" smtClean="0"/>
              <a:t>is</a:t>
            </a:r>
            <a:r>
              <a:rPr lang="cs-CZ" dirty="0" smtClean="0"/>
              <a:t> no </a:t>
            </a:r>
            <a:r>
              <a:rPr lang="cs-CZ" dirty="0" err="1" smtClean="0"/>
              <a:t>God</a:t>
            </a:r>
            <a:r>
              <a:rPr lang="cs-CZ" dirty="0" smtClean="0"/>
              <a:t>. </a:t>
            </a:r>
            <a:endParaRPr lang="en-GB" dirty="0"/>
          </a:p>
        </p:txBody>
      </p:sp>
    </p:spTree>
    <p:extLst>
      <p:ext uri="{BB962C8B-B14F-4D97-AF65-F5344CB8AC3E}">
        <p14:creationId xmlns:p14="http://schemas.microsoft.com/office/powerpoint/2010/main" val="918712415"/>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Example</a:t>
            </a:r>
            <a:r>
              <a:rPr lang="cs-CZ" dirty="0" smtClean="0"/>
              <a:t> 2</a:t>
            </a:r>
            <a:endParaRPr lang="cs-CZ" dirty="0"/>
          </a:p>
        </p:txBody>
      </p:sp>
      <p:sp>
        <p:nvSpPr>
          <p:cNvPr id="3" name="Zástupný symbol pro obsah 2"/>
          <p:cNvSpPr>
            <a:spLocks noGrp="1"/>
          </p:cNvSpPr>
          <p:nvPr>
            <p:ph idx="1"/>
          </p:nvPr>
        </p:nvSpPr>
        <p:spPr/>
        <p:txBody>
          <a:bodyPr>
            <a:normAutofit lnSpcReduction="10000"/>
          </a:bodyPr>
          <a:lstStyle/>
          <a:p>
            <a:pPr marL="381606" indent="-286565">
              <a:spcBef>
                <a:spcPts val="726"/>
              </a:spcBef>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defRPr/>
            </a:pPr>
            <a:r>
              <a:rPr lang="en-US" altLang="cs-CZ" dirty="0"/>
              <a:t>People have been trying for centuries to provide conclusive evidence for the claims of astrology, and no one has ever succeeded. Therefore, we must conclude that astrology is a lot of nonsense.</a:t>
            </a:r>
          </a:p>
          <a:p>
            <a:pPr marL="381606" indent="-286565">
              <a:spcBef>
                <a:spcPts val="726"/>
              </a:spcBef>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defRPr/>
            </a:pPr>
            <a:r>
              <a:rPr lang="en-US" altLang="cs-CZ" dirty="0"/>
              <a:t>People have been trying for centuries to disprove the claims of astrology, and no one has ever succeeded. Therefore, we must conclude that the claims of astrology are true. </a:t>
            </a:r>
          </a:p>
          <a:p>
            <a:endParaRPr lang="cs-CZ" dirty="0"/>
          </a:p>
        </p:txBody>
      </p:sp>
    </p:spTree>
    <p:extLst>
      <p:ext uri="{BB962C8B-B14F-4D97-AF65-F5344CB8AC3E}">
        <p14:creationId xmlns:p14="http://schemas.microsoft.com/office/powerpoint/2010/main" val="327753653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1"/>
          <p:cNvSpPr>
            <a:spLocks noGrp="1" noChangeArrowheads="1"/>
          </p:cNvSpPr>
          <p:nvPr>
            <p:ph type="title"/>
          </p:nvPr>
        </p:nvSpPr>
        <p:spPr>
          <a:xfrm>
            <a:off x="685440" y="609185"/>
            <a:ext cx="7771680" cy="1143480"/>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cs-CZ" dirty="0" smtClean="0"/>
              <a:t>Appeal to ignorance</a:t>
            </a:r>
          </a:p>
        </p:txBody>
      </p:sp>
      <p:sp>
        <p:nvSpPr>
          <p:cNvPr id="257027" name="Rectangle 2"/>
          <p:cNvSpPr>
            <a:spLocks noGrp="1" noChangeArrowheads="1"/>
          </p:cNvSpPr>
          <p:nvPr>
            <p:ph type="body" idx="1"/>
          </p:nvPr>
        </p:nvSpPr>
        <p:spPr>
          <a:xfrm>
            <a:off x="685440" y="1981649"/>
            <a:ext cx="7771680" cy="4115952"/>
          </a:xfrm>
        </p:spPr>
        <p:txBody>
          <a:bodyPr lIns="81639" tIns="42452" rIns="81639" bIns="42452"/>
          <a:lstStyle/>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The premises state that nothing has been proved one way or the other about something, and the conclusion makes a definite assertion about that thing. The issue usually involves something that has not yet been proved or is incapable of being proved. </a:t>
            </a:r>
          </a:p>
        </p:txBody>
      </p:sp>
    </p:spTree>
    <p:extLst>
      <p:ext uri="{BB962C8B-B14F-4D97-AF65-F5344CB8AC3E}">
        <p14:creationId xmlns:p14="http://schemas.microsoft.com/office/powerpoint/2010/main" val="383122676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Example</a:t>
            </a:r>
            <a:r>
              <a:rPr lang="cs-CZ" dirty="0" smtClean="0"/>
              <a:t> 3</a:t>
            </a:r>
            <a:endParaRPr lang="cs-CZ" dirty="0"/>
          </a:p>
        </p:txBody>
      </p:sp>
      <p:sp>
        <p:nvSpPr>
          <p:cNvPr id="3" name="Zástupný symbol pro obsah 2"/>
          <p:cNvSpPr>
            <a:spLocks noGrp="1"/>
          </p:cNvSpPr>
          <p:nvPr>
            <p:ph idx="1"/>
          </p:nvPr>
        </p:nvSpPr>
        <p:spPr/>
        <p:txBody>
          <a:bodyPr/>
          <a:lstStyle/>
          <a:p>
            <a:r>
              <a:rPr lang="en-US" altLang="cs-CZ" dirty="0"/>
              <a:t>After only one year the alternator went out in Mr. Grady’s new Chevy. Mrs. Dodson’s Oldsmobile developed a transmission problem after six months. The conclusion is obvious that cars made by GM are just a pile of junk these days. </a:t>
            </a:r>
          </a:p>
          <a:p>
            <a:endParaRPr lang="cs-CZ" dirty="0"/>
          </a:p>
        </p:txBody>
      </p:sp>
    </p:spTree>
    <p:extLst>
      <p:ext uri="{BB962C8B-B14F-4D97-AF65-F5344CB8AC3E}">
        <p14:creationId xmlns:p14="http://schemas.microsoft.com/office/powerpoint/2010/main" val="373464216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1"/>
          <p:cNvSpPr>
            <a:spLocks noGrp="1" noChangeArrowheads="1"/>
          </p:cNvSpPr>
          <p:nvPr>
            <p:ph type="title"/>
          </p:nvPr>
        </p:nvSpPr>
        <p:spPr>
          <a:xfrm>
            <a:off x="685440" y="609185"/>
            <a:ext cx="7771680" cy="1143480"/>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cs-CZ" dirty="0" smtClean="0"/>
              <a:t>Hasty generalization</a:t>
            </a:r>
          </a:p>
        </p:txBody>
      </p:sp>
      <p:sp>
        <p:nvSpPr>
          <p:cNvPr id="260099" name="Rectangle 2"/>
          <p:cNvSpPr>
            <a:spLocks noGrp="1" noChangeArrowheads="1"/>
          </p:cNvSpPr>
          <p:nvPr>
            <p:ph type="body" idx="1"/>
          </p:nvPr>
        </p:nvSpPr>
        <p:spPr>
          <a:xfrm>
            <a:off x="685440" y="1981649"/>
            <a:ext cx="7771680" cy="4115952"/>
          </a:xfrm>
        </p:spPr>
        <p:txBody>
          <a:bodyPr lIns="81639" tIns="42452" rIns="81639" bIns="42452"/>
          <a:lstStyle/>
          <a:p>
            <a:pPr marL="381606" indent="-286565">
              <a:lnSpc>
                <a:spcPct val="90000"/>
              </a:lnSpc>
              <a:spcBef>
                <a:spcPts val="635"/>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cs-CZ" altLang="cs-CZ" sz="2500" dirty="0" err="1" smtClean="0"/>
              <a:t>Occurs</a:t>
            </a:r>
            <a:r>
              <a:rPr lang="en-US" altLang="cs-CZ" sz="2500" dirty="0" smtClean="0"/>
              <a:t> </a:t>
            </a:r>
            <a:r>
              <a:rPr lang="cs-CZ" altLang="cs-CZ" sz="2500" dirty="0" smtClean="0"/>
              <a:t>in</a:t>
            </a:r>
            <a:r>
              <a:rPr lang="en-US" altLang="cs-CZ" sz="2500" dirty="0" smtClean="0"/>
              <a:t> </a:t>
            </a:r>
            <a:r>
              <a:rPr lang="en-US" altLang="cs-CZ" sz="2500" dirty="0"/>
              <a:t>inductive </a:t>
            </a:r>
            <a:r>
              <a:rPr lang="en-US" altLang="cs-CZ" sz="2500" dirty="0" smtClean="0"/>
              <a:t>generalization</a:t>
            </a:r>
            <a:r>
              <a:rPr lang="cs-CZ" altLang="cs-CZ" sz="2500" dirty="0" smtClean="0"/>
              <a:t>s</a:t>
            </a:r>
            <a:endParaRPr lang="en-US" altLang="cs-CZ" sz="2500" dirty="0"/>
          </a:p>
          <a:p>
            <a:pPr marL="381606" indent="-286565">
              <a:lnSpc>
                <a:spcPct val="90000"/>
              </a:lnSpc>
              <a:spcBef>
                <a:spcPts val="635"/>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z="2500" dirty="0"/>
              <a:t>When the sample group is not representative or is too </a:t>
            </a:r>
            <a:r>
              <a:rPr lang="en-US" altLang="cs-CZ" sz="2500" dirty="0" smtClean="0"/>
              <a:t>small</a:t>
            </a:r>
            <a:endParaRPr lang="en-US" altLang="cs-CZ" sz="2500" dirty="0"/>
          </a:p>
        </p:txBody>
      </p:sp>
    </p:spTree>
    <p:extLst>
      <p:ext uri="{BB962C8B-B14F-4D97-AF65-F5344CB8AC3E}">
        <p14:creationId xmlns:p14="http://schemas.microsoft.com/office/powerpoint/2010/main" val="156239521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Example</a:t>
            </a:r>
            <a:r>
              <a:rPr lang="cs-CZ" dirty="0" smtClean="0"/>
              <a:t> 4</a:t>
            </a:r>
            <a:endParaRPr lang="cs-CZ" dirty="0"/>
          </a:p>
        </p:txBody>
      </p:sp>
      <p:sp>
        <p:nvSpPr>
          <p:cNvPr id="3" name="Zástupný symbol pro obsah 2"/>
          <p:cNvSpPr>
            <a:spLocks noGrp="1"/>
          </p:cNvSpPr>
          <p:nvPr>
            <p:ph idx="1"/>
          </p:nvPr>
        </p:nvSpPr>
        <p:spPr/>
        <p:txBody>
          <a:bodyPr/>
          <a:lstStyle/>
          <a:p>
            <a:r>
              <a:rPr lang="en-US" altLang="cs-CZ" dirty="0"/>
              <a:t>During the past two months every time that the cheerleaders have worn blue ribbons the team has been defeated. Therefore, to prevent defeats in the future the cheerleaders should not wear blue ribbons</a:t>
            </a:r>
          </a:p>
          <a:p>
            <a:endParaRPr lang="cs-CZ" dirty="0"/>
          </a:p>
        </p:txBody>
      </p:sp>
    </p:spTree>
    <p:extLst>
      <p:ext uri="{BB962C8B-B14F-4D97-AF65-F5344CB8AC3E}">
        <p14:creationId xmlns:p14="http://schemas.microsoft.com/office/powerpoint/2010/main" val="145465328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1"/>
          <p:cNvSpPr>
            <a:spLocks noGrp="1" noChangeArrowheads="1"/>
          </p:cNvSpPr>
          <p:nvPr>
            <p:ph type="title"/>
          </p:nvPr>
        </p:nvSpPr>
        <p:spPr>
          <a:xfrm>
            <a:off x="685440" y="609185"/>
            <a:ext cx="7771680" cy="1143480"/>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cs-CZ" dirty="0" smtClean="0"/>
              <a:t>False cause</a:t>
            </a:r>
          </a:p>
        </p:txBody>
      </p:sp>
      <p:sp>
        <p:nvSpPr>
          <p:cNvPr id="262147" name="Rectangle 2"/>
          <p:cNvSpPr>
            <a:spLocks noGrp="1" noChangeArrowheads="1"/>
          </p:cNvSpPr>
          <p:nvPr>
            <p:ph type="body" idx="1"/>
          </p:nvPr>
        </p:nvSpPr>
        <p:spPr>
          <a:xfrm>
            <a:off x="685440" y="1981649"/>
            <a:ext cx="7771680" cy="4115952"/>
          </a:xfrm>
        </p:spPr>
        <p:txBody>
          <a:bodyPr lIns="81639" tIns="42452" rIns="81639" bIns="42452"/>
          <a:lstStyle/>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dirty="0" smtClean="0"/>
              <a:t>The link between the premises and the conclusion depends on some imagined causal connection that probably does not exist </a:t>
            </a:r>
          </a:p>
        </p:txBody>
      </p:sp>
    </p:spTree>
    <p:extLst>
      <p:ext uri="{BB962C8B-B14F-4D97-AF65-F5344CB8AC3E}">
        <p14:creationId xmlns:p14="http://schemas.microsoft.com/office/powerpoint/2010/main" val="11841273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1"/>
          <p:cNvSpPr>
            <a:spLocks noGrp="1" noChangeArrowheads="1"/>
          </p:cNvSpPr>
          <p:nvPr>
            <p:ph type="title"/>
          </p:nvPr>
        </p:nvSpPr>
        <p:spPr>
          <a:xfrm>
            <a:off x="685440" y="609185"/>
            <a:ext cx="7771680" cy="1143480"/>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cs-CZ" smtClean="0"/>
              <a:t>varieties</a:t>
            </a:r>
          </a:p>
        </p:txBody>
      </p:sp>
      <p:sp>
        <p:nvSpPr>
          <p:cNvPr id="263171" name="Rectangle 2"/>
          <p:cNvSpPr>
            <a:spLocks noGrp="1" noChangeArrowheads="1"/>
          </p:cNvSpPr>
          <p:nvPr>
            <p:ph type="body" idx="1"/>
          </p:nvPr>
        </p:nvSpPr>
        <p:spPr>
          <a:xfrm>
            <a:off x="685440" y="1981649"/>
            <a:ext cx="7771680" cy="4115952"/>
          </a:xfrm>
        </p:spPr>
        <p:txBody>
          <a:bodyPr lIns="81639" tIns="42452" rIns="81639" bIns="42452">
            <a:normAutofit/>
          </a:bodyPr>
          <a:lstStyle/>
          <a:p>
            <a:pPr marL="381606" indent="-286565">
              <a:lnSpc>
                <a:spcPct val="90000"/>
              </a:lnSpc>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b="1" dirty="0" smtClean="0"/>
              <a:t>a) coincidental </a:t>
            </a:r>
            <a:r>
              <a:rPr lang="cs-CZ" altLang="cs-CZ" b="1" dirty="0" err="1" smtClean="0"/>
              <a:t>occur</a:t>
            </a:r>
            <a:r>
              <a:rPr lang="en-US" altLang="cs-CZ" b="1" dirty="0" smtClean="0"/>
              <a:t>e</a:t>
            </a:r>
            <a:r>
              <a:rPr lang="cs-CZ" altLang="cs-CZ" b="1" dirty="0" err="1" smtClean="0"/>
              <a:t>nce</a:t>
            </a:r>
            <a:endParaRPr lang="cs-CZ" altLang="cs-CZ" b="1" dirty="0" smtClean="0"/>
          </a:p>
          <a:p>
            <a:pPr marL="773292" lvl="1" indent="-288004">
              <a:lnSpc>
                <a:spcPct val="90000"/>
              </a:lnSpc>
              <a:spcBef>
                <a:spcPts val="635"/>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dirty="0" smtClean="0"/>
              <a:t>Here the fact that the defeat occurs after the cheerleaders wear the ribbon is mistaken for the fact that the ribbons cause the defeat.  </a:t>
            </a:r>
          </a:p>
        </p:txBody>
      </p:sp>
    </p:spTree>
    <p:extLst>
      <p:ext uri="{BB962C8B-B14F-4D97-AF65-F5344CB8AC3E}">
        <p14:creationId xmlns:p14="http://schemas.microsoft.com/office/powerpoint/2010/main" val="25852320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1"/>
          <p:cNvSpPr>
            <a:spLocks noGrp="1" noChangeArrowheads="1"/>
          </p:cNvSpPr>
          <p:nvPr>
            <p:ph type="body"/>
          </p:nvPr>
        </p:nvSpPr>
        <p:spPr>
          <a:xfrm>
            <a:off x="685440" y="761840"/>
            <a:ext cx="7771680" cy="5334320"/>
          </a:xfrm>
        </p:spPr>
        <p:txBody>
          <a:bodyPr lIns="81639" tIns="42452" rIns="81639" bIns="42452" anchor="t"/>
          <a:lstStyle/>
          <a:p>
            <a:pPr marL="381606" indent="-286565" algn="l">
              <a:spcBef>
                <a:spcPts val="635"/>
              </a:spcBef>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defRPr/>
            </a:pPr>
            <a:r>
              <a:rPr lang="en-US" altLang="cs-CZ" sz="2500"/>
              <a:t>Successful business executives are paid salaries in excess of </a:t>
            </a:r>
            <a:r>
              <a:rPr lang="en-US" altLang="cs-CZ" sz="2500">
                <a:cs typeface="Times New Roman" pitchFamily="16" charset="0"/>
              </a:rPr>
              <a:t>$ 50,000. Therefore, the best way to ensure that Ferguson will become a successful executive is to raise his salary to at least $ 50,000.</a:t>
            </a:r>
          </a:p>
          <a:p>
            <a:pPr marL="773292" lvl="1" indent="-288004" algn="l">
              <a:spcBef>
                <a:spcPts val="544"/>
              </a:spcBef>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defRPr/>
            </a:pPr>
            <a:r>
              <a:rPr lang="en-US" altLang="cs-CZ" sz="2200">
                <a:cs typeface="Times New Roman" pitchFamily="16" charset="0"/>
              </a:rPr>
              <a:t>Here the result is mistaken for the cause</a:t>
            </a:r>
          </a:p>
          <a:p>
            <a:pPr marL="381606" indent="-286565" algn="l">
              <a:spcBef>
                <a:spcPts val="635"/>
              </a:spcBef>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defRPr/>
            </a:pPr>
            <a:r>
              <a:rPr lang="en-US" altLang="cs-CZ" sz="2500">
                <a:cs typeface="Times New Roman" pitchFamily="16" charset="0"/>
              </a:rPr>
              <a:t>There are more laws in the books today than ever before, and more crimes are being committed than ever before. Therefore, to reduce crime we must eliminate the laws</a:t>
            </a:r>
          </a:p>
          <a:p>
            <a:pPr marL="773292" lvl="1" indent="-288004" algn="l">
              <a:spcBef>
                <a:spcPts val="544"/>
              </a:spcBef>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defRPr/>
            </a:pPr>
            <a:r>
              <a:rPr lang="en-US" altLang="cs-CZ" sz="2200">
                <a:cs typeface="Times New Roman" pitchFamily="16" charset="0"/>
              </a:rPr>
              <a:t>Here the coincidence is taken to be a causal relationship</a:t>
            </a:r>
          </a:p>
        </p:txBody>
      </p:sp>
    </p:spTree>
    <p:extLst>
      <p:ext uri="{BB962C8B-B14F-4D97-AF65-F5344CB8AC3E}">
        <p14:creationId xmlns:p14="http://schemas.microsoft.com/office/powerpoint/2010/main" val="340801167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1"/>
          <p:cNvSpPr>
            <a:spLocks noGrp="1" noChangeArrowheads="1"/>
          </p:cNvSpPr>
          <p:nvPr>
            <p:ph type="body"/>
          </p:nvPr>
        </p:nvSpPr>
        <p:spPr>
          <a:xfrm>
            <a:off x="685440" y="761840"/>
            <a:ext cx="7771680" cy="5334320"/>
          </a:xfrm>
        </p:spPr>
        <p:txBody>
          <a:bodyPr lIns="81639" tIns="42452" rIns="81639" bIns="42452" anchor="t"/>
          <a:lstStyle/>
          <a:p>
            <a:pPr marL="381606" indent="-286565" algn="l">
              <a:spcBef>
                <a:spcPts val="726"/>
              </a:spcBef>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defRPr/>
            </a:pPr>
            <a:r>
              <a:rPr lang="en-US" altLang="cs-CZ" sz="2900" b="1" dirty="0"/>
              <a:t>b) oversimplified cause</a:t>
            </a:r>
          </a:p>
          <a:p>
            <a:pPr marL="381606" indent="-286565" algn="l">
              <a:spcBef>
                <a:spcPts val="726"/>
              </a:spcBef>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defRPr/>
            </a:pPr>
            <a:r>
              <a:rPr lang="en-US" altLang="cs-CZ" sz="2900" dirty="0"/>
              <a:t>When what is taken to be the sole cause of an event is in fact only part of the cause.</a:t>
            </a:r>
          </a:p>
          <a:p>
            <a:pPr marL="381606" indent="-286565" algn="l">
              <a:spcBef>
                <a:spcPts val="726"/>
              </a:spcBef>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defRPr/>
            </a:pPr>
            <a:r>
              <a:rPr lang="en-US" altLang="cs-CZ" sz="2900" dirty="0" smtClean="0"/>
              <a:t>The quality of education in our high schools has been declining for years. Clearly, our teachers just are not doing their job these days. </a:t>
            </a:r>
          </a:p>
          <a:p>
            <a:pPr marL="773292" lvl="1" indent="-288004" algn="l">
              <a:spcBef>
                <a:spcPts val="635"/>
              </a:spcBef>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defRPr/>
            </a:pPr>
            <a:r>
              <a:rPr lang="en-US" altLang="cs-CZ" sz="2500" dirty="0" smtClean="0"/>
              <a:t>Here </a:t>
            </a:r>
            <a:r>
              <a:rPr lang="en-US" altLang="cs-CZ" sz="2500" dirty="0"/>
              <a:t>the cause of the decline in the quality of education is definitely more complex than just the incompetence of teachers. </a:t>
            </a:r>
          </a:p>
        </p:txBody>
      </p:sp>
    </p:spTree>
    <p:extLst>
      <p:ext uri="{BB962C8B-B14F-4D97-AF65-F5344CB8AC3E}">
        <p14:creationId xmlns:p14="http://schemas.microsoft.com/office/powerpoint/2010/main" val="408048066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Example</a:t>
            </a:r>
            <a:r>
              <a:rPr lang="cs-CZ" dirty="0" smtClean="0"/>
              <a:t> 5</a:t>
            </a:r>
            <a:endParaRPr lang="cs-CZ" dirty="0"/>
          </a:p>
        </p:txBody>
      </p:sp>
      <p:sp>
        <p:nvSpPr>
          <p:cNvPr id="3" name="Zástupný symbol pro obsah 2"/>
          <p:cNvSpPr>
            <a:spLocks noGrp="1"/>
          </p:cNvSpPr>
          <p:nvPr>
            <p:ph idx="1"/>
          </p:nvPr>
        </p:nvSpPr>
        <p:spPr/>
        <p:txBody>
          <a:bodyPr>
            <a:normAutofit fontScale="92500" lnSpcReduction="10000"/>
          </a:bodyPr>
          <a:lstStyle/>
          <a:p>
            <a:r>
              <a:rPr lang="en-US" altLang="cs-CZ" dirty="0"/>
              <a:t>Immediate steps should be taken to outlaw pornography once and for all. The continued manufacture and sale of pornographic material will almost certainly lead to an increase in sex-related crimes such as rape and incest. This in turn will gradually erode the moral fabric of society and result in an increase in crimes of all sorts. Eventually a complete disintegration of law and order will </a:t>
            </a:r>
            <a:r>
              <a:rPr lang="en-US" altLang="cs-CZ" dirty="0" smtClean="0"/>
              <a:t>occur</a:t>
            </a:r>
            <a:r>
              <a:rPr lang="cs-CZ" altLang="cs-CZ" dirty="0" smtClean="0"/>
              <a:t>,</a:t>
            </a:r>
            <a:r>
              <a:rPr lang="en-US" altLang="cs-CZ" dirty="0" smtClean="0"/>
              <a:t> </a:t>
            </a:r>
            <a:r>
              <a:rPr lang="en-US" altLang="cs-CZ" dirty="0"/>
              <a:t>leading in the end to the total collapse of civilization. </a:t>
            </a:r>
          </a:p>
          <a:p>
            <a:endParaRPr lang="cs-CZ" dirty="0"/>
          </a:p>
        </p:txBody>
      </p:sp>
    </p:spTree>
    <p:extLst>
      <p:ext uri="{BB962C8B-B14F-4D97-AF65-F5344CB8AC3E}">
        <p14:creationId xmlns:p14="http://schemas.microsoft.com/office/powerpoint/2010/main" val="2664061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Course</a:t>
            </a:r>
            <a:r>
              <a:rPr lang="cs-CZ" dirty="0" smtClean="0"/>
              <a:t> </a:t>
            </a:r>
            <a:r>
              <a:rPr lang="cs-CZ" dirty="0" err="1" smtClean="0"/>
              <a:t>requirements</a:t>
            </a:r>
            <a:endParaRPr lang="en-GB" dirty="0"/>
          </a:p>
        </p:txBody>
      </p:sp>
      <p:sp>
        <p:nvSpPr>
          <p:cNvPr id="3" name="Zástupný symbol pro obsah 2"/>
          <p:cNvSpPr>
            <a:spLocks noGrp="1"/>
          </p:cNvSpPr>
          <p:nvPr>
            <p:ph idx="1"/>
          </p:nvPr>
        </p:nvSpPr>
        <p:spPr/>
        <p:txBody>
          <a:bodyPr/>
          <a:lstStyle/>
          <a:p>
            <a:r>
              <a:rPr lang="cs-CZ" dirty="0" err="1" smtClean="0"/>
              <a:t>Attendance</a:t>
            </a:r>
            <a:r>
              <a:rPr lang="cs-CZ" dirty="0" smtClean="0"/>
              <a:t>: 2 </a:t>
            </a:r>
            <a:r>
              <a:rPr lang="cs-CZ" dirty="0" err="1" smtClean="0"/>
              <a:t>absences</a:t>
            </a:r>
            <a:r>
              <a:rPr lang="cs-CZ" dirty="0" smtClean="0"/>
              <a:t> </a:t>
            </a:r>
            <a:r>
              <a:rPr lang="cs-CZ" dirty="0" err="1" smtClean="0"/>
              <a:t>allowed</a:t>
            </a:r>
            <a:endParaRPr lang="cs-CZ" dirty="0" smtClean="0"/>
          </a:p>
          <a:p>
            <a:r>
              <a:rPr lang="cs-CZ" dirty="0" err="1" smtClean="0"/>
              <a:t>Readings</a:t>
            </a:r>
            <a:r>
              <a:rPr lang="cs-CZ" dirty="0" smtClean="0"/>
              <a:t>: </a:t>
            </a:r>
          </a:p>
          <a:p>
            <a:pPr lvl="1"/>
            <a:r>
              <a:rPr lang="cs-CZ" dirty="0" smtClean="0"/>
              <a:t>up to 4 </a:t>
            </a:r>
            <a:r>
              <a:rPr lang="cs-CZ" dirty="0" err="1" smtClean="0"/>
              <a:t>papers</a:t>
            </a:r>
            <a:r>
              <a:rPr lang="cs-CZ" dirty="0" smtClean="0"/>
              <a:t> </a:t>
            </a:r>
            <a:r>
              <a:rPr lang="cs-CZ" dirty="0" err="1" smtClean="0"/>
              <a:t>assigned</a:t>
            </a:r>
            <a:r>
              <a:rPr lang="cs-CZ" dirty="0" smtClean="0"/>
              <a:t> </a:t>
            </a:r>
          </a:p>
          <a:p>
            <a:pPr lvl="1"/>
            <a:r>
              <a:rPr lang="cs-CZ" dirty="0" err="1"/>
              <a:t>p</a:t>
            </a:r>
            <a:r>
              <a:rPr lang="cs-CZ" dirty="0" err="1" smtClean="0"/>
              <a:t>laced</a:t>
            </a:r>
            <a:r>
              <a:rPr lang="cs-CZ" dirty="0" smtClean="0"/>
              <a:t> in „</a:t>
            </a:r>
            <a:r>
              <a:rPr lang="cs-CZ" dirty="0" err="1" smtClean="0"/>
              <a:t>course</a:t>
            </a:r>
            <a:r>
              <a:rPr lang="cs-CZ" dirty="0" smtClean="0"/>
              <a:t> </a:t>
            </a:r>
            <a:r>
              <a:rPr lang="cs-CZ" dirty="0" err="1" smtClean="0"/>
              <a:t>materials</a:t>
            </a:r>
            <a:r>
              <a:rPr lang="cs-CZ" dirty="0" smtClean="0"/>
              <a:t>“ </a:t>
            </a:r>
            <a:r>
              <a:rPr lang="cs-CZ" dirty="0" err="1" smtClean="0"/>
              <a:t>section</a:t>
            </a:r>
            <a:r>
              <a:rPr lang="cs-CZ" dirty="0" smtClean="0"/>
              <a:t> in IS</a:t>
            </a:r>
          </a:p>
          <a:p>
            <a:pPr lvl="1"/>
            <a:r>
              <a:rPr lang="cs-CZ" dirty="0" err="1"/>
              <a:t>f</a:t>
            </a:r>
            <a:r>
              <a:rPr lang="cs-CZ" dirty="0" err="1" smtClean="0"/>
              <a:t>inal</a:t>
            </a:r>
            <a:r>
              <a:rPr lang="cs-CZ" dirty="0" smtClean="0"/>
              <a:t> </a:t>
            </a:r>
            <a:r>
              <a:rPr lang="cs-CZ" dirty="0" err="1" smtClean="0"/>
              <a:t>exam</a:t>
            </a:r>
            <a:r>
              <a:rPr lang="cs-CZ" dirty="0" smtClean="0"/>
              <a:t> – 8-10 open </a:t>
            </a:r>
            <a:r>
              <a:rPr lang="cs-CZ" dirty="0" err="1" smtClean="0"/>
              <a:t>questions</a:t>
            </a:r>
            <a:r>
              <a:rPr lang="cs-CZ" dirty="0" smtClean="0"/>
              <a:t>, 60 </a:t>
            </a:r>
            <a:r>
              <a:rPr lang="cs-CZ" dirty="0" err="1" smtClean="0"/>
              <a:t>percent</a:t>
            </a:r>
            <a:r>
              <a:rPr lang="cs-CZ" dirty="0" smtClean="0"/>
              <a:t> limit to </a:t>
            </a:r>
            <a:r>
              <a:rPr lang="cs-CZ" dirty="0" err="1" smtClean="0"/>
              <a:t>pass</a:t>
            </a:r>
            <a:endParaRPr lang="en-GB" dirty="0"/>
          </a:p>
        </p:txBody>
      </p:sp>
    </p:spTree>
    <p:extLst>
      <p:ext uri="{BB962C8B-B14F-4D97-AF65-F5344CB8AC3E}">
        <p14:creationId xmlns:p14="http://schemas.microsoft.com/office/powerpoint/2010/main" val="1239307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Saintliness</a:t>
            </a:r>
            <a:endParaRPr lang="en-GB" dirty="0"/>
          </a:p>
        </p:txBody>
      </p:sp>
      <p:sp>
        <p:nvSpPr>
          <p:cNvPr id="3" name="Zástupný symbol pro obsah 2"/>
          <p:cNvSpPr>
            <a:spLocks noGrp="1"/>
          </p:cNvSpPr>
          <p:nvPr>
            <p:ph idx="1"/>
          </p:nvPr>
        </p:nvSpPr>
        <p:spPr/>
        <p:txBody>
          <a:bodyPr>
            <a:normAutofit lnSpcReduction="10000"/>
          </a:bodyPr>
          <a:lstStyle/>
          <a:p>
            <a:r>
              <a:rPr lang="cs-CZ" dirty="0" err="1" smtClean="0"/>
              <a:t>Without</a:t>
            </a:r>
            <a:r>
              <a:rPr lang="cs-CZ" dirty="0" smtClean="0"/>
              <a:t> </a:t>
            </a:r>
            <a:r>
              <a:rPr lang="cs-CZ" dirty="0" err="1" smtClean="0"/>
              <a:t>wars</a:t>
            </a:r>
            <a:r>
              <a:rPr lang="cs-CZ" dirty="0" smtClean="0"/>
              <a:t>, </a:t>
            </a:r>
            <a:r>
              <a:rPr lang="cs-CZ" dirty="0" err="1" smtClean="0"/>
              <a:t>torture</a:t>
            </a:r>
            <a:r>
              <a:rPr lang="cs-CZ" dirty="0" smtClean="0"/>
              <a:t> and </a:t>
            </a:r>
            <a:r>
              <a:rPr lang="cs-CZ" dirty="0" err="1" smtClean="0"/>
              <a:t>cruelty</a:t>
            </a:r>
            <a:r>
              <a:rPr lang="cs-CZ" dirty="0" smtClean="0"/>
              <a:t> no </a:t>
            </a:r>
            <a:r>
              <a:rPr lang="cs-CZ" dirty="0" err="1" smtClean="0"/>
              <a:t>saints</a:t>
            </a:r>
            <a:r>
              <a:rPr lang="cs-CZ" dirty="0" smtClean="0"/>
              <a:t> </a:t>
            </a:r>
            <a:r>
              <a:rPr lang="cs-CZ" dirty="0" err="1" smtClean="0"/>
              <a:t>or</a:t>
            </a:r>
            <a:r>
              <a:rPr lang="cs-CZ" dirty="0" smtClean="0"/>
              <a:t> </a:t>
            </a:r>
            <a:r>
              <a:rPr lang="cs-CZ" dirty="0" err="1" smtClean="0"/>
              <a:t>heroes</a:t>
            </a:r>
            <a:r>
              <a:rPr lang="cs-CZ" dirty="0" smtClean="0"/>
              <a:t> </a:t>
            </a:r>
            <a:r>
              <a:rPr lang="cs-CZ" dirty="0" err="1" smtClean="0"/>
              <a:t>could</a:t>
            </a:r>
            <a:r>
              <a:rPr lang="cs-CZ" dirty="0" smtClean="0"/>
              <a:t> </a:t>
            </a:r>
            <a:r>
              <a:rPr lang="cs-CZ" dirty="0" err="1" smtClean="0"/>
              <a:t>exist</a:t>
            </a:r>
            <a:r>
              <a:rPr lang="cs-CZ" dirty="0" smtClean="0"/>
              <a:t>, </a:t>
            </a:r>
            <a:r>
              <a:rPr lang="cs-CZ" dirty="0" err="1" smtClean="0"/>
              <a:t>evil</a:t>
            </a:r>
            <a:r>
              <a:rPr lang="cs-CZ" dirty="0" smtClean="0"/>
              <a:t> </a:t>
            </a:r>
            <a:r>
              <a:rPr lang="cs-CZ" dirty="0" err="1" smtClean="0"/>
              <a:t>enables</a:t>
            </a:r>
            <a:r>
              <a:rPr lang="cs-CZ" dirty="0" smtClean="0"/>
              <a:t> </a:t>
            </a:r>
            <a:r>
              <a:rPr lang="cs-CZ" dirty="0" err="1" smtClean="0"/>
              <a:t>moral</a:t>
            </a:r>
            <a:r>
              <a:rPr lang="cs-CZ" dirty="0" smtClean="0"/>
              <a:t> </a:t>
            </a:r>
            <a:r>
              <a:rPr lang="cs-CZ" dirty="0" err="1" smtClean="0"/>
              <a:t>improvement</a:t>
            </a:r>
            <a:endParaRPr lang="cs-CZ" dirty="0" smtClean="0"/>
          </a:p>
          <a:p>
            <a:r>
              <a:rPr lang="cs-CZ" dirty="0" err="1" smtClean="0"/>
              <a:t>Answers</a:t>
            </a:r>
            <a:r>
              <a:rPr lang="cs-CZ" dirty="0" smtClean="0"/>
              <a:t>: </a:t>
            </a:r>
          </a:p>
          <a:p>
            <a:pPr lvl="1"/>
            <a:r>
              <a:rPr lang="cs-CZ" dirty="0" err="1" smtClean="0"/>
              <a:t>the</a:t>
            </a:r>
            <a:r>
              <a:rPr lang="cs-CZ" dirty="0" smtClean="0"/>
              <a:t> </a:t>
            </a:r>
            <a:r>
              <a:rPr lang="cs-CZ" dirty="0" err="1" smtClean="0"/>
              <a:t>amount</a:t>
            </a:r>
            <a:r>
              <a:rPr lang="cs-CZ" dirty="0" smtClean="0"/>
              <a:t> </a:t>
            </a:r>
            <a:r>
              <a:rPr lang="cs-CZ" dirty="0" err="1" smtClean="0"/>
              <a:t>of</a:t>
            </a:r>
            <a:r>
              <a:rPr lang="cs-CZ" dirty="0" smtClean="0"/>
              <a:t> </a:t>
            </a:r>
            <a:r>
              <a:rPr lang="cs-CZ" dirty="0" err="1" smtClean="0"/>
              <a:t>evil</a:t>
            </a:r>
            <a:r>
              <a:rPr lang="cs-CZ" dirty="0" smtClean="0"/>
              <a:t> </a:t>
            </a:r>
            <a:r>
              <a:rPr lang="cs-CZ" dirty="0" err="1" smtClean="0"/>
              <a:t>is</a:t>
            </a:r>
            <a:r>
              <a:rPr lang="cs-CZ" dirty="0" smtClean="0"/>
              <a:t> </a:t>
            </a:r>
            <a:r>
              <a:rPr lang="cs-CZ" dirty="0" err="1" smtClean="0"/>
              <a:t>too</a:t>
            </a:r>
            <a:r>
              <a:rPr lang="cs-CZ" dirty="0" smtClean="0"/>
              <a:t> </a:t>
            </a:r>
            <a:r>
              <a:rPr lang="cs-CZ" dirty="0" err="1" smtClean="0"/>
              <a:t>excessive</a:t>
            </a:r>
            <a:endParaRPr lang="cs-CZ" dirty="0" smtClean="0"/>
          </a:p>
          <a:p>
            <a:pPr lvl="1"/>
            <a:r>
              <a:rPr lang="cs-CZ" dirty="0" smtClean="0"/>
              <a:t>much </a:t>
            </a:r>
            <a:r>
              <a:rPr lang="cs-CZ" dirty="0" err="1" smtClean="0"/>
              <a:t>of</a:t>
            </a:r>
            <a:r>
              <a:rPr lang="cs-CZ" dirty="0" smtClean="0"/>
              <a:t> </a:t>
            </a:r>
            <a:r>
              <a:rPr lang="cs-CZ" dirty="0" err="1" smtClean="0"/>
              <a:t>the</a:t>
            </a:r>
            <a:r>
              <a:rPr lang="cs-CZ" dirty="0" smtClean="0"/>
              <a:t> </a:t>
            </a:r>
            <a:r>
              <a:rPr lang="cs-CZ" dirty="0" err="1" smtClean="0"/>
              <a:t>evil</a:t>
            </a:r>
            <a:r>
              <a:rPr lang="cs-CZ" dirty="0" smtClean="0"/>
              <a:t> </a:t>
            </a:r>
            <a:r>
              <a:rPr lang="cs-CZ" dirty="0" err="1" smtClean="0"/>
              <a:t>goes</a:t>
            </a:r>
            <a:r>
              <a:rPr lang="cs-CZ" dirty="0" smtClean="0"/>
              <a:t> </a:t>
            </a:r>
            <a:r>
              <a:rPr lang="cs-CZ" dirty="0" err="1" smtClean="0"/>
              <a:t>unnoticed</a:t>
            </a:r>
            <a:endParaRPr lang="cs-CZ" dirty="0" smtClean="0"/>
          </a:p>
          <a:p>
            <a:pPr lvl="1"/>
            <a:r>
              <a:rPr lang="cs-CZ" dirty="0" err="1" smtClean="0"/>
              <a:t>world</a:t>
            </a:r>
            <a:r>
              <a:rPr lang="cs-CZ" dirty="0" smtClean="0"/>
              <a:t> </a:t>
            </a:r>
            <a:r>
              <a:rPr lang="cs-CZ" dirty="0" err="1" smtClean="0"/>
              <a:t>without</a:t>
            </a:r>
            <a:r>
              <a:rPr lang="cs-CZ" dirty="0" smtClean="0"/>
              <a:t> </a:t>
            </a:r>
            <a:r>
              <a:rPr lang="cs-CZ" dirty="0" err="1" smtClean="0"/>
              <a:t>evil</a:t>
            </a:r>
            <a:r>
              <a:rPr lang="cs-CZ" dirty="0" smtClean="0"/>
              <a:t> </a:t>
            </a:r>
            <a:r>
              <a:rPr lang="cs-CZ" dirty="0" err="1" smtClean="0"/>
              <a:t>is</a:t>
            </a:r>
            <a:r>
              <a:rPr lang="cs-CZ" dirty="0" smtClean="0"/>
              <a:t> </a:t>
            </a:r>
            <a:r>
              <a:rPr lang="cs-CZ" dirty="0" err="1" smtClean="0"/>
              <a:t>preferable</a:t>
            </a:r>
            <a:r>
              <a:rPr lang="cs-CZ" dirty="0" smtClean="0"/>
              <a:t> to </a:t>
            </a:r>
            <a:r>
              <a:rPr lang="cs-CZ" dirty="0" err="1" smtClean="0"/>
              <a:t>world</a:t>
            </a:r>
            <a:r>
              <a:rPr lang="cs-CZ" dirty="0" smtClean="0"/>
              <a:t> </a:t>
            </a:r>
            <a:r>
              <a:rPr lang="cs-CZ" dirty="0" err="1" smtClean="0"/>
              <a:t>with</a:t>
            </a:r>
            <a:r>
              <a:rPr lang="cs-CZ" dirty="0" smtClean="0"/>
              <a:t> </a:t>
            </a:r>
            <a:r>
              <a:rPr lang="cs-CZ" dirty="0" err="1" smtClean="0"/>
              <a:t>evil</a:t>
            </a:r>
            <a:r>
              <a:rPr lang="cs-CZ" dirty="0" smtClean="0"/>
              <a:t> and </a:t>
            </a:r>
            <a:r>
              <a:rPr lang="cs-CZ" dirty="0" err="1" smtClean="0"/>
              <a:t>saints</a:t>
            </a:r>
            <a:endParaRPr lang="cs-CZ" dirty="0" smtClean="0"/>
          </a:p>
          <a:p>
            <a:pPr lvl="1"/>
            <a:r>
              <a:rPr lang="cs-CZ" dirty="0" smtClean="0"/>
              <a:t>a </a:t>
            </a:r>
            <a:r>
              <a:rPr lang="cs-CZ" dirty="0" err="1" smtClean="0"/>
              <a:t>cruel</a:t>
            </a:r>
            <a:r>
              <a:rPr lang="cs-CZ" dirty="0" smtClean="0"/>
              <a:t> </a:t>
            </a:r>
            <a:r>
              <a:rPr lang="cs-CZ" dirty="0" err="1" smtClean="0"/>
              <a:t>method</a:t>
            </a:r>
            <a:r>
              <a:rPr lang="cs-CZ" dirty="0" smtClean="0"/>
              <a:t> </a:t>
            </a:r>
            <a:r>
              <a:rPr lang="cs-CZ" dirty="0" err="1" smtClean="0"/>
              <a:t>of</a:t>
            </a:r>
            <a:r>
              <a:rPr lang="cs-CZ" dirty="0" smtClean="0"/>
              <a:t> </a:t>
            </a:r>
            <a:r>
              <a:rPr lang="cs-CZ" dirty="0" err="1" smtClean="0"/>
              <a:t>moral</a:t>
            </a:r>
            <a:r>
              <a:rPr lang="cs-CZ" dirty="0" smtClean="0"/>
              <a:t> </a:t>
            </a:r>
            <a:r>
              <a:rPr lang="cs-CZ" dirty="0" err="1" smtClean="0"/>
              <a:t>education</a:t>
            </a:r>
            <a:endParaRPr lang="cs-CZ" dirty="0" smtClean="0"/>
          </a:p>
          <a:p>
            <a:pPr lvl="1"/>
            <a:endParaRPr lang="en-GB" dirty="0"/>
          </a:p>
        </p:txBody>
      </p:sp>
    </p:spTree>
    <p:extLst>
      <p:ext uri="{BB962C8B-B14F-4D97-AF65-F5344CB8AC3E}">
        <p14:creationId xmlns:p14="http://schemas.microsoft.com/office/powerpoint/2010/main" val="57943882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1"/>
          <p:cNvSpPr>
            <a:spLocks noGrp="1" noChangeArrowheads="1"/>
          </p:cNvSpPr>
          <p:nvPr>
            <p:ph type="title"/>
          </p:nvPr>
        </p:nvSpPr>
        <p:spPr>
          <a:xfrm>
            <a:off x="685440" y="609185"/>
            <a:ext cx="7771680" cy="1143480"/>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cs-CZ" dirty="0" smtClean="0"/>
              <a:t>Slippery slope</a:t>
            </a:r>
          </a:p>
        </p:txBody>
      </p:sp>
      <p:sp>
        <p:nvSpPr>
          <p:cNvPr id="266243" name="Rectangle 2"/>
          <p:cNvSpPr>
            <a:spLocks noGrp="1" noChangeArrowheads="1"/>
          </p:cNvSpPr>
          <p:nvPr>
            <p:ph type="body" idx="1"/>
          </p:nvPr>
        </p:nvSpPr>
        <p:spPr>
          <a:xfrm>
            <a:off x="685440" y="1981649"/>
            <a:ext cx="7771680" cy="4115952"/>
          </a:xfrm>
        </p:spPr>
        <p:txBody>
          <a:bodyPr lIns="81639" tIns="42452" rIns="81639" bIns="42452">
            <a:normAutofit fontScale="92500" lnSpcReduction="20000"/>
          </a:bodyPr>
          <a:lstStyle/>
          <a:p>
            <a:pPr marL="381606" indent="-286565">
              <a:lnSpc>
                <a:spcPct val="90000"/>
              </a:lnSpc>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dirty="0" smtClean="0"/>
              <a:t>The conclusion depends on an alleged chain reaction that is unlikely to occur. </a:t>
            </a:r>
            <a:endParaRPr lang="cs-CZ" altLang="cs-CZ" dirty="0" smtClean="0"/>
          </a:p>
          <a:p>
            <a:pPr marL="381606" indent="-286565">
              <a:spcBef>
                <a:spcPts val="726"/>
              </a:spcBef>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defRPr/>
            </a:pPr>
            <a:r>
              <a:rPr lang="en-US" altLang="cs-CZ" dirty="0"/>
              <a:t>The argument is that the first step will with a high degree of probability lead to the last step via a chain of highly probable causes. It is disputable, if the whole chain is highly probable, though. </a:t>
            </a:r>
          </a:p>
          <a:p>
            <a:pPr marL="381606" indent="-286565">
              <a:spcBef>
                <a:spcPts val="726"/>
              </a:spcBef>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defRPr/>
            </a:pPr>
            <a:r>
              <a:rPr lang="en-US" altLang="cs-CZ" dirty="0"/>
              <a:t>Consider one common argument against the legalization of marihuana – it is the first step to hard drugs. </a:t>
            </a:r>
          </a:p>
          <a:p>
            <a:pPr marL="381606" indent="-286565">
              <a:lnSpc>
                <a:spcPct val="90000"/>
              </a:lnSpc>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endParaRPr lang="en-US" altLang="cs-CZ" dirty="0" smtClean="0"/>
          </a:p>
        </p:txBody>
      </p:sp>
    </p:spTree>
    <p:extLst>
      <p:ext uri="{BB962C8B-B14F-4D97-AF65-F5344CB8AC3E}">
        <p14:creationId xmlns:p14="http://schemas.microsoft.com/office/powerpoint/2010/main" val="137243992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Example</a:t>
            </a:r>
            <a:r>
              <a:rPr lang="cs-CZ" dirty="0" smtClean="0"/>
              <a:t> 6</a:t>
            </a:r>
            <a:endParaRPr lang="cs-CZ" dirty="0"/>
          </a:p>
        </p:txBody>
      </p:sp>
      <p:sp>
        <p:nvSpPr>
          <p:cNvPr id="3" name="Zástupný symbol pro obsah 2"/>
          <p:cNvSpPr>
            <a:spLocks noGrp="1"/>
          </p:cNvSpPr>
          <p:nvPr>
            <p:ph idx="1"/>
          </p:nvPr>
        </p:nvSpPr>
        <p:spPr/>
        <p:txBody>
          <a:bodyPr/>
          <a:lstStyle/>
          <a:p>
            <a:r>
              <a:rPr lang="cs-CZ" dirty="0" smtClean="0"/>
              <a:t>Mary has </a:t>
            </a:r>
            <a:r>
              <a:rPr lang="cs-CZ" dirty="0" err="1" smtClean="0"/>
              <a:t>bought</a:t>
            </a:r>
            <a:r>
              <a:rPr lang="cs-CZ" dirty="0" smtClean="0"/>
              <a:t> a </a:t>
            </a:r>
            <a:r>
              <a:rPr lang="cs-CZ" dirty="0" err="1" smtClean="0"/>
              <a:t>small</a:t>
            </a:r>
            <a:r>
              <a:rPr lang="cs-CZ" dirty="0" smtClean="0"/>
              <a:t> </a:t>
            </a:r>
            <a:r>
              <a:rPr lang="cs-CZ" dirty="0" err="1" smtClean="0"/>
              <a:t>brown</a:t>
            </a:r>
            <a:r>
              <a:rPr lang="cs-CZ" dirty="0" smtClean="0"/>
              <a:t> dog and </a:t>
            </a:r>
            <a:r>
              <a:rPr lang="cs-CZ" dirty="0" err="1" smtClean="0"/>
              <a:t>it</a:t>
            </a:r>
            <a:r>
              <a:rPr lang="cs-CZ" dirty="0" smtClean="0"/>
              <a:t> </a:t>
            </a:r>
            <a:r>
              <a:rPr lang="cs-CZ" dirty="0" err="1" smtClean="0"/>
              <a:t>does</a:t>
            </a:r>
            <a:r>
              <a:rPr lang="cs-CZ" dirty="0" smtClean="0"/>
              <a:t> not </a:t>
            </a:r>
            <a:r>
              <a:rPr lang="cs-CZ" dirty="0" err="1" smtClean="0"/>
              <a:t>poop</a:t>
            </a:r>
            <a:r>
              <a:rPr lang="cs-CZ" dirty="0" smtClean="0"/>
              <a:t> </a:t>
            </a:r>
            <a:r>
              <a:rPr lang="cs-CZ" dirty="0" err="1" smtClean="0"/>
              <a:t>all</a:t>
            </a:r>
            <a:r>
              <a:rPr lang="cs-CZ" dirty="0" smtClean="0"/>
              <a:t> </a:t>
            </a:r>
            <a:r>
              <a:rPr lang="cs-CZ" dirty="0" err="1" smtClean="0"/>
              <a:t>around</a:t>
            </a:r>
            <a:r>
              <a:rPr lang="cs-CZ" dirty="0" smtClean="0"/>
              <a:t> </a:t>
            </a:r>
            <a:r>
              <a:rPr lang="cs-CZ" dirty="0" err="1" smtClean="0"/>
              <a:t>the</a:t>
            </a:r>
            <a:r>
              <a:rPr lang="cs-CZ" dirty="0" smtClean="0"/>
              <a:t> house. </a:t>
            </a:r>
            <a:r>
              <a:rPr lang="cs-CZ" dirty="0" err="1" smtClean="0"/>
              <a:t>Maybe</a:t>
            </a:r>
            <a:r>
              <a:rPr lang="cs-CZ" dirty="0" smtClean="0"/>
              <a:t> </a:t>
            </a:r>
            <a:r>
              <a:rPr lang="cs-CZ" dirty="0" err="1" smtClean="0"/>
              <a:t>we</a:t>
            </a:r>
            <a:r>
              <a:rPr lang="cs-CZ" dirty="0" smtClean="0"/>
              <a:t> </a:t>
            </a:r>
            <a:r>
              <a:rPr lang="cs-CZ" dirty="0" err="1" smtClean="0"/>
              <a:t>should</a:t>
            </a:r>
            <a:r>
              <a:rPr lang="cs-CZ" dirty="0" smtClean="0"/>
              <a:t> </a:t>
            </a:r>
            <a:r>
              <a:rPr lang="cs-CZ" dirty="0" err="1" smtClean="0"/>
              <a:t>get</a:t>
            </a:r>
            <a:r>
              <a:rPr lang="cs-CZ" dirty="0" smtClean="0"/>
              <a:t> </a:t>
            </a:r>
            <a:r>
              <a:rPr lang="cs-CZ" dirty="0" err="1" smtClean="0"/>
              <a:t>rid</a:t>
            </a:r>
            <a:r>
              <a:rPr lang="cs-CZ" dirty="0" smtClean="0"/>
              <a:t> </a:t>
            </a:r>
            <a:r>
              <a:rPr lang="cs-CZ" dirty="0" err="1" smtClean="0"/>
              <a:t>of</a:t>
            </a:r>
            <a:r>
              <a:rPr lang="cs-CZ" dirty="0" smtClean="0"/>
              <a:t> </a:t>
            </a:r>
            <a:r>
              <a:rPr lang="cs-CZ" dirty="0" err="1" smtClean="0"/>
              <a:t>our</a:t>
            </a:r>
            <a:r>
              <a:rPr lang="cs-CZ" dirty="0" smtClean="0"/>
              <a:t> rottweiler and </a:t>
            </a:r>
            <a:r>
              <a:rPr lang="cs-CZ" dirty="0" err="1" smtClean="0"/>
              <a:t>get</a:t>
            </a:r>
            <a:r>
              <a:rPr lang="cs-CZ" dirty="0" smtClean="0"/>
              <a:t> a </a:t>
            </a:r>
            <a:r>
              <a:rPr lang="cs-CZ" dirty="0" err="1" smtClean="0"/>
              <a:t>small</a:t>
            </a:r>
            <a:r>
              <a:rPr lang="cs-CZ" dirty="0" smtClean="0"/>
              <a:t> </a:t>
            </a:r>
            <a:r>
              <a:rPr lang="cs-CZ" dirty="0" err="1" smtClean="0"/>
              <a:t>brown</a:t>
            </a:r>
            <a:r>
              <a:rPr lang="cs-CZ" dirty="0" smtClean="0"/>
              <a:t> dog </a:t>
            </a:r>
            <a:r>
              <a:rPr lang="cs-CZ" dirty="0" err="1" smtClean="0"/>
              <a:t>too</a:t>
            </a:r>
            <a:r>
              <a:rPr lang="cs-CZ" dirty="0" smtClean="0"/>
              <a:t>. </a:t>
            </a:r>
            <a:r>
              <a:rPr lang="cs-CZ" dirty="0" err="1" smtClean="0"/>
              <a:t>We</a:t>
            </a:r>
            <a:r>
              <a:rPr lang="cs-CZ" dirty="0" smtClean="0"/>
              <a:t> </a:t>
            </a:r>
            <a:r>
              <a:rPr lang="cs-CZ" dirty="0" err="1" smtClean="0"/>
              <a:t>will</a:t>
            </a:r>
            <a:r>
              <a:rPr lang="cs-CZ" dirty="0" smtClean="0"/>
              <a:t> not </a:t>
            </a:r>
            <a:r>
              <a:rPr lang="cs-CZ" dirty="0" err="1" smtClean="0"/>
              <a:t>have</a:t>
            </a:r>
            <a:r>
              <a:rPr lang="cs-CZ" dirty="0" smtClean="0"/>
              <a:t> to </a:t>
            </a:r>
            <a:r>
              <a:rPr lang="cs-CZ" dirty="0" err="1" smtClean="0"/>
              <a:t>clean</a:t>
            </a:r>
            <a:r>
              <a:rPr lang="cs-CZ" dirty="0" smtClean="0"/>
              <a:t> up so </a:t>
            </a:r>
            <a:r>
              <a:rPr lang="cs-CZ" dirty="0" err="1" smtClean="0"/>
              <a:t>frequently</a:t>
            </a:r>
            <a:r>
              <a:rPr lang="cs-CZ" dirty="0" smtClean="0"/>
              <a:t>. </a:t>
            </a:r>
            <a:endParaRPr lang="cs-CZ" dirty="0"/>
          </a:p>
        </p:txBody>
      </p:sp>
    </p:spTree>
    <p:extLst>
      <p:ext uri="{BB962C8B-B14F-4D97-AF65-F5344CB8AC3E}">
        <p14:creationId xmlns:p14="http://schemas.microsoft.com/office/powerpoint/2010/main" val="353801810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1"/>
          <p:cNvSpPr>
            <a:spLocks noGrp="1" noChangeArrowheads="1"/>
          </p:cNvSpPr>
          <p:nvPr>
            <p:ph type="title"/>
          </p:nvPr>
        </p:nvSpPr>
        <p:spPr>
          <a:xfrm>
            <a:off x="685440" y="609185"/>
            <a:ext cx="7771680" cy="1143480"/>
          </a:xfrm>
        </p:spPr>
        <p:txBody>
          <a:bodyPr lIns="81639" tIns="42452" rIns="81639" bIns="42452"/>
          <a:lstStyle/>
          <a:p>
            <a:pPr>
              <a:buSzPct val="45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altLang="cs-CZ" dirty="0" smtClean="0"/>
              <a:t>Weak analogy</a:t>
            </a:r>
          </a:p>
        </p:txBody>
      </p:sp>
      <p:sp>
        <p:nvSpPr>
          <p:cNvPr id="268291" name="Rectangle 2"/>
          <p:cNvSpPr>
            <a:spLocks noGrp="1" noChangeArrowheads="1"/>
          </p:cNvSpPr>
          <p:nvPr>
            <p:ph type="body" idx="1"/>
          </p:nvPr>
        </p:nvSpPr>
        <p:spPr>
          <a:xfrm>
            <a:off x="685440" y="1981649"/>
            <a:ext cx="7771680" cy="4115952"/>
          </a:xfrm>
        </p:spPr>
        <p:txBody>
          <a:bodyPr lIns="81639" tIns="42452" rIns="81639" bIns="42452"/>
          <a:lstStyle/>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Analogy is weak when:</a:t>
            </a:r>
          </a:p>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the compared properties of analogates are irrelevant</a:t>
            </a:r>
          </a:p>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there are few similar properties between analogates</a:t>
            </a:r>
          </a:p>
          <a:p>
            <a:pPr marL="381606" indent="-286565">
              <a:spcBef>
                <a:spcPts val="726"/>
              </a:spcBef>
              <a:spcAft>
                <a:spcPct val="0"/>
              </a:spcAft>
              <a:buSzPct val="45000"/>
              <a:buFont typeface="Wingdings" charset="2"/>
              <a:buChar char=""/>
              <a:tabLst>
                <a:tab pos="381606" algn="l"/>
                <a:tab pos="476647" algn="l"/>
                <a:tab pos="884173" algn="l"/>
                <a:tab pos="1291700" algn="l"/>
                <a:tab pos="1699225" algn="l"/>
                <a:tab pos="2106752" algn="l"/>
                <a:tab pos="2514277" algn="l"/>
                <a:tab pos="2921804" algn="l"/>
                <a:tab pos="3329329" algn="l"/>
                <a:tab pos="3736856" algn="l"/>
                <a:tab pos="4144381" algn="l"/>
                <a:tab pos="4551908" algn="l"/>
                <a:tab pos="4959433" algn="l"/>
                <a:tab pos="5366960" algn="l"/>
                <a:tab pos="5774485" algn="l"/>
                <a:tab pos="6182012" algn="l"/>
                <a:tab pos="6589537" algn="l"/>
                <a:tab pos="6997064" algn="l"/>
                <a:tab pos="7404589" algn="l"/>
                <a:tab pos="7812116" algn="l"/>
                <a:tab pos="8219641" algn="l"/>
              </a:tabLst>
            </a:pPr>
            <a:r>
              <a:rPr lang="en-US" altLang="cs-CZ" smtClean="0"/>
              <a:t>there are substantial differences between analogates</a:t>
            </a:r>
          </a:p>
        </p:txBody>
      </p:sp>
    </p:spTree>
    <p:extLst>
      <p:ext uri="{BB962C8B-B14F-4D97-AF65-F5344CB8AC3E}">
        <p14:creationId xmlns:p14="http://schemas.microsoft.com/office/powerpoint/2010/main" val="371267794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Artistic</a:t>
            </a:r>
            <a:r>
              <a:rPr lang="cs-CZ" dirty="0" smtClean="0"/>
              <a:t> Analogy</a:t>
            </a:r>
            <a:endParaRPr lang="en-GB" dirty="0"/>
          </a:p>
        </p:txBody>
      </p:sp>
      <p:sp>
        <p:nvSpPr>
          <p:cNvPr id="3" name="Zástupný symbol pro obsah 2"/>
          <p:cNvSpPr>
            <a:spLocks noGrp="1"/>
          </p:cNvSpPr>
          <p:nvPr>
            <p:ph idx="1"/>
          </p:nvPr>
        </p:nvSpPr>
        <p:spPr/>
        <p:txBody>
          <a:bodyPr>
            <a:normAutofit lnSpcReduction="10000"/>
          </a:bodyPr>
          <a:lstStyle/>
          <a:p>
            <a:r>
              <a:rPr lang="cs-CZ" dirty="0" err="1" smtClean="0"/>
              <a:t>World</a:t>
            </a:r>
            <a:r>
              <a:rPr lang="cs-CZ" dirty="0" smtClean="0"/>
              <a:t> </a:t>
            </a:r>
            <a:r>
              <a:rPr lang="cs-CZ" dirty="0" err="1" smtClean="0"/>
              <a:t>is</a:t>
            </a:r>
            <a:r>
              <a:rPr lang="cs-CZ" dirty="0" smtClean="0"/>
              <a:t> </a:t>
            </a:r>
            <a:r>
              <a:rPr lang="cs-CZ" dirty="0" err="1" smtClean="0"/>
              <a:t>like</a:t>
            </a:r>
            <a:r>
              <a:rPr lang="cs-CZ" dirty="0" smtClean="0"/>
              <a:t> a </a:t>
            </a:r>
            <a:r>
              <a:rPr lang="cs-CZ" dirty="0" err="1" smtClean="0"/>
              <a:t>work</a:t>
            </a:r>
            <a:r>
              <a:rPr lang="cs-CZ" dirty="0" smtClean="0"/>
              <a:t> </a:t>
            </a:r>
            <a:r>
              <a:rPr lang="cs-CZ" dirty="0" err="1" smtClean="0"/>
              <a:t>of</a:t>
            </a:r>
            <a:r>
              <a:rPr lang="cs-CZ" dirty="0" smtClean="0"/>
              <a:t> art (</a:t>
            </a:r>
            <a:r>
              <a:rPr lang="cs-CZ" dirty="0" err="1" smtClean="0"/>
              <a:t>painting</a:t>
            </a:r>
            <a:r>
              <a:rPr lang="cs-CZ" dirty="0" smtClean="0"/>
              <a:t>)</a:t>
            </a:r>
          </a:p>
          <a:p>
            <a:r>
              <a:rPr lang="cs-CZ" dirty="0" err="1" smtClean="0"/>
              <a:t>It´s</a:t>
            </a:r>
            <a:r>
              <a:rPr lang="cs-CZ" dirty="0" smtClean="0"/>
              <a:t> </a:t>
            </a:r>
            <a:r>
              <a:rPr lang="cs-CZ" dirty="0" err="1" smtClean="0"/>
              <a:t>beauty</a:t>
            </a:r>
            <a:r>
              <a:rPr lang="cs-CZ" dirty="0" smtClean="0"/>
              <a:t> </a:t>
            </a:r>
            <a:r>
              <a:rPr lang="cs-CZ" dirty="0" err="1" smtClean="0"/>
              <a:t>is</a:t>
            </a:r>
            <a:r>
              <a:rPr lang="cs-CZ" dirty="0" smtClean="0"/>
              <a:t> </a:t>
            </a:r>
            <a:r>
              <a:rPr lang="cs-CZ" dirty="0" err="1" smtClean="0"/>
              <a:t>given</a:t>
            </a:r>
            <a:r>
              <a:rPr lang="cs-CZ" dirty="0" smtClean="0"/>
              <a:t> by a </a:t>
            </a:r>
            <a:r>
              <a:rPr lang="cs-CZ" dirty="0" err="1" smtClean="0"/>
              <a:t>combination</a:t>
            </a:r>
            <a:r>
              <a:rPr lang="cs-CZ" dirty="0" smtClean="0"/>
              <a:t> </a:t>
            </a:r>
            <a:r>
              <a:rPr lang="cs-CZ" dirty="0" err="1" smtClean="0"/>
              <a:t>of</a:t>
            </a:r>
            <a:r>
              <a:rPr lang="cs-CZ" dirty="0" smtClean="0"/>
              <a:t> </a:t>
            </a:r>
            <a:r>
              <a:rPr lang="cs-CZ" dirty="0" err="1" smtClean="0"/>
              <a:t>dark</a:t>
            </a:r>
            <a:r>
              <a:rPr lang="cs-CZ" dirty="0" smtClean="0"/>
              <a:t> and </a:t>
            </a:r>
            <a:r>
              <a:rPr lang="cs-CZ" dirty="0" err="1" smtClean="0"/>
              <a:t>bright</a:t>
            </a:r>
            <a:r>
              <a:rPr lang="cs-CZ" dirty="0" smtClean="0"/>
              <a:t> </a:t>
            </a:r>
            <a:r>
              <a:rPr lang="cs-CZ" dirty="0" err="1" smtClean="0"/>
              <a:t>spots</a:t>
            </a:r>
            <a:r>
              <a:rPr lang="cs-CZ" dirty="0" smtClean="0"/>
              <a:t>.</a:t>
            </a:r>
          </a:p>
          <a:p>
            <a:r>
              <a:rPr lang="cs-CZ" dirty="0" err="1" smtClean="0"/>
              <a:t>Evil</a:t>
            </a:r>
            <a:r>
              <a:rPr lang="cs-CZ" dirty="0" smtClean="0"/>
              <a:t> </a:t>
            </a:r>
            <a:r>
              <a:rPr lang="cs-CZ" dirty="0" err="1" smtClean="0"/>
              <a:t>contributes</a:t>
            </a:r>
            <a:r>
              <a:rPr lang="cs-CZ" dirty="0" smtClean="0"/>
              <a:t> to </a:t>
            </a:r>
            <a:r>
              <a:rPr lang="cs-CZ" dirty="0" err="1" smtClean="0"/>
              <a:t>the</a:t>
            </a:r>
            <a:r>
              <a:rPr lang="cs-CZ" dirty="0" smtClean="0"/>
              <a:t> </a:t>
            </a:r>
            <a:r>
              <a:rPr lang="cs-CZ" dirty="0" err="1" smtClean="0"/>
              <a:t>overall</a:t>
            </a:r>
            <a:r>
              <a:rPr lang="cs-CZ" dirty="0" smtClean="0"/>
              <a:t> </a:t>
            </a:r>
            <a:r>
              <a:rPr lang="cs-CZ" dirty="0" err="1" smtClean="0"/>
              <a:t>harmony</a:t>
            </a:r>
            <a:r>
              <a:rPr lang="cs-CZ" dirty="0" smtClean="0"/>
              <a:t> </a:t>
            </a:r>
            <a:r>
              <a:rPr lang="cs-CZ" dirty="0" err="1" smtClean="0"/>
              <a:t>of</a:t>
            </a:r>
            <a:r>
              <a:rPr lang="cs-CZ" dirty="0" smtClean="0"/>
              <a:t> </a:t>
            </a:r>
            <a:r>
              <a:rPr lang="cs-CZ" dirty="0" err="1" smtClean="0"/>
              <a:t>the</a:t>
            </a:r>
            <a:r>
              <a:rPr lang="cs-CZ" dirty="0" smtClean="0"/>
              <a:t> </a:t>
            </a:r>
            <a:r>
              <a:rPr lang="cs-CZ" dirty="0" err="1" smtClean="0"/>
              <a:t>world</a:t>
            </a:r>
            <a:r>
              <a:rPr lang="cs-CZ" dirty="0" smtClean="0"/>
              <a:t>. </a:t>
            </a:r>
          </a:p>
          <a:p>
            <a:r>
              <a:rPr lang="cs-CZ" dirty="0" err="1" smtClean="0"/>
              <a:t>Answer</a:t>
            </a:r>
            <a:r>
              <a:rPr lang="cs-CZ" dirty="0" smtClean="0"/>
              <a:t>:</a:t>
            </a:r>
          </a:p>
          <a:p>
            <a:pPr lvl="1"/>
            <a:r>
              <a:rPr lang="cs-CZ" dirty="0" err="1" smtClean="0"/>
              <a:t>evil</a:t>
            </a:r>
            <a:r>
              <a:rPr lang="cs-CZ" dirty="0" smtClean="0"/>
              <a:t> </a:t>
            </a:r>
            <a:r>
              <a:rPr lang="cs-CZ" dirty="0" err="1" smtClean="0"/>
              <a:t>is</a:t>
            </a:r>
            <a:r>
              <a:rPr lang="cs-CZ" dirty="0" smtClean="0"/>
              <a:t> </a:t>
            </a:r>
            <a:r>
              <a:rPr lang="cs-CZ" dirty="0" err="1" smtClean="0"/>
              <a:t>beyond</a:t>
            </a:r>
            <a:r>
              <a:rPr lang="cs-CZ" dirty="0" smtClean="0"/>
              <a:t> </a:t>
            </a:r>
            <a:r>
              <a:rPr lang="cs-CZ" dirty="0" err="1" smtClean="0"/>
              <a:t>human</a:t>
            </a:r>
            <a:r>
              <a:rPr lang="cs-CZ" dirty="0" smtClean="0"/>
              <a:t> </a:t>
            </a:r>
            <a:r>
              <a:rPr lang="cs-CZ" dirty="0" err="1" smtClean="0"/>
              <a:t>comprehension</a:t>
            </a:r>
            <a:endParaRPr lang="cs-CZ" dirty="0" smtClean="0"/>
          </a:p>
          <a:p>
            <a:pPr lvl="1"/>
            <a:r>
              <a:rPr lang="cs-CZ" dirty="0" err="1" smtClean="0"/>
              <a:t>sounds</a:t>
            </a:r>
            <a:r>
              <a:rPr lang="cs-CZ" dirty="0" smtClean="0"/>
              <a:t> </a:t>
            </a:r>
            <a:r>
              <a:rPr lang="cs-CZ" dirty="0" err="1" smtClean="0"/>
              <a:t>sadistic</a:t>
            </a:r>
            <a:r>
              <a:rPr lang="cs-CZ" dirty="0" smtClean="0"/>
              <a:t> (</a:t>
            </a:r>
            <a:r>
              <a:rPr lang="cs-CZ" dirty="0" err="1" smtClean="0"/>
              <a:t>comp</a:t>
            </a:r>
            <a:r>
              <a:rPr lang="cs-CZ" dirty="0" smtClean="0"/>
              <a:t> ISIS </a:t>
            </a:r>
            <a:r>
              <a:rPr lang="cs-CZ" dirty="0" err="1" smtClean="0"/>
              <a:t>burning</a:t>
            </a:r>
            <a:r>
              <a:rPr lang="cs-CZ" dirty="0" smtClean="0"/>
              <a:t> </a:t>
            </a:r>
            <a:r>
              <a:rPr lang="cs-CZ" dirty="0" err="1" smtClean="0"/>
              <a:t>Jordanian</a:t>
            </a:r>
            <a:r>
              <a:rPr lang="cs-CZ" dirty="0" smtClean="0"/>
              <a:t> </a:t>
            </a:r>
            <a:r>
              <a:rPr lang="cs-CZ" dirty="0" err="1" smtClean="0"/>
              <a:t>soldier</a:t>
            </a:r>
            <a:r>
              <a:rPr lang="cs-CZ" dirty="0" smtClean="0"/>
              <a:t> „</a:t>
            </a:r>
            <a:r>
              <a:rPr lang="cs-CZ" dirty="0" err="1" smtClean="0"/>
              <a:t>commercial</a:t>
            </a:r>
            <a:r>
              <a:rPr lang="cs-CZ" dirty="0" smtClean="0"/>
              <a:t>“)</a:t>
            </a:r>
            <a:endParaRPr lang="en-GB" dirty="0"/>
          </a:p>
        </p:txBody>
      </p:sp>
    </p:spTree>
    <p:extLst>
      <p:ext uri="{BB962C8B-B14F-4D97-AF65-F5344CB8AC3E}">
        <p14:creationId xmlns:p14="http://schemas.microsoft.com/office/powerpoint/2010/main" val="2889177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Free </a:t>
            </a:r>
            <a:r>
              <a:rPr lang="cs-CZ" dirty="0" err="1" smtClean="0"/>
              <a:t>Will</a:t>
            </a:r>
            <a:r>
              <a:rPr lang="cs-CZ" dirty="0" smtClean="0"/>
              <a:t> </a:t>
            </a:r>
            <a:r>
              <a:rPr lang="cs-CZ" dirty="0" err="1" smtClean="0"/>
              <a:t>Defence</a:t>
            </a:r>
            <a:endParaRPr lang="en-GB" dirty="0"/>
          </a:p>
        </p:txBody>
      </p:sp>
      <p:sp>
        <p:nvSpPr>
          <p:cNvPr id="3" name="Zástupný symbol pro obsah 2"/>
          <p:cNvSpPr>
            <a:spLocks noGrp="1"/>
          </p:cNvSpPr>
          <p:nvPr>
            <p:ph idx="1"/>
          </p:nvPr>
        </p:nvSpPr>
        <p:spPr/>
        <p:txBody>
          <a:bodyPr>
            <a:normAutofit fontScale="92500"/>
          </a:bodyPr>
          <a:lstStyle/>
          <a:p>
            <a:r>
              <a:rPr lang="cs-CZ" dirty="0" err="1" smtClean="0"/>
              <a:t>Evil</a:t>
            </a:r>
            <a:r>
              <a:rPr lang="cs-CZ" dirty="0" smtClean="0"/>
              <a:t> </a:t>
            </a:r>
            <a:r>
              <a:rPr lang="cs-CZ" dirty="0" err="1" smtClean="0"/>
              <a:t>is</a:t>
            </a:r>
            <a:r>
              <a:rPr lang="cs-CZ" dirty="0" smtClean="0"/>
              <a:t> </a:t>
            </a:r>
            <a:r>
              <a:rPr lang="cs-CZ" dirty="0" err="1" smtClean="0"/>
              <a:t>the</a:t>
            </a:r>
            <a:r>
              <a:rPr lang="cs-CZ" dirty="0" smtClean="0"/>
              <a:t> </a:t>
            </a:r>
            <a:r>
              <a:rPr lang="cs-CZ" dirty="0" err="1" smtClean="0"/>
              <a:t>consequence</a:t>
            </a:r>
            <a:r>
              <a:rPr lang="cs-CZ" dirty="0" smtClean="0"/>
              <a:t> </a:t>
            </a:r>
            <a:r>
              <a:rPr lang="cs-CZ" dirty="0" err="1" smtClean="0"/>
              <a:t>of</a:t>
            </a:r>
            <a:r>
              <a:rPr lang="cs-CZ" dirty="0" smtClean="0"/>
              <a:t> </a:t>
            </a:r>
            <a:r>
              <a:rPr lang="cs-CZ" dirty="0" err="1" smtClean="0"/>
              <a:t>human</a:t>
            </a:r>
            <a:r>
              <a:rPr lang="cs-CZ" dirty="0" smtClean="0"/>
              <a:t> free </a:t>
            </a:r>
            <a:r>
              <a:rPr lang="cs-CZ" dirty="0" err="1" smtClean="0"/>
              <a:t>action</a:t>
            </a:r>
            <a:endParaRPr lang="cs-CZ" dirty="0" smtClean="0"/>
          </a:p>
          <a:p>
            <a:r>
              <a:rPr lang="cs-CZ" dirty="0" err="1" smtClean="0"/>
              <a:t>The</a:t>
            </a:r>
            <a:r>
              <a:rPr lang="cs-CZ" dirty="0" smtClean="0"/>
              <a:t> </a:t>
            </a:r>
            <a:r>
              <a:rPr lang="cs-CZ" dirty="0" err="1" smtClean="0"/>
              <a:t>only</a:t>
            </a:r>
            <a:r>
              <a:rPr lang="cs-CZ" dirty="0" smtClean="0"/>
              <a:t> </a:t>
            </a:r>
            <a:r>
              <a:rPr lang="cs-CZ" dirty="0" err="1" smtClean="0"/>
              <a:t>alternative</a:t>
            </a:r>
            <a:r>
              <a:rPr lang="cs-CZ" dirty="0" smtClean="0"/>
              <a:t> </a:t>
            </a:r>
            <a:r>
              <a:rPr lang="cs-CZ" dirty="0" err="1" smtClean="0"/>
              <a:t>is</a:t>
            </a:r>
            <a:r>
              <a:rPr lang="cs-CZ" dirty="0" smtClean="0"/>
              <a:t> a </a:t>
            </a:r>
            <a:r>
              <a:rPr lang="cs-CZ" dirty="0" err="1" smtClean="0"/>
              <a:t>world</a:t>
            </a:r>
            <a:r>
              <a:rPr lang="cs-CZ" dirty="0" smtClean="0"/>
              <a:t> </a:t>
            </a:r>
            <a:r>
              <a:rPr lang="cs-CZ" dirty="0" err="1" smtClean="0"/>
              <a:t>of</a:t>
            </a:r>
            <a:r>
              <a:rPr lang="cs-CZ" dirty="0" smtClean="0"/>
              <a:t> </a:t>
            </a:r>
            <a:r>
              <a:rPr lang="cs-CZ" dirty="0" err="1" smtClean="0"/>
              <a:t>good</a:t>
            </a:r>
            <a:r>
              <a:rPr lang="cs-CZ" dirty="0" smtClean="0"/>
              <a:t> </a:t>
            </a:r>
            <a:r>
              <a:rPr lang="cs-CZ" dirty="0" err="1" smtClean="0"/>
              <a:t>machines</a:t>
            </a:r>
            <a:endParaRPr lang="cs-CZ" dirty="0" smtClean="0"/>
          </a:p>
          <a:p>
            <a:r>
              <a:rPr lang="cs-CZ" dirty="0" err="1" smtClean="0"/>
              <a:t>Answers</a:t>
            </a:r>
            <a:r>
              <a:rPr lang="cs-CZ" dirty="0" smtClean="0"/>
              <a:t>:</a:t>
            </a:r>
          </a:p>
          <a:p>
            <a:pPr lvl="1"/>
            <a:r>
              <a:rPr lang="cs-CZ" dirty="0" err="1" smtClean="0"/>
              <a:t>good</a:t>
            </a:r>
            <a:r>
              <a:rPr lang="cs-CZ" dirty="0" smtClean="0"/>
              <a:t> </a:t>
            </a:r>
            <a:r>
              <a:rPr lang="cs-CZ" dirty="0" err="1" smtClean="0"/>
              <a:t>machines</a:t>
            </a:r>
            <a:r>
              <a:rPr lang="cs-CZ" dirty="0" smtClean="0"/>
              <a:t> (</a:t>
            </a:r>
            <a:r>
              <a:rPr lang="cs-CZ" dirty="0" err="1" smtClean="0"/>
              <a:t>with</a:t>
            </a:r>
            <a:r>
              <a:rPr lang="cs-CZ" dirty="0" smtClean="0"/>
              <a:t> </a:t>
            </a:r>
            <a:r>
              <a:rPr lang="cs-CZ" dirty="0" err="1" smtClean="0"/>
              <a:t>illusion</a:t>
            </a:r>
            <a:r>
              <a:rPr lang="cs-CZ" dirty="0" smtClean="0"/>
              <a:t> </a:t>
            </a:r>
            <a:r>
              <a:rPr lang="cs-CZ" dirty="0" err="1" smtClean="0"/>
              <a:t>of</a:t>
            </a:r>
            <a:r>
              <a:rPr lang="cs-CZ" dirty="0" smtClean="0"/>
              <a:t> free </a:t>
            </a:r>
            <a:r>
              <a:rPr lang="cs-CZ" dirty="0" err="1" smtClean="0"/>
              <a:t>will</a:t>
            </a:r>
            <a:r>
              <a:rPr lang="cs-CZ" dirty="0" smtClean="0"/>
              <a:t>) </a:t>
            </a:r>
            <a:r>
              <a:rPr lang="cs-CZ" dirty="0" err="1" smtClean="0"/>
              <a:t>may</a:t>
            </a:r>
            <a:r>
              <a:rPr lang="cs-CZ" dirty="0" smtClean="0"/>
              <a:t> </a:t>
            </a:r>
            <a:r>
              <a:rPr lang="cs-CZ" dirty="0" err="1" smtClean="0"/>
              <a:t>be</a:t>
            </a:r>
            <a:r>
              <a:rPr lang="cs-CZ" dirty="0" smtClean="0"/>
              <a:t> </a:t>
            </a:r>
            <a:r>
              <a:rPr lang="cs-CZ" dirty="0" err="1" smtClean="0"/>
              <a:t>preferable</a:t>
            </a:r>
            <a:r>
              <a:rPr lang="cs-CZ" dirty="0" smtClean="0"/>
              <a:t> to free </a:t>
            </a:r>
            <a:r>
              <a:rPr lang="cs-CZ" dirty="0" err="1" smtClean="0"/>
              <a:t>monsters</a:t>
            </a:r>
            <a:r>
              <a:rPr lang="cs-CZ" dirty="0" smtClean="0"/>
              <a:t> </a:t>
            </a:r>
          </a:p>
          <a:p>
            <a:pPr lvl="1"/>
            <a:r>
              <a:rPr lang="cs-CZ" dirty="0" err="1" smtClean="0"/>
              <a:t>perhaps</a:t>
            </a:r>
            <a:r>
              <a:rPr lang="cs-CZ" dirty="0" smtClean="0"/>
              <a:t> </a:t>
            </a:r>
            <a:r>
              <a:rPr lang="cs-CZ" dirty="0" err="1" smtClean="0"/>
              <a:t>we</a:t>
            </a:r>
            <a:r>
              <a:rPr lang="cs-CZ" dirty="0" smtClean="0"/>
              <a:t> </a:t>
            </a:r>
            <a:r>
              <a:rPr lang="cs-CZ" dirty="0" err="1" smtClean="0"/>
              <a:t>don´t</a:t>
            </a:r>
            <a:r>
              <a:rPr lang="cs-CZ" dirty="0" smtClean="0"/>
              <a:t> </a:t>
            </a:r>
            <a:r>
              <a:rPr lang="cs-CZ" dirty="0" err="1" smtClean="0"/>
              <a:t>even</a:t>
            </a:r>
            <a:r>
              <a:rPr lang="cs-CZ" dirty="0" smtClean="0"/>
              <a:t> </a:t>
            </a:r>
            <a:r>
              <a:rPr lang="cs-CZ" dirty="0" err="1" smtClean="0"/>
              <a:t>have</a:t>
            </a:r>
            <a:r>
              <a:rPr lang="cs-CZ" dirty="0" smtClean="0"/>
              <a:t> free </a:t>
            </a:r>
            <a:r>
              <a:rPr lang="cs-CZ" dirty="0" err="1" smtClean="0"/>
              <a:t>will</a:t>
            </a:r>
            <a:r>
              <a:rPr lang="cs-CZ" dirty="0" smtClean="0"/>
              <a:t> (and are </a:t>
            </a:r>
            <a:r>
              <a:rPr lang="cs-CZ" dirty="0" err="1" smtClean="0"/>
              <a:t>designed</a:t>
            </a:r>
            <a:r>
              <a:rPr lang="cs-CZ" dirty="0" smtClean="0"/>
              <a:t> to </a:t>
            </a:r>
            <a:r>
              <a:rPr lang="cs-CZ" dirty="0" err="1" smtClean="0"/>
              <a:t>be</a:t>
            </a:r>
            <a:r>
              <a:rPr lang="cs-CZ" dirty="0" smtClean="0"/>
              <a:t> </a:t>
            </a:r>
            <a:r>
              <a:rPr lang="cs-CZ" dirty="0" err="1" smtClean="0"/>
              <a:t>evil</a:t>
            </a:r>
            <a:r>
              <a:rPr lang="cs-CZ" dirty="0" smtClean="0"/>
              <a:t>)</a:t>
            </a:r>
          </a:p>
          <a:p>
            <a:pPr lvl="1"/>
            <a:r>
              <a:rPr lang="cs-CZ" dirty="0" err="1" smtClean="0"/>
              <a:t>why</a:t>
            </a:r>
            <a:r>
              <a:rPr lang="cs-CZ" dirty="0" smtClean="0"/>
              <a:t> </a:t>
            </a:r>
            <a:r>
              <a:rPr lang="cs-CZ" dirty="0" err="1" smtClean="0"/>
              <a:t>does</a:t>
            </a:r>
            <a:r>
              <a:rPr lang="cs-CZ" dirty="0" smtClean="0"/>
              <a:t> </a:t>
            </a:r>
            <a:r>
              <a:rPr lang="cs-CZ" dirty="0" err="1" smtClean="0"/>
              <a:t>freedom</a:t>
            </a:r>
            <a:r>
              <a:rPr lang="cs-CZ" dirty="0" smtClean="0"/>
              <a:t> </a:t>
            </a:r>
            <a:r>
              <a:rPr lang="cs-CZ" dirty="0" err="1" smtClean="0"/>
              <a:t>exclude</a:t>
            </a:r>
            <a:r>
              <a:rPr lang="cs-CZ" dirty="0" smtClean="0"/>
              <a:t> </a:t>
            </a:r>
            <a:r>
              <a:rPr lang="cs-CZ" dirty="0" err="1" smtClean="0"/>
              <a:t>our</a:t>
            </a:r>
            <a:r>
              <a:rPr lang="cs-CZ" dirty="0" smtClean="0"/>
              <a:t> </a:t>
            </a:r>
            <a:r>
              <a:rPr lang="cs-CZ" dirty="0" err="1" smtClean="0"/>
              <a:t>choices</a:t>
            </a:r>
            <a:r>
              <a:rPr lang="cs-CZ" dirty="0" smtClean="0"/>
              <a:t> </a:t>
            </a:r>
            <a:r>
              <a:rPr lang="cs-CZ" dirty="0" err="1" smtClean="0"/>
              <a:t>being</a:t>
            </a:r>
            <a:r>
              <a:rPr lang="cs-CZ" dirty="0" smtClean="0"/>
              <a:t> </a:t>
            </a:r>
            <a:r>
              <a:rPr lang="cs-CZ" dirty="0" err="1" smtClean="0"/>
              <a:t>always</a:t>
            </a:r>
            <a:r>
              <a:rPr lang="cs-CZ" dirty="0" smtClean="0"/>
              <a:t> </a:t>
            </a:r>
            <a:r>
              <a:rPr lang="cs-CZ" dirty="0" err="1" smtClean="0"/>
              <a:t>good</a:t>
            </a:r>
            <a:r>
              <a:rPr lang="cs-CZ" dirty="0" smtClean="0"/>
              <a:t> (</a:t>
            </a:r>
            <a:r>
              <a:rPr lang="cs-CZ" dirty="0" err="1" smtClean="0"/>
              <a:t>why</a:t>
            </a:r>
            <a:r>
              <a:rPr lang="cs-CZ" dirty="0" smtClean="0"/>
              <a:t> </a:t>
            </a:r>
            <a:r>
              <a:rPr lang="cs-CZ" dirty="0" err="1" smtClean="0"/>
              <a:t>aren´t</a:t>
            </a:r>
            <a:r>
              <a:rPr lang="cs-CZ" dirty="0" smtClean="0"/>
              <a:t> </a:t>
            </a:r>
            <a:r>
              <a:rPr lang="cs-CZ" dirty="0" err="1" smtClean="0"/>
              <a:t>there</a:t>
            </a:r>
            <a:r>
              <a:rPr lang="cs-CZ" dirty="0" smtClean="0"/>
              <a:t> </a:t>
            </a:r>
            <a:r>
              <a:rPr lang="cs-CZ" dirty="0" err="1" smtClean="0"/>
              <a:t>only</a:t>
            </a:r>
            <a:r>
              <a:rPr lang="cs-CZ" dirty="0" smtClean="0"/>
              <a:t> </a:t>
            </a:r>
            <a:r>
              <a:rPr lang="cs-CZ" dirty="0" err="1" smtClean="0"/>
              <a:t>good</a:t>
            </a:r>
            <a:r>
              <a:rPr lang="cs-CZ" dirty="0" smtClean="0"/>
              <a:t> </a:t>
            </a:r>
            <a:r>
              <a:rPr lang="cs-CZ" dirty="0" err="1" smtClean="0"/>
              <a:t>alternatives</a:t>
            </a:r>
            <a:r>
              <a:rPr lang="cs-CZ" dirty="0" smtClean="0"/>
              <a:t>)?</a:t>
            </a:r>
          </a:p>
          <a:p>
            <a:pPr lvl="1"/>
            <a:endParaRPr lang="en-GB" dirty="0"/>
          </a:p>
        </p:txBody>
      </p:sp>
    </p:spTree>
    <p:extLst>
      <p:ext uri="{BB962C8B-B14F-4D97-AF65-F5344CB8AC3E}">
        <p14:creationId xmlns:p14="http://schemas.microsoft.com/office/powerpoint/2010/main" val="937402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Free </a:t>
            </a:r>
            <a:r>
              <a:rPr lang="cs-CZ" dirty="0" err="1" smtClean="0"/>
              <a:t>Will</a:t>
            </a:r>
            <a:r>
              <a:rPr lang="cs-CZ" dirty="0" smtClean="0"/>
              <a:t> </a:t>
            </a:r>
            <a:r>
              <a:rPr lang="cs-CZ" dirty="0" err="1" smtClean="0"/>
              <a:t>Defence</a:t>
            </a:r>
            <a:endParaRPr lang="en-GB" dirty="0"/>
          </a:p>
        </p:txBody>
      </p:sp>
      <p:sp>
        <p:nvSpPr>
          <p:cNvPr id="3" name="Zástupný symbol pro obsah 2"/>
          <p:cNvSpPr>
            <a:spLocks noGrp="1"/>
          </p:cNvSpPr>
          <p:nvPr>
            <p:ph idx="1"/>
          </p:nvPr>
        </p:nvSpPr>
        <p:spPr/>
        <p:txBody>
          <a:bodyPr/>
          <a:lstStyle/>
          <a:p>
            <a:r>
              <a:rPr lang="cs-CZ" dirty="0" err="1" smtClean="0"/>
              <a:t>Answers</a:t>
            </a:r>
            <a:endParaRPr lang="cs-CZ" dirty="0" smtClean="0"/>
          </a:p>
          <a:p>
            <a:pPr lvl="1"/>
            <a:r>
              <a:rPr lang="cs-CZ" dirty="0" err="1" smtClean="0"/>
              <a:t>Why</a:t>
            </a:r>
            <a:r>
              <a:rPr lang="cs-CZ" dirty="0" smtClean="0"/>
              <a:t> </a:t>
            </a:r>
            <a:r>
              <a:rPr lang="cs-CZ" dirty="0" err="1" smtClean="0"/>
              <a:t>does</a:t>
            </a:r>
            <a:r>
              <a:rPr lang="cs-CZ" dirty="0" smtClean="0"/>
              <a:t> </a:t>
            </a:r>
            <a:r>
              <a:rPr lang="cs-CZ" dirty="0" err="1" smtClean="0"/>
              <a:t>God</a:t>
            </a:r>
            <a:r>
              <a:rPr lang="cs-CZ" dirty="0" smtClean="0"/>
              <a:t> not </a:t>
            </a:r>
            <a:r>
              <a:rPr lang="cs-CZ" dirty="0" err="1" smtClean="0"/>
              <a:t>intervene</a:t>
            </a:r>
            <a:r>
              <a:rPr lang="cs-CZ" dirty="0" smtClean="0"/>
              <a:t>? (He </a:t>
            </a:r>
            <a:r>
              <a:rPr lang="cs-CZ" dirty="0" err="1" smtClean="0"/>
              <a:t>does</a:t>
            </a:r>
            <a:r>
              <a:rPr lang="cs-CZ" dirty="0" smtClean="0"/>
              <a:t> </a:t>
            </a:r>
            <a:r>
              <a:rPr lang="cs-CZ" dirty="0" err="1" smtClean="0"/>
              <a:t>allegedly</a:t>
            </a:r>
            <a:r>
              <a:rPr lang="cs-CZ" dirty="0" smtClean="0"/>
              <a:t> do </a:t>
            </a:r>
            <a:r>
              <a:rPr lang="cs-CZ" dirty="0" err="1" smtClean="0"/>
              <a:t>miracles</a:t>
            </a:r>
            <a:r>
              <a:rPr lang="cs-CZ" dirty="0" smtClean="0"/>
              <a:t>)</a:t>
            </a:r>
          </a:p>
          <a:p>
            <a:pPr lvl="1"/>
            <a:r>
              <a:rPr lang="cs-CZ" dirty="0" smtClean="0"/>
              <a:t>Free </a:t>
            </a:r>
            <a:r>
              <a:rPr lang="cs-CZ" dirty="0" err="1" smtClean="0"/>
              <a:t>Will</a:t>
            </a:r>
            <a:r>
              <a:rPr lang="cs-CZ" dirty="0" smtClean="0"/>
              <a:t> </a:t>
            </a:r>
            <a:r>
              <a:rPr lang="cs-CZ" dirty="0" err="1" smtClean="0"/>
              <a:t>Defence</a:t>
            </a:r>
            <a:r>
              <a:rPr lang="cs-CZ" dirty="0" smtClean="0"/>
              <a:t> </a:t>
            </a:r>
            <a:r>
              <a:rPr lang="cs-CZ" dirty="0" err="1" smtClean="0"/>
              <a:t>does</a:t>
            </a:r>
            <a:r>
              <a:rPr lang="cs-CZ" dirty="0" smtClean="0"/>
              <a:t> not </a:t>
            </a:r>
            <a:r>
              <a:rPr lang="cs-CZ" dirty="0" err="1" smtClean="0"/>
              <a:t>answer</a:t>
            </a:r>
            <a:r>
              <a:rPr lang="cs-CZ" dirty="0" smtClean="0"/>
              <a:t> </a:t>
            </a:r>
            <a:r>
              <a:rPr lang="cs-CZ" dirty="0" err="1" smtClean="0"/>
              <a:t>the</a:t>
            </a:r>
            <a:r>
              <a:rPr lang="cs-CZ" dirty="0" smtClean="0"/>
              <a:t> </a:t>
            </a:r>
            <a:r>
              <a:rPr lang="cs-CZ" dirty="0" err="1" smtClean="0"/>
              <a:t>problem</a:t>
            </a:r>
            <a:r>
              <a:rPr lang="cs-CZ" dirty="0" smtClean="0"/>
              <a:t> </a:t>
            </a:r>
            <a:r>
              <a:rPr lang="cs-CZ" dirty="0" err="1" smtClean="0"/>
              <a:t>of</a:t>
            </a:r>
            <a:r>
              <a:rPr lang="cs-CZ" dirty="0" smtClean="0"/>
              <a:t> natural </a:t>
            </a:r>
            <a:r>
              <a:rPr lang="cs-CZ" dirty="0" err="1" smtClean="0"/>
              <a:t>evil</a:t>
            </a:r>
            <a:endParaRPr lang="en-GB" dirty="0"/>
          </a:p>
        </p:txBody>
      </p:sp>
    </p:spTree>
    <p:extLst>
      <p:ext uri="{BB962C8B-B14F-4D97-AF65-F5344CB8AC3E}">
        <p14:creationId xmlns:p14="http://schemas.microsoft.com/office/powerpoint/2010/main" val="3298257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Laws</a:t>
            </a:r>
            <a:r>
              <a:rPr lang="cs-CZ" dirty="0" smtClean="0"/>
              <a:t> </a:t>
            </a:r>
            <a:r>
              <a:rPr lang="cs-CZ" dirty="0" err="1" smtClean="0"/>
              <a:t>of</a:t>
            </a:r>
            <a:r>
              <a:rPr lang="cs-CZ" dirty="0" smtClean="0"/>
              <a:t> </a:t>
            </a:r>
            <a:r>
              <a:rPr lang="cs-CZ" dirty="0" err="1" smtClean="0"/>
              <a:t>Nature</a:t>
            </a:r>
            <a:endParaRPr lang="en-GB" dirty="0"/>
          </a:p>
        </p:txBody>
      </p:sp>
      <p:sp>
        <p:nvSpPr>
          <p:cNvPr id="3" name="Zástupný symbol pro obsah 2"/>
          <p:cNvSpPr>
            <a:spLocks noGrp="1"/>
          </p:cNvSpPr>
          <p:nvPr>
            <p:ph idx="1"/>
          </p:nvPr>
        </p:nvSpPr>
        <p:spPr/>
        <p:txBody>
          <a:bodyPr/>
          <a:lstStyle/>
          <a:p>
            <a:r>
              <a:rPr lang="cs-CZ" dirty="0" err="1" smtClean="0"/>
              <a:t>Life</a:t>
            </a:r>
            <a:r>
              <a:rPr lang="cs-CZ" dirty="0" smtClean="0"/>
              <a:t> </a:t>
            </a:r>
            <a:r>
              <a:rPr lang="cs-CZ" dirty="0" err="1" smtClean="0"/>
              <a:t>would</a:t>
            </a:r>
            <a:r>
              <a:rPr lang="cs-CZ" dirty="0" smtClean="0"/>
              <a:t> </a:t>
            </a:r>
            <a:r>
              <a:rPr lang="cs-CZ" dirty="0" err="1" smtClean="0"/>
              <a:t>be</a:t>
            </a:r>
            <a:r>
              <a:rPr lang="cs-CZ" dirty="0" smtClean="0"/>
              <a:t> </a:t>
            </a:r>
            <a:r>
              <a:rPr lang="cs-CZ" dirty="0" err="1" smtClean="0"/>
              <a:t>impossible</a:t>
            </a:r>
            <a:r>
              <a:rPr lang="cs-CZ" dirty="0" smtClean="0"/>
              <a:t> </a:t>
            </a:r>
            <a:r>
              <a:rPr lang="cs-CZ" dirty="0" err="1" smtClean="0"/>
              <a:t>without</a:t>
            </a:r>
            <a:r>
              <a:rPr lang="cs-CZ" dirty="0" smtClean="0"/>
              <a:t> regularity</a:t>
            </a:r>
          </a:p>
          <a:p>
            <a:r>
              <a:rPr lang="cs-CZ" dirty="0" smtClean="0"/>
              <a:t>Natural </a:t>
            </a:r>
            <a:r>
              <a:rPr lang="cs-CZ" dirty="0" err="1" smtClean="0"/>
              <a:t>evil</a:t>
            </a:r>
            <a:r>
              <a:rPr lang="cs-CZ" dirty="0" smtClean="0"/>
              <a:t> </a:t>
            </a:r>
            <a:r>
              <a:rPr lang="cs-CZ" dirty="0" err="1" smtClean="0"/>
              <a:t>is</a:t>
            </a:r>
            <a:r>
              <a:rPr lang="cs-CZ" dirty="0" smtClean="0"/>
              <a:t> a by-</a:t>
            </a:r>
            <a:r>
              <a:rPr lang="cs-CZ" dirty="0" err="1" smtClean="0"/>
              <a:t>product</a:t>
            </a:r>
            <a:r>
              <a:rPr lang="cs-CZ" dirty="0" smtClean="0"/>
              <a:t> </a:t>
            </a:r>
            <a:r>
              <a:rPr lang="cs-CZ" dirty="0" err="1" smtClean="0"/>
              <a:t>of</a:t>
            </a:r>
            <a:r>
              <a:rPr lang="cs-CZ" dirty="0" smtClean="0"/>
              <a:t> </a:t>
            </a:r>
            <a:r>
              <a:rPr lang="cs-CZ" dirty="0" err="1" smtClean="0"/>
              <a:t>laws</a:t>
            </a:r>
            <a:r>
              <a:rPr lang="cs-CZ" dirty="0" smtClean="0"/>
              <a:t> </a:t>
            </a:r>
            <a:r>
              <a:rPr lang="cs-CZ" dirty="0" err="1" smtClean="0"/>
              <a:t>of</a:t>
            </a:r>
            <a:r>
              <a:rPr lang="cs-CZ" dirty="0" smtClean="0"/>
              <a:t> </a:t>
            </a:r>
            <a:r>
              <a:rPr lang="cs-CZ" dirty="0" err="1" smtClean="0"/>
              <a:t>nature</a:t>
            </a:r>
            <a:endParaRPr lang="cs-CZ" dirty="0" smtClean="0"/>
          </a:p>
          <a:p>
            <a:r>
              <a:rPr lang="cs-CZ" dirty="0" err="1" smtClean="0"/>
              <a:t>Answers</a:t>
            </a:r>
            <a:r>
              <a:rPr lang="cs-CZ" dirty="0" smtClean="0"/>
              <a:t>:</a:t>
            </a:r>
          </a:p>
          <a:p>
            <a:pPr lvl="1"/>
            <a:r>
              <a:rPr lang="cs-CZ" dirty="0" err="1" smtClean="0"/>
              <a:t>Omnipotent</a:t>
            </a:r>
            <a:r>
              <a:rPr lang="cs-CZ" dirty="0" smtClean="0"/>
              <a:t> </a:t>
            </a:r>
            <a:r>
              <a:rPr lang="cs-CZ" dirty="0" err="1" smtClean="0"/>
              <a:t>God</a:t>
            </a:r>
            <a:r>
              <a:rPr lang="cs-CZ" dirty="0" smtClean="0"/>
              <a:t> </a:t>
            </a:r>
            <a:r>
              <a:rPr lang="cs-CZ" dirty="0" err="1" smtClean="0"/>
              <a:t>could</a:t>
            </a:r>
            <a:r>
              <a:rPr lang="cs-CZ" dirty="0" smtClean="0"/>
              <a:t> </a:t>
            </a:r>
            <a:r>
              <a:rPr lang="cs-CZ" dirty="0" err="1" smtClean="0"/>
              <a:t>create</a:t>
            </a:r>
            <a:r>
              <a:rPr lang="cs-CZ" dirty="0" smtClean="0"/>
              <a:t> </a:t>
            </a:r>
            <a:r>
              <a:rPr lang="cs-CZ" dirty="0" err="1" smtClean="0"/>
              <a:t>laws</a:t>
            </a:r>
            <a:r>
              <a:rPr lang="cs-CZ" dirty="0" smtClean="0"/>
              <a:t> </a:t>
            </a:r>
            <a:r>
              <a:rPr lang="cs-CZ" dirty="0" err="1" smtClean="0"/>
              <a:t>of</a:t>
            </a:r>
            <a:r>
              <a:rPr lang="cs-CZ" dirty="0" smtClean="0"/>
              <a:t> </a:t>
            </a:r>
            <a:r>
              <a:rPr lang="cs-CZ" dirty="0" err="1" smtClean="0"/>
              <a:t>nature</a:t>
            </a:r>
            <a:r>
              <a:rPr lang="cs-CZ" dirty="0" smtClean="0"/>
              <a:t> </a:t>
            </a:r>
            <a:r>
              <a:rPr lang="cs-CZ" dirty="0" err="1" smtClean="0"/>
              <a:t>that</a:t>
            </a:r>
            <a:r>
              <a:rPr lang="cs-CZ" dirty="0" smtClean="0"/>
              <a:t> </a:t>
            </a:r>
            <a:r>
              <a:rPr lang="cs-CZ" dirty="0" err="1" smtClean="0"/>
              <a:t>would</a:t>
            </a:r>
            <a:r>
              <a:rPr lang="cs-CZ" dirty="0" smtClean="0"/>
              <a:t> not cause </a:t>
            </a:r>
            <a:r>
              <a:rPr lang="cs-CZ" dirty="0" err="1" smtClean="0"/>
              <a:t>evil</a:t>
            </a:r>
            <a:r>
              <a:rPr lang="cs-CZ" dirty="0" smtClean="0"/>
              <a:t> (</a:t>
            </a:r>
            <a:r>
              <a:rPr lang="cs-CZ" dirty="0" err="1" smtClean="0"/>
              <a:t>Is</a:t>
            </a:r>
            <a:r>
              <a:rPr lang="cs-CZ" dirty="0" smtClean="0"/>
              <a:t> he </a:t>
            </a:r>
            <a:r>
              <a:rPr lang="cs-CZ" dirty="0" err="1" smtClean="0"/>
              <a:t>bound</a:t>
            </a:r>
            <a:r>
              <a:rPr lang="cs-CZ" dirty="0" smtClean="0"/>
              <a:t> by </a:t>
            </a:r>
            <a:r>
              <a:rPr lang="cs-CZ" dirty="0" err="1" smtClean="0"/>
              <a:t>the</a:t>
            </a:r>
            <a:r>
              <a:rPr lang="cs-CZ" dirty="0" smtClean="0"/>
              <a:t> </a:t>
            </a:r>
            <a:r>
              <a:rPr lang="cs-CZ" dirty="0" err="1" smtClean="0"/>
              <a:t>laws</a:t>
            </a:r>
            <a:r>
              <a:rPr lang="cs-CZ" dirty="0" smtClean="0"/>
              <a:t> </a:t>
            </a:r>
            <a:r>
              <a:rPr lang="cs-CZ" dirty="0" err="1" smtClean="0"/>
              <a:t>of</a:t>
            </a:r>
            <a:r>
              <a:rPr lang="cs-CZ" dirty="0" smtClean="0"/>
              <a:t> </a:t>
            </a:r>
            <a:r>
              <a:rPr lang="cs-CZ" dirty="0" err="1" smtClean="0"/>
              <a:t>nature</a:t>
            </a:r>
            <a:r>
              <a:rPr lang="cs-CZ" dirty="0" smtClean="0"/>
              <a:t>?)</a:t>
            </a:r>
          </a:p>
          <a:p>
            <a:pPr lvl="1"/>
            <a:r>
              <a:rPr lang="cs-CZ" dirty="0" err="1" smtClean="0"/>
              <a:t>Why</a:t>
            </a:r>
            <a:r>
              <a:rPr lang="cs-CZ" dirty="0" smtClean="0"/>
              <a:t> </a:t>
            </a:r>
            <a:r>
              <a:rPr lang="cs-CZ" dirty="0" err="1" smtClean="0"/>
              <a:t>does</a:t>
            </a:r>
            <a:r>
              <a:rPr lang="cs-CZ" dirty="0" smtClean="0"/>
              <a:t> he not </a:t>
            </a:r>
            <a:r>
              <a:rPr lang="cs-CZ" dirty="0" err="1" smtClean="0"/>
              <a:t>intervene</a:t>
            </a:r>
            <a:r>
              <a:rPr lang="cs-CZ" dirty="0" smtClean="0"/>
              <a:t> more </a:t>
            </a:r>
            <a:r>
              <a:rPr lang="cs-CZ" dirty="0" err="1" smtClean="0"/>
              <a:t>often</a:t>
            </a:r>
            <a:r>
              <a:rPr lang="cs-CZ" dirty="0" smtClean="0"/>
              <a:t>?</a:t>
            </a:r>
            <a:endParaRPr lang="en-GB" dirty="0"/>
          </a:p>
        </p:txBody>
      </p:sp>
    </p:spTree>
    <p:extLst>
      <p:ext uri="{BB962C8B-B14F-4D97-AF65-F5344CB8AC3E}">
        <p14:creationId xmlns:p14="http://schemas.microsoft.com/office/powerpoint/2010/main" val="1615399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Pascal´s</a:t>
            </a:r>
            <a:r>
              <a:rPr lang="cs-CZ" dirty="0" smtClean="0"/>
              <a:t> </a:t>
            </a:r>
            <a:r>
              <a:rPr lang="cs-CZ" dirty="0" err="1" smtClean="0"/>
              <a:t>Wager</a:t>
            </a:r>
            <a:endParaRPr lang="en-GB" dirty="0"/>
          </a:p>
        </p:txBody>
      </p:sp>
      <p:sp>
        <p:nvSpPr>
          <p:cNvPr id="3" name="Zástupný symbol pro obsah 2"/>
          <p:cNvSpPr>
            <a:spLocks noGrp="1"/>
          </p:cNvSpPr>
          <p:nvPr>
            <p:ph idx="1"/>
          </p:nvPr>
        </p:nvSpPr>
        <p:spPr/>
        <p:txBody>
          <a:bodyPr>
            <a:normAutofit fontScale="92500" lnSpcReduction="10000"/>
          </a:bodyPr>
          <a:lstStyle/>
          <a:p>
            <a:r>
              <a:rPr lang="cs-CZ" dirty="0" err="1" smtClean="0"/>
              <a:t>Blaise</a:t>
            </a:r>
            <a:r>
              <a:rPr lang="cs-CZ" dirty="0" smtClean="0"/>
              <a:t> Pascal (1623-62) – </a:t>
            </a:r>
            <a:r>
              <a:rPr lang="cs-CZ" dirty="0" err="1" smtClean="0"/>
              <a:t>French</a:t>
            </a:r>
            <a:r>
              <a:rPr lang="cs-CZ" dirty="0" smtClean="0"/>
              <a:t> </a:t>
            </a:r>
            <a:r>
              <a:rPr lang="cs-CZ" dirty="0" err="1" smtClean="0"/>
              <a:t>mathematician</a:t>
            </a:r>
            <a:endParaRPr lang="cs-CZ" dirty="0" smtClean="0"/>
          </a:p>
          <a:p>
            <a:r>
              <a:rPr lang="cs-CZ" dirty="0" smtClean="0"/>
              <a:t>not </a:t>
            </a:r>
            <a:r>
              <a:rPr lang="cs-CZ" dirty="0" err="1" smtClean="0"/>
              <a:t>designed</a:t>
            </a:r>
            <a:r>
              <a:rPr lang="cs-CZ" dirty="0" smtClean="0"/>
              <a:t> to </a:t>
            </a:r>
            <a:r>
              <a:rPr lang="cs-CZ" dirty="0" err="1" smtClean="0"/>
              <a:t>proove</a:t>
            </a:r>
            <a:r>
              <a:rPr lang="cs-CZ" dirty="0" smtClean="0"/>
              <a:t> </a:t>
            </a:r>
            <a:r>
              <a:rPr lang="cs-CZ" dirty="0" err="1" smtClean="0"/>
              <a:t>God´s</a:t>
            </a:r>
            <a:r>
              <a:rPr lang="cs-CZ" dirty="0" smtClean="0"/>
              <a:t> existence, but </a:t>
            </a:r>
            <a:r>
              <a:rPr lang="cs-CZ" dirty="0" err="1" smtClean="0"/>
              <a:t>the</a:t>
            </a:r>
            <a:r>
              <a:rPr lang="cs-CZ" dirty="0" smtClean="0"/>
              <a:t> </a:t>
            </a:r>
            <a:r>
              <a:rPr lang="cs-CZ" dirty="0" err="1" smtClean="0"/>
              <a:t>rationality</a:t>
            </a:r>
            <a:r>
              <a:rPr lang="cs-CZ" dirty="0" smtClean="0"/>
              <a:t> </a:t>
            </a:r>
            <a:r>
              <a:rPr lang="cs-CZ" dirty="0" err="1" smtClean="0"/>
              <a:t>of</a:t>
            </a:r>
            <a:r>
              <a:rPr lang="cs-CZ" dirty="0" smtClean="0"/>
              <a:t> </a:t>
            </a:r>
            <a:r>
              <a:rPr lang="cs-CZ" dirty="0" err="1" smtClean="0"/>
              <a:t>belief</a:t>
            </a:r>
            <a:endParaRPr lang="cs-CZ" dirty="0" smtClean="0"/>
          </a:p>
          <a:p>
            <a:r>
              <a:rPr lang="cs-CZ" dirty="0" err="1" smtClean="0"/>
              <a:t>starts</a:t>
            </a:r>
            <a:r>
              <a:rPr lang="cs-CZ" dirty="0" smtClean="0"/>
              <a:t> </a:t>
            </a:r>
            <a:r>
              <a:rPr lang="cs-CZ" dirty="0" err="1" smtClean="0"/>
              <a:t>from</a:t>
            </a:r>
            <a:r>
              <a:rPr lang="cs-CZ" dirty="0" smtClean="0"/>
              <a:t> </a:t>
            </a:r>
            <a:r>
              <a:rPr lang="cs-CZ" dirty="0" err="1" smtClean="0"/>
              <a:t>the</a:t>
            </a:r>
            <a:r>
              <a:rPr lang="cs-CZ" dirty="0" smtClean="0"/>
              <a:t> </a:t>
            </a:r>
            <a:r>
              <a:rPr lang="cs-CZ" dirty="0" err="1" smtClean="0"/>
              <a:t>agnostic</a:t>
            </a:r>
            <a:r>
              <a:rPr lang="cs-CZ" dirty="0" smtClean="0"/>
              <a:t> </a:t>
            </a:r>
            <a:r>
              <a:rPr lang="cs-CZ" dirty="0" err="1" smtClean="0"/>
              <a:t>position</a:t>
            </a:r>
            <a:endParaRPr lang="cs-CZ" dirty="0" smtClean="0"/>
          </a:p>
          <a:p>
            <a:r>
              <a:rPr lang="cs-CZ" dirty="0" err="1" smtClean="0"/>
              <a:t>four</a:t>
            </a:r>
            <a:r>
              <a:rPr lang="cs-CZ" dirty="0" smtClean="0"/>
              <a:t> </a:t>
            </a:r>
            <a:r>
              <a:rPr lang="cs-CZ" dirty="0" err="1" smtClean="0"/>
              <a:t>options</a:t>
            </a:r>
            <a:r>
              <a:rPr lang="cs-CZ" dirty="0" smtClean="0"/>
              <a:t>:</a:t>
            </a:r>
          </a:p>
          <a:p>
            <a:pPr lvl="1"/>
            <a:r>
              <a:rPr lang="cs-CZ" dirty="0" err="1"/>
              <a:t>disbelieve</a:t>
            </a:r>
            <a:r>
              <a:rPr lang="cs-CZ" dirty="0"/>
              <a:t> and </a:t>
            </a:r>
            <a:r>
              <a:rPr lang="cs-CZ" dirty="0" err="1"/>
              <a:t>be</a:t>
            </a:r>
            <a:r>
              <a:rPr lang="cs-CZ" dirty="0"/>
              <a:t> </a:t>
            </a:r>
            <a:r>
              <a:rPr lang="cs-CZ" dirty="0" err="1"/>
              <a:t>wrong</a:t>
            </a:r>
            <a:r>
              <a:rPr lang="cs-CZ" dirty="0"/>
              <a:t> (</a:t>
            </a:r>
            <a:r>
              <a:rPr lang="cs-CZ" dirty="0" err="1"/>
              <a:t>ultimate</a:t>
            </a:r>
            <a:r>
              <a:rPr lang="cs-CZ" dirty="0"/>
              <a:t> </a:t>
            </a:r>
            <a:r>
              <a:rPr lang="cs-CZ" dirty="0" err="1"/>
              <a:t>loss</a:t>
            </a:r>
            <a:r>
              <a:rPr lang="cs-CZ" dirty="0"/>
              <a:t>)</a:t>
            </a:r>
          </a:p>
          <a:p>
            <a:pPr lvl="1"/>
            <a:r>
              <a:rPr lang="cs-CZ" dirty="0" err="1" smtClean="0"/>
              <a:t>disbelieve</a:t>
            </a:r>
            <a:r>
              <a:rPr lang="cs-CZ" dirty="0" smtClean="0"/>
              <a:t> and </a:t>
            </a:r>
            <a:r>
              <a:rPr lang="cs-CZ" dirty="0" err="1" smtClean="0"/>
              <a:t>be</a:t>
            </a:r>
            <a:r>
              <a:rPr lang="cs-CZ" dirty="0" smtClean="0"/>
              <a:t> </a:t>
            </a:r>
            <a:r>
              <a:rPr lang="cs-CZ" dirty="0" err="1" smtClean="0"/>
              <a:t>right</a:t>
            </a:r>
            <a:r>
              <a:rPr lang="cs-CZ" dirty="0" smtClean="0"/>
              <a:t> (limited </a:t>
            </a:r>
            <a:r>
              <a:rPr lang="cs-CZ" dirty="0" err="1" smtClean="0"/>
              <a:t>gain</a:t>
            </a:r>
            <a:r>
              <a:rPr lang="cs-CZ" dirty="0" smtClean="0"/>
              <a:t>)</a:t>
            </a:r>
          </a:p>
          <a:p>
            <a:pPr lvl="1"/>
            <a:r>
              <a:rPr lang="cs-CZ" u="sng" dirty="0" err="1" smtClean="0"/>
              <a:t>believe</a:t>
            </a:r>
            <a:r>
              <a:rPr lang="cs-CZ" u="sng" dirty="0" smtClean="0"/>
              <a:t> and </a:t>
            </a:r>
            <a:r>
              <a:rPr lang="cs-CZ" u="sng" dirty="0" err="1" smtClean="0"/>
              <a:t>be</a:t>
            </a:r>
            <a:r>
              <a:rPr lang="cs-CZ" u="sng" dirty="0" smtClean="0"/>
              <a:t> </a:t>
            </a:r>
            <a:r>
              <a:rPr lang="cs-CZ" u="sng" dirty="0" err="1" smtClean="0"/>
              <a:t>right</a:t>
            </a:r>
            <a:r>
              <a:rPr lang="cs-CZ" u="sng" dirty="0" smtClean="0"/>
              <a:t> (</a:t>
            </a:r>
            <a:r>
              <a:rPr lang="cs-CZ" u="sng" dirty="0" err="1" smtClean="0"/>
              <a:t>ultimate</a:t>
            </a:r>
            <a:r>
              <a:rPr lang="cs-CZ" u="sng" dirty="0" smtClean="0"/>
              <a:t> </a:t>
            </a:r>
            <a:r>
              <a:rPr lang="cs-CZ" u="sng" dirty="0" err="1" smtClean="0"/>
              <a:t>gain</a:t>
            </a:r>
            <a:r>
              <a:rPr lang="cs-CZ" u="sng" dirty="0" smtClean="0"/>
              <a:t>)</a:t>
            </a:r>
          </a:p>
          <a:p>
            <a:pPr lvl="1"/>
            <a:r>
              <a:rPr lang="cs-CZ" u="sng" dirty="0" err="1" smtClean="0"/>
              <a:t>believe</a:t>
            </a:r>
            <a:r>
              <a:rPr lang="cs-CZ" u="sng" dirty="0" smtClean="0"/>
              <a:t> and </a:t>
            </a:r>
            <a:r>
              <a:rPr lang="cs-CZ" u="sng" dirty="0" err="1" smtClean="0"/>
              <a:t>be</a:t>
            </a:r>
            <a:r>
              <a:rPr lang="cs-CZ" u="sng" dirty="0" smtClean="0"/>
              <a:t> </a:t>
            </a:r>
            <a:r>
              <a:rPr lang="cs-CZ" u="sng" dirty="0" err="1" smtClean="0"/>
              <a:t>wrong</a:t>
            </a:r>
            <a:r>
              <a:rPr lang="cs-CZ" u="sng" dirty="0" smtClean="0"/>
              <a:t> (limited </a:t>
            </a:r>
            <a:r>
              <a:rPr lang="cs-CZ" u="sng" dirty="0" err="1" smtClean="0"/>
              <a:t>loss</a:t>
            </a:r>
            <a:r>
              <a:rPr lang="cs-CZ" u="sng" dirty="0" smtClean="0"/>
              <a:t>)</a:t>
            </a:r>
          </a:p>
        </p:txBody>
      </p:sp>
    </p:spTree>
    <p:extLst>
      <p:ext uri="{BB962C8B-B14F-4D97-AF65-F5344CB8AC3E}">
        <p14:creationId xmlns:p14="http://schemas.microsoft.com/office/powerpoint/2010/main" val="2546359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Pascal´s</a:t>
            </a:r>
            <a:r>
              <a:rPr lang="cs-CZ" dirty="0" smtClean="0"/>
              <a:t> </a:t>
            </a:r>
            <a:r>
              <a:rPr lang="cs-CZ" dirty="0" err="1" smtClean="0"/>
              <a:t>Wager</a:t>
            </a:r>
            <a:endParaRPr lang="en-GB" dirty="0"/>
          </a:p>
        </p:txBody>
      </p:sp>
      <p:sp>
        <p:nvSpPr>
          <p:cNvPr id="3" name="Zástupný symbol pro obsah 2"/>
          <p:cNvSpPr>
            <a:spLocks noGrp="1"/>
          </p:cNvSpPr>
          <p:nvPr>
            <p:ph idx="1"/>
          </p:nvPr>
        </p:nvSpPr>
        <p:spPr/>
        <p:txBody>
          <a:bodyPr/>
          <a:lstStyle/>
          <a:p>
            <a:r>
              <a:rPr lang="cs-CZ" dirty="0" err="1" smtClean="0"/>
              <a:t>answers</a:t>
            </a:r>
            <a:endParaRPr lang="cs-CZ" dirty="0" smtClean="0"/>
          </a:p>
          <a:p>
            <a:pPr lvl="1"/>
            <a:r>
              <a:rPr lang="cs-CZ" dirty="0" err="1" smtClean="0"/>
              <a:t>egoistic</a:t>
            </a:r>
            <a:r>
              <a:rPr lang="cs-CZ" dirty="0" smtClean="0"/>
              <a:t> </a:t>
            </a:r>
            <a:r>
              <a:rPr lang="cs-CZ" dirty="0" err="1" smtClean="0"/>
              <a:t>belief</a:t>
            </a:r>
            <a:r>
              <a:rPr lang="cs-CZ" dirty="0" smtClean="0"/>
              <a:t> (</a:t>
            </a:r>
            <a:r>
              <a:rPr lang="cs-CZ" dirty="0" err="1" smtClean="0"/>
              <a:t>God</a:t>
            </a:r>
            <a:r>
              <a:rPr lang="cs-CZ" dirty="0" smtClean="0"/>
              <a:t> </a:t>
            </a:r>
            <a:r>
              <a:rPr lang="cs-CZ" dirty="0" err="1" smtClean="0"/>
              <a:t>should</a:t>
            </a:r>
            <a:r>
              <a:rPr lang="cs-CZ" dirty="0" smtClean="0"/>
              <a:t> not </a:t>
            </a:r>
            <a:r>
              <a:rPr lang="cs-CZ" dirty="0" err="1" smtClean="0"/>
              <a:t>encourage</a:t>
            </a:r>
            <a:r>
              <a:rPr lang="cs-CZ" dirty="0" smtClean="0"/>
              <a:t>)</a:t>
            </a:r>
          </a:p>
          <a:p>
            <a:pPr lvl="1"/>
            <a:r>
              <a:rPr lang="cs-CZ" dirty="0" err="1" smtClean="0"/>
              <a:t>believe</a:t>
            </a:r>
            <a:r>
              <a:rPr lang="cs-CZ" dirty="0" smtClean="0"/>
              <a:t> and </a:t>
            </a:r>
            <a:r>
              <a:rPr lang="cs-CZ" dirty="0" err="1" smtClean="0"/>
              <a:t>be</a:t>
            </a:r>
            <a:r>
              <a:rPr lang="cs-CZ" dirty="0" smtClean="0"/>
              <a:t> </a:t>
            </a:r>
            <a:r>
              <a:rPr lang="cs-CZ" dirty="0" err="1" smtClean="0"/>
              <a:t>wrong</a:t>
            </a:r>
            <a:r>
              <a:rPr lang="cs-CZ" dirty="0" smtClean="0"/>
              <a:t> </a:t>
            </a:r>
            <a:r>
              <a:rPr lang="cs-CZ" dirty="0" err="1" smtClean="0"/>
              <a:t>is</a:t>
            </a:r>
            <a:r>
              <a:rPr lang="cs-CZ" dirty="0" smtClean="0"/>
              <a:t> not limited </a:t>
            </a:r>
            <a:r>
              <a:rPr lang="cs-CZ" dirty="0" err="1" smtClean="0"/>
              <a:t>loss</a:t>
            </a:r>
            <a:r>
              <a:rPr lang="cs-CZ" smtClean="0"/>
              <a:t>. </a:t>
            </a:r>
            <a:endParaRPr lang="en-GB"/>
          </a:p>
        </p:txBody>
      </p:sp>
    </p:spTree>
    <p:extLst>
      <p:ext uri="{BB962C8B-B14F-4D97-AF65-F5344CB8AC3E}">
        <p14:creationId xmlns:p14="http://schemas.microsoft.com/office/powerpoint/2010/main" val="1562485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err="1" smtClean="0"/>
              <a:t>Metaphysics</a:t>
            </a:r>
            <a:endParaRPr lang="en-GB" dirty="0"/>
          </a:p>
        </p:txBody>
      </p:sp>
      <p:sp>
        <p:nvSpPr>
          <p:cNvPr id="5" name="Podnadpis 4"/>
          <p:cNvSpPr>
            <a:spLocks noGrp="1"/>
          </p:cNvSpPr>
          <p:nvPr>
            <p:ph type="subTitle" idx="1"/>
          </p:nvPr>
        </p:nvSpPr>
        <p:spPr/>
        <p:txBody>
          <a:bodyPr/>
          <a:lstStyle/>
          <a:p>
            <a:r>
              <a:rPr lang="cs-CZ" dirty="0" err="1" smtClean="0"/>
              <a:t>Personal</a:t>
            </a:r>
            <a:r>
              <a:rPr lang="cs-CZ" dirty="0" smtClean="0"/>
              <a:t> Identity</a:t>
            </a:r>
            <a:endParaRPr lang="en-GB" dirty="0"/>
          </a:p>
        </p:txBody>
      </p:sp>
    </p:spTree>
    <p:extLst>
      <p:ext uri="{BB962C8B-B14F-4D97-AF65-F5344CB8AC3E}">
        <p14:creationId xmlns:p14="http://schemas.microsoft.com/office/powerpoint/2010/main" val="2244946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Motivations</a:t>
            </a:r>
            <a:endParaRPr lang="en-GB" dirty="0"/>
          </a:p>
        </p:txBody>
      </p:sp>
      <p:sp>
        <p:nvSpPr>
          <p:cNvPr id="3" name="Zástupný symbol pro obsah 2"/>
          <p:cNvSpPr>
            <a:spLocks noGrp="1"/>
          </p:cNvSpPr>
          <p:nvPr>
            <p:ph idx="1"/>
          </p:nvPr>
        </p:nvSpPr>
        <p:spPr/>
        <p:txBody>
          <a:bodyPr/>
          <a:lstStyle/>
          <a:p>
            <a:r>
              <a:rPr lang="cs-CZ" dirty="0" err="1" smtClean="0"/>
              <a:t>Metaphysical</a:t>
            </a:r>
            <a:endParaRPr lang="cs-CZ" dirty="0"/>
          </a:p>
          <a:p>
            <a:pPr lvl="1"/>
            <a:r>
              <a:rPr lang="cs-CZ" dirty="0" smtClean="0"/>
              <a:t>Identity </a:t>
            </a:r>
            <a:r>
              <a:rPr lang="cs-CZ" dirty="0" err="1" smtClean="0"/>
              <a:t>at</a:t>
            </a:r>
            <a:r>
              <a:rPr lang="cs-CZ" dirty="0" smtClean="0"/>
              <a:t> a </a:t>
            </a:r>
            <a:r>
              <a:rPr lang="cs-CZ" dirty="0" err="1" smtClean="0"/>
              <a:t>time</a:t>
            </a:r>
            <a:r>
              <a:rPr lang="cs-CZ" dirty="0" smtClean="0"/>
              <a:t> – </a:t>
            </a:r>
            <a:r>
              <a:rPr lang="cs-CZ" dirty="0" err="1" smtClean="0"/>
              <a:t>individuation</a:t>
            </a:r>
            <a:endParaRPr lang="cs-CZ" dirty="0" smtClean="0"/>
          </a:p>
          <a:p>
            <a:pPr lvl="1"/>
            <a:r>
              <a:rPr lang="cs-CZ" dirty="0" smtClean="0"/>
              <a:t>Identity </a:t>
            </a:r>
            <a:r>
              <a:rPr lang="cs-CZ" dirty="0" err="1" smtClean="0"/>
              <a:t>over</a:t>
            </a:r>
            <a:r>
              <a:rPr lang="cs-CZ" dirty="0" smtClean="0"/>
              <a:t> </a:t>
            </a:r>
            <a:r>
              <a:rPr lang="cs-CZ" dirty="0" err="1" smtClean="0"/>
              <a:t>time</a:t>
            </a:r>
            <a:r>
              <a:rPr lang="cs-CZ" dirty="0" smtClean="0"/>
              <a:t> – persistence</a:t>
            </a:r>
          </a:p>
          <a:p>
            <a:pPr marL="457200" lvl="1" indent="0">
              <a:buNone/>
            </a:pPr>
            <a:r>
              <a:rPr lang="cs-CZ" dirty="0" smtClean="0"/>
              <a:t>	</a:t>
            </a:r>
            <a:r>
              <a:rPr lang="cs-CZ" dirty="0" err="1" smtClean="0"/>
              <a:t>motivating</a:t>
            </a:r>
            <a:r>
              <a:rPr lang="cs-CZ" dirty="0" smtClean="0"/>
              <a:t> </a:t>
            </a:r>
            <a:r>
              <a:rPr lang="cs-CZ" dirty="0" err="1" smtClean="0"/>
              <a:t>thought</a:t>
            </a:r>
            <a:r>
              <a:rPr lang="cs-CZ" dirty="0" smtClean="0"/>
              <a:t> experiment</a:t>
            </a:r>
          </a:p>
          <a:p>
            <a:pPr marL="457200" lvl="1" indent="0">
              <a:buNone/>
            </a:pPr>
            <a:r>
              <a:rPr lang="cs-CZ" dirty="0"/>
              <a:t>	</a:t>
            </a:r>
            <a:r>
              <a:rPr lang="cs-CZ" dirty="0" smtClean="0"/>
              <a:t>	</a:t>
            </a:r>
            <a:r>
              <a:rPr lang="cs-CZ" dirty="0" err="1" smtClean="0"/>
              <a:t>Ship</a:t>
            </a:r>
            <a:r>
              <a:rPr lang="cs-CZ" dirty="0" smtClean="0"/>
              <a:t> </a:t>
            </a:r>
            <a:r>
              <a:rPr lang="cs-CZ" dirty="0" err="1" smtClean="0"/>
              <a:t>of</a:t>
            </a:r>
            <a:r>
              <a:rPr lang="cs-CZ" dirty="0" smtClean="0"/>
              <a:t> </a:t>
            </a:r>
            <a:r>
              <a:rPr lang="cs-CZ" dirty="0" err="1" smtClean="0"/>
              <a:t>Theseus</a:t>
            </a:r>
            <a:r>
              <a:rPr lang="cs-CZ" dirty="0" smtClean="0"/>
              <a:t>:</a:t>
            </a:r>
            <a:endParaRPr lang="en-GB" dirty="0"/>
          </a:p>
        </p:txBody>
      </p:sp>
    </p:spTree>
    <p:extLst>
      <p:ext uri="{BB962C8B-B14F-4D97-AF65-F5344CB8AC3E}">
        <p14:creationId xmlns:p14="http://schemas.microsoft.com/office/powerpoint/2010/main" val="2541067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Ship</a:t>
            </a:r>
            <a:r>
              <a:rPr lang="cs-CZ" dirty="0" smtClean="0"/>
              <a:t> </a:t>
            </a:r>
            <a:r>
              <a:rPr lang="cs-CZ" dirty="0" err="1" smtClean="0"/>
              <a:t>of</a:t>
            </a:r>
            <a:r>
              <a:rPr lang="cs-CZ" dirty="0" smtClean="0"/>
              <a:t> </a:t>
            </a:r>
            <a:r>
              <a:rPr lang="cs-CZ" dirty="0" err="1" smtClean="0"/>
              <a:t>Theseus</a:t>
            </a:r>
            <a:endParaRPr lang="en-GB" dirty="0"/>
          </a:p>
        </p:txBody>
      </p:sp>
      <p:pic>
        <p:nvPicPr>
          <p:cNvPr id="1026" name="Picture 2" descr="http://i.imgur.com/1V6arQ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900" y="1700808"/>
            <a:ext cx="7812680"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582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What is philosophy?</a:t>
            </a:r>
            <a:endParaRPr lang="en-GB" dirty="0"/>
          </a:p>
        </p:txBody>
      </p:sp>
      <p:sp>
        <p:nvSpPr>
          <p:cNvPr id="3" name="Zástupný symbol pro obsah 2"/>
          <p:cNvSpPr>
            <a:spLocks noGrp="1"/>
          </p:cNvSpPr>
          <p:nvPr>
            <p:ph idx="1"/>
          </p:nvPr>
        </p:nvSpPr>
        <p:spPr/>
        <p:txBody>
          <a:bodyPr>
            <a:normAutofit fontScale="92500" lnSpcReduction="20000"/>
          </a:bodyPr>
          <a:lstStyle/>
          <a:p>
            <a:r>
              <a:rPr lang="en-GB" dirty="0" smtClean="0"/>
              <a:t>Philosophical question</a:t>
            </a:r>
            <a:endParaRPr lang="cs-CZ" dirty="0" smtClean="0"/>
          </a:p>
          <a:p>
            <a:r>
              <a:rPr lang="cs-CZ" dirty="0" smtClean="0"/>
              <a:t>Love </a:t>
            </a:r>
            <a:r>
              <a:rPr lang="cs-CZ" dirty="0" err="1" smtClean="0"/>
              <a:t>of</a:t>
            </a:r>
            <a:r>
              <a:rPr lang="cs-CZ" dirty="0" smtClean="0"/>
              <a:t> </a:t>
            </a:r>
            <a:r>
              <a:rPr lang="cs-CZ" dirty="0" err="1" smtClean="0"/>
              <a:t>wisdom</a:t>
            </a:r>
            <a:endParaRPr lang="en-GB" dirty="0" smtClean="0"/>
          </a:p>
          <a:p>
            <a:r>
              <a:rPr lang="en-GB" dirty="0" smtClean="0"/>
              <a:t>What philosophers do</a:t>
            </a:r>
          </a:p>
          <a:p>
            <a:r>
              <a:rPr lang="en-GB" dirty="0" smtClean="0"/>
              <a:t>Critical thinking about what most people take for granted</a:t>
            </a:r>
            <a:r>
              <a:rPr lang="cs-CZ" dirty="0" smtClean="0"/>
              <a:t> – a science </a:t>
            </a:r>
            <a:r>
              <a:rPr lang="cs-CZ" dirty="0" err="1" smtClean="0"/>
              <a:t>of</a:t>
            </a:r>
            <a:r>
              <a:rPr lang="cs-CZ" dirty="0" smtClean="0"/>
              <a:t> </a:t>
            </a:r>
            <a:r>
              <a:rPr lang="cs-CZ" dirty="0" err="1" smtClean="0"/>
              <a:t>presuppositions</a:t>
            </a:r>
            <a:endParaRPr lang="en-GB" dirty="0" smtClean="0"/>
          </a:p>
          <a:p>
            <a:r>
              <a:rPr lang="en-GB" dirty="0" smtClean="0"/>
              <a:t>Reflection </a:t>
            </a:r>
            <a:r>
              <a:rPr lang="cs-CZ" dirty="0" err="1" smtClean="0"/>
              <a:t>guided</a:t>
            </a:r>
            <a:r>
              <a:rPr lang="cs-CZ" dirty="0" smtClean="0"/>
              <a:t> by </a:t>
            </a:r>
            <a:r>
              <a:rPr lang="cs-CZ" dirty="0" err="1" smtClean="0"/>
              <a:t>principles</a:t>
            </a:r>
            <a:r>
              <a:rPr lang="cs-CZ" dirty="0" smtClean="0"/>
              <a:t> </a:t>
            </a:r>
            <a:r>
              <a:rPr lang="cs-CZ" dirty="0" err="1" smtClean="0"/>
              <a:t>of</a:t>
            </a:r>
            <a:r>
              <a:rPr lang="cs-CZ" dirty="0" smtClean="0"/>
              <a:t> </a:t>
            </a:r>
            <a:r>
              <a:rPr lang="cs-CZ" dirty="0" err="1" smtClean="0"/>
              <a:t>logic</a:t>
            </a:r>
            <a:r>
              <a:rPr lang="cs-CZ" dirty="0" smtClean="0"/>
              <a:t> and </a:t>
            </a:r>
            <a:r>
              <a:rPr lang="cs-CZ" dirty="0" err="1" smtClean="0"/>
              <a:t>precision</a:t>
            </a:r>
            <a:r>
              <a:rPr lang="cs-CZ" dirty="0" smtClean="0"/>
              <a:t> in </a:t>
            </a:r>
            <a:r>
              <a:rPr lang="cs-CZ" dirty="0" err="1" smtClean="0"/>
              <a:t>thought</a:t>
            </a:r>
            <a:r>
              <a:rPr lang="cs-CZ" dirty="0" smtClean="0"/>
              <a:t> and </a:t>
            </a:r>
            <a:r>
              <a:rPr lang="cs-CZ" dirty="0" err="1" smtClean="0"/>
              <a:t>argumentation</a:t>
            </a:r>
            <a:r>
              <a:rPr lang="cs-CZ" dirty="0" smtClean="0"/>
              <a:t> </a:t>
            </a:r>
            <a:r>
              <a:rPr lang="en-GB" dirty="0" smtClean="0"/>
              <a:t>on the deepest concepts in which we think about the world</a:t>
            </a:r>
            <a:endParaRPr lang="cs-CZ" dirty="0" smtClean="0"/>
          </a:p>
          <a:p>
            <a:r>
              <a:rPr lang="cs-CZ" dirty="0" err="1" smtClean="0"/>
              <a:t>Making</a:t>
            </a:r>
            <a:r>
              <a:rPr lang="cs-CZ" dirty="0" smtClean="0"/>
              <a:t> </a:t>
            </a:r>
            <a:r>
              <a:rPr lang="cs-CZ" dirty="0" err="1" smtClean="0"/>
              <a:t>sense</a:t>
            </a:r>
            <a:r>
              <a:rPr lang="cs-CZ" dirty="0" smtClean="0"/>
              <a:t> </a:t>
            </a:r>
            <a:r>
              <a:rPr lang="cs-CZ" dirty="0" err="1" smtClean="0"/>
              <a:t>of</a:t>
            </a:r>
            <a:r>
              <a:rPr lang="cs-CZ" dirty="0" smtClean="0"/>
              <a:t> </a:t>
            </a:r>
            <a:r>
              <a:rPr lang="cs-CZ" dirty="0" err="1" smtClean="0"/>
              <a:t>the</a:t>
            </a:r>
            <a:r>
              <a:rPr lang="cs-CZ" dirty="0" smtClean="0"/>
              <a:t> </a:t>
            </a:r>
            <a:r>
              <a:rPr lang="cs-CZ" dirty="0" err="1" smtClean="0"/>
              <a:t>world</a:t>
            </a:r>
            <a:r>
              <a:rPr lang="cs-CZ" dirty="0" smtClean="0"/>
              <a:t> </a:t>
            </a:r>
            <a:r>
              <a:rPr lang="cs-CZ" dirty="0" err="1" smtClean="0"/>
              <a:t>we</a:t>
            </a:r>
            <a:r>
              <a:rPr lang="cs-CZ" dirty="0" smtClean="0"/>
              <a:t> live in</a:t>
            </a:r>
          </a:p>
          <a:p>
            <a:endParaRPr lang="en-GB" dirty="0"/>
          </a:p>
        </p:txBody>
      </p:sp>
    </p:spTree>
    <p:extLst>
      <p:ext uri="{BB962C8B-B14F-4D97-AF65-F5344CB8AC3E}">
        <p14:creationId xmlns:p14="http://schemas.microsoft.com/office/powerpoint/2010/main" val="42452967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Ship</a:t>
            </a:r>
            <a:r>
              <a:rPr lang="cs-CZ" dirty="0" smtClean="0"/>
              <a:t> </a:t>
            </a:r>
            <a:r>
              <a:rPr lang="cs-CZ" dirty="0" err="1" smtClean="0"/>
              <a:t>of</a:t>
            </a:r>
            <a:r>
              <a:rPr lang="cs-CZ" dirty="0" smtClean="0"/>
              <a:t> </a:t>
            </a:r>
            <a:r>
              <a:rPr lang="cs-CZ" dirty="0" err="1" smtClean="0"/>
              <a:t>Theseus</a:t>
            </a:r>
            <a:endParaRPr lang="en-GB" dirty="0"/>
          </a:p>
        </p:txBody>
      </p:sp>
      <p:pic>
        <p:nvPicPr>
          <p:cNvPr id="2050" name="Picture 2" descr="https://inquestformeaning.files.wordpress.com/2013/09/ship-of-theseus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12776"/>
            <a:ext cx="8068834"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756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Motivations</a:t>
            </a:r>
            <a:r>
              <a:rPr lang="cs-CZ" dirty="0" smtClean="0"/>
              <a:t> 2</a:t>
            </a:r>
            <a:endParaRPr lang="en-GB" dirty="0"/>
          </a:p>
        </p:txBody>
      </p:sp>
      <p:sp>
        <p:nvSpPr>
          <p:cNvPr id="3" name="Zástupný symbol pro obsah 2"/>
          <p:cNvSpPr>
            <a:spLocks noGrp="1"/>
          </p:cNvSpPr>
          <p:nvPr>
            <p:ph idx="1"/>
          </p:nvPr>
        </p:nvSpPr>
        <p:spPr/>
        <p:txBody>
          <a:bodyPr/>
          <a:lstStyle/>
          <a:p>
            <a:r>
              <a:rPr lang="cs-CZ" dirty="0" err="1" smtClean="0"/>
              <a:t>Practical</a:t>
            </a:r>
            <a:r>
              <a:rPr lang="cs-CZ" dirty="0" smtClean="0"/>
              <a:t> </a:t>
            </a:r>
            <a:r>
              <a:rPr lang="cs-CZ" dirty="0" err="1" smtClean="0"/>
              <a:t>motivations</a:t>
            </a:r>
            <a:endParaRPr lang="cs-CZ" dirty="0" smtClean="0"/>
          </a:p>
          <a:p>
            <a:pPr lvl="1"/>
            <a:r>
              <a:rPr lang="cs-CZ" dirty="0" err="1" smtClean="0"/>
              <a:t>Anticipation</a:t>
            </a:r>
            <a:r>
              <a:rPr lang="cs-CZ" dirty="0" smtClean="0"/>
              <a:t> </a:t>
            </a:r>
            <a:r>
              <a:rPr lang="cs-CZ" dirty="0" err="1" smtClean="0"/>
              <a:t>of</a:t>
            </a:r>
            <a:r>
              <a:rPr lang="cs-CZ" dirty="0" smtClean="0"/>
              <a:t> </a:t>
            </a:r>
            <a:r>
              <a:rPr lang="cs-CZ" dirty="0" err="1" smtClean="0"/>
              <a:t>afterlife</a:t>
            </a:r>
            <a:endParaRPr lang="cs-CZ" dirty="0" smtClean="0"/>
          </a:p>
          <a:p>
            <a:pPr lvl="1"/>
            <a:r>
              <a:rPr lang="cs-CZ" dirty="0" err="1" smtClean="0"/>
              <a:t>Abortion</a:t>
            </a:r>
            <a:r>
              <a:rPr lang="cs-CZ" dirty="0" smtClean="0"/>
              <a:t> and </a:t>
            </a:r>
            <a:r>
              <a:rPr lang="cs-CZ" dirty="0" err="1" smtClean="0"/>
              <a:t>euthanasia</a:t>
            </a:r>
            <a:endParaRPr lang="cs-CZ" dirty="0" smtClean="0"/>
          </a:p>
          <a:p>
            <a:pPr lvl="1"/>
            <a:r>
              <a:rPr lang="cs-CZ" dirty="0" err="1" smtClean="0"/>
              <a:t>Advance</a:t>
            </a:r>
            <a:r>
              <a:rPr lang="cs-CZ" dirty="0" smtClean="0"/>
              <a:t> </a:t>
            </a:r>
            <a:r>
              <a:rPr lang="cs-CZ" dirty="0" err="1" smtClean="0"/>
              <a:t>directives</a:t>
            </a:r>
            <a:endParaRPr lang="cs-CZ" dirty="0" smtClean="0"/>
          </a:p>
          <a:p>
            <a:pPr lvl="1"/>
            <a:r>
              <a:rPr lang="cs-CZ" dirty="0" err="1" smtClean="0"/>
              <a:t>Cloning</a:t>
            </a:r>
            <a:endParaRPr lang="cs-CZ" dirty="0" smtClean="0"/>
          </a:p>
          <a:p>
            <a:pPr lvl="1"/>
            <a:r>
              <a:rPr lang="cs-CZ" dirty="0" err="1" smtClean="0"/>
              <a:t>Responsibility</a:t>
            </a:r>
            <a:endParaRPr lang="cs-CZ" dirty="0" smtClean="0"/>
          </a:p>
          <a:p>
            <a:pPr lvl="1"/>
            <a:r>
              <a:rPr lang="cs-CZ" dirty="0" err="1" smtClean="0"/>
              <a:t>Compensation</a:t>
            </a:r>
            <a:endParaRPr lang="en-GB" dirty="0"/>
          </a:p>
        </p:txBody>
      </p:sp>
    </p:spTree>
    <p:extLst>
      <p:ext uri="{BB962C8B-B14F-4D97-AF65-F5344CB8AC3E}">
        <p14:creationId xmlns:p14="http://schemas.microsoft.com/office/powerpoint/2010/main" val="19104231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Two</a:t>
            </a:r>
            <a:r>
              <a:rPr lang="cs-CZ" dirty="0" smtClean="0"/>
              <a:t> </a:t>
            </a:r>
            <a:r>
              <a:rPr lang="cs-CZ" dirty="0" err="1" smtClean="0"/>
              <a:t>questions</a:t>
            </a:r>
            <a:endParaRPr lang="en-GB" dirty="0"/>
          </a:p>
        </p:txBody>
      </p:sp>
      <p:sp>
        <p:nvSpPr>
          <p:cNvPr id="3" name="Zástupný symbol pro obsah 2"/>
          <p:cNvSpPr>
            <a:spLocks noGrp="1"/>
          </p:cNvSpPr>
          <p:nvPr>
            <p:ph idx="1"/>
          </p:nvPr>
        </p:nvSpPr>
        <p:spPr/>
        <p:txBody>
          <a:bodyPr/>
          <a:lstStyle/>
          <a:p>
            <a:r>
              <a:rPr lang="cs-CZ" dirty="0" smtClean="0"/>
              <a:t>1. </a:t>
            </a:r>
            <a:r>
              <a:rPr lang="cs-CZ" dirty="0" err="1" smtClean="0"/>
              <a:t>How</a:t>
            </a:r>
            <a:r>
              <a:rPr lang="cs-CZ" dirty="0" smtClean="0"/>
              <a:t> </a:t>
            </a:r>
            <a:r>
              <a:rPr lang="cs-CZ" dirty="0" err="1" smtClean="0"/>
              <a:t>could</a:t>
            </a:r>
            <a:r>
              <a:rPr lang="cs-CZ" dirty="0" smtClean="0"/>
              <a:t> I </a:t>
            </a:r>
            <a:r>
              <a:rPr lang="cs-CZ" dirty="0" err="1" smtClean="0"/>
              <a:t>possibly</a:t>
            </a:r>
            <a:r>
              <a:rPr lang="cs-CZ" dirty="0" smtClean="0"/>
              <a:t> </a:t>
            </a:r>
            <a:r>
              <a:rPr lang="cs-CZ" dirty="0" err="1" smtClean="0"/>
              <a:t>survive</a:t>
            </a:r>
            <a:r>
              <a:rPr lang="cs-CZ" dirty="0" smtClean="0"/>
              <a:t> my </a:t>
            </a:r>
            <a:r>
              <a:rPr lang="cs-CZ" dirty="0" err="1" smtClean="0"/>
              <a:t>death</a:t>
            </a:r>
            <a:r>
              <a:rPr lang="cs-CZ" dirty="0" smtClean="0"/>
              <a:t>?</a:t>
            </a:r>
          </a:p>
          <a:p>
            <a:r>
              <a:rPr lang="cs-CZ" dirty="0" smtClean="0"/>
              <a:t>2. </a:t>
            </a:r>
            <a:r>
              <a:rPr lang="cs-CZ" dirty="0" err="1" smtClean="0"/>
              <a:t>Would</a:t>
            </a:r>
            <a:r>
              <a:rPr lang="cs-CZ" dirty="0" smtClean="0"/>
              <a:t> such </a:t>
            </a:r>
            <a:r>
              <a:rPr lang="cs-CZ" dirty="0" err="1" smtClean="0"/>
              <a:t>survival</a:t>
            </a:r>
            <a:r>
              <a:rPr lang="cs-CZ" dirty="0" smtClean="0"/>
              <a:t> </a:t>
            </a:r>
            <a:r>
              <a:rPr lang="cs-CZ" dirty="0" err="1" smtClean="0"/>
              <a:t>give</a:t>
            </a:r>
            <a:r>
              <a:rPr lang="cs-CZ" dirty="0" smtClean="0"/>
              <a:t> </a:t>
            </a:r>
            <a:r>
              <a:rPr lang="cs-CZ" dirty="0" err="1" smtClean="0"/>
              <a:t>me</a:t>
            </a:r>
            <a:r>
              <a:rPr lang="cs-CZ" dirty="0" smtClean="0"/>
              <a:t> </a:t>
            </a:r>
            <a:r>
              <a:rPr lang="cs-CZ" dirty="0" err="1" smtClean="0"/>
              <a:t>what</a:t>
            </a:r>
            <a:r>
              <a:rPr lang="cs-CZ" dirty="0" smtClean="0"/>
              <a:t> I </a:t>
            </a:r>
            <a:r>
              <a:rPr lang="cs-CZ" dirty="0" err="1" smtClean="0"/>
              <a:t>want</a:t>
            </a:r>
            <a:r>
              <a:rPr lang="cs-CZ" dirty="0" smtClean="0"/>
              <a:t> </a:t>
            </a:r>
            <a:r>
              <a:rPr lang="cs-CZ" dirty="0" err="1" smtClean="0"/>
              <a:t>from</a:t>
            </a:r>
            <a:r>
              <a:rPr lang="cs-CZ" dirty="0" smtClean="0"/>
              <a:t> </a:t>
            </a:r>
            <a:r>
              <a:rPr lang="cs-CZ" dirty="0" err="1" smtClean="0"/>
              <a:t>survival</a:t>
            </a:r>
            <a:r>
              <a:rPr lang="cs-CZ" dirty="0" smtClean="0"/>
              <a:t>?</a:t>
            </a:r>
          </a:p>
          <a:p>
            <a:pPr lvl="1"/>
            <a:r>
              <a:rPr lang="cs-CZ" dirty="0" err="1" smtClean="0"/>
              <a:t>Why</a:t>
            </a:r>
            <a:r>
              <a:rPr lang="cs-CZ" dirty="0" smtClean="0"/>
              <a:t> are </a:t>
            </a:r>
            <a:r>
              <a:rPr lang="cs-CZ" dirty="0" err="1" smtClean="0"/>
              <a:t>you</a:t>
            </a:r>
            <a:r>
              <a:rPr lang="cs-CZ" dirty="0" smtClean="0"/>
              <a:t> </a:t>
            </a:r>
            <a:r>
              <a:rPr lang="cs-CZ" dirty="0" err="1" smtClean="0"/>
              <a:t>looking</a:t>
            </a:r>
            <a:r>
              <a:rPr lang="cs-CZ" dirty="0" smtClean="0"/>
              <a:t> forward to </a:t>
            </a:r>
            <a:r>
              <a:rPr lang="cs-CZ" dirty="0" err="1" smtClean="0"/>
              <a:t>tomorrow</a:t>
            </a:r>
            <a:r>
              <a:rPr lang="cs-CZ" dirty="0" smtClean="0"/>
              <a:t>?</a:t>
            </a:r>
          </a:p>
          <a:p>
            <a:pPr lvl="1"/>
            <a:r>
              <a:rPr lang="cs-CZ" dirty="0" err="1" smtClean="0"/>
              <a:t>Mad</a:t>
            </a:r>
            <a:r>
              <a:rPr lang="cs-CZ" dirty="0" smtClean="0"/>
              <a:t> </a:t>
            </a:r>
            <a:r>
              <a:rPr lang="cs-CZ" dirty="0" err="1" smtClean="0"/>
              <a:t>surgeon</a:t>
            </a:r>
            <a:r>
              <a:rPr lang="cs-CZ" dirty="0" smtClean="0"/>
              <a:t> </a:t>
            </a:r>
            <a:r>
              <a:rPr lang="cs-CZ" dirty="0" err="1" smtClean="0"/>
              <a:t>example</a:t>
            </a:r>
            <a:r>
              <a:rPr lang="cs-CZ" dirty="0" smtClean="0"/>
              <a:t>: </a:t>
            </a:r>
            <a:r>
              <a:rPr lang="cs-CZ" dirty="0" err="1" smtClean="0"/>
              <a:t>you</a:t>
            </a:r>
            <a:r>
              <a:rPr lang="cs-CZ" dirty="0" smtClean="0"/>
              <a:t> are </a:t>
            </a:r>
            <a:r>
              <a:rPr lang="cs-CZ" dirty="0" err="1" smtClean="0"/>
              <a:t>kidnapped</a:t>
            </a:r>
            <a:r>
              <a:rPr lang="cs-CZ" dirty="0" smtClean="0"/>
              <a:t> by a </a:t>
            </a:r>
            <a:r>
              <a:rPr lang="cs-CZ" dirty="0" err="1" smtClean="0"/>
              <a:t>mad</a:t>
            </a:r>
            <a:r>
              <a:rPr lang="cs-CZ" dirty="0" smtClean="0"/>
              <a:t> </a:t>
            </a:r>
            <a:r>
              <a:rPr lang="cs-CZ" dirty="0" err="1" smtClean="0"/>
              <a:t>surgeon</a:t>
            </a:r>
            <a:r>
              <a:rPr lang="cs-CZ" dirty="0" smtClean="0"/>
              <a:t> </a:t>
            </a:r>
            <a:r>
              <a:rPr lang="cs-CZ" dirty="0" err="1" smtClean="0"/>
              <a:t>who</a:t>
            </a:r>
            <a:r>
              <a:rPr lang="cs-CZ" dirty="0" smtClean="0"/>
              <a:t> </a:t>
            </a:r>
            <a:r>
              <a:rPr lang="cs-CZ" dirty="0" err="1" smtClean="0"/>
              <a:t>decides</a:t>
            </a:r>
            <a:r>
              <a:rPr lang="cs-CZ" dirty="0" smtClean="0"/>
              <a:t> to </a:t>
            </a:r>
            <a:r>
              <a:rPr lang="cs-CZ" dirty="0" err="1" smtClean="0"/>
              <a:t>replace</a:t>
            </a:r>
            <a:r>
              <a:rPr lang="cs-CZ" dirty="0" smtClean="0"/>
              <a:t> </a:t>
            </a:r>
            <a:r>
              <a:rPr lang="cs-CZ" dirty="0" err="1" smtClean="0"/>
              <a:t>your</a:t>
            </a:r>
            <a:r>
              <a:rPr lang="cs-CZ" dirty="0" smtClean="0"/>
              <a:t> </a:t>
            </a:r>
            <a:r>
              <a:rPr lang="cs-CZ" dirty="0" err="1" smtClean="0"/>
              <a:t>mental</a:t>
            </a:r>
            <a:r>
              <a:rPr lang="cs-CZ" dirty="0" smtClean="0"/>
              <a:t> and </a:t>
            </a:r>
            <a:r>
              <a:rPr lang="cs-CZ" dirty="0" err="1" smtClean="0"/>
              <a:t>bodily</a:t>
            </a:r>
            <a:r>
              <a:rPr lang="cs-CZ" dirty="0" smtClean="0"/>
              <a:t> </a:t>
            </a:r>
            <a:r>
              <a:rPr lang="cs-CZ" dirty="0" err="1" smtClean="0"/>
              <a:t>states</a:t>
            </a:r>
            <a:r>
              <a:rPr lang="cs-CZ" dirty="0"/>
              <a:t> </a:t>
            </a:r>
            <a:r>
              <a:rPr lang="cs-CZ" dirty="0" err="1" smtClean="0"/>
              <a:t>until</a:t>
            </a:r>
            <a:r>
              <a:rPr lang="cs-CZ" dirty="0" smtClean="0"/>
              <a:t> </a:t>
            </a:r>
            <a:r>
              <a:rPr lang="cs-CZ" dirty="0" err="1" smtClean="0"/>
              <a:t>you</a:t>
            </a:r>
            <a:r>
              <a:rPr lang="cs-CZ" dirty="0" smtClean="0"/>
              <a:t> </a:t>
            </a:r>
            <a:r>
              <a:rPr lang="cs-CZ" dirty="0" err="1" smtClean="0"/>
              <a:t>have</a:t>
            </a:r>
            <a:r>
              <a:rPr lang="cs-CZ" dirty="0" smtClean="0"/>
              <a:t> </a:t>
            </a:r>
            <a:r>
              <a:rPr lang="cs-CZ" dirty="0" err="1" smtClean="0"/>
              <a:t>the</a:t>
            </a:r>
            <a:r>
              <a:rPr lang="cs-CZ" dirty="0" smtClean="0"/>
              <a:t> </a:t>
            </a:r>
            <a:r>
              <a:rPr lang="cs-CZ" dirty="0" err="1" smtClean="0"/>
              <a:t>qualities</a:t>
            </a:r>
            <a:r>
              <a:rPr lang="cs-CZ" dirty="0" smtClean="0"/>
              <a:t> </a:t>
            </a:r>
            <a:r>
              <a:rPr lang="cs-CZ" dirty="0" err="1" smtClean="0"/>
              <a:t>of</a:t>
            </a:r>
            <a:r>
              <a:rPr lang="cs-CZ" dirty="0" smtClean="0"/>
              <a:t> Donald </a:t>
            </a:r>
            <a:r>
              <a:rPr lang="cs-CZ" dirty="0" err="1" smtClean="0"/>
              <a:t>Trump</a:t>
            </a:r>
            <a:r>
              <a:rPr lang="cs-CZ" dirty="0" smtClean="0"/>
              <a:t>.</a:t>
            </a:r>
          </a:p>
        </p:txBody>
      </p:sp>
    </p:spTree>
    <p:extLst>
      <p:ext uri="{BB962C8B-B14F-4D97-AF65-F5344CB8AC3E}">
        <p14:creationId xmlns:p14="http://schemas.microsoft.com/office/powerpoint/2010/main" val="9310938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Soul and </a:t>
            </a:r>
            <a:r>
              <a:rPr lang="cs-CZ" dirty="0" err="1" smtClean="0"/>
              <a:t>immortality</a:t>
            </a:r>
            <a:endParaRPr lang="en-GB" dirty="0"/>
          </a:p>
        </p:txBody>
      </p:sp>
      <p:sp>
        <p:nvSpPr>
          <p:cNvPr id="3" name="Zástupný symbol pro obsah 2"/>
          <p:cNvSpPr>
            <a:spLocks noGrp="1"/>
          </p:cNvSpPr>
          <p:nvPr>
            <p:ph idx="1"/>
          </p:nvPr>
        </p:nvSpPr>
        <p:spPr/>
        <p:txBody>
          <a:bodyPr>
            <a:normAutofit/>
          </a:bodyPr>
          <a:lstStyle/>
          <a:p>
            <a:r>
              <a:rPr lang="cs-CZ" dirty="0" smtClean="0"/>
              <a:t>Soul: Christian </a:t>
            </a:r>
            <a:r>
              <a:rPr lang="cs-CZ" dirty="0" err="1" smtClean="0"/>
              <a:t>theology</a:t>
            </a:r>
            <a:r>
              <a:rPr lang="cs-CZ" dirty="0" smtClean="0"/>
              <a:t>, </a:t>
            </a:r>
            <a:r>
              <a:rPr lang="cs-CZ" dirty="0" err="1"/>
              <a:t>C</a:t>
            </a:r>
            <a:r>
              <a:rPr lang="cs-CZ" dirty="0" err="1" smtClean="0"/>
              <a:t>artesian</a:t>
            </a:r>
            <a:r>
              <a:rPr lang="cs-CZ" dirty="0" smtClean="0"/>
              <a:t> </a:t>
            </a:r>
            <a:r>
              <a:rPr lang="cs-CZ" dirty="0" err="1" smtClean="0"/>
              <a:t>dualism</a:t>
            </a:r>
            <a:endParaRPr lang="cs-CZ" dirty="0" smtClean="0"/>
          </a:p>
          <a:p>
            <a:pPr lvl="1"/>
            <a:r>
              <a:rPr lang="cs-CZ" dirty="0" err="1" smtClean="0"/>
              <a:t>Immaterial</a:t>
            </a:r>
            <a:r>
              <a:rPr lang="cs-CZ" dirty="0" smtClean="0"/>
              <a:t>, </a:t>
            </a:r>
            <a:r>
              <a:rPr lang="cs-CZ" dirty="0" err="1" smtClean="0"/>
              <a:t>indivisible</a:t>
            </a:r>
            <a:r>
              <a:rPr lang="cs-CZ" dirty="0" smtClean="0"/>
              <a:t>, (</a:t>
            </a:r>
            <a:r>
              <a:rPr lang="cs-CZ" dirty="0" err="1" smtClean="0"/>
              <a:t>indestructible</a:t>
            </a:r>
            <a:r>
              <a:rPr lang="cs-CZ" dirty="0" smtClean="0"/>
              <a:t>)</a:t>
            </a:r>
          </a:p>
          <a:p>
            <a:pPr lvl="1"/>
            <a:r>
              <a:rPr lang="cs-CZ" dirty="0" smtClean="0"/>
              <a:t>Independent </a:t>
            </a:r>
            <a:r>
              <a:rPr lang="cs-CZ" dirty="0" err="1" smtClean="0"/>
              <a:t>of</a:t>
            </a:r>
            <a:r>
              <a:rPr lang="cs-CZ" dirty="0" smtClean="0"/>
              <a:t> body and </a:t>
            </a:r>
            <a:r>
              <a:rPr lang="cs-CZ" dirty="0" err="1" smtClean="0"/>
              <a:t>particular</a:t>
            </a:r>
            <a:r>
              <a:rPr lang="cs-CZ" dirty="0" smtClean="0"/>
              <a:t> </a:t>
            </a:r>
            <a:r>
              <a:rPr lang="cs-CZ" dirty="0" err="1" smtClean="0"/>
              <a:t>mental</a:t>
            </a:r>
            <a:r>
              <a:rPr lang="cs-CZ" dirty="0" smtClean="0"/>
              <a:t> </a:t>
            </a:r>
            <a:r>
              <a:rPr lang="cs-CZ" dirty="0" err="1" smtClean="0"/>
              <a:t>contents</a:t>
            </a:r>
            <a:endParaRPr lang="cs-CZ" dirty="0" smtClean="0"/>
          </a:p>
          <a:p>
            <a:pPr lvl="2"/>
            <a:r>
              <a:rPr lang="cs-CZ" dirty="0"/>
              <a:t>I </a:t>
            </a:r>
            <a:r>
              <a:rPr lang="cs-CZ" dirty="0" err="1"/>
              <a:t>could</a:t>
            </a:r>
            <a:r>
              <a:rPr lang="cs-CZ" dirty="0"/>
              <a:t> </a:t>
            </a:r>
            <a:r>
              <a:rPr lang="cs-CZ" dirty="0" err="1"/>
              <a:t>gain</a:t>
            </a:r>
            <a:r>
              <a:rPr lang="cs-CZ" dirty="0"/>
              <a:t> a </a:t>
            </a:r>
            <a:r>
              <a:rPr lang="cs-CZ" dirty="0" err="1"/>
              <a:t>new</a:t>
            </a:r>
            <a:r>
              <a:rPr lang="cs-CZ" dirty="0"/>
              <a:t> body and </a:t>
            </a:r>
            <a:r>
              <a:rPr lang="cs-CZ" dirty="0" err="1"/>
              <a:t>new</a:t>
            </a:r>
            <a:r>
              <a:rPr lang="cs-CZ" dirty="0"/>
              <a:t> </a:t>
            </a:r>
            <a:r>
              <a:rPr lang="cs-CZ" dirty="0" err="1"/>
              <a:t>thoughts</a:t>
            </a:r>
            <a:r>
              <a:rPr lang="cs-CZ" dirty="0" smtClean="0"/>
              <a:t>.</a:t>
            </a:r>
          </a:p>
          <a:p>
            <a:r>
              <a:rPr lang="cs-CZ" dirty="0" smtClean="0"/>
              <a:t>P1 = P2 </a:t>
            </a:r>
            <a:r>
              <a:rPr lang="cs-CZ" dirty="0" err="1" smtClean="0"/>
              <a:t>if</a:t>
            </a:r>
            <a:r>
              <a:rPr lang="cs-CZ" dirty="0" smtClean="0"/>
              <a:t> </a:t>
            </a:r>
            <a:r>
              <a:rPr lang="cs-CZ" dirty="0" err="1" smtClean="0"/>
              <a:t>they</a:t>
            </a:r>
            <a:r>
              <a:rPr lang="cs-CZ" dirty="0" smtClean="0"/>
              <a:t> </a:t>
            </a:r>
            <a:r>
              <a:rPr lang="cs-CZ" dirty="0" err="1" smtClean="0"/>
              <a:t>have</a:t>
            </a:r>
            <a:r>
              <a:rPr lang="cs-CZ" dirty="0" smtClean="0"/>
              <a:t> </a:t>
            </a:r>
            <a:r>
              <a:rPr lang="cs-CZ" dirty="0" err="1" smtClean="0"/>
              <a:t>the</a:t>
            </a:r>
            <a:r>
              <a:rPr lang="cs-CZ" dirty="0" smtClean="0"/>
              <a:t> </a:t>
            </a:r>
            <a:r>
              <a:rPr lang="cs-CZ" dirty="0" err="1" smtClean="0"/>
              <a:t>same</a:t>
            </a:r>
            <a:r>
              <a:rPr lang="cs-CZ" dirty="0" smtClean="0"/>
              <a:t> soul</a:t>
            </a:r>
          </a:p>
          <a:p>
            <a:r>
              <a:rPr lang="cs-CZ" dirty="0" smtClean="0"/>
              <a:t>I </a:t>
            </a:r>
            <a:r>
              <a:rPr lang="cs-CZ" dirty="0" err="1" smtClean="0"/>
              <a:t>can</a:t>
            </a:r>
            <a:r>
              <a:rPr lang="cs-CZ" dirty="0" smtClean="0"/>
              <a:t> </a:t>
            </a:r>
            <a:r>
              <a:rPr lang="cs-CZ" dirty="0" err="1" smtClean="0"/>
              <a:t>survive</a:t>
            </a:r>
            <a:r>
              <a:rPr lang="cs-CZ" dirty="0" smtClean="0"/>
              <a:t> </a:t>
            </a:r>
            <a:r>
              <a:rPr lang="cs-CZ" dirty="0" err="1" smtClean="0"/>
              <a:t>the</a:t>
            </a:r>
            <a:r>
              <a:rPr lang="cs-CZ" dirty="0" smtClean="0"/>
              <a:t> </a:t>
            </a:r>
            <a:r>
              <a:rPr lang="cs-CZ" dirty="0" err="1" smtClean="0"/>
              <a:t>death</a:t>
            </a:r>
            <a:r>
              <a:rPr lang="cs-CZ" dirty="0" smtClean="0"/>
              <a:t> </a:t>
            </a:r>
            <a:r>
              <a:rPr lang="cs-CZ" dirty="0" err="1" smtClean="0"/>
              <a:t>of</a:t>
            </a:r>
            <a:r>
              <a:rPr lang="cs-CZ" dirty="0" smtClean="0"/>
              <a:t> my body </a:t>
            </a:r>
            <a:r>
              <a:rPr lang="cs-CZ" dirty="0" err="1" smtClean="0"/>
              <a:t>if</a:t>
            </a:r>
            <a:r>
              <a:rPr lang="cs-CZ" dirty="0" smtClean="0"/>
              <a:t> my soul </a:t>
            </a:r>
            <a:r>
              <a:rPr lang="cs-CZ" dirty="0" err="1" smtClean="0"/>
              <a:t>continues</a:t>
            </a:r>
            <a:r>
              <a:rPr lang="cs-CZ" dirty="0" smtClean="0"/>
              <a:t> to </a:t>
            </a:r>
            <a:r>
              <a:rPr lang="cs-CZ" dirty="0" err="1" smtClean="0"/>
              <a:t>exist</a:t>
            </a:r>
            <a:r>
              <a:rPr lang="cs-CZ" dirty="0" smtClean="0"/>
              <a:t>. </a:t>
            </a:r>
            <a:endParaRPr lang="en-GB" dirty="0"/>
          </a:p>
        </p:txBody>
      </p:sp>
    </p:spTree>
    <p:extLst>
      <p:ext uri="{BB962C8B-B14F-4D97-AF65-F5344CB8AC3E}">
        <p14:creationId xmlns:p14="http://schemas.microsoft.com/office/powerpoint/2010/main" val="34410243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Soul and </a:t>
            </a:r>
            <a:r>
              <a:rPr lang="cs-CZ" dirty="0" err="1" smtClean="0"/>
              <a:t>immortality</a:t>
            </a:r>
            <a:endParaRPr lang="en-GB" dirty="0"/>
          </a:p>
        </p:txBody>
      </p:sp>
      <p:sp>
        <p:nvSpPr>
          <p:cNvPr id="3" name="Zástupný symbol pro obsah 2"/>
          <p:cNvSpPr>
            <a:spLocks noGrp="1"/>
          </p:cNvSpPr>
          <p:nvPr>
            <p:ph idx="1"/>
          </p:nvPr>
        </p:nvSpPr>
        <p:spPr/>
        <p:txBody>
          <a:bodyPr>
            <a:normAutofit fontScale="92500"/>
          </a:bodyPr>
          <a:lstStyle/>
          <a:p>
            <a:r>
              <a:rPr lang="cs-CZ" dirty="0" err="1" smtClean="0"/>
              <a:t>Problem</a:t>
            </a:r>
            <a:r>
              <a:rPr lang="cs-CZ" dirty="0" smtClean="0"/>
              <a:t>: </a:t>
            </a:r>
            <a:r>
              <a:rPr lang="cs-CZ" dirty="0" err="1" smtClean="0"/>
              <a:t>epistemic</a:t>
            </a:r>
            <a:r>
              <a:rPr lang="cs-CZ" dirty="0" smtClean="0"/>
              <a:t> </a:t>
            </a:r>
            <a:r>
              <a:rPr lang="cs-CZ" dirty="0" err="1" smtClean="0"/>
              <a:t>inaccessibility</a:t>
            </a:r>
            <a:r>
              <a:rPr lang="cs-CZ" dirty="0" smtClean="0"/>
              <a:t> </a:t>
            </a:r>
            <a:r>
              <a:rPr lang="cs-CZ" dirty="0" err="1" smtClean="0"/>
              <a:t>of</a:t>
            </a:r>
            <a:r>
              <a:rPr lang="cs-CZ" dirty="0" smtClean="0"/>
              <a:t> </a:t>
            </a:r>
            <a:r>
              <a:rPr lang="cs-CZ" dirty="0" err="1" smtClean="0"/>
              <a:t>souls</a:t>
            </a:r>
            <a:endParaRPr lang="cs-CZ" dirty="0" smtClean="0"/>
          </a:p>
          <a:p>
            <a:pPr lvl="1"/>
            <a:r>
              <a:rPr lang="cs-CZ" dirty="0" smtClean="0"/>
              <a:t>No </a:t>
            </a:r>
            <a:r>
              <a:rPr lang="cs-CZ" dirty="0" err="1" smtClean="0"/>
              <a:t>verification</a:t>
            </a:r>
            <a:r>
              <a:rPr lang="cs-CZ" dirty="0" smtClean="0"/>
              <a:t> </a:t>
            </a:r>
            <a:r>
              <a:rPr lang="cs-CZ" dirty="0" err="1" smtClean="0"/>
              <a:t>of</a:t>
            </a:r>
            <a:r>
              <a:rPr lang="cs-CZ" dirty="0" smtClean="0"/>
              <a:t> my </a:t>
            </a:r>
            <a:r>
              <a:rPr lang="cs-CZ" dirty="0" err="1" smtClean="0"/>
              <a:t>own</a:t>
            </a:r>
            <a:r>
              <a:rPr lang="cs-CZ" dirty="0" smtClean="0"/>
              <a:t> identity via </a:t>
            </a:r>
            <a:r>
              <a:rPr lang="cs-CZ" dirty="0" err="1" smtClean="0"/>
              <a:t>mental</a:t>
            </a:r>
            <a:r>
              <a:rPr lang="cs-CZ" dirty="0" smtClean="0"/>
              <a:t> </a:t>
            </a:r>
            <a:r>
              <a:rPr lang="cs-CZ" dirty="0" err="1" smtClean="0"/>
              <a:t>or</a:t>
            </a:r>
            <a:r>
              <a:rPr lang="cs-CZ" dirty="0" smtClean="0"/>
              <a:t> </a:t>
            </a:r>
            <a:r>
              <a:rPr lang="cs-CZ" dirty="0" err="1" smtClean="0"/>
              <a:t>bodily</a:t>
            </a:r>
            <a:r>
              <a:rPr lang="cs-CZ" dirty="0" smtClean="0"/>
              <a:t> </a:t>
            </a:r>
            <a:r>
              <a:rPr lang="cs-CZ" dirty="0" err="1" smtClean="0"/>
              <a:t>features</a:t>
            </a:r>
            <a:r>
              <a:rPr lang="cs-CZ" dirty="0" smtClean="0"/>
              <a:t>.</a:t>
            </a:r>
          </a:p>
          <a:p>
            <a:pPr lvl="2"/>
            <a:r>
              <a:rPr lang="cs-CZ" dirty="0" smtClean="0"/>
              <a:t>I </a:t>
            </a:r>
            <a:r>
              <a:rPr lang="cs-CZ" dirty="0" err="1" smtClean="0"/>
              <a:t>don´t</a:t>
            </a:r>
            <a:r>
              <a:rPr lang="cs-CZ" dirty="0" smtClean="0"/>
              <a:t> </a:t>
            </a:r>
            <a:r>
              <a:rPr lang="cs-CZ" dirty="0" err="1" smtClean="0"/>
              <a:t>know</a:t>
            </a:r>
            <a:r>
              <a:rPr lang="cs-CZ" dirty="0" smtClean="0"/>
              <a:t> </a:t>
            </a:r>
            <a:r>
              <a:rPr lang="cs-CZ" dirty="0" err="1" smtClean="0"/>
              <a:t>when</a:t>
            </a:r>
            <a:r>
              <a:rPr lang="cs-CZ" dirty="0" smtClean="0"/>
              <a:t> I </a:t>
            </a:r>
            <a:r>
              <a:rPr lang="cs-CZ" dirty="0" err="1" smtClean="0"/>
              <a:t>started</a:t>
            </a:r>
            <a:r>
              <a:rPr lang="cs-CZ" dirty="0" smtClean="0"/>
              <a:t> </a:t>
            </a:r>
            <a:r>
              <a:rPr lang="cs-CZ" dirty="0" err="1" smtClean="0"/>
              <a:t>lecturing</a:t>
            </a:r>
            <a:r>
              <a:rPr lang="cs-CZ" dirty="0" smtClean="0"/>
              <a:t> to </a:t>
            </a:r>
            <a:r>
              <a:rPr lang="cs-CZ" dirty="0" err="1" smtClean="0"/>
              <a:t>you</a:t>
            </a:r>
            <a:r>
              <a:rPr lang="cs-CZ" dirty="0" smtClean="0"/>
              <a:t>.</a:t>
            </a:r>
          </a:p>
          <a:p>
            <a:r>
              <a:rPr lang="cs-CZ" dirty="0" err="1" smtClean="0"/>
              <a:t>Lesson</a:t>
            </a:r>
            <a:r>
              <a:rPr lang="cs-CZ" dirty="0" smtClean="0"/>
              <a:t>: </a:t>
            </a:r>
            <a:r>
              <a:rPr lang="cs-CZ" dirty="0" err="1" smtClean="0"/>
              <a:t>our</a:t>
            </a:r>
            <a:r>
              <a:rPr lang="cs-CZ" dirty="0" smtClean="0"/>
              <a:t> </a:t>
            </a:r>
            <a:r>
              <a:rPr lang="cs-CZ" dirty="0" err="1" smtClean="0"/>
              <a:t>own</a:t>
            </a:r>
            <a:r>
              <a:rPr lang="cs-CZ" dirty="0" smtClean="0"/>
              <a:t> identity </a:t>
            </a:r>
            <a:r>
              <a:rPr lang="cs-CZ" dirty="0" err="1" smtClean="0"/>
              <a:t>should</a:t>
            </a:r>
            <a:r>
              <a:rPr lang="cs-CZ" dirty="0" smtClean="0"/>
              <a:t> </a:t>
            </a:r>
            <a:r>
              <a:rPr lang="cs-CZ" dirty="0" err="1" smtClean="0"/>
              <a:t>be</a:t>
            </a:r>
            <a:r>
              <a:rPr lang="cs-CZ" dirty="0" smtClean="0"/>
              <a:t> </a:t>
            </a:r>
            <a:r>
              <a:rPr lang="cs-CZ" dirty="0" err="1" smtClean="0"/>
              <a:t>known</a:t>
            </a:r>
            <a:r>
              <a:rPr lang="cs-CZ" dirty="0" smtClean="0"/>
              <a:t> to </a:t>
            </a:r>
            <a:r>
              <a:rPr lang="cs-CZ" dirty="0" err="1" smtClean="0"/>
              <a:t>us</a:t>
            </a:r>
            <a:r>
              <a:rPr lang="cs-CZ" dirty="0" smtClean="0"/>
              <a:t>. </a:t>
            </a:r>
          </a:p>
          <a:p>
            <a:r>
              <a:rPr lang="cs-CZ" dirty="0" err="1" smtClean="0"/>
              <a:t>Survival</a:t>
            </a:r>
            <a:r>
              <a:rPr lang="cs-CZ" dirty="0" smtClean="0"/>
              <a:t> </a:t>
            </a:r>
            <a:r>
              <a:rPr lang="cs-CZ" dirty="0" err="1" smtClean="0"/>
              <a:t>uninteresting</a:t>
            </a:r>
            <a:r>
              <a:rPr lang="cs-CZ" dirty="0" smtClean="0"/>
              <a:t> </a:t>
            </a:r>
          </a:p>
          <a:p>
            <a:pPr lvl="1"/>
            <a:r>
              <a:rPr lang="cs-CZ" dirty="0" err="1" smtClean="0"/>
              <a:t>Features</a:t>
            </a:r>
            <a:r>
              <a:rPr lang="cs-CZ" dirty="0" smtClean="0"/>
              <a:t> I care </a:t>
            </a:r>
            <a:r>
              <a:rPr lang="cs-CZ" dirty="0" err="1" smtClean="0"/>
              <a:t>about</a:t>
            </a:r>
            <a:r>
              <a:rPr lang="cs-CZ" dirty="0" smtClean="0"/>
              <a:t> are </a:t>
            </a:r>
            <a:r>
              <a:rPr lang="cs-CZ" dirty="0" err="1" smtClean="0"/>
              <a:t>tied</a:t>
            </a:r>
            <a:r>
              <a:rPr lang="cs-CZ" dirty="0" smtClean="0"/>
              <a:t> to </a:t>
            </a:r>
            <a:r>
              <a:rPr lang="cs-CZ" dirty="0" err="1" smtClean="0"/>
              <a:t>the</a:t>
            </a:r>
            <a:r>
              <a:rPr lang="cs-CZ" dirty="0" smtClean="0"/>
              <a:t> body and mind, </a:t>
            </a:r>
            <a:r>
              <a:rPr lang="cs-CZ" dirty="0" err="1" smtClean="0"/>
              <a:t>if</a:t>
            </a:r>
            <a:r>
              <a:rPr lang="cs-CZ" dirty="0" smtClean="0"/>
              <a:t> </a:t>
            </a:r>
            <a:r>
              <a:rPr lang="cs-CZ" dirty="0" err="1" smtClean="0"/>
              <a:t>those</a:t>
            </a:r>
            <a:r>
              <a:rPr lang="cs-CZ" dirty="0" smtClean="0"/>
              <a:t> </a:t>
            </a:r>
            <a:r>
              <a:rPr lang="cs-CZ" dirty="0" err="1" smtClean="0"/>
              <a:t>vanish</a:t>
            </a:r>
            <a:r>
              <a:rPr lang="cs-CZ" dirty="0" smtClean="0"/>
              <a:t>, </a:t>
            </a:r>
            <a:r>
              <a:rPr lang="cs-CZ" dirty="0" err="1" smtClean="0"/>
              <a:t>the</a:t>
            </a:r>
            <a:r>
              <a:rPr lang="cs-CZ" dirty="0" smtClean="0"/>
              <a:t> </a:t>
            </a:r>
            <a:r>
              <a:rPr lang="cs-CZ" dirty="0" err="1" smtClean="0"/>
              <a:t>survival</a:t>
            </a:r>
            <a:r>
              <a:rPr lang="cs-CZ" dirty="0" smtClean="0"/>
              <a:t> </a:t>
            </a:r>
            <a:r>
              <a:rPr lang="cs-CZ" dirty="0" err="1" smtClean="0"/>
              <a:t>of</a:t>
            </a:r>
            <a:r>
              <a:rPr lang="cs-CZ" dirty="0" smtClean="0"/>
              <a:t> </a:t>
            </a:r>
            <a:r>
              <a:rPr lang="cs-CZ" dirty="0" err="1" smtClean="0"/>
              <a:t>mere</a:t>
            </a:r>
            <a:r>
              <a:rPr lang="cs-CZ" dirty="0" smtClean="0"/>
              <a:t> soul </a:t>
            </a:r>
            <a:r>
              <a:rPr lang="cs-CZ" dirty="0" err="1" smtClean="0"/>
              <a:t>does</a:t>
            </a:r>
            <a:r>
              <a:rPr lang="cs-CZ" dirty="0" smtClean="0"/>
              <a:t> not </a:t>
            </a:r>
            <a:r>
              <a:rPr lang="cs-CZ" dirty="0" err="1" smtClean="0"/>
              <a:t>give</a:t>
            </a:r>
            <a:r>
              <a:rPr lang="cs-CZ" dirty="0" smtClean="0"/>
              <a:t> </a:t>
            </a:r>
            <a:r>
              <a:rPr lang="cs-CZ" dirty="0" err="1" smtClean="0"/>
              <a:t>me</a:t>
            </a:r>
            <a:r>
              <a:rPr lang="cs-CZ" dirty="0" smtClean="0"/>
              <a:t> </a:t>
            </a:r>
            <a:r>
              <a:rPr lang="cs-CZ" dirty="0" err="1" smtClean="0"/>
              <a:t>what</a:t>
            </a:r>
            <a:r>
              <a:rPr lang="cs-CZ" dirty="0" smtClean="0"/>
              <a:t> I </a:t>
            </a:r>
            <a:r>
              <a:rPr lang="cs-CZ" dirty="0" err="1" smtClean="0"/>
              <a:t>want</a:t>
            </a:r>
            <a:r>
              <a:rPr lang="cs-CZ" dirty="0" smtClean="0"/>
              <a:t>. </a:t>
            </a:r>
            <a:endParaRPr lang="cs-CZ" dirty="0"/>
          </a:p>
        </p:txBody>
      </p:sp>
    </p:spTree>
    <p:extLst>
      <p:ext uri="{BB962C8B-B14F-4D97-AF65-F5344CB8AC3E}">
        <p14:creationId xmlns:p14="http://schemas.microsoft.com/office/powerpoint/2010/main" val="7448821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Body and </a:t>
            </a:r>
            <a:r>
              <a:rPr lang="cs-CZ" dirty="0" err="1" smtClean="0"/>
              <a:t>immortality</a:t>
            </a:r>
            <a:endParaRPr lang="en-GB" dirty="0"/>
          </a:p>
        </p:txBody>
      </p:sp>
      <p:sp>
        <p:nvSpPr>
          <p:cNvPr id="3" name="Zástupný symbol pro obsah 2"/>
          <p:cNvSpPr>
            <a:spLocks noGrp="1"/>
          </p:cNvSpPr>
          <p:nvPr>
            <p:ph idx="1"/>
          </p:nvPr>
        </p:nvSpPr>
        <p:spPr/>
        <p:txBody>
          <a:bodyPr/>
          <a:lstStyle/>
          <a:p>
            <a:r>
              <a:rPr lang="cs-CZ" dirty="0" smtClean="0"/>
              <a:t>P1 = P2 </a:t>
            </a:r>
            <a:r>
              <a:rPr lang="cs-CZ" dirty="0" err="1" smtClean="0"/>
              <a:t>iff</a:t>
            </a:r>
            <a:r>
              <a:rPr lang="cs-CZ" dirty="0" smtClean="0"/>
              <a:t> </a:t>
            </a:r>
            <a:r>
              <a:rPr lang="cs-CZ" dirty="0" err="1" smtClean="0"/>
              <a:t>they</a:t>
            </a:r>
            <a:r>
              <a:rPr lang="cs-CZ" dirty="0" smtClean="0"/>
              <a:t> </a:t>
            </a:r>
            <a:r>
              <a:rPr lang="cs-CZ" dirty="0" err="1" smtClean="0"/>
              <a:t>have</a:t>
            </a:r>
            <a:r>
              <a:rPr lang="cs-CZ" dirty="0" smtClean="0"/>
              <a:t> </a:t>
            </a:r>
            <a:r>
              <a:rPr lang="cs-CZ" dirty="0" err="1" smtClean="0"/>
              <a:t>the</a:t>
            </a:r>
            <a:r>
              <a:rPr lang="cs-CZ" dirty="0" smtClean="0"/>
              <a:t> </a:t>
            </a:r>
            <a:r>
              <a:rPr lang="cs-CZ" dirty="0" err="1" smtClean="0"/>
              <a:t>same</a:t>
            </a:r>
            <a:r>
              <a:rPr lang="cs-CZ" dirty="0" smtClean="0"/>
              <a:t> body.</a:t>
            </a:r>
          </a:p>
          <a:p>
            <a:pPr lvl="1"/>
            <a:r>
              <a:rPr lang="cs-CZ" dirty="0" err="1" smtClean="0"/>
              <a:t>What</a:t>
            </a:r>
            <a:r>
              <a:rPr lang="cs-CZ" dirty="0" smtClean="0"/>
              <a:t> </a:t>
            </a:r>
            <a:r>
              <a:rPr lang="cs-CZ" dirty="0" err="1" smtClean="0"/>
              <a:t>counts</a:t>
            </a:r>
            <a:r>
              <a:rPr lang="cs-CZ" dirty="0" smtClean="0"/>
              <a:t> as </a:t>
            </a:r>
            <a:r>
              <a:rPr lang="cs-CZ" dirty="0" err="1" smtClean="0"/>
              <a:t>the</a:t>
            </a:r>
            <a:r>
              <a:rPr lang="cs-CZ" dirty="0" smtClean="0"/>
              <a:t> </a:t>
            </a:r>
            <a:r>
              <a:rPr lang="cs-CZ" dirty="0" err="1" smtClean="0"/>
              <a:t>same</a:t>
            </a:r>
            <a:r>
              <a:rPr lang="cs-CZ" dirty="0" smtClean="0"/>
              <a:t>?</a:t>
            </a:r>
          </a:p>
          <a:p>
            <a:pPr lvl="2"/>
            <a:r>
              <a:rPr lang="cs-CZ" dirty="0" err="1" smtClean="0"/>
              <a:t>Sameness</a:t>
            </a:r>
            <a:r>
              <a:rPr lang="cs-CZ" dirty="0" smtClean="0"/>
              <a:t> </a:t>
            </a:r>
            <a:r>
              <a:rPr lang="cs-CZ" dirty="0" err="1" smtClean="0"/>
              <a:t>of</a:t>
            </a:r>
            <a:r>
              <a:rPr lang="cs-CZ" dirty="0" smtClean="0"/>
              <a:t> </a:t>
            </a:r>
            <a:r>
              <a:rPr lang="cs-CZ" dirty="0" err="1" smtClean="0"/>
              <a:t>matter</a:t>
            </a:r>
            <a:r>
              <a:rPr lang="cs-CZ" dirty="0" smtClean="0"/>
              <a:t> (</a:t>
            </a:r>
            <a:r>
              <a:rPr lang="cs-CZ" dirty="0" err="1" smtClean="0"/>
              <a:t>atoms</a:t>
            </a:r>
            <a:r>
              <a:rPr lang="cs-CZ" dirty="0" smtClean="0"/>
              <a:t>, </a:t>
            </a:r>
            <a:r>
              <a:rPr lang="cs-CZ" dirty="0" err="1" smtClean="0"/>
              <a:t>tissues</a:t>
            </a:r>
            <a:r>
              <a:rPr lang="cs-CZ" dirty="0" smtClean="0"/>
              <a:t>)</a:t>
            </a:r>
          </a:p>
          <a:p>
            <a:pPr lvl="2"/>
            <a:r>
              <a:rPr lang="cs-CZ" dirty="0" err="1" smtClean="0"/>
              <a:t>Continuity</a:t>
            </a:r>
            <a:r>
              <a:rPr lang="cs-CZ" dirty="0" smtClean="0"/>
              <a:t> </a:t>
            </a:r>
            <a:r>
              <a:rPr lang="cs-CZ" dirty="0" err="1" smtClean="0"/>
              <a:t>of</a:t>
            </a:r>
            <a:r>
              <a:rPr lang="cs-CZ" dirty="0" smtClean="0"/>
              <a:t> </a:t>
            </a:r>
            <a:r>
              <a:rPr lang="cs-CZ" dirty="0" err="1" smtClean="0"/>
              <a:t>matter</a:t>
            </a:r>
            <a:r>
              <a:rPr lang="cs-CZ" dirty="0" smtClean="0"/>
              <a:t>.</a:t>
            </a:r>
          </a:p>
          <a:p>
            <a:r>
              <a:rPr lang="cs-CZ" dirty="0" err="1" smtClean="0"/>
              <a:t>Can</a:t>
            </a:r>
            <a:r>
              <a:rPr lang="cs-CZ" dirty="0" smtClean="0"/>
              <a:t> I </a:t>
            </a:r>
            <a:r>
              <a:rPr lang="cs-CZ" dirty="0" err="1" smtClean="0"/>
              <a:t>survive</a:t>
            </a:r>
            <a:r>
              <a:rPr lang="cs-CZ" dirty="0" smtClean="0"/>
              <a:t> my </a:t>
            </a:r>
            <a:r>
              <a:rPr lang="cs-CZ" dirty="0" err="1" smtClean="0"/>
              <a:t>bodily</a:t>
            </a:r>
            <a:r>
              <a:rPr lang="cs-CZ" dirty="0" smtClean="0"/>
              <a:t> </a:t>
            </a:r>
            <a:r>
              <a:rPr lang="cs-CZ" dirty="0" err="1" smtClean="0"/>
              <a:t>death</a:t>
            </a:r>
            <a:r>
              <a:rPr lang="cs-CZ" dirty="0" smtClean="0"/>
              <a:t>?</a:t>
            </a:r>
          </a:p>
          <a:p>
            <a:pPr lvl="1"/>
            <a:r>
              <a:rPr lang="cs-CZ" dirty="0" smtClean="0"/>
              <a:t>No. </a:t>
            </a:r>
          </a:p>
        </p:txBody>
      </p:sp>
    </p:spTree>
    <p:extLst>
      <p:ext uri="{BB962C8B-B14F-4D97-AF65-F5344CB8AC3E}">
        <p14:creationId xmlns:p14="http://schemas.microsoft.com/office/powerpoint/2010/main" val="3774264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Memory</a:t>
            </a:r>
            <a:r>
              <a:rPr lang="cs-CZ" dirty="0" smtClean="0"/>
              <a:t> </a:t>
            </a:r>
            <a:r>
              <a:rPr lang="cs-CZ" dirty="0" err="1" smtClean="0"/>
              <a:t>theory</a:t>
            </a:r>
            <a:endParaRPr lang="en-GB" dirty="0"/>
          </a:p>
        </p:txBody>
      </p:sp>
      <p:sp>
        <p:nvSpPr>
          <p:cNvPr id="3" name="Zástupný symbol pro obsah 2"/>
          <p:cNvSpPr>
            <a:spLocks noGrp="1"/>
          </p:cNvSpPr>
          <p:nvPr>
            <p:ph idx="1"/>
          </p:nvPr>
        </p:nvSpPr>
        <p:spPr/>
        <p:txBody>
          <a:bodyPr/>
          <a:lstStyle/>
          <a:p>
            <a:r>
              <a:rPr lang="cs-CZ" dirty="0" smtClean="0"/>
              <a:t>John Locke – </a:t>
            </a:r>
            <a:r>
              <a:rPr lang="cs-CZ" dirty="0" err="1" smtClean="0"/>
              <a:t>We</a:t>
            </a:r>
            <a:r>
              <a:rPr lang="cs-CZ" dirty="0" smtClean="0"/>
              <a:t> are </a:t>
            </a:r>
            <a:r>
              <a:rPr lang="cs-CZ" dirty="0" err="1" smtClean="0"/>
              <a:t>sure</a:t>
            </a:r>
            <a:r>
              <a:rPr lang="cs-CZ" dirty="0" smtClean="0"/>
              <a:t> </a:t>
            </a:r>
            <a:r>
              <a:rPr lang="cs-CZ" dirty="0" err="1" smtClean="0"/>
              <a:t>of</a:t>
            </a:r>
            <a:r>
              <a:rPr lang="cs-CZ" dirty="0" smtClean="0"/>
              <a:t> </a:t>
            </a:r>
            <a:r>
              <a:rPr lang="cs-CZ" dirty="0" err="1" smtClean="0"/>
              <a:t>our</a:t>
            </a:r>
            <a:r>
              <a:rPr lang="cs-CZ" dirty="0" smtClean="0"/>
              <a:t> </a:t>
            </a:r>
            <a:r>
              <a:rPr lang="cs-CZ" dirty="0" err="1" smtClean="0"/>
              <a:t>own</a:t>
            </a:r>
            <a:r>
              <a:rPr lang="cs-CZ" dirty="0" smtClean="0"/>
              <a:t> persistence. </a:t>
            </a:r>
            <a:r>
              <a:rPr lang="cs-CZ" dirty="0" err="1" smtClean="0"/>
              <a:t>How</a:t>
            </a:r>
            <a:r>
              <a:rPr lang="cs-CZ" dirty="0" smtClean="0"/>
              <a:t>? </a:t>
            </a:r>
            <a:r>
              <a:rPr lang="cs-CZ" dirty="0" err="1" smtClean="0"/>
              <a:t>We</a:t>
            </a:r>
            <a:r>
              <a:rPr lang="cs-CZ" dirty="0" smtClean="0"/>
              <a:t> </a:t>
            </a:r>
            <a:r>
              <a:rPr lang="cs-CZ" dirty="0" err="1" smtClean="0"/>
              <a:t>remeber</a:t>
            </a:r>
            <a:r>
              <a:rPr lang="cs-CZ" dirty="0" smtClean="0"/>
              <a:t> </a:t>
            </a:r>
            <a:r>
              <a:rPr lang="cs-CZ" dirty="0" err="1" smtClean="0"/>
              <a:t>it</a:t>
            </a:r>
            <a:r>
              <a:rPr lang="cs-CZ" dirty="0" smtClean="0"/>
              <a:t>.</a:t>
            </a:r>
          </a:p>
          <a:p>
            <a:r>
              <a:rPr lang="cs-CZ" dirty="0" smtClean="0"/>
              <a:t>PI </a:t>
            </a:r>
            <a:r>
              <a:rPr lang="cs-CZ" dirty="0" err="1" smtClean="0"/>
              <a:t>consists</a:t>
            </a:r>
            <a:r>
              <a:rPr lang="cs-CZ" dirty="0" smtClean="0"/>
              <a:t> in </a:t>
            </a:r>
            <a:r>
              <a:rPr lang="cs-CZ" dirty="0" err="1" smtClean="0"/>
              <a:t>sameness</a:t>
            </a:r>
            <a:r>
              <a:rPr lang="cs-CZ" dirty="0" smtClean="0"/>
              <a:t> </a:t>
            </a:r>
            <a:r>
              <a:rPr lang="cs-CZ" dirty="0" err="1" smtClean="0"/>
              <a:t>of</a:t>
            </a:r>
            <a:r>
              <a:rPr lang="cs-CZ" dirty="0" smtClean="0"/>
              <a:t> </a:t>
            </a:r>
            <a:r>
              <a:rPr lang="cs-CZ" dirty="0" err="1" smtClean="0"/>
              <a:t>consciousness</a:t>
            </a:r>
            <a:r>
              <a:rPr lang="cs-CZ" dirty="0" smtClean="0"/>
              <a:t>, </a:t>
            </a:r>
            <a:r>
              <a:rPr lang="cs-CZ" dirty="0" err="1" smtClean="0"/>
              <a:t>that</a:t>
            </a:r>
            <a:r>
              <a:rPr lang="cs-CZ" dirty="0" smtClean="0"/>
              <a:t> </a:t>
            </a:r>
            <a:r>
              <a:rPr lang="cs-CZ" dirty="0" err="1" smtClean="0"/>
              <a:t>is</a:t>
            </a:r>
            <a:r>
              <a:rPr lang="cs-CZ" dirty="0" smtClean="0"/>
              <a:t>, </a:t>
            </a:r>
            <a:r>
              <a:rPr lang="cs-CZ" dirty="0" err="1" smtClean="0"/>
              <a:t>memory</a:t>
            </a:r>
            <a:r>
              <a:rPr lang="cs-CZ" dirty="0" smtClean="0"/>
              <a:t> </a:t>
            </a:r>
            <a:r>
              <a:rPr lang="cs-CZ" dirty="0" err="1" smtClean="0"/>
              <a:t>connectedness</a:t>
            </a:r>
            <a:r>
              <a:rPr lang="cs-CZ" dirty="0" smtClean="0"/>
              <a:t>.</a:t>
            </a:r>
          </a:p>
          <a:p>
            <a:r>
              <a:rPr lang="cs-CZ" dirty="0" smtClean="0"/>
              <a:t>P1 = P2 </a:t>
            </a:r>
            <a:r>
              <a:rPr lang="cs-CZ" dirty="0" err="1" smtClean="0"/>
              <a:t>if</a:t>
            </a:r>
            <a:r>
              <a:rPr lang="cs-CZ" dirty="0" smtClean="0"/>
              <a:t> P2 </a:t>
            </a:r>
            <a:r>
              <a:rPr lang="cs-CZ" dirty="0" err="1" smtClean="0"/>
              <a:t>can</a:t>
            </a:r>
            <a:r>
              <a:rPr lang="cs-CZ" dirty="0" smtClean="0"/>
              <a:t> </a:t>
            </a:r>
            <a:r>
              <a:rPr lang="cs-CZ" dirty="0" err="1" smtClean="0"/>
              <a:t>remember</a:t>
            </a:r>
            <a:r>
              <a:rPr lang="cs-CZ" dirty="0" smtClean="0"/>
              <a:t> P1´s </a:t>
            </a:r>
            <a:r>
              <a:rPr lang="cs-CZ" dirty="0" err="1" smtClean="0"/>
              <a:t>experiences</a:t>
            </a:r>
            <a:r>
              <a:rPr lang="cs-CZ" dirty="0" smtClean="0"/>
              <a:t>.</a:t>
            </a:r>
          </a:p>
          <a:p>
            <a:r>
              <a:rPr lang="cs-CZ" dirty="0" err="1" smtClean="0"/>
              <a:t>Explanation</a:t>
            </a:r>
            <a:r>
              <a:rPr lang="cs-CZ" dirty="0" smtClean="0"/>
              <a:t> </a:t>
            </a:r>
            <a:r>
              <a:rPr lang="cs-CZ" dirty="0" err="1" smtClean="0"/>
              <a:t>of</a:t>
            </a:r>
            <a:r>
              <a:rPr lang="cs-CZ" dirty="0" smtClean="0"/>
              <a:t> </a:t>
            </a:r>
            <a:r>
              <a:rPr lang="cs-CZ" dirty="0" err="1" smtClean="0"/>
              <a:t>afterlife</a:t>
            </a:r>
            <a:endParaRPr lang="cs-CZ" dirty="0" smtClean="0"/>
          </a:p>
          <a:p>
            <a:r>
              <a:rPr lang="cs-CZ" dirty="0" err="1" smtClean="0"/>
              <a:t>Survival</a:t>
            </a:r>
            <a:r>
              <a:rPr lang="cs-CZ" dirty="0" smtClean="0"/>
              <a:t> </a:t>
            </a:r>
            <a:r>
              <a:rPr lang="cs-CZ" dirty="0" err="1" smtClean="0"/>
              <a:t>is</a:t>
            </a:r>
            <a:r>
              <a:rPr lang="cs-CZ" dirty="0" smtClean="0"/>
              <a:t> </a:t>
            </a:r>
            <a:r>
              <a:rPr lang="cs-CZ" dirty="0" err="1" smtClean="0"/>
              <a:t>interesting</a:t>
            </a:r>
            <a:endParaRPr lang="cs-CZ" dirty="0" smtClean="0"/>
          </a:p>
          <a:p>
            <a:r>
              <a:rPr lang="cs-CZ" dirty="0" err="1" smtClean="0"/>
              <a:t>Explanation</a:t>
            </a:r>
            <a:r>
              <a:rPr lang="cs-CZ" dirty="0" smtClean="0"/>
              <a:t> </a:t>
            </a:r>
            <a:r>
              <a:rPr lang="cs-CZ" dirty="0" err="1" smtClean="0"/>
              <a:t>of</a:t>
            </a:r>
            <a:r>
              <a:rPr lang="cs-CZ" dirty="0" smtClean="0"/>
              <a:t> </a:t>
            </a:r>
            <a:r>
              <a:rPr lang="cs-CZ" dirty="0" err="1" smtClean="0"/>
              <a:t>responsibility</a:t>
            </a:r>
            <a:r>
              <a:rPr lang="cs-CZ" dirty="0" smtClean="0"/>
              <a:t> (mind swap)</a:t>
            </a:r>
            <a:endParaRPr lang="en-GB" dirty="0"/>
          </a:p>
        </p:txBody>
      </p:sp>
    </p:spTree>
    <p:extLst>
      <p:ext uri="{BB962C8B-B14F-4D97-AF65-F5344CB8AC3E}">
        <p14:creationId xmlns:p14="http://schemas.microsoft.com/office/powerpoint/2010/main" val="30834061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Memory</a:t>
            </a:r>
            <a:r>
              <a:rPr lang="cs-CZ" dirty="0" smtClean="0"/>
              <a:t> </a:t>
            </a:r>
            <a:r>
              <a:rPr lang="cs-CZ" dirty="0" err="1" smtClean="0"/>
              <a:t>theory</a:t>
            </a:r>
            <a:endParaRPr lang="en-GB" dirty="0"/>
          </a:p>
        </p:txBody>
      </p:sp>
      <p:sp>
        <p:nvSpPr>
          <p:cNvPr id="3" name="Zástupný symbol pro obsah 2"/>
          <p:cNvSpPr>
            <a:spLocks noGrp="1"/>
          </p:cNvSpPr>
          <p:nvPr>
            <p:ph idx="1"/>
          </p:nvPr>
        </p:nvSpPr>
        <p:spPr>
          <a:xfrm>
            <a:off x="457200" y="1600201"/>
            <a:ext cx="8147248" cy="676672"/>
          </a:xfrm>
        </p:spPr>
        <p:txBody>
          <a:bodyPr/>
          <a:lstStyle/>
          <a:p>
            <a:r>
              <a:rPr lang="cs-CZ" dirty="0" smtClean="0"/>
              <a:t>Prince and </a:t>
            </a:r>
            <a:r>
              <a:rPr lang="cs-CZ" dirty="0" err="1" smtClean="0"/>
              <a:t>Cobbler</a:t>
            </a:r>
            <a:r>
              <a:rPr lang="cs-CZ" dirty="0" smtClean="0"/>
              <a:t> experiment (mind swap)</a:t>
            </a:r>
          </a:p>
          <a:p>
            <a:endParaRPr lang="en-GB" dirty="0"/>
          </a:p>
        </p:txBody>
      </p:sp>
      <p:pic>
        <p:nvPicPr>
          <p:cNvPr id="3074" name="Picture 2" descr="http://www.dissolute.com.au/the-avengers-tv-series/series-5/images/who5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276872"/>
            <a:ext cx="7272808" cy="3960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384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Problems</a:t>
            </a:r>
            <a:r>
              <a:rPr lang="cs-CZ" dirty="0" smtClean="0"/>
              <a:t> </a:t>
            </a:r>
            <a:r>
              <a:rPr lang="cs-CZ" dirty="0" err="1" smtClean="0"/>
              <a:t>of</a:t>
            </a:r>
            <a:r>
              <a:rPr lang="cs-CZ" dirty="0" smtClean="0"/>
              <a:t> </a:t>
            </a:r>
            <a:r>
              <a:rPr lang="cs-CZ" dirty="0" err="1" smtClean="0"/>
              <a:t>memory</a:t>
            </a:r>
            <a:r>
              <a:rPr lang="cs-CZ" dirty="0" smtClean="0"/>
              <a:t> </a:t>
            </a:r>
            <a:r>
              <a:rPr lang="cs-CZ" dirty="0" err="1" smtClean="0"/>
              <a:t>theory</a:t>
            </a:r>
            <a:endParaRPr lang="en-GB" dirty="0"/>
          </a:p>
        </p:txBody>
      </p:sp>
      <p:sp>
        <p:nvSpPr>
          <p:cNvPr id="3" name="Zástupný symbol pro obsah 2"/>
          <p:cNvSpPr>
            <a:spLocks noGrp="1"/>
          </p:cNvSpPr>
          <p:nvPr>
            <p:ph idx="1"/>
          </p:nvPr>
        </p:nvSpPr>
        <p:spPr/>
        <p:txBody>
          <a:bodyPr>
            <a:normAutofit/>
          </a:bodyPr>
          <a:lstStyle/>
          <a:p>
            <a:r>
              <a:rPr lang="cs-CZ" dirty="0" smtClean="0"/>
              <a:t>I </a:t>
            </a:r>
            <a:r>
              <a:rPr lang="cs-CZ" dirty="0" err="1" smtClean="0"/>
              <a:t>have</a:t>
            </a:r>
            <a:r>
              <a:rPr lang="cs-CZ" dirty="0" smtClean="0"/>
              <a:t> not done </a:t>
            </a:r>
            <a:r>
              <a:rPr lang="cs-CZ" dirty="0" err="1" smtClean="0"/>
              <a:t>what</a:t>
            </a:r>
            <a:r>
              <a:rPr lang="cs-CZ" dirty="0" smtClean="0"/>
              <a:t> I </a:t>
            </a:r>
            <a:r>
              <a:rPr lang="cs-CZ" dirty="0" err="1" smtClean="0"/>
              <a:t>cannot</a:t>
            </a:r>
            <a:r>
              <a:rPr lang="cs-CZ" dirty="0" smtClean="0"/>
              <a:t> </a:t>
            </a:r>
            <a:r>
              <a:rPr lang="cs-CZ" dirty="0" err="1" smtClean="0"/>
              <a:t>remember</a:t>
            </a:r>
            <a:endParaRPr lang="cs-CZ" dirty="0" smtClean="0"/>
          </a:p>
          <a:p>
            <a:r>
              <a:rPr lang="cs-CZ" dirty="0" smtClean="0"/>
              <a:t>Identity </a:t>
            </a:r>
            <a:r>
              <a:rPr lang="cs-CZ" dirty="0" err="1" smtClean="0"/>
              <a:t>is</a:t>
            </a:r>
            <a:r>
              <a:rPr lang="cs-CZ" dirty="0" smtClean="0"/>
              <a:t> </a:t>
            </a:r>
            <a:r>
              <a:rPr lang="cs-CZ" dirty="0" err="1" smtClean="0"/>
              <a:t>transitive</a:t>
            </a:r>
            <a:r>
              <a:rPr lang="cs-CZ" dirty="0" smtClean="0"/>
              <a:t>:</a:t>
            </a:r>
          </a:p>
          <a:p>
            <a:pPr lvl="1"/>
            <a:r>
              <a:rPr lang="cs-CZ" dirty="0" err="1" smtClean="0"/>
              <a:t>If</a:t>
            </a:r>
            <a:r>
              <a:rPr lang="cs-CZ" dirty="0" smtClean="0"/>
              <a:t> P1=P2 and P2=P3, </a:t>
            </a:r>
            <a:r>
              <a:rPr lang="cs-CZ" dirty="0" err="1" smtClean="0"/>
              <a:t>then</a:t>
            </a:r>
            <a:r>
              <a:rPr lang="cs-CZ" dirty="0" smtClean="0"/>
              <a:t> P1=P3</a:t>
            </a:r>
          </a:p>
          <a:p>
            <a:r>
              <a:rPr lang="cs-CZ" dirty="0" smtClean="0"/>
              <a:t>Boy-</a:t>
            </a:r>
            <a:r>
              <a:rPr lang="cs-CZ" dirty="0" err="1" smtClean="0"/>
              <a:t>officer</a:t>
            </a:r>
            <a:r>
              <a:rPr lang="cs-CZ" dirty="0" smtClean="0"/>
              <a:t>-</a:t>
            </a:r>
            <a:r>
              <a:rPr lang="cs-CZ" dirty="0" err="1" smtClean="0"/>
              <a:t>general</a:t>
            </a:r>
            <a:r>
              <a:rPr lang="cs-CZ" dirty="0" smtClean="0"/>
              <a:t> story (paradox)</a:t>
            </a:r>
          </a:p>
          <a:p>
            <a:pPr lvl="1"/>
            <a:r>
              <a:rPr lang="cs-CZ" dirty="0" err="1" smtClean="0"/>
              <a:t>Officer</a:t>
            </a:r>
            <a:r>
              <a:rPr lang="cs-CZ" dirty="0" smtClean="0"/>
              <a:t> </a:t>
            </a:r>
            <a:r>
              <a:rPr lang="cs-CZ" dirty="0" err="1" smtClean="0"/>
              <a:t>remebers</a:t>
            </a:r>
            <a:r>
              <a:rPr lang="cs-CZ" dirty="0" smtClean="0"/>
              <a:t> boy (=)</a:t>
            </a:r>
          </a:p>
          <a:p>
            <a:pPr lvl="1"/>
            <a:r>
              <a:rPr lang="cs-CZ" dirty="0" smtClean="0"/>
              <a:t>General </a:t>
            </a:r>
            <a:r>
              <a:rPr lang="cs-CZ" dirty="0" err="1" smtClean="0"/>
              <a:t>remebers</a:t>
            </a:r>
            <a:r>
              <a:rPr lang="cs-CZ" dirty="0" smtClean="0"/>
              <a:t> </a:t>
            </a:r>
            <a:r>
              <a:rPr lang="cs-CZ" dirty="0" err="1" smtClean="0"/>
              <a:t>officer</a:t>
            </a:r>
            <a:r>
              <a:rPr lang="cs-CZ" dirty="0" smtClean="0"/>
              <a:t> (=)</a:t>
            </a:r>
          </a:p>
          <a:p>
            <a:pPr lvl="1"/>
            <a:r>
              <a:rPr lang="cs-CZ" dirty="0" smtClean="0"/>
              <a:t>General </a:t>
            </a:r>
            <a:r>
              <a:rPr lang="cs-CZ" dirty="0" err="1" smtClean="0"/>
              <a:t>does</a:t>
            </a:r>
            <a:r>
              <a:rPr lang="cs-CZ" dirty="0" smtClean="0"/>
              <a:t> not </a:t>
            </a:r>
            <a:r>
              <a:rPr lang="cs-CZ" dirty="0" err="1" smtClean="0"/>
              <a:t>remember</a:t>
            </a:r>
            <a:r>
              <a:rPr lang="cs-CZ" dirty="0" smtClean="0"/>
              <a:t> boy (not =)</a:t>
            </a:r>
          </a:p>
          <a:p>
            <a:pPr lvl="1"/>
            <a:r>
              <a:rPr lang="cs-CZ" dirty="0" smtClean="0"/>
              <a:t>But </a:t>
            </a:r>
            <a:r>
              <a:rPr lang="cs-CZ" dirty="0" err="1" smtClean="0"/>
              <a:t>general</a:t>
            </a:r>
            <a:r>
              <a:rPr lang="cs-CZ" dirty="0" smtClean="0"/>
              <a:t> = boy (by transitivity)</a:t>
            </a:r>
          </a:p>
        </p:txBody>
      </p:sp>
    </p:spTree>
    <p:extLst>
      <p:ext uri="{BB962C8B-B14F-4D97-AF65-F5344CB8AC3E}">
        <p14:creationId xmlns:p14="http://schemas.microsoft.com/office/powerpoint/2010/main" val="34873323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Psychological</a:t>
            </a:r>
            <a:r>
              <a:rPr lang="cs-CZ" dirty="0" smtClean="0"/>
              <a:t> </a:t>
            </a:r>
            <a:r>
              <a:rPr lang="cs-CZ" dirty="0" err="1" smtClean="0"/>
              <a:t>theory</a:t>
            </a:r>
            <a:endParaRPr lang="en-GB" dirty="0"/>
          </a:p>
        </p:txBody>
      </p:sp>
      <p:sp>
        <p:nvSpPr>
          <p:cNvPr id="3" name="Zástupný symbol pro obsah 2"/>
          <p:cNvSpPr>
            <a:spLocks noGrp="1"/>
          </p:cNvSpPr>
          <p:nvPr>
            <p:ph idx="1"/>
          </p:nvPr>
        </p:nvSpPr>
        <p:spPr/>
        <p:txBody>
          <a:bodyPr/>
          <a:lstStyle/>
          <a:p>
            <a:r>
              <a:rPr lang="cs-CZ" dirty="0" smtClean="0"/>
              <a:t>P1 = P2 </a:t>
            </a:r>
            <a:r>
              <a:rPr lang="cs-CZ" dirty="0" err="1" smtClean="0"/>
              <a:t>if</a:t>
            </a:r>
            <a:r>
              <a:rPr lang="cs-CZ" dirty="0" smtClean="0"/>
              <a:t> P1 </a:t>
            </a:r>
            <a:r>
              <a:rPr lang="cs-CZ" dirty="0" err="1" smtClean="0"/>
              <a:t>is</a:t>
            </a:r>
            <a:r>
              <a:rPr lang="cs-CZ" dirty="0" smtClean="0"/>
              <a:t> </a:t>
            </a:r>
            <a:r>
              <a:rPr lang="cs-CZ" dirty="0" err="1" smtClean="0"/>
              <a:t>psychologically</a:t>
            </a:r>
            <a:r>
              <a:rPr lang="cs-CZ" dirty="0" smtClean="0"/>
              <a:t> </a:t>
            </a:r>
            <a:r>
              <a:rPr lang="cs-CZ" dirty="0" err="1" smtClean="0"/>
              <a:t>continuous</a:t>
            </a:r>
            <a:r>
              <a:rPr lang="cs-CZ" dirty="0" smtClean="0"/>
              <a:t> </a:t>
            </a:r>
            <a:r>
              <a:rPr lang="cs-CZ" dirty="0" err="1" smtClean="0"/>
              <a:t>with</a:t>
            </a:r>
            <a:r>
              <a:rPr lang="cs-CZ" dirty="0" smtClean="0"/>
              <a:t> P2</a:t>
            </a:r>
          </a:p>
          <a:p>
            <a:r>
              <a:rPr lang="cs-CZ" dirty="0" smtClean="0"/>
              <a:t>PC – a </a:t>
            </a:r>
            <a:r>
              <a:rPr lang="cs-CZ" dirty="0" err="1" smtClean="0"/>
              <a:t>chain</a:t>
            </a:r>
            <a:r>
              <a:rPr lang="cs-CZ" dirty="0" smtClean="0"/>
              <a:t> </a:t>
            </a:r>
            <a:r>
              <a:rPr lang="cs-CZ" dirty="0" err="1" smtClean="0"/>
              <a:t>of</a:t>
            </a:r>
            <a:r>
              <a:rPr lang="cs-CZ" dirty="0" smtClean="0"/>
              <a:t> direct </a:t>
            </a:r>
            <a:r>
              <a:rPr lang="cs-CZ" dirty="0" err="1" smtClean="0"/>
              <a:t>psychological</a:t>
            </a:r>
            <a:r>
              <a:rPr lang="cs-CZ" dirty="0" smtClean="0"/>
              <a:t> </a:t>
            </a:r>
            <a:r>
              <a:rPr lang="cs-CZ" dirty="0" err="1" smtClean="0"/>
              <a:t>connections</a:t>
            </a:r>
            <a:endParaRPr lang="cs-CZ" dirty="0" smtClean="0"/>
          </a:p>
          <a:p>
            <a:pPr lvl="1"/>
            <a:r>
              <a:rPr lang="cs-CZ" dirty="0" err="1" smtClean="0"/>
              <a:t>Memories</a:t>
            </a:r>
            <a:r>
              <a:rPr lang="cs-CZ" dirty="0" smtClean="0"/>
              <a:t>, </a:t>
            </a:r>
            <a:r>
              <a:rPr lang="cs-CZ" dirty="0" err="1" smtClean="0"/>
              <a:t>intentions</a:t>
            </a:r>
            <a:r>
              <a:rPr lang="cs-CZ" dirty="0" smtClean="0"/>
              <a:t>, </a:t>
            </a:r>
            <a:r>
              <a:rPr lang="cs-CZ" dirty="0" err="1" smtClean="0"/>
              <a:t>beliefs</a:t>
            </a:r>
            <a:r>
              <a:rPr lang="cs-CZ" dirty="0" smtClean="0"/>
              <a:t>, </a:t>
            </a:r>
            <a:r>
              <a:rPr lang="cs-CZ" dirty="0" err="1" smtClean="0"/>
              <a:t>character</a:t>
            </a:r>
            <a:r>
              <a:rPr lang="cs-CZ" dirty="0" smtClean="0"/>
              <a:t> </a:t>
            </a:r>
            <a:r>
              <a:rPr lang="cs-CZ" dirty="0" err="1" smtClean="0"/>
              <a:t>traits</a:t>
            </a:r>
            <a:r>
              <a:rPr lang="cs-CZ" dirty="0" smtClean="0"/>
              <a:t> </a:t>
            </a:r>
            <a:r>
              <a:rPr lang="cs-CZ" dirty="0" err="1" smtClean="0"/>
              <a:t>etc</a:t>
            </a:r>
            <a:r>
              <a:rPr lang="cs-CZ" dirty="0" smtClean="0"/>
              <a:t>.</a:t>
            </a:r>
          </a:p>
          <a:p>
            <a:pPr lvl="1"/>
            <a:r>
              <a:rPr lang="cs-CZ" dirty="0" smtClean="0"/>
              <a:t>Rope analogy</a:t>
            </a:r>
          </a:p>
          <a:p>
            <a:pPr marL="514350" indent="-457200"/>
            <a:r>
              <a:rPr lang="cs-CZ" dirty="0" smtClean="0"/>
              <a:t>PT </a:t>
            </a:r>
            <a:r>
              <a:rPr lang="cs-CZ" dirty="0" err="1" smtClean="0"/>
              <a:t>can</a:t>
            </a:r>
            <a:r>
              <a:rPr lang="cs-CZ" dirty="0" smtClean="0"/>
              <a:t> </a:t>
            </a:r>
            <a:r>
              <a:rPr lang="cs-CZ" dirty="0" err="1" smtClean="0"/>
              <a:t>explain</a:t>
            </a:r>
            <a:r>
              <a:rPr lang="cs-CZ" dirty="0" smtClean="0"/>
              <a:t> </a:t>
            </a:r>
            <a:r>
              <a:rPr lang="cs-CZ" dirty="0" err="1" smtClean="0"/>
              <a:t>the</a:t>
            </a:r>
            <a:r>
              <a:rPr lang="cs-CZ" dirty="0" smtClean="0"/>
              <a:t> boy-</a:t>
            </a:r>
            <a:r>
              <a:rPr lang="cs-CZ" dirty="0" err="1" smtClean="0"/>
              <a:t>general</a:t>
            </a:r>
            <a:r>
              <a:rPr lang="cs-CZ" dirty="0" smtClean="0"/>
              <a:t> case</a:t>
            </a:r>
            <a:endParaRPr lang="en-GB" dirty="0"/>
          </a:p>
        </p:txBody>
      </p:sp>
    </p:spTree>
    <p:extLst>
      <p:ext uri="{BB962C8B-B14F-4D97-AF65-F5344CB8AC3E}">
        <p14:creationId xmlns:p14="http://schemas.microsoft.com/office/powerpoint/2010/main" val="144207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What is philosophy?</a:t>
            </a:r>
            <a:endParaRPr lang="en-GB" dirty="0"/>
          </a:p>
        </p:txBody>
      </p:sp>
      <p:sp>
        <p:nvSpPr>
          <p:cNvPr id="3" name="Zástupný symbol pro obsah 2"/>
          <p:cNvSpPr>
            <a:spLocks noGrp="1"/>
          </p:cNvSpPr>
          <p:nvPr>
            <p:ph idx="1"/>
          </p:nvPr>
        </p:nvSpPr>
        <p:spPr/>
        <p:txBody>
          <a:bodyPr/>
          <a:lstStyle/>
          <a:p>
            <a:r>
              <a:rPr lang="en-GB" dirty="0" smtClean="0"/>
              <a:t>(x science) inquiry into problems</a:t>
            </a:r>
            <a:r>
              <a:rPr lang="cs-CZ" dirty="0"/>
              <a:t> </a:t>
            </a:r>
            <a:r>
              <a:rPr lang="en-GB" dirty="0" smtClean="0"/>
              <a:t>which cannot be resolved by more empirical evidence</a:t>
            </a:r>
            <a:endParaRPr lang="cs-CZ" dirty="0" smtClean="0"/>
          </a:p>
          <a:p>
            <a:pPr lvl="1"/>
            <a:r>
              <a:rPr lang="en-GB" dirty="0" smtClean="0"/>
              <a:t>How your ideas hang together, rather than whether they are true</a:t>
            </a:r>
            <a:endParaRPr lang="cs-CZ" dirty="0" smtClean="0"/>
          </a:p>
          <a:p>
            <a:r>
              <a:rPr lang="cs-CZ" dirty="0" err="1" smtClean="0"/>
              <a:t>Search</a:t>
            </a:r>
            <a:r>
              <a:rPr lang="cs-CZ" dirty="0" smtClean="0"/>
              <a:t> </a:t>
            </a:r>
            <a:r>
              <a:rPr lang="cs-CZ" dirty="0" err="1" smtClean="0"/>
              <a:t>for</a:t>
            </a:r>
            <a:r>
              <a:rPr lang="cs-CZ" dirty="0" smtClean="0"/>
              <a:t> a </a:t>
            </a:r>
            <a:r>
              <a:rPr lang="cs-CZ" dirty="0" err="1" smtClean="0"/>
              <a:t>coherent</a:t>
            </a:r>
            <a:r>
              <a:rPr lang="cs-CZ" dirty="0" smtClean="0"/>
              <a:t> and </a:t>
            </a:r>
            <a:r>
              <a:rPr lang="cs-CZ" dirty="0" err="1" smtClean="0"/>
              <a:t>justified</a:t>
            </a:r>
            <a:r>
              <a:rPr lang="cs-CZ" dirty="0" smtClean="0"/>
              <a:t> </a:t>
            </a:r>
            <a:r>
              <a:rPr lang="cs-CZ" dirty="0" err="1" smtClean="0"/>
              <a:t>overall</a:t>
            </a:r>
            <a:r>
              <a:rPr lang="cs-CZ" dirty="0" smtClean="0"/>
              <a:t> </a:t>
            </a:r>
            <a:r>
              <a:rPr lang="cs-CZ" dirty="0" err="1" smtClean="0"/>
              <a:t>world-view</a:t>
            </a:r>
            <a:r>
              <a:rPr lang="cs-CZ" dirty="0" smtClean="0"/>
              <a:t>. </a:t>
            </a:r>
          </a:p>
          <a:p>
            <a:r>
              <a:rPr lang="cs-CZ" dirty="0" err="1" smtClean="0"/>
              <a:t>Philosophy</a:t>
            </a:r>
            <a:r>
              <a:rPr lang="cs-CZ" dirty="0" smtClean="0"/>
              <a:t> </a:t>
            </a:r>
            <a:r>
              <a:rPr lang="cs-CZ" dirty="0" err="1" smtClean="0"/>
              <a:t>starts</a:t>
            </a:r>
            <a:r>
              <a:rPr lang="cs-CZ" dirty="0" smtClean="0"/>
              <a:t> </a:t>
            </a:r>
            <a:r>
              <a:rPr lang="cs-CZ" dirty="0" err="1" smtClean="0"/>
              <a:t>where</a:t>
            </a:r>
            <a:r>
              <a:rPr lang="cs-CZ" dirty="0" smtClean="0"/>
              <a:t> </a:t>
            </a:r>
            <a:r>
              <a:rPr lang="cs-CZ" dirty="0" err="1" smtClean="0"/>
              <a:t>two</a:t>
            </a:r>
            <a:r>
              <a:rPr lang="cs-CZ" dirty="0" smtClean="0"/>
              <a:t> </a:t>
            </a:r>
            <a:r>
              <a:rPr lang="cs-CZ" dirty="0" err="1" smtClean="0"/>
              <a:t>common-sense</a:t>
            </a:r>
            <a:r>
              <a:rPr lang="cs-CZ" dirty="0" smtClean="0"/>
              <a:t> </a:t>
            </a:r>
            <a:r>
              <a:rPr lang="cs-CZ" dirty="0" err="1" smtClean="0"/>
              <a:t>notions</a:t>
            </a:r>
            <a:r>
              <a:rPr lang="cs-CZ" dirty="0" smtClean="0"/>
              <a:t> </a:t>
            </a:r>
            <a:r>
              <a:rPr lang="cs-CZ" dirty="0" err="1" smtClean="0"/>
              <a:t>push</a:t>
            </a:r>
            <a:r>
              <a:rPr lang="cs-CZ" dirty="0" smtClean="0"/>
              <a:t> in </a:t>
            </a:r>
            <a:r>
              <a:rPr lang="cs-CZ" dirty="0" err="1" smtClean="0"/>
              <a:t>different</a:t>
            </a:r>
            <a:r>
              <a:rPr lang="cs-CZ" dirty="0" smtClean="0"/>
              <a:t> </a:t>
            </a:r>
            <a:r>
              <a:rPr lang="cs-CZ" dirty="0" err="1" smtClean="0"/>
              <a:t>directions</a:t>
            </a:r>
            <a:endParaRPr lang="en-GB" dirty="0" smtClean="0"/>
          </a:p>
          <a:p>
            <a:pPr marL="0" indent="0">
              <a:buNone/>
            </a:pPr>
            <a:endParaRPr lang="en-GB" dirty="0"/>
          </a:p>
        </p:txBody>
      </p:sp>
    </p:spTree>
    <p:extLst>
      <p:ext uri="{BB962C8B-B14F-4D97-AF65-F5344CB8AC3E}">
        <p14:creationId xmlns:p14="http://schemas.microsoft.com/office/powerpoint/2010/main" val="17338937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Psychological</a:t>
            </a:r>
            <a:r>
              <a:rPr lang="cs-CZ" dirty="0" smtClean="0"/>
              <a:t> </a:t>
            </a:r>
            <a:r>
              <a:rPr lang="cs-CZ" dirty="0" err="1" smtClean="0"/>
              <a:t>theory</a:t>
            </a:r>
            <a:endParaRPr lang="en-GB" dirty="0"/>
          </a:p>
        </p:txBody>
      </p:sp>
      <p:sp>
        <p:nvSpPr>
          <p:cNvPr id="3" name="Zástupný symbol pro obsah 2"/>
          <p:cNvSpPr>
            <a:spLocks noGrp="1"/>
          </p:cNvSpPr>
          <p:nvPr>
            <p:ph idx="1"/>
          </p:nvPr>
        </p:nvSpPr>
        <p:spPr/>
        <p:txBody>
          <a:bodyPr/>
          <a:lstStyle/>
          <a:p>
            <a:r>
              <a:rPr lang="cs-CZ" dirty="0" err="1" smtClean="0"/>
              <a:t>Can</a:t>
            </a:r>
            <a:r>
              <a:rPr lang="cs-CZ" dirty="0" smtClean="0"/>
              <a:t> </a:t>
            </a:r>
            <a:r>
              <a:rPr lang="cs-CZ" dirty="0" err="1" smtClean="0"/>
              <a:t>explain</a:t>
            </a:r>
            <a:r>
              <a:rPr lang="cs-CZ" dirty="0" smtClean="0"/>
              <a:t> </a:t>
            </a:r>
            <a:r>
              <a:rPr lang="cs-CZ" dirty="0" err="1" smtClean="0"/>
              <a:t>afterlife</a:t>
            </a:r>
            <a:endParaRPr lang="cs-CZ" dirty="0" smtClean="0"/>
          </a:p>
          <a:p>
            <a:r>
              <a:rPr lang="cs-CZ" dirty="0" smtClean="0"/>
              <a:t>PI </a:t>
            </a:r>
            <a:r>
              <a:rPr lang="cs-CZ" dirty="0" err="1" smtClean="0"/>
              <a:t>is</a:t>
            </a:r>
            <a:r>
              <a:rPr lang="cs-CZ" dirty="0" smtClean="0"/>
              <a:t> </a:t>
            </a:r>
            <a:r>
              <a:rPr lang="cs-CZ" dirty="0" err="1" smtClean="0"/>
              <a:t>epistemically</a:t>
            </a:r>
            <a:r>
              <a:rPr lang="cs-CZ" dirty="0" smtClean="0"/>
              <a:t> </a:t>
            </a:r>
            <a:r>
              <a:rPr lang="cs-CZ" dirty="0" err="1" smtClean="0"/>
              <a:t>accessible</a:t>
            </a:r>
            <a:endParaRPr lang="cs-CZ" dirty="0" smtClean="0"/>
          </a:p>
          <a:p>
            <a:r>
              <a:rPr lang="cs-CZ" dirty="0" err="1" smtClean="0"/>
              <a:t>Can</a:t>
            </a:r>
            <a:r>
              <a:rPr lang="cs-CZ" dirty="0" smtClean="0"/>
              <a:t> </a:t>
            </a:r>
            <a:r>
              <a:rPr lang="cs-CZ" dirty="0" err="1" smtClean="0"/>
              <a:t>account</a:t>
            </a:r>
            <a:r>
              <a:rPr lang="cs-CZ" dirty="0" smtClean="0"/>
              <a:t> </a:t>
            </a:r>
            <a:r>
              <a:rPr lang="cs-CZ" dirty="0" err="1" smtClean="0"/>
              <a:t>for</a:t>
            </a:r>
            <a:r>
              <a:rPr lang="cs-CZ" dirty="0" smtClean="0"/>
              <a:t> </a:t>
            </a:r>
            <a:r>
              <a:rPr lang="cs-CZ" dirty="0" err="1" smtClean="0"/>
              <a:t>responsibility</a:t>
            </a:r>
            <a:endParaRPr lang="cs-CZ" dirty="0" smtClean="0"/>
          </a:p>
          <a:p>
            <a:r>
              <a:rPr lang="cs-CZ" dirty="0" err="1" smtClean="0"/>
              <a:t>Implications</a:t>
            </a:r>
            <a:r>
              <a:rPr lang="cs-CZ" dirty="0" smtClean="0"/>
              <a:t> </a:t>
            </a:r>
            <a:r>
              <a:rPr lang="cs-CZ" dirty="0" err="1" smtClean="0"/>
              <a:t>for</a:t>
            </a:r>
            <a:endParaRPr lang="cs-CZ" dirty="0" smtClean="0"/>
          </a:p>
          <a:p>
            <a:pPr lvl="1"/>
            <a:r>
              <a:rPr lang="cs-CZ" dirty="0" err="1" smtClean="0"/>
              <a:t>Abortion</a:t>
            </a:r>
            <a:r>
              <a:rPr lang="cs-CZ" dirty="0" smtClean="0"/>
              <a:t>, </a:t>
            </a:r>
            <a:r>
              <a:rPr lang="cs-CZ" dirty="0" err="1" smtClean="0"/>
              <a:t>euthanasia</a:t>
            </a:r>
            <a:r>
              <a:rPr lang="cs-CZ" dirty="0" smtClean="0"/>
              <a:t>, </a:t>
            </a:r>
            <a:r>
              <a:rPr lang="cs-CZ" dirty="0" err="1" smtClean="0"/>
              <a:t>advance</a:t>
            </a:r>
            <a:r>
              <a:rPr lang="cs-CZ" dirty="0" smtClean="0"/>
              <a:t> </a:t>
            </a:r>
            <a:r>
              <a:rPr lang="cs-CZ" dirty="0" err="1" smtClean="0"/>
              <a:t>directives</a:t>
            </a:r>
            <a:endParaRPr lang="en-GB" dirty="0"/>
          </a:p>
        </p:txBody>
      </p:sp>
    </p:spTree>
    <p:extLst>
      <p:ext uri="{BB962C8B-B14F-4D97-AF65-F5344CB8AC3E}">
        <p14:creationId xmlns:p14="http://schemas.microsoft.com/office/powerpoint/2010/main" val="41745204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Problems</a:t>
            </a:r>
            <a:r>
              <a:rPr lang="cs-CZ" dirty="0" smtClean="0"/>
              <a:t> </a:t>
            </a:r>
            <a:r>
              <a:rPr lang="cs-CZ" dirty="0" err="1" smtClean="0"/>
              <a:t>of</a:t>
            </a:r>
            <a:r>
              <a:rPr lang="cs-CZ" dirty="0" smtClean="0"/>
              <a:t> PT</a:t>
            </a:r>
            <a:endParaRPr lang="en-GB" dirty="0"/>
          </a:p>
        </p:txBody>
      </p:sp>
      <p:sp>
        <p:nvSpPr>
          <p:cNvPr id="3" name="Zástupný symbol pro obsah 2"/>
          <p:cNvSpPr>
            <a:spLocks noGrp="1"/>
          </p:cNvSpPr>
          <p:nvPr>
            <p:ph idx="1"/>
          </p:nvPr>
        </p:nvSpPr>
        <p:spPr>
          <a:xfrm>
            <a:off x="457200" y="1600200"/>
            <a:ext cx="8219256" cy="1036711"/>
          </a:xfrm>
        </p:spPr>
        <p:txBody>
          <a:bodyPr>
            <a:normAutofit fontScale="92500" lnSpcReduction="10000"/>
          </a:bodyPr>
          <a:lstStyle/>
          <a:p>
            <a:r>
              <a:rPr lang="cs-CZ" dirty="0" smtClean="0"/>
              <a:t>D. Parfit – </a:t>
            </a:r>
            <a:r>
              <a:rPr lang="cs-CZ" dirty="0" err="1" smtClean="0"/>
              <a:t>teleportation</a:t>
            </a:r>
            <a:r>
              <a:rPr lang="cs-CZ" dirty="0" smtClean="0"/>
              <a:t> (</a:t>
            </a:r>
            <a:r>
              <a:rPr lang="cs-CZ" dirty="0" err="1" smtClean="0"/>
              <a:t>travel</a:t>
            </a:r>
            <a:r>
              <a:rPr lang="cs-CZ" dirty="0" smtClean="0"/>
              <a:t> </a:t>
            </a:r>
            <a:r>
              <a:rPr lang="cs-CZ" dirty="0" err="1" smtClean="0"/>
              <a:t>or</a:t>
            </a:r>
            <a:r>
              <a:rPr lang="cs-CZ" dirty="0" smtClean="0"/>
              <a:t> </a:t>
            </a:r>
            <a:r>
              <a:rPr lang="cs-CZ" dirty="0" err="1" smtClean="0"/>
              <a:t>death</a:t>
            </a:r>
            <a:r>
              <a:rPr lang="cs-CZ" dirty="0" smtClean="0"/>
              <a:t>?)</a:t>
            </a:r>
          </a:p>
          <a:p>
            <a:r>
              <a:rPr lang="cs-CZ" dirty="0" err="1" smtClean="0"/>
              <a:t>See</a:t>
            </a:r>
            <a:r>
              <a:rPr lang="cs-CZ" dirty="0" smtClean="0"/>
              <a:t> </a:t>
            </a:r>
            <a:r>
              <a:rPr lang="cs-CZ" dirty="0" err="1" smtClean="0"/>
              <a:t>documentary</a:t>
            </a:r>
            <a:r>
              <a:rPr lang="cs-CZ" dirty="0" smtClean="0"/>
              <a:t> </a:t>
            </a:r>
            <a:r>
              <a:rPr lang="cs-CZ" dirty="0" err="1" smtClean="0"/>
              <a:t>Brainspotting</a:t>
            </a:r>
            <a:r>
              <a:rPr lang="cs-CZ" dirty="0" smtClean="0"/>
              <a:t> 7:30</a:t>
            </a:r>
            <a:endParaRPr lang="en-GB" dirty="0"/>
          </a:p>
        </p:txBody>
      </p:sp>
      <p:pic>
        <p:nvPicPr>
          <p:cNvPr id="4098" name="Picture 2" descr="Teleport-Terminal.png (912×69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996952"/>
            <a:ext cx="4320480" cy="3292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2593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Problems</a:t>
            </a:r>
            <a:r>
              <a:rPr lang="cs-CZ" dirty="0" smtClean="0"/>
              <a:t> </a:t>
            </a:r>
            <a:r>
              <a:rPr lang="cs-CZ" dirty="0" err="1" smtClean="0"/>
              <a:t>of</a:t>
            </a:r>
            <a:r>
              <a:rPr lang="cs-CZ" dirty="0" smtClean="0"/>
              <a:t> PT</a:t>
            </a:r>
            <a:endParaRPr lang="en-GB" dirty="0"/>
          </a:p>
        </p:txBody>
      </p:sp>
      <p:sp>
        <p:nvSpPr>
          <p:cNvPr id="3" name="Zástupný symbol pro obsah 2"/>
          <p:cNvSpPr>
            <a:spLocks noGrp="1"/>
          </p:cNvSpPr>
          <p:nvPr>
            <p:ph idx="1"/>
          </p:nvPr>
        </p:nvSpPr>
        <p:spPr/>
        <p:txBody>
          <a:bodyPr/>
          <a:lstStyle/>
          <a:p>
            <a:r>
              <a:rPr lang="cs-CZ" dirty="0" err="1" smtClean="0"/>
              <a:t>Lesson</a:t>
            </a:r>
            <a:r>
              <a:rPr lang="cs-CZ" dirty="0" smtClean="0"/>
              <a:t>: PI </a:t>
            </a:r>
            <a:r>
              <a:rPr lang="cs-CZ" dirty="0" err="1" smtClean="0"/>
              <a:t>cannot</a:t>
            </a:r>
            <a:r>
              <a:rPr lang="cs-CZ" dirty="0" smtClean="0"/>
              <a:t> </a:t>
            </a:r>
            <a:r>
              <a:rPr lang="cs-CZ" dirty="0" err="1" smtClean="0"/>
              <a:t>be</a:t>
            </a:r>
            <a:r>
              <a:rPr lang="cs-CZ" dirty="0" smtClean="0"/>
              <a:t> </a:t>
            </a:r>
            <a:r>
              <a:rPr lang="cs-CZ" dirty="0" err="1" smtClean="0"/>
              <a:t>psychological</a:t>
            </a:r>
            <a:r>
              <a:rPr lang="cs-CZ" dirty="0" smtClean="0"/>
              <a:t> </a:t>
            </a:r>
            <a:r>
              <a:rPr lang="cs-CZ" dirty="0" err="1" smtClean="0"/>
              <a:t>continuity</a:t>
            </a:r>
            <a:r>
              <a:rPr lang="cs-CZ" dirty="0" smtClean="0"/>
              <a:t>, </a:t>
            </a:r>
            <a:r>
              <a:rPr lang="cs-CZ" dirty="0" err="1" smtClean="0"/>
              <a:t>because</a:t>
            </a:r>
            <a:r>
              <a:rPr lang="cs-CZ" dirty="0" smtClean="0"/>
              <a:t> PI </a:t>
            </a:r>
            <a:r>
              <a:rPr lang="cs-CZ" dirty="0" err="1" smtClean="0"/>
              <a:t>cannot</a:t>
            </a:r>
            <a:r>
              <a:rPr lang="cs-CZ" dirty="0" smtClean="0"/>
              <a:t> </a:t>
            </a:r>
            <a:r>
              <a:rPr lang="cs-CZ" dirty="0" err="1" smtClean="0"/>
              <a:t>branch</a:t>
            </a:r>
            <a:r>
              <a:rPr lang="cs-CZ" dirty="0" smtClean="0"/>
              <a:t>. </a:t>
            </a:r>
          </a:p>
          <a:p>
            <a:r>
              <a:rPr lang="cs-CZ" dirty="0" smtClean="0"/>
              <a:t>Fix: „No </a:t>
            </a:r>
            <a:r>
              <a:rPr lang="cs-CZ" dirty="0" err="1" smtClean="0"/>
              <a:t>branching</a:t>
            </a:r>
            <a:r>
              <a:rPr lang="cs-CZ" dirty="0" smtClean="0"/>
              <a:t> </a:t>
            </a:r>
            <a:r>
              <a:rPr lang="cs-CZ" dirty="0" err="1" smtClean="0"/>
              <a:t>condition</a:t>
            </a:r>
            <a:r>
              <a:rPr lang="cs-CZ" dirty="0" smtClean="0"/>
              <a:t>“</a:t>
            </a:r>
          </a:p>
          <a:p>
            <a:pPr lvl="1"/>
            <a:r>
              <a:rPr lang="cs-CZ" dirty="0" smtClean="0"/>
              <a:t>P1=P2 </a:t>
            </a:r>
            <a:r>
              <a:rPr lang="cs-CZ" dirty="0" err="1" smtClean="0"/>
              <a:t>iff</a:t>
            </a:r>
            <a:r>
              <a:rPr lang="cs-CZ" dirty="0" smtClean="0"/>
              <a:t> P2 </a:t>
            </a:r>
            <a:r>
              <a:rPr lang="cs-CZ" dirty="0" err="1" smtClean="0"/>
              <a:t>is</a:t>
            </a:r>
            <a:r>
              <a:rPr lang="cs-CZ" dirty="0" smtClean="0"/>
              <a:t> </a:t>
            </a:r>
            <a:r>
              <a:rPr lang="cs-CZ" dirty="0" err="1" smtClean="0"/>
              <a:t>psychologically</a:t>
            </a:r>
            <a:r>
              <a:rPr lang="cs-CZ" dirty="0" smtClean="0"/>
              <a:t> </a:t>
            </a:r>
            <a:r>
              <a:rPr lang="cs-CZ" dirty="0" err="1" smtClean="0"/>
              <a:t>continuous</a:t>
            </a:r>
            <a:r>
              <a:rPr lang="cs-CZ" dirty="0" smtClean="0"/>
              <a:t> </a:t>
            </a:r>
            <a:r>
              <a:rPr lang="cs-CZ" dirty="0" err="1" smtClean="0"/>
              <a:t>with</a:t>
            </a:r>
            <a:r>
              <a:rPr lang="cs-CZ" dirty="0" smtClean="0"/>
              <a:t> P1 and no-</a:t>
            </a:r>
            <a:r>
              <a:rPr lang="cs-CZ" dirty="0" err="1" smtClean="0"/>
              <a:t>one</a:t>
            </a:r>
            <a:r>
              <a:rPr lang="cs-CZ" dirty="0" smtClean="0"/>
              <a:t> </a:t>
            </a:r>
            <a:r>
              <a:rPr lang="cs-CZ" dirty="0" err="1" smtClean="0"/>
              <a:t>else</a:t>
            </a:r>
            <a:r>
              <a:rPr lang="cs-CZ" dirty="0" smtClean="0"/>
              <a:t> </a:t>
            </a:r>
            <a:r>
              <a:rPr lang="cs-CZ" dirty="0" err="1" smtClean="0"/>
              <a:t>is</a:t>
            </a:r>
            <a:r>
              <a:rPr lang="cs-CZ" dirty="0" smtClean="0"/>
              <a:t>. </a:t>
            </a:r>
          </a:p>
          <a:p>
            <a:r>
              <a:rPr lang="cs-CZ" dirty="0" err="1" smtClean="0"/>
              <a:t>Further</a:t>
            </a:r>
            <a:r>
              <a:rPr lang="cs-CZ" dirty="0" smtClean="0"/>
              <a:t> </a:t>
            </a:r>
            <a:r>
              <a:rPr lang="cs-CZ" dirty="0" err="1" smtClean="0"/>
              <a:t>problems</a:t>
            </a:r>
            <a:r>
              <a:rPr lang="cs-CZ" dirty="0" smtClean="0"/>
              <a:t>:</a:t>
            </a:r>
            <a:endParaRPr lang="en-GB" dirty="0"/>
          </a:p>
        </p:txBody>
      </p:sp>
    </p:spTree>
    <p:extLst>
      <p:ext uri="{BB962C8B-B14F-4D97-AF65-F5344CB8AC3E}">
        <p14:creationId xmlns:p14="http://schemas.microsoft.com/office/powerpoint/2010/main" val="41791890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Problems</a:t>
            </a:r>
            <a:r>
              <a:rPr lang="cs-CZ" dirty="0" smtClean="0"/>
              <a:t> </a:t>
            </a:r>
            <a:r>
              <a:rPr lang="cs-CZ" dirty="0" err="1" smtClean="0"/>
              <a:t>of</a:t>
            </a:r>
            <a:r>
              <a:rPr lang="cs-CZ" dirty="0" smtClean="0"/>
              <a:t> PT</a:t>
            </a:r>
            <a:endParaRPr lang="en-GB" dirty="0"/>
          </a:p>
        </p:txBody>
      </p:sp>
      <p:sp>
        <p:nvSpPr>
          <p:cNvPr id="3" name="Zástupný symbol pro obsah 2"/>
          <p:cNvSpPr>
            <a:spLocks noGrp="1"/>
          </p:cNvSpPr>
          <p:nvPr>
            <p:ph idx="1"/>
          </p:nvPr>
        </p:nvSpPr>
        <p:spPr>
          <a:xfrm>
            <a:off x="457200" y="1600201"/>
            <a:ext cx="8291264" cy="1252735"/>
          </a:xfrm>
        </p:spPr>
        <p:txBody>
          <a:bodyPr/>
          <a:lstStyle/>
          <a:p>
            <a:r>
              <a:rPr lang="cs-CZ" dirty="0" smtClean="0"/>
              <a:t>Split brain </a:t>
            </a:r>
            <a:r>
              <a:rPr lang="cs-CZ" dirty="0" err="1" smtClean="0"/>
              <a:t>operation</a:t>
            </a:r>
            <a:r>
              <a:rPr lang="cs-CZ" dirty="0"/>
              <a:t> </a:t>
            </a:r>
            <a:r>
              <a:rPr lang="cs-CZ" dirty="0" smtClean="0"/>
              <a:t>+ double </a:t>
            </a:r>
            <a:r>
              <a:rPr lang="cs-CZ" dirty="0" err="1" smtClean="0"/>
              <a:t>hemisphere</a:t>
            </a:r>
            <a:r>
              <a:rPr lang="cs-CZ" dirty="0" smtClean="0"/>
              <a:t> </a:t>
            </a:r>
            <a:r>
              <a:rPr lang="cs-CZ" dirty="0" err="1" smtClean="0"/>
              <a:t>transplant</a:t>
            </a:r>
            <a:endParaRPr lang="cs-CZ"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188" y="3212976"/>
            <a:ext cx="3095625"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93171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Problems</a:t>
            </a:r>
            <a:endParaRPr lang="en-GB" dirty="0"/>
          </a:p>
        </p:txBody>
      </p:sp>
      <p:sp>
        <p:nvSpPr>
          <p:cNvPr id="3" name="Zástupný symbol pro obsah 2"/>
          <p:cNvSpPr>
            <a:spLocks noGrp="1"/>
          </p:cNvSpPr>
          <p:nvPr>
            <p:ph idx="1"/>
          </p:nvPr>
        </p:nvSpPr>
        <p:spPr/>
        <p:txBody>
          <a:bodyPr/>
          <a:lstStyle/>
          <a:p>
            <a:r>
              <a:rPr lang="cs-CZ" dirty="0" err="1" smtClean="0"/>
              <a:t>A´s</a:t>
            </a:r>
            <a:r>
              <a:rPr lang="cs-CZ" dirty="0" smtClean="0"/>
              <a:t> brain </a:t>
            </a:r>
            <a:r>
              <a:rPr lang="cs-CZ" dirty="0" err="1" smtClean="0"/>
              <a:t>is</a:t>
            </a:r>
            <a:r>
              <a:rPr lang="cs-CZ" dirty="0" smtClean="0"/>
              <a:t> split and </a:t>
            </a:r>
            <a:r>
              <a:rPr lang="cs-CZ" dirty="0" err="1" smtClean="0"/>
              <a:t>transplanted</a:t>
            </a:r>
            <a:r>
              <a:rPr lang="cs-CZ" dirty="0" smtClean="0"/>
              <a:t> </a:t>
            </a:r>
            <a:r>
              <a:rPr lang="cs-CZ" dirty="0" err="1" smtClean="0"/>
              <a:t>into</a:t>
            </a:r>
            <a:r>
              <a:rPr lang="cs-CZ" dirty="0" smtClean="0"/>
              <a:t> a body B and a body C. </a:t>
            </a:r>
          </a:p>
          <a:p>
            <a:r>
              <a:rPr lang="cs-CZ" dirty="0" smtClean="0"/>
              <a:t>B and C are </a:t>
            </a:r>
            <a:r>
              <a:rPr lang="cs-CZ" dirty="0" err="1" smtClean="0"/>
              <a:t>psychologically</a:t>
            </a:r>
            <a:r>
              <a:rPr lang="cs-CZ" dirty="0" smtClean="0"/>
              <a:t> </a:t>
            </a:r>
            <a:r>
              <a:rPr lang="cs-CZ" dirty="0" err="1" smtClean="0"/>
              <a:t>continous</a:t>
            </a:r>
            <a:r>
              <a:rPr lang="cs-CZ" dirty="0" smtClean="0"/>
              <a:t> </a:t>
            </a:r>
            <a:r>
              <a:rPr lang="cs-CZ" dirty="0" err="1" smtClean="0"/>
              <a:t>with</a:t>
            </a:r>
            <a:r>
              <a:rPr lang="cs-CZ" dirty="0" smtClean="0"/>
              <a:t> A</a:t>
            </a:r>
          </a:p>
          <a:p>
            <a:r>
              <a:rPr lang="cs-CZ" dirty="0" err="1" smtClean="0"/>
              <a:t>Therefore</a:t>
            </a:r>
            <a:r>
              <a:rPr lang="cs-CZ" dirty="0" smtClean="0"/>
              <a:t>: A has </a:t>
            </a:r>
            <a:r>
              <a:rPr lang="cs-CZ" dirty="0" err="1" smtClean="0"/>
              <a:t>died</a:t>
            </a:r>
            <a:r>
              <a:rPr lang="cs-CZ" dirty="0" smtClean="0"/>
              <a:t>.</a:t>
            </a:r>
          </a:p>
          <a:p>
            <a:r>
              <a:rPr lang="cs-CZ" dirty="0" err="1" smtClean="0"/>
              <a:t>If</a:t>
            </a:r>
            <a:r>
              <a:rPr lang="cs-CZ" dirty="0" smtClean="0"/>
              <a:t> </a:t>
            </a:r>
            <a:r>
              <a:rPr lang="cs-CZ" dirty="0" err="1" smtClean="0"/>
              <a:t>only</a:t>
            </a:r>
            <a:r>
              <a:rPr lang="cs-CZ" dirty="0" smtClean="0"/>
              <a:t> </a:t>
            </a:r>
            <a:r>
              <a:rPr lang="cs-CZ" dirty="0" err="1" smtClean="0"/>
              <a:t>one</a:t>
            </a:r>
            <a:r>
              <a:rPr lang="cs-CZ" dirty="0" smtClean="0"/>
              <a:t> </a:t>
            </a:r>
            <a:r>
              <a:rPr lang="cs-CZ" dirty="0" err="1" smtClean="0"/>
              <a:t>hemisphere</a:t>
            </a:r>
            <a:r>
              <a:rPr lang="cs-CZ" dirty="0" smtClean="0"/>
              <a:t> </a:t>
            </a:r>
            <a:r>
              <a:rPr lang="cs-CZ" dirty="0" err="1" smtClean="0"/>
              <a:t>were</a:t>
            </a:r>
            <a:r>
              <a:rPr lang="cs-CZ" dirty="0" smtClean="0"/>
              <a:t> </a:t>
            </a:r>
            <a:r>
              <a:rPr lang="cs-CZ" dirty="0" err="1" smtClean="0"/>
              <a:t>transplanted</a:t>
            </a:r>
            <a:r>
              <a:rPr lang="cs-CZ" dirty="0" smtClean="0"/>
              <a:t>, A </a:t>
            </a:r>
            <a:r>
              <a:rPr lang="cs-CZ" dirty="0" err="1" smtClean="0"/>
              <a:t>would</a:t>
            </a:r>
            <a:r>
              <a:rPr lang="cs-CZ" dirty="0" smtClean="0"/>
              <a:t> </a:t>
            </a:r>
            <a:r>
              <a:rPr lang="cs-CZ" dirty="0" err="1" smtClean="0"/>
              <a:t>survive</a:t>
            </a:r>
            <a:endParaRPr lang="cs-CZ" dirty="0" smtClean="0"/>
          </a:p>
          <a:p>
            <a:r>
              <a:rPr lang="cs-CZ" dirty="0" smtClean="0"/>
              <a:t>A </a:t>
            </a:r>
            <a:r>
              <a:rPr lang="cs-CZ" dirty="0" err="1" smtClean="0"/>
              <a:t>should</a:t>
            </a:r>
            <a:r>
              <a:rPr lang="cs-CZ" dirty="0" smtClean="0"/>
              <a:t> </a:t>
            </a:r>
            <a:r>
              <a:rPr lang="cs-CZ" dirty="0" err="1" smtClean="0"/>
              <a:t>bribe</a:t>
            </a:r>
            <a:r>
              <a:rPr lang="cs-CZ" dirty="0" smtClean="0"/>
              <a:t> a </a:t>
            </a:r>
            <a:r>
              <a:rPr lang="cs-CZ" dirty="0" err="1" smtClean="0"/>
              <a:t>nurse</a:t>
            </a:r>
            <a:r>
              <a:rPr lang="cs-CZ" dirty="0" smtClean="0"/>
              <a:t> to </a:t>
            </a:r>
            <a:r>
              <a:rPr lang="cs-CZ" dirty="0" err="1" smtClean="0"/>
              <a:t>destroy</a:t>
            </a:r>
            <a:r>
              <a:rPr lang="cs-CZ" dirty="0" smtClean="0"/>
              <a:t> </a:t>
            </a:r>
            <a:r>
              <a:rPr lang="cs-CZ" dirty="0" err="1" smtClean="0"/>
              <a:t>one</a:t>
            </a:r>
            <a:r>
              <a:rPr lang="cs-CZ" dirty="0" smtClean="0"/>
              <a:t> </a:t>
            </a:r>
            <a:r>
              <a:rPr lang="cs-CZ" dirty="0" err="1" smtClean="0"/>
              <a:t>hemisphere</a:t>
            </a:r>
            <a:r>
              <a:rPr lang="cs-CZ" dirty="0" smtClean="0"/>
              <a:t>. (reductio). </a:t>
            </a:r>
            <a:endParaRPr lang="en-GB" dirty="0"/>
          </a:p>
        </p:txBody>
      </p:sp>
    </p:spTree>
    <p:extLst>
      <p:ext uri="{BB962C8B-B14F-4D97-AF65-F5344CB8AC3E}">
        <p14:creationId xmlns:p14="http://schemas.microsoft.com/office/powerpoint/2010/main" val="19265398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Identity </a:t>
            </a:r>
            <a:r>
              <a:rPr lang="cs-CZ" dirty="0" err="1" smtClean="0"/>
              <a:t>does</a:t>
            </a:r>
            <a:r>
              <a:rPr lang="cs-CZ" dirty="0" smtClean="0"/>
              <a:t> not </a:t>
            </a:r>
            <a:r>
              <a:rPr lang="cs-CZ" dirty="0" err="1" smtClean="0"/>
              <a:t>matter</a:t>
            </a:r>
            <a:endParaRPr lang="en-GB" dirty="0"/>
          </a:p>
        </p:txBody>
      </p:sp>
      <p:sp>
        <p:nvSpPr>
          <p:cNvPr id="3" name="Zástupný symbol pro obsah 2"/>
          <p:cNvSpPr>
            <a:spLocks noGrp="1"/>
          </p:cNvSpPr>
          <p:nvPr>
            <p:ph idx="1"/>
          </p:nvPr>
        </p:nvSpPr>
        <p:spPr/>
        <p:txBody>
          <a:bodyPr/>
          <a:lstStyle/>
          <a:p>
            <a:r>
              <a:rPr lang="cs-CZ" dirty="0" smtClean="0"/>
              <a:t>Parfit: </a:t>
            </a:r>
            <a:r>
              <a:rPr lang="cs-CZ" dirty="0" err="1" smtClean="0"/>
              <a:t>After</a:t>
            </a:r>
            <a:r>
              <a:rPr lang="cs-CZ" dirty="0" smtClean="0"/>
              <a:t> </a:t>
            </a:r>
            <a:r>
              <a:rPr lang="cs-CZ" dirty="0" err="1" smtClean="0"/>
              <a:t>all</a:t>
            </a:r>
            <a:r>
              <a:rPr lang="cs-CZ" dirty="0" smtClean="0"/>
              <a:t>, PI </a:t>
            </a:r>
            <a:r>
              <a:rPr lang="cs-CZ" dirty="0" err="1" smtClean="0"/>
              <a:t>does</a:t>
            </a:r>
            <a:r>
              <a:rPr lang="cs-CZ" dirty="0" smtClean="0"/>
              <a:t> not </a:t>
            </a:r>
            <a:r>
              <a:rPr lang="cs-CZ" dirty="0" err="1" smtClean="0"/>
              <a:t>matter</a:t>
            </a:r>
            <a:r>
              <a:rPr lang="cs-CZ" dirty="0" smtClean="0"/>
              <a:t> </a:t>
            </a:r>
            <a:r>
              <a:rPr lang="cs-CZ" dirty="0" err="1" smtClean="0"/>
              <a:t>for</a:t>
            </a:r>
            <a:r>
              <a:rPr lang="cs-CZ" dirty="0" smtClean="0"/>
              <a:t> </a:t>
            </a:r>
            <a:r>
              <a:rPr lang="cs-CZ" dirty="0" err="1" smtClean="0"/>
              <a:t>survival</a:t>
            </a:r>
            <a:r>
              <a:rPr lang="cs-CZ" dirty="0" smtClean="0"/>
              <a:t>, </a:t>
            </a:r>
            <a:r>
              <a:rPr lang="cs-CZ" dirty="0" err="1" smtClean="0"/>
              <a:t>anticipation</a:t>
            </a:r>
            <a:r>
              <a:rPr lang="cs-CZ" dirty="0" smtClean="0"/>
              <a:t>, </a:t>
            </a:r>
            <a:r>
              <a:rPr lang="cs-CZ" dirty="0" err="1" smtClean="0"/>
              <a:t>responsibility</a:t>
            </a:r>
            <a:r>
              <a:rPr lang="cs-CZ" dirty="0" smtClean="0"/>
              <a:t>, </a:t>
            </a:r>
            <a:r>
              <a:rPr lang="cs-CZ" dirty="0" err="1" smtClean="0"/>
              <a:t>etc</a:t>
            </a:r>
            <a:r>
              <a:rPr lang="cs-CZ" dirty="0" smtClean="0"/>
              <a:t>. </a:t>
            </a:r>
          </a:p>
          <a:p>
            <a:pPr lvl="1"/>
            <a:r>
              <a:rPr lang="cs-CZ" dirty="0" smtClean="0"/>
              <a:t>Double </a:t>
            </a:r>
            <a:r>
              <a:rPr lang="cs-CZ" dirty="0" err="1" smtClean="0"/>
              <a:t>hemisphere</a:t>
            </a:r>
            <a:r>
              <a:rPr lang="cs-CZ" dirty="0" smtClean="0"/>
              <a:t> </a:t>
            </a:r>
            <a:r>
              <a:rPr lang="cs-CZ" dirty="0" err="1" smtClean="0"/>
              <a:t>transplant</a:t>
            </a:r>
            <a:r>
              <a:rPr lang="cs-CZ" dirty="0" smtClean="0"/>
              <a:t> </a:t>
            </a:r>
            <a:r>
              <a:rPr lang="cs-CZ" dirty="0" err="1" smtClean="0"/>
              <a:t>secures</a:t>
            </a:r>
            <a:r>
              <a:rPr lang="cs-CZ" dirty="0" smtClean="0"/>
              <a:t> </a:t>
            </a:r>
            <a:r>
              <a:rPr lang="cs-CZ" dirty="0" err="1" smtClean="0"/>
              <a:t>all</a:t>
            </a:r>
            <a:r>
              <a:rPr lang="cs-CZ" dirty="0" smtClean="0"/>
              <a:t> </a:t>
            </a:r>
            <a:r>
              <a:rPr lang="cs-CZ" dirty="0" err="1" smtClean="0"/>
              <a:t>the</a:t>
            </a:r>
            <a:r>
              <a:rPr lang="cs-CZ" dirty="0" smtClean="0"/>
              <a:t> </a:t>
            </a:r>
            <a:r>
              <a:rPr lang="cs-CZ" dirty="0" err="1" smtClean="0"/>
              <a:t>features</a:t>
            </a:r>
            <a:r>
              <a:rPr lang="cs-CZ" dirty="0" smtClean="0"/>
              <a:t> </a:t>
            </a:r>
            <a:r>
              <a:rPr lang="cs-CZ" dirty="0" err="1" smtClean="0"/>
              <a:t>of</a:t>
            </a:r>
            <a:r>
              <a:rPr lang="cs-CZ" dirty="0" smtClean="0"/>
              <a:t> a </a:t>
            </a:r>
            <a:r>
              <a:rPr lang="cs-CZ" dirty="0" err="1" smtClean="0"/>
              <a:t>regular</a:t>
            </a:r>
            <a:r>
              <a:rPr lang="cs-CZ" dirty="0" smtClean="0"/>
              <a:t> </a:t>
            </a:r>
            <a:r>
              <a:rPr lang="cs-CZ" dirty="0" err="1" smtClean="0"/>
              <a:t>survival</a:t>
            </a:r>
            <a:r>
              <a:rPr lang="cs-CZ" dirty="0" smtClean="0"/>
              <a:t>. </a:t>
            </a:r>
            <a:endParaRPr lang="en-GB" dirty="0"/>
          </a:p>
        </p:txBody>
      </p:sp>
    </p:spTree>
    <p:extLst>
      <p:ext uri="{BB962C8B-B14F-4D97-AF65-F5344CB8AC3E}">
        <p14:creationId xmlns:p14="http://schemas.microsoft.com/office/powerpoint/2010/main" val="19110518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Animalism</a:t>
            </a:r>
            <a:endParaRPr lang="en-GB" dirty="0"/>
          </a:p>
        </p:txBody>
      </p:sp>
      <p:sp>
        <p:nvSpPr>
          <p:cNvPr id="3" name="Zástupný symbol pro obsah 2"/>
          <p:cNvSpPr>
            <a:spLocks noGrp="1"/>
          </p:cNvSpPr>
          <p:nvPr>
            <p:ph idx="1"/>
          </p:nvPr>
        </p:nvSpPr>
        <p:spPr/>
        <p:txBody>
          <a:bodyPr/>
          <a:lstStyle/>
          <a:p>
            <a:r>
              <a:rPr lang="cs-CZ" dirty="0" err="1" smtClean="0"/>
              <a:t>Rejection</a:t>
            </a:r>
            <a:r>
              <a:rPr lang="cs-CZ" dirty="0" smtClean="0"/>
              <a:t> </a:t>
            </a:r>
            <a:r>
              <a:rPr lang="cs-CZ" dirty="0" err="1" smtClean="0"/>
              <a:t>of</a:t>
            </a:r>
            <a:r>
              <a:rPr lang="cs-CZ" dirty="0" smtClean="0"/>
              <a:t> </a:t>
            </a:r>
            <a:r>
              <a:rPr lang="cs-CZ" dirty="0" err="1" smtClean="0"/>
              <a:t>claim</a:t>
            </a:r>
            <a:r>
              <a:rPr lang="cs-CZ" dirty="0" smtClean="0"/>
              <a:t> </a:t>
            </a:r>
            <a:r>
              <a:rPr lang="cs-CZ" dirty="0" err="1" smtClean="0"/>
              <a:t>that</a:t>
            </a:r>
            <a:r>
              <a:rPr lang="cs-CZ" dirty="0" smtClean="0"/>
              <a:t> </a:t>
            </a:r>
            <a:r>
              <a:rPr lang="cs-CZ" dirty="0" err="1" smtClean="0"/>
              <a:t>psychological</a:t>
            </a:r>
            <a:r>
              <a:rPr lang="cs-CZ" dirty="0" smtClean="0"/>
              <a:t> </a:t>
            </a:r>
            <a:r>
              <a:rPr lang="cs-CZ" dirty="0" err="1" smtClean="0"/>
              <a:t>continuity</a:t>
            </a:r>
            <a:r>
              <a:rPr lang="cs-CZ" dirty="0" smtClean="0"/>
              <a:t> </a:t>
            </a:r>
            <a:r>
              <a:rPr lang="cs-CZ" dirty="0" err="1" smtClean="0"/>
              <a:t>is</a:t>
            </a:r>
            <a:r>
              <a:rPr lang="cs-CZ" dirty="0" smtClean="0"/>
              <a:t> </a:t>
            </a:r>
            <a:r>
              <a:rPr lang="cs-CZ" dirty="0" err="1" smtClean="0"/>
              <a:t>necessary</a:t>
            </a:r>
            <a:r>
              <a:rPr lang="cs-CZ" dirty="0" smtClean="0"/>
              <a:t> </a:t>
            </a:r>
            <a:r>
              <a:rPr lang="cs-CZ" dirty="0" err="1" smtClean="0"/>
              <a:t>for</a:t>
            </a:r>
            <a:r>
              <a:rPr lang="cs-CZ" dirty="0" smtClean="0"/>
              <a:t> identity. </a:t>
            </a:r>
          </a:p>
          <a:p>
            <a:r>
              <a:rPr lang="cs-CZ" dirty="0" smtClean="0"/>
              <a:t>PI has </a:t>
            </a:r>
            <a:r>
              <a:rPr lang="cs-CZ" dirty="0" err="1" smtClean="0"/>
              <a:t>nothing</a:t>
            </a:r>
            <a:r>
              <a:rPr lang="cs-CZ" dirty="0" smtClean="0"/>
              <a:t> to do </a:t>
            </a:r>
            <a:r>
              <a:rPr lang="cs-CZ" dirty="0" err="1" smtClean="0"/>
              <a:t>with</a:t>
            </a:r>
            <a:r>
              <a:rPr lang="cs-CZ" dirty="0" smtClean="0"/>
              <a:t> psychology. </a:t>
            </a:r>
          </a:p>
          <a:p>
            <a:r>
              <a:rPr lang="cs-CZ" dirty="0" err="1" smtClean="0"/>
              <a:t>Two</a:t>
            </a:r>
            <a:r>
              <a:rPr lang="cs-CZ" dirty="0" smtClean="0"/>
              <a:t> </a:t>
            </a:r>
            <a:r>
              <a:rPr lang="cs-CZ" dirty="0" err="1" smtClean="0"/>
              <a:t>arguments</a:t>
            </a:r>
            <a:r>
              <a:rPr lang="cs-CZ" dirty="0" smtClean="0"/>
              <a:t>: </a:t>
            </a:r>
            <a:r>
              <a:rPr lang="cs-CZ" dirty="0" err="1" smtClean="0"/>
              <a:t>the</a:t>
            </a:r>
            <a:r>
              <a:rPr lang="cs-CZ" dirty="0" smtClean="0"/>
              <a:t> fetus </a:t>
            </a:r>
            <a:r>
              <a:rPr lang="cs-CZ" dirty="0" err="1" smtClean="0"/>
              <a:t>problem</a:t>
            </a:r>
            <a:r>
              <a:rPr lang="cs-CZ" dirty="0" smtClean="0"/>
              <a:t>, </a:t>
            </a:r>
            <a:r>
              <a:rPr lang="cs-CZ" dirty="0" err="1" smtClean="0"/>
              <a:t>the</a:t>
            </a:r>
            <a:r>
              <a:rPr lang="cs-CZ" dirty="0" smtClean="0"/>
              <a:t> </a:t>
            </a:r>
            <a:r>
              <a:rPr lang="cs-CZ" dirty="0" err="1" smtClean="0"/>
              <a:t>thinking</a:t>
            </a:r>
            <a:r>
              <a:rPr lang="cs-CZ" dirty="0" smtClean="0"/>
              <a:t> animal </a:t>
            </a:r>
            <a:r>
              <a:rPr lang="cs-CZ" dirty="0" err="1" smtClean="0"/>
              <a:t>problem</a:t>
            </a:r>
            <a:endParaRPr lang="cs-CZ" dirty="0" smtClean="0"/>
          </a:p>
        </p:txBody>
      </p:sp>
    </p:spTree>
    <p:extLst>
      <p:ext uri="{BB962C8B-B14F-4D97-AF65-F5344CB8AC3E}">
        <p14:creationId xmlns:p14="http://schemas.microsoft.com/office/powerpoint/2010/main" val="19693679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The</a:t>
            </a:r>
            <a:r>
              <a:rPr lang="cs-CZ" dirty="0" smtClean="0"/>
              <a:t> fetus </a:t>
            </a:r>
            <a:r>
              <a:rPr lang="cs-CZ" dirty="0" err="1" smtClean="0"/>
              <a:t>problem</a:t>
            </a:r>
            <a:endParaRPr lang="en-GB" dirty="0"/>
          </a:p>
        </p:txBody>
      </p:sp>
      <p:sp>
        <p:nvSpPr>
          <p:cNvPr id="3" name="Zástupný symbol pro obsah 2"/>
          <p:cNvSpPr>
            <a:spLocks noGrp="1"/>
          </p:cNvSpPr>
          <p:nvPr>
            <p:ph idx="1"/>
          </p:nvPr>
        </p:nvSpPr>
        <p:spPr/>
        <p:txBody>
          <a:bodyPr/>
          <a:lstStyle/>
          <a:p>
            <a:r>
              <a:rPr lang="cs-CZ" dirty="0" smtClean="0"/>
              <a:t>I </a:t>
            </a:r>
            <a:r>
              <a:rPr lang="cs-CZ" dirty="0" err="1" smtClean="0"/>
              <a:t>was</a:t>
            </a:r>
            <a:r>
              <a:rPr lang="cs-CZ" dirty="0" smtClean="0"/>
              <a:t> a fetus (</a:t>
            </a:r>
            <a:r>
              <a:rPr lang="cs-CZ" dirty="0" err="1" smtClean="0"/>
              <a:t>ultrasound</a:t>
            </a:r>
            <a:r>
              <a:rPr lang="cs-CZ" dirty="0" smtClean="0"/>
              <a:t> image)</a:t>
            </a:r>
          </a:p>
          <a:p>
            <a:pPr lvl="1"/>
            <a:r>
              <a:rPr lang="cs-CZ" dirty="0" err="1" smtClean="0"/>
              <a:t>Common</a:t>
            </a:r>
            <a:r>
              <a:rPr lang="cs-CZ" dirty="0" smtClean="0"/>
              <a:t> </a:t>
            </a:r>
            <a:r>
              <a:rPr lang="cs-CZ" dirty="0" err="1" smtClean="0"/>
              <a:t>sense</a:t>
            </a:r>
            <a:r>
              <a:rPr lang="cs-CZ" dirty="0" smtClean="0"/>
              <a:t> and biology</a:t>
            </a:r>
          </a:p>
          <a:p>
            <a:r>
              <a:rPr lang="cs-CZ" dirty="0" smtClean="0"/>
              <a:t>Fetus has no </a:t>
            </a:r>
            <a:r>
              <a:rPr lang="cs-CZ" dirty="0" err="1" smtClean="0"/>
              <a:t>mental</a:t>
            </a:r>
            <a:r>
              <a:rPr lang="cs-CZ" dirty="0" smtClean="0"/>
              <a:t> </a:t>
            </a:r>
            <a:r>
              <a:rPr lang="cs-CZ" dirty="0" err="1" smtClean="0"/>
              <a:t>states</a:t>
            </a:r>
            <a:r>
              <a:rPr lang="cs-CZ" dirty="0" smtClean="0"/>
              <a:t> – no </a:t>
            </a:r>
            <a:r>
              <a:rPr lang="cs-CZ" dirty="0" err="1" smtClean="0"/>
              <a:t>continuity</a:t>
            </a:r>
            <a:r>
              <a:rPr lang="cs-CZ" dirty="0" smtClean="0"/>
              <a:t> </a:t>
            </a:r>
            <a:r>
              <a:rPr lang="cs-CZ" dirty="0" err="1" smtClean="0"/>
              <a:t>between</a:t>
            </a:r>
            <a:r>
              <a:rPr lang="cs-CZ" dirty="0" smtClean="0"/>
              <a:t> </a:t>
            </a:r>
            <a:r>
              <a:rPr lang="cs-CZ" dirty="0" err="1" smtClean="0"/>
              <a:t>me</a:t>
            </a:r>
            <a:r>
              <a:rPr lang="cs-CZ" dirty="0" smtClean="0"/>
              <a:t> and </a:t>
            </a:r>
            <a:r>
              <a:rPr lang="cs-CZ" dirty="0" err="1" smtClean="0"/>
              <a:t>me</a:t>
            </a:r>
            <a:r>
              <a:rPr lang="cs-CZ" dirty="0" smtClean="0"/>
              <a:t>-fetus</a:t>
            </a:r>
          </a:p>
          <a:p>
            <a:r>
              <a:rPr lang="cs-CZ" dirty="0" err="1" smtClean="0"/>
              <a:t>Thus</a:t>
            </a:r>
            <a:r>
              <a:rPr lang="cs-CZ" dirty="0" smtClean="0"/>
              <a:t>, PT has to </a:t>
            </a:r>
            <a:r>
              <a:rPr lang="cs-CZ" dirty="0" err="1" smtClean="0"/>
              <a:t>deny</a:t>
            </a:r>
            <a:r>
              <a:rPr lang="cs-CZ" dirty="0" smtClean="0"/>
              <a:t> </a:t>
            </a:r>
            <a:r>
              <a:rPr lang="cs-CZ" dirty="0" err="1" smtClean="0"/>
              <a:t>that</a:t>
            </a:r>
            <a:r>
              <a:rPr lang="cs-CZ" dirty="0" smtClean="0"/>
              <a:t> I </a:t>
            </a:r>
            <a:r>
              <a:rPr lang="cs-CZ" dirty="0" err="1" smtClean="0"/>
              <a:t>was</a:t>
            </a:r>
            <a:r>
              <a:rPr lang="cs-CZ" dirty="0" smtClean="0"/>
              <a:t> a fetus.</a:t>
            </a:r>
          </a:p>
          <a:p>
            <a:r>
              <a:rPr lang="cs-CZ" dirty="0" err="1" smtClean="0"/>
              <a:t>Also</a:t>
            </a:r>
            <a:r>
              <a:rPr lang="cs-CZ" dirty="0" smtClean="0"/>
              <a:t>, I </a:t>
            </a:r>
            <a:r>
              <a:rPr lang="cs-CZ" dirty="0" err="1" smtClean="0"/>
              <a:t>cannot</a:t>
            </a:r>
            <a:r>
              <a:rPr lang="cs-CZ" dirty="0" smtClean="0"/>
              <a:t> end up as a </a:t>
            </a:r>
            <a:r>
              <a:rPr lang="cs-CZ" dirty="0" err="1" smtClean="0"/>
              <a:t>vegetable</a:t>
            </a:r>
            <a:r>
              <a:rPr lang="cs-CZ" dirty="0" smtClean="0"/>
              <a:t> (PVS).</a:t>
            </a:r>
          </a:p>
          <a:p>
            <a:pPr lvl="1"/>
            <a:r>
              <a:rPr lang="cs-CZ" dirty="0" smtClean="0"/>
              <a:t>reductio</a:t>
            </a:r>
            <a:endParaRPr lang="en-GB" dirty="0"/>
          </a:p>
        </p:txBody>
      </p:sp>
    </p:spTree>
    <p:extLst>
      <p:ext uri="{BB962C8B-B14F-4D97-AF65-F5344CB8AC3E}">
        <p14:creationId xmlns:p14="http://schemas.microsoft.com/office/powerpoint/2010/main" val="15462660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Popular</a:t>
            </a:r>
            <a:r>
              <a:rPr lang="cs-CZ" dirty="0" smtClean="0"/>
              <a:t> </a:t>
            </a:r>
            <a:r>
              <a:rPr lang="cs-CZ" smtClean="0"/>
              <a:t>answer</a:t>
            </a:r>
            <a:endParaRPr lang="en-GB" dirty="0"/>
          </a:p>
        </p:txBody>
      </p:sp>
      <p:sp>
        <p:nvSpPr>
          <p:cNvPr id="3" name="Zástupný symbol pro obsah 2"/>
          <p:cNvSpPr>
            <a:spLocks noGrp="1"/>
          </p:cNvSpPr>
          <p:nvPr>
            <p:ph idx="1"/>
          </p:nvPr>
        </p:nvSpPr>
        <p:spPr/>
        <p:txBody>
          <a:bodyPr/>
          <a:lstStyle/>
          <a:p>
            <a:r>
              <a:rPr lang="cs-CZ" dirty="0" smtClean="0"/>
              <a:t>Fetus – </a:t>
            </a:r>
            <a:r>
              <a:rPr lang="cs-CZ" dirty="0" err="1" smtClean="0"/>
              <a:t>mature</a:t>
            </a:r>
            <a:r>
              <a:rPr lang="cs-CZ" dirty="0" smtClean="0"/>
              <a:t> </a:t>
            </a:r>
            <a:r>
              <a:rPr lang="cs-CZ" dirty="0" err="1" smtClean="0"/>
              <a:t>organism</a:t>
            </a:r>
            <a:r>
              <a:rPr lang="cs-CZ" dirty="0" smtClean="0"/>
              <a:t> – </a:t>
            </a:r>
            <a:r>
              <a:rPr lang="cs-CZ" dirty="0" err="1" smtClean="0"/>
              <a:t>vegetable</a:t>
            </a:r>
            <a:endParaRPr lang="cs-CZ" dirty="0" smtClean="0"/>
          </a:p>
          <a:p>
            <a:r>
              <a:rPr lang="cs-CZ" dirty="0" smtClean="0"/>
              <a:t>I „</a:t>
            </a:r>
            <a:r>
              <a:rPr lang="cs-CZ" dirty="0" err="1" smtClean="0"/>
              <a:t>share</a:t>
            </a:r>
            <a:r>
              <a:rPr lang="cs-CZ" dirty="0" smtClean="0"/>
              <a:t> </a:t>
            </a:r>
            <a:r>
              <a:rPr lang="cs-CZ" dirty="0" err="1" smtClean="0"/>
              <a:t>matter</a:t>
            </a:r>
            <a:r>
              <a:rPr lang="cs-CZ" dirty="0" smtClean="0"/>
              <a:t>“ </a:t>
            </a:r>
            <a:r>
              <a:rPr lang="cs-CZ" dirty="0" err="1" smtClean="0"/>
              <a:t>with</a:t>
            </a:r>
            <a:r>
              <a:rPr lang="cs-CZ" dirty="0" smtClean="0"/>
              <a:t> </a:t>
            </a:r>
            <a:r>
              <a:rPr lang="cs-CZ" dirty="0" err="1" smtClean="0"/>
              <a:t>adult</a:t>
            </a:r>
            <a:r>
              <a:rPr lang="cs-CZ" dirty="0" smtClean="0"/>
              <a:t> </a:t>
            </a:r>
            <a:r>
              <a:rPr lang="cs-CZ" dirty="0" err="1" smtClean="0"/>
              <a:t>organism</a:t>
            </a:r>
            <a:r>
              <a:rPr lang="cs-CZ" dirty="0" smtClean="0"/>
              <a:t>, but I </a:t>
            </a:r>
            <a:r>
              <a:rPr lang="cs-CZ" dirty="0" err="1" smtClean="0"/>
              <a:t>am</a:t>
            </a:r>
            <a:r>
              <a:rPr lang="cs-CZ" dirty="0" smtClean="0"/>
              <a:t> not </a:t>
            </a:r>
            <a:r>
              <a:rPr lang="cs-CZ" dirty="0" err="1" smtClean="0"/>
              <a:t>the</a:t>
            </a:r>
            <a:r>
              <a:rPr lang="cs-CZ" dirty="0" smtClean="0"/>
              <a:t> </a:t>
            </a:r>
            <a:r>
              <a:rPr lang="cs-CZ" dirty="0" err="1" smtClean="0"/>
              <a:t>organism</a:t>
            </a:r>
            <a:endParaRPr lang="cs-CZ" dirty="0" smtClean="0"/>
          </a:p>
          <a:p>
            <a:pPr lvl="1"/>
            <a:r>
              <a:rPr lang="cs-CZ" dirty="0" err="1" smtClean="0"/>
              <a:t>Organism</a:t>
            </a:r>
            <a:r>
              <a:rPr lang="cs-CZ" dirty="0" smtClean="0"/>
              <a:t> </a:t>
            </a:r>
            <a:r>
              <a:rPr lang="cs-CZ" dirty="0" err="1" smtClean="0"/>
              <a:t>can</a:t>
            </a:r>
            <a:r>
              <a:rPr lang="cs-CZ" dirty="0" smtClean="0"/>
              <a:t> </a:t>
            </a:r>
            <a:r>
              <a:rPr lang="cs-CZ" dirty="0" err="1" smtClean="0"/>
              <a:t>survive</a:t>
            </a:r>
            <a:r>
              <a:rPr lang="cs-CZ" dirty="0" smtClean="0"/>
              <a:t> </a:t>
            </a:r>
            <a:r>
              <a:rPr lang="cs-CZ" dirty="0" err="1" smtClean="0"/>
              <a:t>loss</a:t>
            </a:r>
            <a:r>
              <a:rPr lang="cs-CZ" dirty="0" smtClean="0"/>
              <a:t> </a:t>
            </a:r>
            <a:r>
              <a:rPr lang="cs-CZ" dirty="0" err="1" smtClean="0"/>
              <a:t>of</a:t>
            </a:r>
            <a:r>
              <a:rPr lang="cs-CZ" dirty="0" smtClean="0"/>
              <a:t> </a:t>
            </a:r>
            <a:r>
              <a:rPr lang="cs-CZ" dirty="0" err="1" smtClean="0"/>
              <a:t>mental</a:t>
            </a:r>
            <a:r>
              <a:rPr lang="cs-CZ" dirty="0" smtClean="0"/>
              <a:t> </a:t>
            </a:r>
            <a:r>
              <a:rPr lang="cs-CZ" dirty="0" err="1" smtClean="0"/>
              <a:t>properties</a:t>
            </a:r>
            <a:endParaRPr lang="cs-CZ" dirty="0" smtClean="0"/>
          </a:p>
          <a:p>
            <a:pPr lvl="1"/>
            <a:r>
              <a:rPr lang="cs-CZ" dirty="0" smtClean="0"/>
              <a:t>I </a:t>
            </a:r>
            <a:r>
              <a:rPr lang="cs-CZ" dirty="0" err="1" smtClean="0"/>
              <a:t>cannot</a:t>
            </a:r>
            <a:endParaRPr lang="cs-CZ" dirty="0" smtClean="0"/>
          </a:p>
          <a:p>
            <a:pPr lvl="1"/>
            <a:r>
              <a:rPr lang="cs-CZ" dirty="0" smtClean="0"/>
              <a:t>I and my </a:t>
            </a:r>
            <a:r>
              <a:rPr lang="cs-CZ" dirty="0" err="1" smtClean="0"/>
              <a:t>organism</a:t>
            </a:r>
            <a:r>
              <a:rPr lang="cs-CZ" dirty="0" smtClean="0"/>
              <a:t> co-</a:t>
            </a:r>
            <a:r>
              <a:rPr lang="cs-CZ" dirty="0" err="1" smtClean="0"/>
              <a:t>exist</a:t>
            </a:r>
            <a:r>
              <a:rPr lang="cs-CZ" dirty="0" smtClean="0"/>
              <a:t>. </a:t>
            </a:r>
            <a:endParaRPr lang="en-GB" dirty="0"/>
          </a:p>
        </p:txBody>
      </p:sp>
    </p:spTree>
    <p:extLst>
      <p:ext uri="{BB962C8B-B14F-4D97-AF65-F5344CB8AC3E}">
        <p14:creationId xmlns:p14="http://schemas.microsoft.com/office/powerpoint/2010/main" val="27620385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Problem</a:t>
            </a:r>
            <a:endParaRPr lang="en-GB" dirty="0"/>
          </a:p>
        </p:txBody>
      </p:sp>
      <p:sp>
        <p:nvSpPr>
          <p:cNvPr id="3" name="Zástupný symbol pro obsah 2"/>
          <p:cNvSpPr>
            <a:spLocks noGrp="1"/>
          </p:cNvSpPr>
          <p:nvPr>
            <p:ph idx="1"/>
          </p:nvPr>
        </p:nvSpPr>
        <p:spPr/>
        <p:txBody>
          <a:bodyPr/>
          <a:lstStyle/>
          <a:p>
            <a:r>
              <a:rPr lang="cs-CZ" dirty="0" err="1" smtClean="0"/>
              <a:t>The</a:t>
            </a:r>
            <a:r>
              <a:rPr lang="cs-CZ" dirty="0" smtClean="0"/>
              <a:t> idea </a:t>
            </a:r>
            <a:r>
              <a:rPr lang="cs-CZ" dirty="0" err="1" smtClean="0"/>
              <a:t>of</a:t>
            </a:r>
            <a:r>
              <a:rPr lang="cs-CZ" dirty="0" smtClean="0"/>
              <a:t> co-</a:t>
            </a:r>
            <a:r>
              <a:rPr lang="cs-CZ" dirty="0" err="1" smtClean="0"/>
              <a:t>existing</a:t>
            </a:r>
            <a:r>
              <a:rPr lang="cs-CZ" dirty="0" smtClean="0"/>
              <a:t> but non-</a:t>
            </a:r>
            <a:r>
              <a:rPr lang="cs-CZ" dirty="0" err="1" smtClean="0"/>
              <a:t>identical</a:t>
            </a:r>
            <a:r>
              <a:rPr lang="cs-CZ" dirty="0" smtClean="0"/>
              <a:t> </a:t>
            </a:r>
            <a:r>
              <a:rPr lang="cs-CZ" dirty="0" err="1" smtClean="0"/>
              <a:t>material</a:t>
            </a:r>
            <a:r>
              <a:rPr lang="cs-CZ" dirty="0" smtClean="0"/>
              <a:t> </a:t>
            </a:r>
            <a:r>
              <a:rPr lang="cs-CZ" dirty="0" err="1" smtClean="0"/>
              <a:t>objects</a:t>
            </a:r>
            <a:r>
              <a:rPr lang="cs-CZ" dirty="0" smtClean="0"/>
              <a:t> </a:t>
            </a:r>
            <a:r>
              <a:rPr lang="cs-CZ" dirty="0" err="1" smtClean="0"/>
              <a:t>is</a:t>
            </a:r>
            <a:r>
              <a:rPr lang="cs-CZ" dirty="0" smtClean="0"/>
              <a:t> </a:t>
            </a:r>
            <a:r>
              <a:rPr lang="cs-CZ" dirty="0" err="1" smtClean="0"/>
              <a:t>paradoxical</a:t>
            </a:r>
            <a:r>
              <a:rPr lang="cs-CZ" dirty="0" smtClean="0"/>
              <a:t>.</a:t>
            </a:r>
          </a:p>
          <a:p>
            <a:pPr lvl="1"/>
            <a:r>
              <a:rPr lang="cs-CZ" dirty="0" smtClean="0"/>
              <a:t>I </a:t>
            </a:r>
            <a:r>
              <a:rPr lang="cs-CZ" dirty="0" err="1" smtClean="0"/>
              <a:t>think</a:t>
            </a:r>
            <a:r>
              <a:rPr lang="cs-CZ" dirty="0" smtClean="0"/>
              <a:t>, I </a:t>
            </a:r>
            <a:r>
              <a:rPr lang="cs-CZ" dirty="0" err="1" smtClean="0"/>
              <a:t>share</a:t>
            </a:r>
            <a:r>
              <a:rPr lang="cs-CZ" dirty="0" smtClean="0"/>
              <a:t> </a:t>
            </a:r>
            <a:r>
              <a:rPr lang="cs-CZ" dirty="0" err="1" smtClean="0"/>
              <a:t>matter</a:t>
            </a:r>
            <a:r>
              <a:rPr lang="cs-CZ" dirty="0" smtClean="0"/>
              <a:t> </a:t>
            </a:r>
            <a:r>
              <a:rPr lang="cs-CZ" dirty="0" err="1" smtClean="0"/>
              <a:t>with</a:t>
            </a:r>
            <a:r>
              <a:rPr lang="cs-CZ" dirty="0" smtClean="0"/>
              <a:t> animal, animal </a:t>
            </a:r>
            <a:r>
              <a:rPr lang="cs-CZ" dirty="0" err="1" smtClean="0"/>
              <a:t>must</a:t>
            </a:r>
            <a:r>
              <a:rPr lang="cs-CZ" dirty="0" smtClean="0"/>
              <a:t> </a:t>
            </a:r>
            <a:r>
              <a:rPr lang="cs-CZ" dirty="0" err="1" smtClean="0"/>
              <a:t>think</a:t>
            </a:r>
            <a:r>
              <a:rPr lang="cs-CZ" dirty="0" smtClean="0"/>
              <a:t>. </a:t>
            </a:r>
            <a:r>
              <a:rPr lang="cs-CZ" dirty="0" err="1" smtClean="0"/>
              <a:t>Two</a:t>
            </a:r>
            <a:r>
              <a:rPr lang="cs-CZ" dirty="0" smtClean="0"/>
              <a:t> </a:t>
            </a:r>
            <a:r>
              <a:rPr lang="cs-CZ" dirty="0" err="1" smtClean="0"/>
              <a:t>thinkers</a:t>
            </a:r>
            <a:r>
              <a:rPr lang="cs-CZ" dirty="0" smtClean="0"/>
              <a:t> </a:t>
            </a:r>
            <a:r>
              <a:rPr lang="cs-CZ" dirty="0" err="1" smtClean="0"/>
              <a:t>at</a:t>
            </a:r>
            <a:r>
              <a:rPr lang="cs-CZ" dirty="0" smtClean="0"/>
              <a:t> </a:t>
            </a:r>
            <a:r>
              <a:rPr lang="cs-CZ" dirty="0" err="1" smtClean="0"/>
              <a:t>one</a:t>
            </a:r>
            <a:r>
              <a:rPr lang="cs-CZ" dirty="0" smtClean="0"/>
              <a:t> place</a:t>
            </a:r>
          </a:p>
          <a:p>
            <a:pPr lvl="1"/>
            <a:r>
              <a:rPr lang="cs-CZ" dirty="0" err="1" smtClean="0"/>
              <a:t>Two</a:t>
            </a:r>
            <a:r>
              <a:rPr lang="cs-CZ" dirty="0" smtClean="0"/>
              <a:t> </a:t>
            </a:r>
            <a:r>
              <a:rPr lang="cs-CZ" dirty="0" err="1" smtClean="0"/>
              <a:t>sets</a:t>
            </a:r>
            <a:r>
              <a:rPr lang="cs-CZ" dirty="0" smtClean="0"/>
              <a:t> </a:t>
            </a:r>
            <a:r>
              <a:rPr lang="cs-CZ" dirty="0" err="1" smtClean="0"/>
              <a:t>of</a:t>
            </a:r>
            <a:r>
              <a:rPr lang="cs-CZ" dirty="0" smtClean="0"/>
              <a:t> </a:t>
            </a:r>
            <a:r>
              <a:rPr lang="cs-CZ" dirty="0" err="1" smtClean="0"/>
              <a:t>mental</a:t>
            </a:r>
            <a:r>
              <a:rPr lang="cs-CZ" dirty="0" smtClean="0"/>
              <a:t> </a:t>
            </a:r>
            <a:r>
              <a:rPr lang="cs-CZ" dirty="0" err="1" smtClean="0"/>
              <a:t>states</a:t>
            </a:r>
            <a:r>
              <a:rPr lang="cs-CZ" dirty="0" smtClean="0"/>
              <a:t> (</a:t>
            </a:r>
            <a:r>
              <a:rPr lang="cs-CZ" dirty="0" err="1" smtClean="0"/>
              <a:t>e.g</a:t>
            </a:r>
            <a:r>
              <a:rPr lang="cs-CZ" dirty="0" smtClean="0"/>
              <a:t>. </a:t>
            </a:r>
            <a:r>
              <a:rPr lang="cs-CZ" dirty="0" err="1"/>
              <a:t>p</a:t>
            </a:r>
            <a:r>
              <a:rPr lang="cs-CZ" dirty="0" err="1" smtClean="0"/>
              <a:t>ains</a:t>
            </a:r>
            <a:r>
              <a:rPr lang="cs-CZ" dirty="0" smtClean="0"/>
              <a:t>)</a:t>
            </a:r>
          </a:p>
          <a:p>
            <a:pPr lvl="1"/>
            <a:r>
              <a:rPr lang="cs-CZ" dirty="0" smtClean="0"/>
              <a:t>Absurd </a:t>
            </a:r>
            <a:r>
              <a:rPr lang="cs-CZ" dirty="0" err="1" smtClean="0"/>
              <a:t>consequences</a:t>
            </a:r>
            <a:r>
              <a:rPr lang="cs-CZ" dirty="0" smtClean="0"/>
              <a:t> (hurt </a:t>
            </a:r>
            <a:r>
              <a:rPr lang="cs-CZ" dirty="0" err="1" smtClean="0"/>
              <a:t>only</a:t>
            </a:r>
            <a:r>
              <a:rPr lang="cs-CZ" dirty="0" smtClean="0"/>
              <a:t> </a:t>
            </a:r>
            <a:r>
              <a:rPr lang="cs-CZ" dirty="0" err="1" smtClean="0"/>
              <a:t>embryos</a:t>
            </a:r>
            <a:r>
              <a:rPr lang="cs-CZ" dirty="0" smtClean="0"/>
              <a:t>)</a:t>
            </a:r>
          </a:p>
          <a:p>
            <a:pPr lvl="1"/>
            <a:r>
              <a:rPr lang="cs-CZ" dirty="0" err="1" smtClean="0"/>
              <a:t>How</a:t>
            </a:r>
            <a:r>
              <a:rPr lang="cs-CZ" dirty="0" smtClean="0"/>
              <a:t> </a:t>
            </a:r>
            <a:r>
              <a:rPr lang="cs-CZ" dirty="0" err="1" smtClean="0"/>
              <a:t>could</a:t>
            </a:r>
            <a:r>
              <a:rPr lang="cs-CZ" dirty="0" smtClean="0"/>
              <a:t> </a:t>
            </a:r>
            <a:r>
              <a:rPr lang="cs-CZ" dirty="0" err="1" smtClean="0"/>
              <a:t>material</a:t>
            </a:r>
            <a:r>
              <a:rPr lang="cs-CZ" dirty="0" smtClean="0"/>
              <a:t> </a:t>
            </a:r>
            <a:r>
              <a:rPr lang="cs-CZ" dirty="0" err="1" smtClean="0"/>
              <a:t>duplicates</a:t>
            </a:r>
            <a:r>
              <a:rPr lang="cs-CZ" dirty="0" smtClean="0"/>
              <a:t> </a:t>
            </a:r>
            <a:r>
              <a:rPr lang="cs-CZ" dirty="0" err="1" smtClean="0"/>
              <a:t>have</a:t>
            </a:r>
            <a:r>
              <a:rPr lang="cs-CZ" dirty="0" smtClean="0"/>
              <a:t> </a:t>
            </a:r>
            <a:r>
              <a:rPr lang="cs-CZ" dirty="0" err="1" smtClean="0"/>
              <a:t>different</a:t>
            </a:r>
            <a:r>
              <a:rPr lang="cs-CZ" dirty="0" smtClean="0"/>
              <a:t> persistence </a:t>
            </a:r>
            <a:r>
              <a:rPr lang="cs-CZ" dirty="0" err="1" smtClean="0"/>
              <a:t>conditions</a:t>
            </a:r>
            <a:r>
              <a:rPr lang="cs-CZ" dirty="0" smtClean="0"/>
              <a:t>?</a:t>
            </a:r>
            <a:endParaRPr lang="en-GB" dirty="0"/>
          </a:p>
        </p:txBody>
      </p:sp>
    </p:spTree>
    <p:extLst>
      <p:ext uri="{BB962C8B-B14F-4D97-AF65-F5344CB8AC3E}">
        <p14:creationId xmlns:p14="http://schemas.microsoft.com/office/powerpoint/2010/main" val="637976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Why</a:t>
            </a:r>
            <a:r>
              <a:rPr lang="cs-CZ" dirty="0" smtClean="0"/>
              <a:t> study </a:t>
            </a:r>
            <a:r>
              <a:rPr lang="cs-CZ" dirty="0" err="1" smtClean="0"/>
              <a:t>philosophy</a:t>
            </a:r>
            <a:r>
              <a:rPr lang="cs-CZ" dirty="0" smtClean="0"/>
              <a:t>?</a:t>
            </a:r>
            <a:endParaRPr lang="en-GB" dirty="0"/>
          </a:p>
        </p:txBody>
      </p:sp>
      <p:sp>
        <p:nvSpPr>
          <p:cNvPr id="3" name="Zástupný symbol pro obsah 2"/>
          <p:cNvSpPr>
            <a:spLocks noGrp="1"/>
          </p:cNvSpPr>
          <p:nvPr>
            <p:ph idx="1"/>
          </p:nvPr>
        </p:nvSpPr>
        <p:spPr/>
        <p:txBody>
          <a:bodyPr/>
          <a:lstStyle/>
          <a:p>
            <a:r>
              <a:rPr lang="cs-CZ" dirty="0" err="1" smtClean="0"/>
              <a:t>Charge</a:t>
            </a:r>
            <a:r>
              <a:rPr lang="cs-CZ" dirty="0" smtClean="0"/>
              <a:t>: </a:t>
            </a:r>
            <a:r>
              <a:rPr lang="cs-CZ" dirty="0" err="1" smtClean="0"/>
              <a:t>philosophy</a:t>
            </a:r>
            <a:r>
              <a:rPr lang="cs-CZ" dirty="0" smtClean="0"/>
              <a:t> </a:t>
            </a:r>
            <a:r>
              <a:rPr lang="cs-CZ" dirty="0" err="1" smtClean="0"/>
              <a:t>is</a:t>
            </a:r>
            <a:r>
              <a:rPr lang="cs-CZ" dirty="0" smtClean="0"/>
              <a:t> </a:t>
            </a:r>
            <a:r>
              <a:rPr lang="cs-CZ" dirty="0" err="1" smtClean="0"/>
              <a:t>useless</a:t>
            </a:r>
            <a:endParaRPr lang="cs-CZ" dirty="0" smtClean="0"/>
          </a:p>
          <a:p>
            <a:r>
              <a:rPr lang="cs-CZ" dirty="0" err="1" smtClean="0"/>
              <a:t>Usefulness</a:t>
            </a:r>
            <a:r>
              <a:rPr lang="cs-CZ" dirty="0" smtClean="0"/>
              <a:t> </a:t>
            </a:r>
            <a:r>
              <a:rPr lang="cs-CZ" dirty="0" err="1" smtClean="0"/>
              <a:t>is</a:t>
            </a:r>
            <a:r>
              <a:rPr lang="cs-CZ" dirty="0" smtClean="0"/>
              <a:t> a </a:t>
            </a:r>
            <a:r>
              <a:rPr lang="cs-CZ" dirty="0" err="1" smtClean="0"/>
              <a:t>relative</a:t>
            </a:r>
            <a:r>
              <a:rPr lang="cs-CZ" dirty="0" smtClean="0"/>
              <a:t> </a:t>
            </a:r>
            <a:r>
              <a:rPr lang="cs-CZ" dirty="0" err="1" smtClean="0"/>
              <a:t>matter</a:t>
            </a:r>
            <a:r>
              <a:rPr lang="cs-CZ" dirty="0" smtClean="0"/>
              <a:t> – </a:t>
            </a:r>
            <a:r>
              <a:rPr lang="cs-CZ" dirty="0" err="1" smtClean="0"/>
              <a:t>what</a:t>
            </a:r>
            <a:r>
              <a:rPr lang="cs-CZ" dirty="0" smtClean="0"/>
              <a:t> do </a:t>
            </a:r>
            <a:r>
              <a:rPr lang="cs-CZ" dirty="0" err="1" smtClean="0"/>
              <a:t>we</a:t>
            </a:r>
            <a:r>
              <a:rPr lang="cs-CZ" dirty="0" smtClean="0"/>
              <a:t> </a:t>
            </a:r>
            <a:r>
              <a:rPr lang="cs-CZ" dirty="0" err="1" smtClean="0"/>
              <a:t>want</a:t>
            </a:r>
            <a:r>
              <a:rPr lang="cs-CZ" dirty="0" smtClean="0"/>
              <a:t> to </a:t>
            </a:r>
            <a:r>
              <a:rPr lang="cs-CZ" dirty="0" err="1" smtClean="0"/>
              <a:t>achieve</a:t>
            </a:r>
            <a:r>
              <a:rPr lang="cs-CZ" dirty="0" smtClean="0"/>
              <a:t>?</a:t>
            </a:r>
          </a:p>
          <a:p>
            <a:r>
              <a:rPr lang="cs-CZ" dirty="0" err="1" smtClean="0"/>
              <a:t>Learning</a:t>
            </a:r>
            <a:r>
              <a:rPr lang="cs-CZ" dirty="0" smtClean="0"/>
              <a:t> to </a:t>
            </a:r>
            <a:r>
              <a:rPr lang="cs-CZ" dirty="0" err="1" smtClean="0"/>
              <a:t>think</a:t>
            </a:r>
            <a:endParaRPr lang="cs-CZ" dirty="0" smtClean="0"/>
          </a:p>
          <a:p>
            <a:pPr lvl="1"/>
            <a:r>
              <a:rPr lang="cs-CZ" dirty="0" err="1" smtClean="0"/>
              <a:t>Argumentative</a:t>
            </a:r>
            <a:r>
              <a:rPr lang="cs-CZ" dirty="0" smtClean="0"/>
              <a:t>, </a:t>
            </a:r>
            <a:r>
              <a:rPr lang="cs-CZ" dirty="0" err="1" smtClean="0"/>
              <a:t>analytic</a:t>
            </a:r>
            <a:r>
              <a:rPr lang="cs-CZ" dirty="0" smtClean="0"/>
              <a:t>, </a:t>
            </a:r>
            <a:r>
              <a:rPr lang="cs-CZ" dirty="0" err="1" smtClean="0"/>
              <a:t>communicative</a:t>
            </a:r>
            <a:r>
              <a:rPr lang="cs-CZ" dirty="0" smtClean="0"/>
              <a:t>, </a:t>
            </a:r>
            <a:r>
              <a:rPr lang="cs-CZ" dirty="0" err="1" smtClean="0"/>
              <a:t>writing</a:t>
            </a:r>
            <a:r>
              <a:rPr lang="cs-CZ" dirty="0" smtClean="0"/>
              <a:t> </a:t>
            </a:r>
            <a:r>
              <a:rPr lang="cs-CZ" dirty="0" err="1" smtClean="0"/>
              <a:t>skills</a:t>
            </a:r>
            <a:endParaRPr lang="cs-CZ" dirty="0" smtClean="0"/>
          </a:p>
          <a:p>
            <a:r>
              <a:rPr lang="cs-CZ" dirty="0" err="1" smtClean="0"/>
              <a:t>The</a:t>
            </a:r>
            <a:r>
              <a:rPr lang="cs-CZ" dirty="0" smtClean="0"/>
              <a:t> </a:t>
            </a:r>
            <a:r>
              <a:rPr lang="cs-CZ" dirty="0" err="1" smtClean="0"/>
              <a:t>unexamined</a:t>
            </a:r>
            <a:r>
              <a:rPr lang="cs-CZ" dirty="0" smtClean="0"/>
              <a:t> </a:t>
            </a:r>
            <a:r>
              <a:rPr lang="cs-CZ" dirty="0" err="1" smtClean="0"/>
              <a:t>life</a:t>
            </a:r>
            <a:r>
              <a:rPr lang="cs-CZ" dirty="0" smtClean="0"/>
              <a:t> </a:t>
            </a:r>
            <a:r>
              <a:rPr lang="cs-CZ" dirty="0" err="1" smtClean="0"/>
              <a:t>is</a:t>
            </a:r>
            <a:r>
              <a:rPr lang="cs-CZ" dirty="0" smtClean="0"/>
              <a:t> not </a:t>
            </a:r>
            <a:r>
              <a:rPr lang="cs-CZ" dirty="0" err="1" smtClean="0"/>
              <a:t>worth</a:t>
            </a:r>
            <a:r>
              <a:rPr lang="cs-CZ" dirty="0" smtClean="0"/>
              <a:t> </a:t>
            </a:r>
            <a:r>
              <a:rPr lang="cs-CZ" dirty="0" err="1" smtClean="0"/>
              <a:t>living</a:t>
            </a:r>
            <a:endParaRPr lang="cs-CZ" dirty="0" smtClean="0"/>
          </a:p>
          <a:p>
            <a:pPr lvl="1"/>
            <a:endParaRPr lang="en-GB" dirty="0"/>
          </a:p>
        </p:txBody>
      </p:sp>
    </p:spTree>
    <p:extLst>
      <p:ext uri="{BB962C8B-B14F-4D97-AF65-F5344CB8AC3E}">
        <p14:creationId xmlns:p14="http://schemas.microsoft.com/office/powerpoint/2010/main" val="23534498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Animalism</a:t>
            </a:r>
            <a:r>
              <a:rPr lang="cs-CZ" dirty="0" smtClean="0"/>
              <a:t> and </a:t>
            </a:r>
            <a:r>
              <a:rPr lang="cs-CZ" dirty="0" err="1" smtClean="0"/>
              <a:t>the</a:t>
            </a:r>
            <a:r>
              <a:rPr lang="cs-CZ" dirty="0" smtClean="0"/>
              <a:t> </a:t>
            </a:r>
            <a:r>
              <a:rPr lang="cs-CZ" dirty="0" err="1" smtClean="0"/>
              <a:t>practical</a:t>
            </a:r>
            <a:endParaRPr lang="en-GB" dirty="0"/>
          </a:p>
        </p:txBody>
      </p:sp>
      <p:sp>
        <p:nvSpPr>
          <p:cNvPr id="3" name="Zástupný symbol pro obsah 2"/>
          <p:cNvSpPr>
            <a:spLocks noGrp="1"/>
          </p:cNvSpPr>
          <p:nvPr>
            <p:ph idx="1"/>
          </p:nvPr>
        </p:nvSpPr>
        <p:spPr/>
        <p:txBody>
          <a:bodyPr/>
          <a:lstStyle/>
          <a:p>
            <a:r>
              <a:rPr lang="cs-CZ" dirty="0" err="1" smtClean="0"/>
              <a:t>Immortality</a:t>
            </a:r>
            <a:r>
              <a:rPr lang="cs-CZ" dirty="0" smtClean="0"/>
              <a:t> </a:t>
            </a:r>
            <a:r>
              <a:rPr lang="cs-CZ" dirty="0" err="1" smtClean="0"/>
              <a:t>impossible</a:t>
            </a:r>
            <a:r>
              <a:rPr lang="cs-CZ" dirty="0" smtClean="0"/>
              <a:t> </a:t>
            </a:r>
          </a:p>
          <a:p>
            <a:r>
              <a:rPr lang="cs-CZ" dirty="0" smtClean="0"/>
              <a:t>Identity </a:t>
            </a:r>
            <a:r>
              <a:rPr lang="cs-CZ" dirty="0" err="1" smtClean="0"/>
              <a:t>with</a:t>
            </a:r>
            <a:r>
              <a:rPr lang="cs-CZ" dirty="0" smtClean="0"/>
              <a:t> fetus and PVS - OK</a:t>
            </a:r>
          </a:p>
          <a:p>
            <a:r>
              <a:rPr lang="cs-CZ" dirty="0" err="1" smtClean="0"/>
              <a:t>Advance</a:t>
            </a:r>
            <a:r>
              <a:rPr lang="cs-CZ" dirty="0" smtClean="0"/>
              <a:t> </a:t>
            </a:r>
            <a:r>
              <a:rPr lang="cs-CZ" dirty="0" err="1" smtClean="0"/>
              <a:t>directives</a:t>
            </a:r>
            <a:r>
              <a:rPr lang="cs-CZ" dirty="0" smtClean="0"/>
              <a:t> – OK</a:t>
            </a:r>
          </a:p>
          <a:p>
            <a:r>
              <a:rPr lang="cs-CZ" dirty="0" err="1" smtClean="0"/>
              <a:t>Responsibility</a:t>
            </a:r>
            <a:r>
              <a:rPr lang="cs-CZ" dirty="0" smtClean="0"/>
              <a:t> – KO</a:t>
            </a:r>
          </a:p>
          <a:p>
            <a:r>
              <a:rPr lang="cs-CZ" dirty="0" smtClean="0"/>
              <a:t>Brain </a:t>
            </a:r>
            <a:r>
              <a:rPr lang="cs-CZ" dirty="0" err="1" smtClean="0"/>
              <a:t>transplants</a:t>
            </a:r>
            <a:r>
              <a:rPr lang="cs-CZ" dirty="0" smtClean="0"/>
              <a:t> – KO</a:t>
            </a:r>
          </a:p>
          <a:p>
            <a:r>
              <a:rPr lang="cs-CZ" dirty="0" err="1" smtClean="0"/>
              <a:t>Answer</a:t>
            </a:r>
            <a:r>
              <a:rPr lang="cs-CZ" dirty="0" smtClean="0"/>
              <a:t>: identity </a:t>
            </a:r>
            <a:r>
              <a:rPr lang="cs-CZ" dirty="0" err="1" smtClean="0"/>
              <a:t>does</a:t>
            </a:r>
            <a:r>
              <a:rPr lang="cs-CZ" dirty="0" smtClean="0"/>
              <a:t> not </a:t>
            </a:r>
            <a:r>
              <a:rPr lang="cs-CZ" dirty="0" err="1" smtClean="0"/>
              <a:t>matter</a:t>
            </a:r>
            <a:r>
              <a:rPr lang="cs-CZ" dirty="0" smtClean="0"/>
              <a:t> – </a:t>
            </a:r>
            <a:r>
              <a:rPr lang="cs-CZ" dirty="0" err="1" smtClean="0"/>
              <a:t>ethical</a:t>
            </a:r>
            <a:r>
              <a:rPr lang="cs-CZ" dirty="0" smtClean="0"/>
              <a:t> </a:t>
            </a:r>
            <a:r>
              <a:rPr lang="cs-CZ" dirty="0" err="1" smtClean="0"/>
              <a:t>concerns</a:t>
            </a:r>
            <a:r>
              <a:rPr lang="cs-CZ" dirty="0" smtClean="0"/>
              <a:t> do not </a:t>
            </a:r>
            <a:r>
              <a:rPr lang="cs-CZ" dirty="0" err="1" smtClean="0"/>
              <a:t>relate</a:t>
            </a:r>
            <a:r>
              <a:rPr lang="cs-CZ" dirty="0" smtClean="0"/>
              <a:t> to identity.</a:t>
            </a:r>
          </a:p>
          <a:p>
            <a:endParaRPr lang="en-GB" dirty="0"/>
          </a:p>
        </p:txBody>
      </p:sp>
    </p:spTree>
    <p:extLst>
      <p:ext uri="{BB962C8B-B14F-4D97-AF65-F5344CB8AC3E}">
        <p14:creationId xmlns:p14="http://schemas.microsoft.com/office/powerpoint/2010/main" val="4048411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err="1" smtClean="0"/>
              <a:t>Concept</a:t>
            </a:r>
            <a:r>
              <a:rPr lang="cs-CZ" dirty="0" smtClean="0"/>
              <a:t> 2 - Morality</a:t>
            </a:r>
            <a:endParaRPr lang="en-GB" dirty="0"/>
          </a:p>
        </p:txBody>
      </p:sp>
      <p:sp>
        <p:nvSpPr>
          <p:cNvPr id="5" name="Podnadpis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6183083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Motivating</a:t>
            </a:r>
            <a:r>
              <a:rPr lang="cs-CZ" dirty="0" smtClean="0"/>
              <a:t> </a:t>
            </a:r>
            <a:r>
              <a:rPr lang="cs-CZ" dirty="0" err="1" smtClean="0"/>
              <a:t>questions</a:t>
            </a:r>
            <a:endParaRPr lang="en-GB" dirty="0"/>
          </a:p>
        </p:txBody>
      </p:sp>
      <p:sp>
        <p:nvSpPr>
          <p:cNvPr id="3" name="Zástupný symbol pro obsah 2"/>
          <p:cNvSpPr>
            <a:spLocks noGrp="1"/>
          </p:cNvSpPr>
          <p:nvPr>
            <p:ph idx="1"/>
          </p:nvPr>
        </p:nvSpPr>
        <p:spPr/>
        <p:txBody>
          <a:bodyPr/>
          <a:lstStyle/>
          <a:p>
            <a:r>
              <a:rPr lang="cs-CZ" dirty="0" err="1" smtClean="0"/>
              <a:t>How</a:t>
            </a:r>
            <a:r>
              <a:rPr lang="cs-CZ" dirty="0" smtClean="0"/>
              <a:t> </a:t>
            </a:r>
            <a:r>
              <a:rPr lang="cs-CZ" dirty="0" err="1" smtClean="0"/>
              <a:t>should</a:t>
            </a:r>
            <a:r>
              <a:rPr lang="cs-CZ" dirty="0" smtClean="0"/>
              <a:t> I live?</a:t>
            </a:r>
          </a:p>
          <a:p>
            <a:r>
              <a:rPr lang="cs-CZ" dirty="0" err="1" smtClean="0"/>
              <a:t>How</a:t>
            </a:r>
            <a:r>
              <a:rPr lang="cs-CZ" dirty="0" smtClean="0"/>
              <a:t> </a:t>
            </a:r>
            <a:r>
              <a:rPr lang="cs-CZ" dirty="0" err="1" smtClean="0"/>
              <a:t>should</a:t>
            </a:r>
            <a:r>
              <a:rPr lang="cs-CZ" dirty="0" smtClean="0"/>
              <a:t> I </a:t>
            </a:r>
            <a:r>
              <a:rPr lang="cs-CZ" dirty="0" err="1" smtClean="0"/>
              <a:t>act</a:t>
            </a:r>
            <a:r>
              <a:rPr lang="cs-CZ" dirty="0" smtClean="0"/>
              <a:t>?</a:t>
            </a:r>
          </a:p>
          <a:p>
            <a:r>
              <a:rPr lang="cs-CZ" dirty="0" err="1" smtClean="0"/>
              <a:t>What</a:t>
            </a:r>
            <a:r>
              <a:rPr lang="cs-CZ" dirty="0" smtClean="0"/>
              <a:t> </a:t>
            </a:r>
            <a:r>
              <a:rPr lang="cs-CZ" dirty="0" err="1" smtClean="0"/>
              <a:t>makes</a:t>
            </a:r>
            <a:r>
              <a:rPr lang="cs-CZ" dirty="0" smtClean="0"/>
              <a:t> </a:t>
            </a:r>
            <a:r>
              <a:rPr lang="cs-CZ" dirty="0" err="1" smtClean="0"/>
              <a:t>an</a:t>
            </a:r>
            <a:r>
              <a:rPr lang="cs-CZ" dirty="0" smtClean="0"/>
              <a:t> </a:t>
            </a:r>
            <a:r>
              <a:rPr lang="cs-CZ" dirty="0" err="1" smtClean="0"/>
              <a:t>action</a:t>
            </a:r>
            <a:r>
              <a:rPr lang="cs-CZ" dirty="0" smtClean="0"/>
              <a:t> </a:t>
            </a:r>
            <a:r>
              <a:rPr lang="cs-CZ" dirty="0" err="1" smtClean="0"/>
              <a:t>right</a:t>
            </a:r>
            <a:r>
              <a:rPr lang="cs-CZ" dirty="0" smtClean="0"/>
              <a:t> </a:t>
            </a:r>
            <a:r>
              <a:rPr lang="cs-CZ" dirty="0" err="1" smtClean="0"/>
              <a:t>or</a:t>
            </a:r>
            <a:r>
              <a:rPr lang="cs-CZ" dirty="0" smtClean="0"/>
              <a:t> </a:t>
            </a:r>
            <a:r>
              <a:rPr lang="cs-CZ" dirty="0" err="1" smtClean="0"/>
              <a:t>wrong</a:t>
            </a:r>
            <a:r>
              <a:rPr lang="cs-CZ" dirty="0" smtClean="0"/>
              <a:t>?</a:t>
            </a:r>
          </a:p>
          <a:p>
            <a:r>
              <a:rPr lang="cs-CZ" dirty="0" smtClean="0"/>
              <a:t>Normative vs. </a:t>
            </a:r>
            <a:r>
              <a:rPr lang="cs-CZ" dirty="0" err="1"/>
              <a:t>a</a:t>
            </a:r>
            <a:r>
              <a:rPr lang="cs-CZ" dirty="0" err="1" smtClean="0"/>
              <a:t>pplied</a:t>
            </a:r>
            <a:r>
              <a:rPr lang="cs-CZ" dirty="0" smtClean="0"/>
              <a:t> </a:t>
            </a:r>
            <a:r>
              <a:rPr lang="cs-CZ" dirty="0" err="1" smtClean="0"/>
              <a:t>ethics</a:t>
            </a:r>
            <a:endParaRPr lang="cs-CZ" dirty="0" smtClean="0"/>
          </a:p>
          <a:p>
            <a:r>
              <a:rPr lang="cs-CZ" dirty="0" err="1" smtClean="0"/>
              <a:t>Looking</a:t>
            </a:r>
            <a:r>
              <a:rPr lang="cs-CZ" dirty="0" smtClean="0"/>
              <a:t> </a:t>
            </a:r>
            <a:r>
              <a:rPr lang="cs-CZ" dirty="0" err="1" smtClean="0"/>
              <a:t>for</a:t>
            </a:r>
            <a:r>
              <a:rPr lang="cs-CZ" dirty="0" smtClean="0"/>
              <a:t> a </a:t>
            </a:r>
            <a:r>
              <a:rPr lang="cs-CZ" dirty="0" err="1" smtClean="0"/>
              <a:t>principle</a:t>
            </a:r>
            <a:r>
              <a:rPr lang="cs-CZ" dirty="0"/>
              <a:t> </a:t>
            </a:r>
            <a:r>
              <a:rPr lang="cs-CZ" dirty="0" err="1" smtClean="0"/>
              <a:t>or</a:t>
            </a:r>
            <a:r>
              <a:rPr lang="cs-CZ" dirty="0" smtClean="0"/>
              <a:t> a set </a:t>
            </a:r>
            <a:r>
              <a:rPr lang="cs-CZ" dirty="0" err="1" smtClean="0"/>
              <a:t>of</a:t>
            </a:r>
            <a:r>
              <a:rPr lang="cs-CZ" dirty="0" smtClean="0"/>
              <a:t> </a:t>
            </a:r>
            <a:r>
              <a:rPr lang="cs-CZ" dirty="0" err="1" smtClean="0"/>
              <a:t>principles</a:t>
            </a:r>
            <a:r>
              <a:rPr lang="cs-CZ" dirty="0" smtClean="0"/>
              <a:t> </a:t>
            </a:r>
            <a:r>
              <a:rPr lang="cs-CZ" dirty="0" err="1" smtClean="0"/>
              <a:t>guiding</a:t>
            </a:r>
            <a:r>
              <a:rPr lang="cs-CZ" dirty="0" smtClean="0"/>
              <a:t> </a:t>
            </a:r>
            <a:r>
              <a:rPr lang="cs-CZ" dirty="0" err="1" smtClean="0"/>
              <a:t>our</a:t>
            </a:r>
            <a:r>
              <a:rPr lang="cs-CZ" dirty="0" smtClean="0"/>
              <a:t> </a:t>
            </a:r>
            <a:r>
              <a:rPr lang="cs-CZ" dirty="0" err="1" smtClean="0"/>
              <a:t>behavior</a:t>
            </a:r>
            <a:r>
              <a:rPr lang="cs-CZ" dirty="0" smtClean="0"/>
              <a:t>. </a:t>
            </a:r>
            <a:endParaRPr lang="en-GB" dirty="0"/>
          </a:p>
        </p:txBody>
      </p:sp>
    </p:spTree>
    <p:extLst>
      <p:ext uri="{BB962C8B-B14F-4D97-AF65-F5344CB8AC3E}">
        <p14:creationId xmlns:p14="http://schemas.microsoft.com/office/powerpoint/2010/main" val="3715783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err="1" smtClean="0"/>
              <a:t>Consequentialism</a:t>
            </a:r>
            <a:endParaRPr lang="en-GB" dirty="0"/>
          </a:p>
        </p:txBody>
      </p:sp>
      <p:sp>
        <p:nvSpPr>
          <p:cNvPr id="5" name="Podnadpis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61794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B</a:t>
            </a:r>
            <a:r>
              <a:rPr lang="cs-CZ" dirty="0" err="1" smtClean="0"/>
              <a:t>asics</a:t>
            </a:r>
            <a:endParaRPr lang="en-GB" dirty="0"/>
          </a:p>
        </p:txBody>
      </p:sp>
      <p:sp>
        <p:nvSpPr>
          <p:cNvPr id="3" name="Zástupný symbol pro obsah 2"/>
          <p:cNvSpPr>
            <a:spLocks noGrp="1"/>
          </p:cNvSpPr>
          <p:nvPr>
            <p:ph idx="1"/>
          </p:nvPr>
        </p:nvSpPr>
        <p:spPr/>
        <p:txBody>
          <a:bodyPr/>
          <a:lstStyle/>
          <a:p>
            <a:r>
              <a:rPr lang="cs-CZ" dirty="0" err="1" smtClean="0"/>
              <a:t>Right</a:t>
            </a:r>
            <a:r>
              <a:rPr lang="cs-CZ" dirty="0" smtClean="0"/>
              <a:t> and </a:t>
            </a:r>
            <a:r>
              <a:rPr lang="cs-CZ" dirty="0" err="1" smtClean="0"/>
              <a:t>wrong</a:t>
            </a:r>
            <a:r>
              <a:rPr lang="cs-CZ" dirty="0" smtClean="0"/>
              <a:t> </a:t>
            </a:r>
            <a:r>
              <a:rPr lang="cs-CZ" dirty="0" err="1" smtClean="0"/>
              <a:t>based</a:t>
            </a:r>
            <a:r>
              <a:rPr lang="cs-CZ" dirty="0" smtClean="0"/>
              <a:t> on </a:t>
            </a:r>
            <a:r>
              <a:rPr lang="cs-CZ" dirty="0" err="1" smtClean="0"/>
              <a:t>consequences</a:t>
            </a:r>
            <a:endParaRPr lang="cs-CZ" dirty="0" smtClean="0"/>
          </a:p>
          <a:p>
            <a:r>
              <a:rPr lang="cs-CZ" dirty="0" err="1" smtClean="0"/>
              <a:t>Utilitarianism</a:t>
            </a:r>
            <a:endParaRPr lang="cs-CZ" dirty="0" smtClean="0"/>
          </a:p>
          <a:p>
            <a:pPr lvl="1"/>
            <a:r>
              <a:rPr lang="cs-CZ" dirty="0" smtClean="0"/>
              <a:t>J. </a:t>
            </a:r>
            <a:r>
              <a:rPr lang="cs-CZ" dirty="0" err="1" smtClean="0"/>
              <a:t>Bentham</a:t>
            </a:r>
            <a:r>
              <a:rPr lang="cs-CZ" dirty="0" smtClean="0"/>
              <a:t> (1748-1832), J. S. </a:t>
            </a:r>
            <a:r>
              <a:rPr lang="cs-CZ" dirty="0" err="1" smtClean="0"/>
              <a:t>Mill</a:t>
            </a:r>
            <a:r>
              <a:rPr lang="cs-CZ" dirty="0" smtClean="0"/>
              <a:t> (1806-73)</a:t>
            </a:r>
          </a:p>
          <a:p>
            <a:pPr lvl="1"/>
            <a:r>
              <a:rPr lang="cs-CZ" dirty="0" err="1" smtClean="0"/>
              <a:t>Good</a:t>
            </a:r>
            <a:r>
              <a:rPr lang="cs-CZ" dirty="0" smtClean="0"/>
              <a:t> </a:t>
            </a:r>
            <a:r>
              <a:rPr lang="cs-CZ" dirty="0" err="1" smtClean="0"/>
              <a:t>conseqences</a:t>
            </a:r>
            <a:r>
              <a:rPr lang="cs-CZ" dirty="0" smtClean="0"/>
              <a:t> – </a:t>
            </a:r>
            <a:r>
              <a:rPr lang="cs-CZ" dirty="0" err="1" smtClean="0"/>
              <a:t>maximize</a:t>
            </a:r>
            <a:r>
              <a:rPr lang="cs-CZ" dirty="0" smtClean="0"/>
              <a:t> </a:t>
            </a:r>
            <a:r>
              <a:rPr lang="cs-CZ" dirty="0" err="1" smtClean="0"/>
              <a:t>happiness</a:t>
            </a:r>
            <a:endParaRPr lang="cs-CZ" dirty="0" smtClean="0"/>
          </a:p>
          <a:p>
            <a:pPr lvl="1"/>
            <a:r>
              <a:rPr lang="cs-CZ" dirty="0" err="1" smtClean="0"/>
              <a:t>Probable</a:t>
            </a:r>
            <a:r>
              <a:rPr lang="cs-CZ" dirty="0" smtClean="0"/>
              <a:t> </a:t>
            </a:r>
            <a:r>
              <a:rPr lang="cs-CZ" dirty="0" err="1" smtClean="0"/>
              <a:t>consequences</a:t>
            </a:r>
            <a:endParaRPr lang="cs-CZ" dirty="0" smtClean="0"/>
          </a:p>
          <a:p>
            <a:pPr lvl="1"/>
            <a:r>
              <a:rPr lang="cs-CZ" dirty="0" err="1" smtClean="0"/>
              <a:t>Includes</a:t>
            </a:r>
            <a:r>
              <a:rPr lang="cs-CZ" dirty="0" smtClean="0"/>
              <a:t> </a:t>
            </a:r>
            <a:r>
              <a:rPr lang="cs-CZ" dirty="0" err="1" smtClean="0"/>
              <a:t>animals</a:t>
            </a:r>
            <a:endParaRPr lang="en-GB" dirty="0"/>
          </a:p>
        </p:txBody>
      </p:sp>
    </p:spTree>
    <p:extLst>
      <p:ext uri="{BB962C8B-B14F-4D97-AF65-F5344CB8AC3E}">
        <p14:creationId xmlns:p14="http://schemas.microsoft.com/office/powerpoint/2010/main" val="8902740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Theories</a:t>
            </a:r>
            <a:r>
              <a:rPr lang="cs-CZ" dirty="0" smtClean="0"/>
              <a:t> </a:t>
            </a:r>
            <a:r>
              <a:rPr lang="cs-CZ" dirty="0" err="1" smtClean="0"/>
              <a:t>of</a:t>
            </a:r>
            <a:r>
              <a:rPr lang="cs-CZ" dirty="0" smtClean="0"/>
              <a:t> </a:t>
            </a:r>
            <a:r>
              <a:rPr lang="cs-CZ" dirty="0" err="1" smtClean="0"/>
              <a:t>happiness</a:t>
            </a:r>
            <a:endParaRPr lang="en-GB" dirty="0"/>
          </a:p>
        </p:txBody>
      </p:sp>
      <p:sp>
        <p:nvSpPr>
          <p:cNvPr id="3" name="Zástupný symbol pro obsah 2"/>
          <p:cNvSpPr>
            <a:spLocks noGrp="1"/>
          </p:cNvSpPr>
          <p:nvPr>
            <p:ph idx="1"/>
          </p:nvPr>
        </p:nvSpPr>
        <p:spPr/>
        <p:txBody>
          <a:bodyPr>
            <a:normAutofit fontScale="92500" lnSpcReduction="20000"/>
          </a:bodyPr>
          <a:lstStyle/>
          <a:p>
            <a:r>
              <a:rPr lang="cs-CZ" dirty="0" err="1" smtClean="0"/>
              <a:t>Hedonism</a:t>
            </a:r>
            <a:r>
              <a:rPr lang="cs-CZ" dirty="0" smtClean="0"/>
              <a:t> (</a:t>
            </a:r>
            <a:r>
              <a:rPr lang="cs-CZ" dirty="0" err="1" smtClean="0"/>
              <a:t>Bentham</a:t>
            </a:r>
            <a:r>
              <a:rPr lang="cs-CZ" dirty="0" smtClean="0"/>
              <a:t>, </a:t>
            </a:r>
            <a:r>
              <a:rPr lang="cs-CZ" dirty="0" err="1" smtClean="0"/>
              <a:t>Mill</a:t>
            </a:r>
            <a:r>
              <a:rPr lang="cs-CZ" dirty="0" smtClean="0"/>
              <a:t>)</a:t>
            </a:r>
          </a:p>
          <a:p>
            <a:pPr lvl="1"/>
            <a:r>
              <a:rPr lang="cs-CZ" dirty="0" err="1" smtClean="0"/>
              <a:t>The</a:t>
            </a:r>
            <a:r>
              <a:rPr lang="cs-CZ" dirty="0" smtClean="0"/>
              <a:t> </a:t>
            </a:r>
            <a:r>
              <a:rPr lang="cs-CZ" dirty="0" err="1" smtClean="0"/>
              <a:t>only</a:t>
            </a:r>
            <a:r>
              <a:rPr lang="cs-CZ" dirty="0" smtClean="0"/>
              <a:t> </a:t>
            </a:r>
            <a:r>
              <a:rPr lang="cs-CZ" dirty="0" err="1" smtClean="0"/>
              <a:t>good</a:t>
            </a:r>
            <a:r>
              <a:rPr lang="cs-CZ" dirty="0" smtClean="0"/>
              <a:t> </a:t>
            </a:r>
            <a:r>
              <a:rPr lang="cs-CZ" dirty="0" err="1" smtClean="0"/>
              <a:t>is</a:t>
            </a:r>
            <a:r>
              <a:rPr lang="cs-CZ" dirty="0" smtClean="0"/>
              <a:t> </a:t>
            </a:r>
            <a:r>
              <a:rPr lang="cs-CZ" dirty="0" err="1" smtClean="0"/>
              <a:t>pleasure</a:t>
            </a:r>
            <a:r>
              <a:rPr lang="cs-CZ" dirty="0" smtClean="0"/>
              <a:t>, </a:t>
            </a:r>
            <a:r>
              <a:rPr lang="cs-CZ" dirty="0" err="1" smtClean="0"/>
              <a:t>higher</a:t>
            </a:r>
            <a:r>
              <a:rPr lang="cs-CZ" dirty="0" smtClean="0"/>
              <a:t> and </a:t>
            </a:r>
            <a:r>
              <a:rPr lang="cs-CZ" dirty="0" err="1" smtClean="0"/>
              <a:t>lower</a:t>
            </a:r>
            <a:r>
              <a:rPr lang="cs-CZ" dirty="0" smtClean="0"/>
              <a:t> </a:t>
            </a:r>
            <a:r>
              <a:rPr lang="cs-CZ" dirty="0" err="1" smtClean="0"/>
              <a:t>kinds</a:t>
            </a:r>
            <a:endParaRPr lang="cs-CZ" dirty="0" smtClean="0"/>
          </a:p>
          <a:p>
            <a:r>
              <a:rPr lang="cs-CZ" dirty="0" err="1" smtClean="0"/>
              <a:t>Mental</a:t>
            </a:r>
            <a:r>
              <a:rPr lang="cs-CZ" dirty="0" smtClean="0"/>
              <a:t> </a:t>
            </a:r>
            <a:r>
              <a:rPr lang="cs-CZ" dirty="0" err="1" smtClean="0"/>
              <a:t>state</a:t>
            </a:r>
            <a:r>
              <a:rPr lang="cs-CZ" dirty="0" smtClean="0"/>
              <a:t> </a:t>
            </a:r>
            <a:r>
              <a:rPr lang="cs-CZ" dirty="0" err="1" smtClean="0"/>
              <a:t>theory</a:t>
            </a:r>
            <a:endParaRPr lang="cs-CZ" dirty="0" smtClean="0"/>
          </a:p>
          <a:p>
            <a:pPr lvl="1"/>
            <a:r>
              <a:rPr lang="cs-CZ" dirty="0" err="1" smtClean="0"/>
              <a:t>There</a:t>
            </a:r>
            <a:r>
              <a:rPr lang="cs-CZ" dirty="0" smtClean="0"/>
              <a:t> are </a:t>
            </a:r>
            <a:r>
              <a:rPr lang="cs-CZ" dirty="0" err="1" smtClean="0"/>
              <a:t>valuable</a:t>
            </a:r>
            <a:r>
              <a:rPr lang="cs-CZ" dirty="0" smtClean="0"/>
              <a:t> </a:t>
            </a:r>
            <a:r>
              <a:rPr lang="cs-CZ" dirty="0" err="1" smtClean="0"/>
              <a:t>mental</a:t>
            </a:r>
            <a:r>
              <a:rPr lang="cs-CZ" dirty="0" smtClean="0"/>
              <a:t> </a:t>
            </a:r>
            <a:r>
              <a:rPr lang="cs-CZ" dirty="0" err="1" smtClean="0"/>
              <a:t>states</a:t>
            </a:r>
            <a:r>
              <a:rPr lang="cs-CZ" dirty="0" smtClean="0"/>
              <a:t> </a:t>
            </a:r>
            <a:r>
              <a:rPr lang="cs-CZ" dirty="0" err="1" smtClean="0"/>
              <a:t>besides</a:t>
            </a:r>
            <a:r>
              <a:rPr lang="cs-CZ" dirty="0" smtClean="0"/>
              <a:t> </a:t>
            </a:r>
            <a:r>
              <a:rPr lang="cs-CZ" dirty="0" err="1" smtClean="0"/>
              <a:t>pleasure</a:t>
            </a:r>
            <a:endParaRPr lang="cs-CZ" dirty="0" smtClean="0"/>
          </a:p>
          <a:p>
            <a:pPr lvl="1"/>
            <a:r>
              <a:rPr lang="cs-CZ" dirty="0" err="1" smtClean="0"/>
              <a:t>Happiness</a:t>
            </a:r>
            <a:r>
              <a:rPr lang="cs-CZ" dirty="0" smtClean="0"/>
              <a:t> </a:t>
            </a:r>
            <a:r>
              <a:rPr lang="cs-CZ" dirty="0" err="1" smtClean="0"/>
              <a:t>is</a:t>
            </a:r>
            <a:r>
              <a:rPr lang="cs-CZ" dirty="0" smtClean="0"/>
              <a:t> </a:t>
            </a:r>
            <a:r>
              <a:rPr lang="cs-CZ" dirty="0" err="1" smtClean="0"/>
              <a:t>subjective</a:t>
            </a:r>
            <a:endParaRPr lang="cs-CZ" dirty="0" smtClean="0"/>
          </a:p>
          <a:p>
            <a:r>
              <a:rPr lang="cs-CZ" dirty="0" err="1" smtClean="0"/>
              <a:t>Preferential</a:t>
            </a:r>
            <a:r>
              <a:rPr lang="cs-CZ" dirty="0" smtClean="0"/>
              <a:t> </a:t>
            </a:r>
            <a:r>
              <a:rPr lang="cs-CZ" dirty="0" err="1" smtClean="0"/>
              <a:t>theory</a:t>
            </a:r>
            <a:endParaRPr lang="cs-CZ" dirty="0" smtClean="0"/>
          </a:p>
          <a:p>
            <a:pPr lvl="1"/>
            <a:r>
              <a:rPr lang="cs-CZ" dirty="0" err="1" smtClean="0"/>
              <a:t>Value</a:t>
            </a:r>
            <a:r>
              <a:rPr lang="cs-CZ" dirty="0" smtClean="0"/>
              <a:t> </a:t>
            </a:r>
            <a:r>
              <a:rPr lang="cs-CZ" dirty="0" err="1" smtClean="0"/>
              <a:t>inheres</a:t>
            </a:r>
            <a:r>
              <a:rPr lang="cs-CZ" dirty="0" smtClean="0"/>
              <a:t> in </a:t>
            </a:r>
            <a:r>
              <a:rPr lang="cs-CZ" dirty="0" err="1" smtClean="0"/>
              <a:t>preferences</a:t>
            </a:r>
            <a:r>
              <a:rPr lang="cs-CZ" dirty="0" smtClean="0"/>
              <a:t> </a:t>
            </a:r>
            <a:r>
              <a:rPr lang="cs-CZ" dirty="0" err="1" smtClean="0"/>
              <a:t>being</a:t>
            </a:r>
            <a:r>
              <a:rPr lang="cs-CZ" dirty="0" smtClean="0"/>
              <a:t> </a:t>
            </a:r>
            <a:r>
              <a:rPr lang="cs-CZ" dirty="0" err="1" smtClean="0"/>
              <a:t>satisfied</a:t>
            </a:r>
            <a:endParaRPr lang="cs-CZ" dirty="0" smtClean="0"/>
          </a:p>
          <a:p>
            <a:pPr lvl="1"/>
            <a:r>
              <a:rPr lang="cs-CZ" dirty="0" err="1" smtClean="0"/>
              <a:t>Preferences</a:t>
            </a:r>
            <a:r>
              <a:rPr lang="cs-CZ" dirty="0" smtClean="0"/>
              <a:t> </a:t>
            </a:r>
            <a:r>
              <a:rPr lang="cs-CZ" dirty="0" err="1" smtClean="0"/>
              <a:t>must</a:t>
            </a:r>
            <a:r>
              <a:rPr lang="cs-CZ" dirty="0" smtClean="0"/>
              <a:t> </a:t>
            </a:r>
            <a:r>
              <a:rPr lang="cs-CZ" dirty="0" err="1" smtClean="0"/>
              <a:t>be</a:t>
            </a:r>
            <a:r>
              <a:rPr lang="cs-CZ" dirty="0" smtClean="0"/>
              <a:t> </a:t>
            </a:r>
            <a:r>
              <a:rPr lang="cs-CZ" dirty="0" err="1" smtClean="0"/>
              <a:t>rational</a:t>
            </a:r>
            <a:endParaRPr lang="cs-CZ" dirty="0" smtClean="0"/>
          </a:p>
          <a:p>
            <a:pPr lvl="1"/>
            <a:r>
              <a:rPr lang="cs-CZ" dirty="0" err="1" smtClean="0"/>
              <a:t>Semi-objective</a:t>
            </a:r>
            <a:endParaRPr lang="cs-CZ" dirty="0" smtClean="0"/>
          </a:p>
          <a:p>
            <a:r>
              <a:rPr lang="cs-CZ" dirty="0" err="1" smtClean="0"/>
              <a:t>Objective</a:t>
            </a:r>
            <a:r>
              <a:rPr lang="cs-CZ" dirty="0" smtClean="0"/>
              <a:t> </a:t>
            </a:r>
            <a:r>
              <a:rPr lang="cs-CZ" dirty="0" err="1" smtClean="0"/>
              <a:t>theory</a:t>
            </a:r>
            <a:endParaRPr lang="cs-CZ" dirty="0" smtClean="0"/>
          </a:p>
          <a:p>
            <a:pPr lvl="1"/>
            <a:endParaRPr lang="cs-CZ" dirty="0" smtClean="0"/>
          </a:p>
        </p:txBody>
      </p:sp>
    </p:spTree>
    <p:extLst>
      <p:ext uri="{BB962C8B-B14F-4D97-AF65-F5344CB8AC3E}">
        <p14:creationId xmlns:p14="http://schemas.microsoft.com/office/powerpoint/2010/main" val="17200851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Criticisms</a:t>
            </a:r>
            <a:endParaRPr lang="en-GB" dirty="0"/>
          </a:p>
        </p:txBody>
      </p:sp>
      <p:sp>
        <p:nvSpPr>
          <p:cNvPr id="3" name="Zástupný symbol pro obsah 2"/>
          <p:cNvSpPr>
            <a:spLocks noGrp="1"/>
          </p:cNvSpPr>
          <p:nvPr>
            <p:ph idx="1"/>
          </p:nvPr>
        </p:nvSpPr>
        <p:spPr/>
        <p:txBody>
          <a:bodyPr/>
          <a:lstStyle/>
          <a:p>
            <a:r>
              <a:rPr lang="cs-CZ" dirty="0" err="1" smtClean="0"/>
              <a:t>Difficulty</a:t>
            </a:r>
            <a:r>
              <a:rPr lang="cs-CZ" dirty="0" smtClean="0"/>
              <a:t> </a:t>
            </a:r>
            <a:r>
              <a:rPr lang="cs-CZ" dirty="0" err="1" smtClean="0"/>
              <a:t>of</a:t>
            </a:r>
            <a:r>
              <a:rPr lang="cs-CZ" dirty="0" smtClean="0"/>
              <a:t> </a:t>
            </a:r>
            <a:r>
              <a:rPr lang="cs-CZ" dirty="0" err="1" smtClean="0"/>
              <a:t>calculation</a:t>
            </a:r>
            <a:endParaRPr lang="cs-CZ" dirty="0" smtClean="0"/>
          </a:p>
          <a:p>
            <a:pPr lvl="1"/>
            <a:r>
              <a:rPr lang="cs-CZ" dirty="0" err="1" smtClean="0"/>
              <a:t>Interpersonal</a:t>
            </a:r>
            <a:r>
              <a:rPr lang="cs-CZ" dirty="0" smtClean="0"/>
              <a:t> </a:t>
            </a:r>
            <a:r>
              <a:rPr lang="cs-CZ" dirty="0" err="1" smtClean="0"/>
              <a:t>comparison</a:t>
            </a:r>
            <a:endParaRPr lang="cs-CZ" dirty="0" smtClean="0"/>
          </a:p>
          <a:p>
            <a:pPr lvl="1"/>
            <a:r>
              <a:rPr lang="cs-CZ" dirty="0" err="1" smtClean="0"/>
              <a:t>Who</a:t>
            </a:r>
            <a:r>
              <a:rPr lang="cs-CZ" dirty="0" smtClean="0"/>
              <a:t> to </a:t>
            </a:r>
            <a:r>
              <a:rPr lang="cs-CZ" dirty="0" err="1" smtClean="0"/>
              <a:t>include</a:t>
            </a:r>
            <a:r>
              <a:rPr lang="cs-CZ" dirty="0" smtClean="0"/>
              <a:t> (</a:t>
            </a:r>
            <a:r>
              <a:rPr lang="cs-CZ" dirty="0" err="1" smtClean="0"/>
              <a:t>animals</a:t>
            </a:r>
            <a:r>
              <a:rPr lang="cs-CZ" dirty="0" smtClean="0"/>
              <a:t>, </a:t>
            </a:r>
            <a:r>
              <a:rPr lang="cs-CZ" dirty="0" err="1" smtClean="0"/>
              <a:t>future</a:t>
            </a:r>
            <a:r>
              <a:rPr lang="cs-CZ" dirty="0" smtClean="0"/>
              <a:t> </a:t>
            </a:r>
            <a:r>
              <a:rPr lang="cs-CZ" dirty="0" err="1" smtClean="0"/>
              <a:t>generations</a:t>
            </a:r>
            <a:r>
              <a:rPr lang="cs-CZ" dirty="0" smtClean="0"/>
              <a:t>)</a:t>
            </a:r>
          </a:p>
          <a:p>
            <a:r>
              <a:rPr lang="cs-CZ" dirty="0" err="1" smtClean="0"/>
              <a:t>Prediction</a:t>
            </a:r>
            <a:r>
              <a:rPr lang="cs-CZ" dirty="0" smtClean="0"/>
              <a:t> </a:t>
            </a:r>
            <a:r>
              <a:rPr lang="cs-CZ" dirty="0" err="1" smtClean="0"/>
              <a:t>of</a:t>
            </a:r>
            <a:r>
              <a:rPr lang="cs-CZ" dirty="0" smtClean="0"/>
              <a:t> </a:t>
            </a:r>
            <a:r>
              <a:rPr lang="cs-CZ" dirty="0" err="1" smtClean="0"/>
              <a:t>consequences</a:t>
            </a:r>
            <a:endParaRPr lang="cs-CZ" dirty="0" smtClean="0"/>
          </a:p>
          <a:p>
            <a:r>
              <a:rPr lang="cs-CZ" dirty="0" err="1" smtClean="0"/>
              <a:t>Total</a:t>
            </a:r>
            <a:r>
              <a:rPr lang="cs-CZ" dirty="0" smtClean="0"/>
              <a:t> </a:t>
            </a:r>
            <a:r>
              <a:rPr lang="cs-CZ" dirty="0" err="1" smtClean="0"/>
              <a:t>or</a:t>
            </a:r>
            <a:r>
              <a:rPr lang="cs-CZ" dirty="0" smtClean="0"/>
              <a:t> </a:t>
            </a:r>
            <a:r>
              <a:rPr lang="cs-CZ" dirty="0" err="1" smtClean="0"/>
              <a:t>average</a:t>
            </a:r>
            <a:r>
              <a:rPr lang="cs-CZ" dirty="0" smtClean="0"/>
              <a:t> </a:t>
            </a:r>
            <a:r>
              <a:rPr lang="cs-CZ" dirty="0" err="1" smtClean="0"/>
              <a:t>happiness</a:t>
            </a:r>
            <a:r>
              <a:rPr lang="cs-CZ" dirty="0" smtClean="0"/>
              <a:t>?</a:t>
            </a:r>
          </a:p>
          <a:p>
            <a:r>
              <a:rPr lang="cs-CZ" dirty="0" err="1" smtClean="0"/>
              <a:t>Problem</a:t>
            </a:r>
            <a:r>
              <a:rPr lang="cs-CZ" dirty="0" smtClean="0"/>
              <a:t> </a:t>
            </a:r>
            <a:r>
              <a:rPr lang="cs-CZ" dirty="0" err="1" smtClean="0"/>
              <a:t>cases</a:t>
            </a:r>
            <a:endParaRPr lang="cs-CZ" dirty="0" smtClean="0"/>
          </a:p>
          <a:p>
            <a:pPr lvl="1"/>
            <a:r>
              <a:rPr lang="cs-CZ" dirty="0" err="1" smtClean="0"/>
              <a:t>Transplant</a:t>
            </a:r>
            <a:r>
              <a:rPr lang="cs-CZ" dirty="0" smtClean="0"/>
              <a:t>, </a:t>
            </a:r>
            <a:r>
              <a:rPr lang="cs-CZ" dirty="0" err="1" smtClean="0"/>
              <a:t>framing</a:t>
            </a:r>
            <a:r>
              <a:rPr lang="cs-CZ" dirty="0" smtClean="0"/>
              <a:t> </a:t>
            </a:r>
            <a:r>
              <a:rPr lang="cs-CZ" dirty="0" err="1" smtClean="0"/>
              <a:t>an</a:t>
            </a:r>
            <a:r>
              <a:rPr lang="cs-CZ" dirty="0" smtClean="0"/>
              <a:t> </a:t>
            </a:r>
            <a:r>
              <a:rPr lang="cs-CZ" dirty="0" err="1" smtClean="0"/>
              <a:t>innocent</a:t>
            </a:r>
            <a:r>
              <a:rPr lang="cs-CZ" dirty="0" smtClean="0"/>
              <a:t> person, </a:t>
            </a:r>
            <a:r>
              <a:rPr lang="cs-CZ" dirty="0" err="1" smtClean="0"/>
              <a:t>trolley</a:t>
            </a:r>
            <a:r>
              <a:rPr lang="cs-CZ" dirty="0" smtClean="0"/>
              <a:t> </a:t>
            </a:r>
            <a:r>
              <a:rPr lang="cs-CZ" dirty="0" err="1" smtClean="0"/>
              <a:t>problems</a:t>
            </a:r>
            <a:r>
              <a:rPr lang="cs-CZ" dirty="0" smtClean="0"/>
              <a:t>, </a:t>
            </a:r>
            <a:r>
              <a:rPr lang="cs-CZ" dirty="0" err="1" smtClean="0"/>
              <a:t>breaking</a:t>
            </a:r>
            <a:r>
              <a:rPr lang="cs-CZ" dirty="0" smtClean="0"/>
              <a:t> </a:t>
            </a:r>
            <a:r>
              <a:rPr lang="cs-CZ" dirty="0" err="1" smtClean="0"/>
              <a:t>promises</a:t>
            </a:r>
            <a:endParaRPr lang="en-GB" dirty="0"/>
          </a:p>
        </p:txBody>
      </p:sp>
    </p:spTree>
    <p:extLst>
      <p:ext uri="{BB962C8B-B14F-4D97-AF65-F5344CB8AC3E}">
        <p14:creationId xmlns:p14="http://schemas.microsoft.com/office/powerpoint/2010/main" val="35634607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Rule </a:t>
            </a:r>
            <a:r>
              <a:rPr lang="cs-CZ" dirty="0" err="1" smtClean="0"/>
              <a:t>utilitarianism</a:t>
            </a:r>
            <a:endParaRPr lang="en-GB" dirty="0"/>
          </a:p>
        </p:txBody>
      </p:sp>
      <p:sp>
        <p:nvSpPr>
          <p:cNvPr id="3" name="Zástupný symbol pro obsah 2"/>
          <p:cNvSpPr>
            <a:spLocks noGrp="1"/>
          </p:cNvSpPr>
          <p:nvPr>
            <p:ph idx="1"/>
          </p:nvPr>
        </p:nvSpPr>
        <p:spPr/>
        <p:txBody>
          <a:bodyPr/>
          <a:lstStyle/>
          <a:p>
            <a:r>
              <a:rPr lang="cs-CZ" dirty="0" err="1" smtClean="0"/>
              <a:t>Combination</a:t>
            </a:r>
            <a:r>
              <a:rPr lang="cs-CZ" dirty="0" smtClean="0"/>
              <a:t> </a:t>
            </a:r>
            <a:r>
              <a:rPr lang="cs-CZ" dirty="0" err="1" smtClean="0"/>
              <a:t>of</a:t>
            </a:r>
            <a:r>
              <a:rPr lang="cs-CZ" dirty="0" smtClean="0"/>
              <a:t> </a:t>
            </a:r>
            <a:r>
              <a:rPr lang="cs-CZ" dirty="0" err="1" smtClean="0"/>
              <a:t>consequentialism</a:t>
            </a:r>
            <a:r>
              <a:rPr lang="cs-CZ" dirty="0" smtClean="0"/>
              <a:t> and duty </a:t>
            </a:r>
            <a:r>
              <a:rPr lang="cs-CZ" dirty="0" err="1" smtClean="0"/>
              <a:t>based</a:t>
            </a:r>
            <a:r>
              <a:rPr lang="cs-CZ" dirty="0" smtClean="0"/>
              <a:t> </a:t>
            </a:r>
            <a:r>
              <a:rPr lang="cs-CZ" dirty="0" err="1" smtClean="0"/>
              <a:t>ethics</a:t>
            </a:r>
            <a:endParaRPr lang="cs-CZ" dirty="0" smtClean="0"/>
          </a:p>
          <a:p>
            <a:r>
              <a:rPr lang="cs-CZ" dirty="0" err="1" smtClean="0"/>
              <a:t>Focus</a:t>
            </a:r>
            <a:r>
              <a:rPr lang="cs-CZ" dirty="0" smtClean="0"/>
              <a:t> not on </a:t>
            </a:r>
            <a:r>
              <a:rPr lang="cs-CZ" dirty="0" err="1" smtClean="0"/>
              <a:t>acts</a:t>
            </a:r>
            <a:r>
              <a:rPr lang="cs-CZ" dirty="0" smtClean="0"/>
              <a:t>, but on </a:t>
            </a:r>
            <a:r>
              <a:rPr lang="cs-CZ" dirty="0" err="1" smtClean="0"/>
              <a:t>rules</a:t>
            </a:r>
            <a:endParaRPr lang="cs-CZ" dirty="0" smtClean="0"/>
          </a:p>
          <a:p>
            <a:r>
              <a:rPr lang="cs-CZ" dirty="0" err="1" smtClean="0"/>
              <a:t>Rules</a:t>
            </a:r>
            <a:r>
              <a:rPr lang="cs-CZ" dirty="0" smtClean="0"/>
              <a:t> </a:t>
            </a:r>
            <a:r>
              <a:rPr lang="cs-CZ" dirty="0" err="1" smtClean="0"/>
              <a:t>with</a:t>
            </a:r>
            <a:r>
              <a:rPr lang="cs-CZ" dirty="0" smtClean="0"/>
              <a:t> </a:t>
            </a:r>
            <a:r>
              <a:rPr lang="cs-CZ" dirty="0" err="1" smtClean="0"/>
              <a:t>best</a:t>
            </a:r>
            <a:r>
              <a:rPr lang="cs-CZ" dirty="0" smtClean="0"/>
              <a:t> </a:t>
            </a:r>
            <a:r>
              <a:rPr lang="cs-CZ" dirty="0" err="1" smtClean="0"/>
              <a:t>consequences</a:t>
            </a:r>
            <a:r>
              <a:rPr lang="cs-CZ" dirty="0" smtClean="0"/>
              <a:t> are </a:t>
            </a:r>
            <a:r>
              <a:rPr lang="cs-CZ" dirty="0" err="1" smtClean="0"/>
              <a:t>the</a:t>
            </a:r>
            <a:r>
              <a:rPr lang="cs-CZ" dirty="0" smtClean="0"/>
              <a:t> </a:t>
            </a:r>
            <a:r>
              <a:rPr lang="cs-CZ" dirty="0" err="1" smtClean="0"/>
              <a:t>moral</a:t>
            </a:r>
            <a:r>
              <a:rPr lang="cs-CZ" dirty="0" smtClean="0"/>
              <a:t> </a:t>
            </a:r>
            <a:r>
              <a:rPr lang="cs-CZ" dirty="0" err="1" smtClean="0"/>
              <a:t>ones</a:t>
            </a:r>
            <a:endParaRPr lang="cs-CZ" dirty="0" smtClean="0"/>
          </a:p>
          <a:p>
            <a:r>
              <a:rPr lang="cs-CZ" dirty="0" err="1" smtClean="0"/>
              <a:t>Avoids</a:t>
            </a:r>
            <a:r>
              <a:rPr lang="cs-CZ" dirty="0" smtClean="0"/>
              <a:t> </a:t>
            </a:r>
            <a:r>
              <a:rPr lang="cs-CZ" dirty="0" err="1" smtClean="0"/>
              <a:t>calculation</a:t>
            </a:r>
            <a:r>
              <a:rPr lang="cs-CZ" dirty="0" smtClean="0"/>
              <a:t> </a:t>
            </a:r>
            <a:r>
              <a:rPr lang="cs-CZ" dirty="0" err="1" smtClean="0"/>
              <a:t>problems</a:t>
            </a:r>
            <a:endParaRPr lang="cs-CZ" dirty="0" smtClean="0"/>
          </a:p>
          <a:p>
            <a:r>
              <a:rPr lang="cs-CZ" dirty="0" err="1" smtClean="0"/>
              <a:t>Charge</a:t>
            </a:r>
            <a:r>
              <a:rPr lang="cs-CZ" dirty="0" smtClean="0"/>
              <a:t> </a:t>
            </a:r>
            <a:r>
              <a:rPr lang="cs-CZ" dirty="0" err="1" smtClean="0"/>
              <a:t>of</a:t>
            </a:r>
            <a:r>
              <a:rPr lang="cs-CZ" dirty="0" smtClean="0"/>
              <a:t> rule </a:t>
            </a:r>
            <a:r>
              <a:rPr lang="cs-CZ" dirty="0" err="1" smtClean="0"/>
              <a:t>worshipping</a:t>
            </a:r>
            <a:endParaRPr lang="en-GB" dirty="0"/>
          </a:p>
        </p:txBody>
      </p:sp>
    </p:spTree>
    <p:extLst>
      <p:ext uri="{BB962C8B-B14F-4D97-AF65-F5344CB8AC3E}">
        <p14:creationId xmlns:p14="http://schemas.microsoft.com/office/powerpoint/2010/main" val="33296555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ctrTitle"/>
          </p:nvPr>
        </p:nvSpPr>
        <p:spPr/>
        <p:txBody>
          <a:bodyPr/>
          <a:lstStyle/>
          <a:p>
            <a:r>
              <a:rPr lang="cs-CZ" dirty="0" smtClean="0"/>
              <a:t>Duty-</a:t>
            </a:r>
            <a:r>
              <a:rPr lang="cs-CZ" dirty="0" err="1" smtClean="0"/>
              <a:t>based</a:t>
            </a:r>
            <a:r>
              <a:rPr lang="cs-CZ" dirty="0" smtClean="0"/>
              <a:t> </a:t>
            </a:r>
            <a:r>
              <a:rPr lang="cs-CZ" dirty="0" err="1" smtClean="0"/>
              <a:t>theories</a:t>
            </a:r>
            <a:endParaRPr lang="en-GB" dirty="0"/>
          </a:p>
        </p:txBody>
      </p:sp>
      <p:sp>
        <p:nvSpPr>
          <p:cNvPr id="7" name="Podnadpis 6"/>
          <p:cNvSpPr>
            <a:spLocks noGrp="1"/>
          </p:cNvSpPr>
          <p:nvPr>
            <p:ph type="subTitle" idx="1"/>
          </p:nvPr>
        </p:nvSpPr>
        <p:spPr/>
        <p:txBody>
          <a:bodyPr/>
          <a:lstStyle/>
          <a:p>
            <a:endParaRPr lang="en-GB"/>
          </a:p>
        </p:txBody>
      </p:sp>
    </p:spTree>
    <p:extLst>
      <p:ext uri="{BB962C8B-B14F-4D97-AF65-F5344CB8AC3E}">
        <p14:creationId xmlns:p14="http://schemas.microsoft.com/office/powerpoint/2010/main" val="10667998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B</a:t>
            </a:r>
            <a:r>
              <a:rPr lang="cs-CZ" dirty="0" err="1" smtClean="0"/>
              <a:t>asics</a:t>
            </a:r>
            <a:endParaRPr lang="en-GB" dirty="0"/>
          </a:p>
        </p:txBody>
      </p:sp>
      <p:sp>
        <p:nvSpPr>
          <p:cNvPr id="3" name="Zástupný symbol pro obsah 2"/>
          <p:cNvSpPr>
            <a:spLocks noGrp="1"/>
          </p:cNvSpPr>
          <p:nvPr>
            <p:ph idx="1"/>
          </p:nvPr>
        </p:nvSpPr>
        <p:spPr/>
        <p:txBody>
          <a:bodyPr/>
          <a:lstStyle/>
          <a:p>
            <a:r>
              <a:rPr lang="cs-CZ" dirty="0" err="1" smtClean="0"/>
              <a:t>Each</a:t>
            </a:r>
            <a:r>
              <a:rPr lang="cs-CZ" dirty="0" smtClean="0"/>
              <a:t> </a:t>
            </a:r>
            <a:r>
              <a:rPr lang="cs-CZ" dirty="0" err="1" smtClean="0"/>
              <a:t>of</a:t>
            </a:r>
            <a:r>
              <a:rPr lang="cs-CZ" dirty="0" smtClean="0"/>
              <a:t> </a:t>
            </a:r>
            <a:r>
              <a:rPr lang="cs-CZ" dirty="0" err="1" smtClean="0"/>
              <a:t>us</a:t>
            </a:r>
            <a:r>
              <a:rPr lang="cs-CZ" dirty="0" smtClean="0"/>
              <a:t> has </a:t>
            </a:r>
            <a:r>
              <a:rPr lang="cs-CZ" dirty="0" err="1" smtClean="0"/>
              <a:t>duties</a:t>
            </a:r>
            <a:endParaRPr lang="cs-CZ" dirty="0" smtClean="0"/>
          </a:p>
          <a:p>
            <a:r>
              <a:rPr lang="cs-CZ" dirty="0" err="1" smtClean="0"/>
              <a:t>Actions</a:t>
            </a:r>
            <a:r>
              <a:rPr lang="cs-CZ" dirty="0" smtClean="0"/>
              <a:t> </a:t>
            </a:r>
            <a:r>
              <a:rPr lang="cs-CZ" dirty="0" err="1" smtClean="0"/>
              <a:t>we</a:t>
            </a:r>
            <a:r>
              <a:rPr lang="cs-CZ" dirty="0" smtClean="0"/>
              <a:t> </a:t>
            </a:r>
            <a:r>
              <a:rPr lang="cs-CZ" dirty="0" err="1" smtClean="0"/>
              <a:t>ought</a:t>
            </a:r>
            <a:r>
              <a:rPr lang="cs-CZ" dirty="0" smtClean="0"/>
              <a:t> (not) to </a:t>
            </a:r>
            <a:r>
              <a:rPr lang="cs-CZ" dirty="0" err="1" smtClean="0"/>
              <a:t>perform</a:t>
            </a:r>
            <a:endParaRPr lang="cs-CZ" dirty="0" smtClean="0"/>
          </a:p>
          <a:p>
            <a:r>
              <a:rPr lang="cs-CZ" dirty="0" err="1" smtClean="0"/>
              <a:t>Acting</a:t>
            </a:r>
            <a:r>
              <a:rPr lang="cs-CZ" dirty="0" smtClean="0"/>
              <a:t> </a:t>
            </a:r>
            <a:r>
              <a:rPr lang="cs-CZ" dirty="0" err="1" smtClean="0"/>
              <a:t>morally</a:t>
            </a:r>
            <a:r>
              <a:rPr lang="cs-CZ" dirty="0" smtClean="0"/>
              <a:t> </a:t>
            </a:r>
            <a:r>
              <a:rPr lang="cs-CZ" dirty="0" err="1" smtClean="0"/>
              <a:t>amounts</a:t>
            </a:r>
            <a:r>
              <a:rPr lang="cs-CZ" dirty="0" smtClean="0"/>
              <a:t> to </a:t>
            </a:r>
            <a:r>
              <a:rPr lang="cs-CZ" dirty="0" err="1" smtClean="0"/>
              <a:t>acting</a:t>
            </a:r>
            <a:r>
              <a:rPr lang="cs-CZ" dirty="0" smtClean="0"/>
              <a:t> in </a:t>
            </a:r>
            <a:r>
              <a:rPr lang="cs-CZ" dirty="0" err="1" smtClean="0"/>
              <a:t>accordance</a:t>
            </a:r>
            <a:r>
              <a:rPr lang="cs-CZ" dirty="0" smtClean="0"/>
              <a:t> </a:t>
            </a:r>
            <a:r>
              <a:rPr lang="cs-CZ" dirty="0" err="1" smtClean="0"/>
              <a:t>with</a:t>
            </a:r>
            <a:r>
              <a:rPr lang="cs-CZ" dirty="0" smtClean="0"/>
              <a:t> duty</a:t>
            </a:r>
          </a:p>
          <a:p>
            <a:r>
              <a:rPr lang="cs-CZ" dirty="0" err="1" smtClean="0"/>
              <a:t>Actions</a:t>
            </a:r>
            <a:r>
              <a:rPr lang="cs-CZ" dirty="0" smtClean="0"/>
              <a:t> are </a:t>
            </a:r>
            <a:r>
              <a:rPr lang="cs-CZ" dirty="0" err="1" smtClean="0"/>
              <a:t>absolutery</a:t>
            </a:r>
            <a:r>
              <a:rPr lang="cs-CZ" dirty="0" smtClean="0"/>
              <a:t> </a:t>
            </a:r>
            <a:r>
              <a:rPr lang="cs-CZ" dirty="0" err="1" smtClean="0"/>
              <a:t>right</a:t>
            </a:r>
            <a:r>
              <a:rPr lang="cs-CZ" dirty="0" smtClean="0"/>
              <a:t> </a:t>
            </a:r>
            <a:r>
              <a:rPr lang="cs-CZ" dirty="0" err="1" smtClean="0"/>
              <a:t>or</a:t>
            </a:r>
            <a:r>
              <a:rPr lang="cs-CZ" dirty="0" smtClean="0"/>
              <a:t> </a:t>
            </a:r>
            <a:r>
              <a:rPr lang="cs-CZ" dirty="0" err="1" smtClean="0"/>
              <a:t>wrong</a:t>
            </a:r>
            <a:endParaRPr lang="cs-CZ" dirty="0" smtClean="0"/>
          </a:p>
          <a:p>
            <a:r>
              <a:rPr lang="cs-CZ" dirty="0" err="1" smtClean="0"/>
              <a:t>Consequences</a:t>
            </a:r>
            <a:r>
              <a:rPr lang="cs-CZ" dirty="0" smtClean="0"/>
              <a:t> do not </a:t>
            </a:r>
            <a:r>
              <a:rPr lang="cs-CZ" dirty="0" err="1" smtClean="0"/>
              <a:t>matter</a:t>
            </a:r>
            <a:endParaRPr lang="cs-CZ" dirty="0" smtClean="0"/>
          </a:p>
          <a:p>
            <a:r>
              <a:rPr lang="cs-CZ" dirty="0" smtClean="0"/>
              <a:t>Christian </a:t>
            </a:r>
            <a:r>
              <a:rPr lang="cs-CZ" dirty="0" err="1" smtClean="0"/>
              <a:t>ethics</a:t>
            </a:r>
            <a:r>
              <a:rPr lang="cs-CZ" dirty="0" smtClean="0"/>
              <a:t>, </a:t>
            </a:r>
            <a:r>
              <a:rPr lang="cs-CZ" dirty="0" err="1" smtClean="0"/>
              <a:t>Kantian</a:t>
            </a:r>
            <a:r>
              <a:rPr lang="cs-CZ" dirty="0" smtClean="0"/>
              <a:t> </a:t>
            </a:r>
            <a:r>
              <a:rPr lang="cs-CZ" dirty="0" err="1" smtClean="0"/>
              <a:t>ethics</a:t>
            </a:r>
            <a:endParaRPr lang="cs-CZ" dirty="0" smtClean="0"/>
          </a:p>
          <a:p>
            <a:endParaRPr lang="en-GB" dirty="0"/>
          </a:p>
        </p:txBody>
      </p:sp>
    </p:spTree>
    <p:extLst>
      <p:ext uri="{BB962C8B-B14F-4D97-AF65-F5344CB8AC3E}">
        <p14:creationId xmlns:p14="http://schemas.microsoft.com/office/powerpoint/2010/main" val="3817386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Is</a:t>
            </a:r>
            <a:r>
              <a:rPr lang="cs-CZ" dirty="0" smtClean="0"/>
              <a:t> </a:t>
            </a:r>
            <a:r>
              <a:rPr lang="cs-CZ" dirty="0" err="1" smtClean="0"/>
              <a:t>philosophy</a:t>
            </a:r>
            <a:r>
              <a:rPr lang="cs-CZ" dirty="0" smtClean="0"/>
              <a:t> </a:t>
            </a:r>
            <a:r>
              <a:rPr lang="cs-CZ" dirty="0" err="1" smtClean="0"/>
              <a:t>difficult</a:t>
            </a:r>
            <a:r>
              <a:rPr lang="cs-CZ" dirty="0" smtClean="0"/>
              <a:t>?</a:t>
            </a:r>
            <a:endParaRPr lang="en-GB" dirty="0"/>
          </a:p>
        </p:txBody>
      </p:sp>
      <p:sp>
        <p:nvSpPr>
          <p:cNvPr id="3" name="Zástupný symbol pro obsah 2"/>
          <p:cNvSpPr>
            <a:spLocks noGrp="1"/>
          </p:cNvSpPr>
          <p:nvPr>
            <p:ph idx="1"/>
          </p:nvPr>
        </p:nvSpPr>
        <p:spPr/>
        <p:txBody>
          <a:bodyPr/>
          <a:lstStyle/>
          <a:p>
            <a:r>
              <a:rPr lang="cs-CZ" dirty="0" err="1" smtClean="0"/>
              <a:t>Yes</a:t>
            </a:r>
            <a:r>
              <a:rPr lang="cs-CZ" dirty="0" smtClean="0"/>
              <a:t> – </a:t>
            </a:r>
            <a:r>
              <a:rPr lang="cs-CZ" dirty="0" err="1" smtClean="0"/>
              <a:t>why</a:t>
            </a:r>
            <a:r>
              <a:rPr lang="cs-CZ" dirty="0" smtClean="0"/>
              <a:t> </a:t>
            </a:r>
            <a:r>
              <a:rPr lang="cs-CZ" dirty="0" err="1" smtClean="0"/>
              <a:t>should</a:t>
            </a:r>
            <a:r>
              <a:rPr lang="cs-CZ" dirty="0" smtClean="0"/>
              <a:t> </a:t>
            </a:r>
            <a:r>
              <a:rPr lang="cs-CZ" dirty="0" err="1" smtClean="0"/>
              <a:t>it</a:t>
            </a:r>
            <a:r>
              <a:rPr lang="cs-CZ" dirty="0" smtClean="0"/>
              <a:t> not </a:t>
            </a:r>
            <a:r>
              <a:rPr lang="cs-CZ" dirty="0" err="1" smtClean="0"/>
              <a:t>be</a:t>
            </a:r>
            <a:r>
              <a:rPr lang="cs-CZ" dirty="0" smtClean="0"/>
              <a:t>?</a:t>
            </a:r>
          </a:p>
          <a:p>
            <a:r>
              <a:rPr lang="cs-CZ" dirty="0" err="1" smtClean="0"/>
              <a:t>Could</a:t>
            </a:r>
            <a:r>
              <a:rPr lang="cs-CZ" dirty="0" smtClean="0"/>
              <a:t> </a:t>
            </a:r>
            <a:r>
              <a:rPr lang="cs-CZ" dirty="0" err="1" smtClean="0"/>
              <a:t>it</a:t>
            </a:r>
            <a:r>
              <a:rPr lang="cs-CZ" dirty="0" smtClean="0"/>
              <a:t> </a:t>
            </a:r>
            <a:r>
              <a:rPr lang="cs-CZ" dirty="0" err="1" smtClean="0"/>
              <a:t>be</a:t>
            </a:r>
            <a:r>
              <a:rPr lang="cs-CZ" dirty="0" smtClean="0"/>
              <a:t> </a:t>
            </a:r>
            <a:r>
              <a:rPr lang="cs-CZ" dirty="0" err="1" smtClean="0"/>
              <a:t>easier</a:t>
            </a:r>
            <a:r>
              <a:rPr lang="cs-CZ" dirty="0" smtClean="0"/>
              <a:t>? </a:t>
            </a:r>
            <a:r>
              <a:rPr lang="cs-CZ" dirty="0" err="1" smtClean="0"/>
              <a:t>Yes</a:t>
            </a:r>
            <a:r>
              <a:rPr lang="cs-CZ" dirty="0" smtClean="0"/>
              <a:t> - </a:t>
            </a:r>
            <a:r>
              <a:rPr lang="cs-CZ" dirty="0" err="1" smtClean="0"/>
              <a:t>clarity</a:t>
            </a:r>
            <a:endParaRPr lang="en-GB" dirty="0"/>
          </a:p>
        </p:txBody>
      </p:sp>
    </p:spTree>
    <p:extLst>
      <p:ext uri="{BB962C8B-B14F-4D97-AF65-F5344CB8AC3E}">
        <p14:creationId xmlns:p14="http://schemas.microsoft.com/office/powerpoint/2010/main" val="15455641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CHRISTIAN ETHICS</a:t>
            </a:r>
            <a:endParaRPr lang="en-GB" dirty="0"/>
          </a:p>
        </p:txBody>
      </p:sp>
      <p:sp>
        <p:nvSpPr>
          <p:cNvPr id="3" name="Zástupný symbol pro obsah 2"/>
          <p:cNvSpPr>
            <a:spLocks noGrp="1"/>
          </p:cNvSpPr>
          <p:nvPr>
            <p:ph idx="1"/>
          </p:nvPr>
        </p:nvSpPr>
        <p:spPr/>
        <p:txBody>
          <a:bodyPr/>
          <a:lstStyle/>
          <a:p>
            <a:r>
              <a:rPr lang="cs-CZ" dirty="0" smtClean="0"/>
              <a:t>Dominant in </a:t>
            </a:r>
            <a:r>
              <a:rPr lang="cs-CZ" dirty="0" err="1" smtClean="0"/>
              <a:t>West</a:t>
            </a:r>
            <a:endParaRPr lang="cs-CZ" dirty="0" smtClean="0"/>
          </a:p>
          <a:p>
            <a:r>
              <a:rPr lang="cs-CZ" dirty="0" err="1" smtClean="0"/>
              <a:t>Based</a:t>
            </a:r>
            <a:r>
              <a:rPr lang="cs-CZ" dirty="0" smtClean="0"/>
              <a:t> on Ten </a:t>
            </a:r>
            <a:r>
              <a:rPr lang="cs-CZ" dirty="0" err="1" smtClean="0"/>
              <a:t>Commandments</a:t>
            </a:r>
            <a:endParaRPr lang="cs-CZ" dirty="0" smtClean="0"/>
          </a:p>
          <a:p>
            <a:r>
              <a:rPr lang="cs-CZ" dirty="0" err="1" smtClean="0"/>
              <a:t>Authority</a:t>
            </a:r>
            <a:r>
              <a:rPr lang="cs-CZ" dirty="0" smtClean="0"/>
              <a:t> </a:t>
            </a:r>
            <a:r>
              <a:rPr lang="cs-CZ" dirty="0" err="1" smtClean="0"/>
              <a:t>derived</a:t>
            </a:r>
            <a:r>
              <a:rPr lang="cs-CZ" dirty="0" smtClean="0"/>
              <a:t> </a:t>
            </a:r>
            <a:r>
              <a:rPr lang="cs-CZ" dirty="0" err="1" smtClean="0"/>
              <a:t>from</a:t>
            </a:r>
            <a:r>
              <a:rPr lang="cs-CZ" dirty="0" smtClean="0"/>
              <a:t> </a:t>
            </a:r>
            <a:r>
              <a:rPr lang="cs-CZ" dirty="0" err="1" smtClean="0"/>
              <a:t>God</a:t>
            </a:r>
            <a:endParaRPr lang="cs-CZ" dirty="0" smtClean="0"/>
          </a:p>
          <a:p>
            <a:r>
              <a:rPr lang="cs-CZ" dirty="0" err="1" smtClean="0"/>
              <a:t>Absolute</a:t>
            </a:r>
            <a:r>
              <a:rPr lang="cs-CZ" dirty="0" smtClean="0"/>
              <a:t> validity</a:t>
            </a:r>
          </a:p>
          <a:p>
            <a:r>
              <a:rPr lang="cs-CZ" dirty="0" err="1" smtClean="0"/>
              <a:t>Further</a:t>
            </a:r>
            <a:r>
              <a:rPr lang="cs-CZ" dirty="0" smtClean="0"/>
              <a:t> </a:t>
            </a:r>
            <a:r>
              <a:rPr lang="cs-CZ" dirty="0" err="1" smtClean="0"/>
              <a:t>rules</a:t>
            </a:r>
            <a:r>
              <a:rPr lang="cs-CZ" dirty="0" smtClean="0"/>
              <a:t> and </a:t>
            </a:r>
            <a:r>
              <a:rPr lang="cs-CZ" dirty="0" err="1" smtClean="0"/>
              <a:t>distnctions</a:t>
            </a:r>
            <a:r>
              <a:rPr lang="cs-CZ" dirty="0" smtClean="0"/>
              <a:t> (love </a:t>
            </a:r>
            <a:r>
              <a:rPr lang="cs-CZ" dirty="0" err="1" smtClean="0"/>
              <a:t>your</a:t>
            </a:r>
            <a:r>
              <a:rPr lang="cs-CZ" dirty="0" smtClean="0"/>
              <a:t> </a:t>
            </a:r>
            <a:r>
              <a:rPr lang="cs-CZ" dirty="0" err="1" smtClean="0"/>
              <a:t>neighbor</a:t>
            </a:r>
            <a:r>
              <a:rPr lang="cs-CZ" dirty="0" smtClean="0"/>
              <a:t>, </a:t>
            </a:r>
            <a:r>
              <a:rPr lang="cs-CZ" dirty="0" err="1" smtClean="0"/>
              <a:t>doing</a:t>
            </a:r>
            <a:r>
              <a:rPr lang="cs-CZ" dirty="0" smtClean="0"/>
              <a:t> and </a:t>
            </a:r>
            <a:r>
              <a:rPr lang="cs-CZ" dirty="0" err="1" smtClean="0"/>
              <a:t>allowing</a:t>
            </a:r>
            <a:r>
              <a:rPr lang="cs-CZ" dirty="0" smtClean="0"/>
              <a:t>, double </a:t>
            </a:r>
            <a:r>
              <a:rPr lang="cs-CZ" dirty="0" err="1" smtClean="0"/>
              <a:t>effect</a:t>
            </a:r>
            <a:r>
              <a:rPr lang="cs-CZ" dirty="0"/>
              <a:t>)</a:t>
            </a:r>
            <a:endParaRPr lang="cs-CZ" dirty="0" smtClean="0"/>
          </a:p>
          <a:p>
            <a:r>
              <a:rPr lang="cs-CZ" dirty="0" err="1" smtClean="0"/>
              <a:t>Dostoevsky</a:t>
            </a:r>
            <a:r>
              <a:rPr lang="cs-CZ" dirty="0" smtClean="0"/>
              <a:t> - </a:t>
            </a:r>
            <a:r>
              <a:rPr lang="cs-CZ" dirty="0" err="1" smtClean="0"/>
              <a:t>if</a:t>
            </a:r>
            <a:r>
              <a:rPr lang="cs-CZ" dirty="0" smtClean="0"/>
              <a:t> </a:t>
            </a:r>
            <a:r>
              <a:rPr lang="cs-CZ" dirty="0" err="1" smtClean="0"/>
              <a:t>God</a:t>
            </a:r>
            <a:r>
              <a:rPr lang="cs-CZ" dirty="0" smtClean="0"/>
              <a:t> </a:t>
            </a:r>
            <a:r>
              <a:rPr lang="cs-CZ" dirty="0" err="1" smtClean="0"/>
              <a:t>does</a:t>
            </a:r>
            <a:r>
              <a:rPr lang="cs-CZ" dirty="0" smtClean="0"/>
              <a:t> not </a:t>
            </a:r>
            <a:r>
              <a:rPr lang="cs-CZ" dirty="0" err="1" smtClean="0"/>
              <a:t>exist</a:t>
            </a:r>
            <a:r>
              <a:rPr lang="cs-CZ" dirty="0" smtClean="0"/>
              <a:t>, </a:t>
            </a:r>
            <a:r>
              <a:rPr lang="cs-CZ" dirty="0" err="1" smtClean="0"/>
              <a:t>anything</a:t>
            </a:r>
            <a:r>
              <a:rPr lang="cs-CZ" dirty="0" smtClean="0"/>
              <a:t> </a:t>
            </a:r>
            <a:r>
              <a:rPr lang="cs-CZ" dirty="0" err="1" smtClean="0"/>
              <a:t>is</a:t>
            </a:r>
            <a:r>
              <a:rPr lang="cs-CZ" dirty="0" smtClean="0"/>
              <a:t> </a:t>
            </a:r>
            <a:r>
              <a:rPr lang="cs-CZ" dirty="0" err="1" smtClean="0"/>
              <a:t>permitted</a:t>
            </a:r>
            <a:endParaRPr lang="en-GB" dirty="0"/>
          </a:p>
        </p:txBody>
      </p:sp>
    </p:spTree>
    <p:extLst>
      <p:ext uri="{BB962C8B-B14F-4D97-AF65-F5344CB8AC3E}">
        <p14:creationId xmlns:p14="http://schemas.microsoft.com/office/powerpoint/2010/main" val="27234959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What</a:t>
            </a:r>
            <a:r>
              <a:rPr lang="cs-CZ" dirty="0" smtClean="0"/>
              <a:t> </a:t>
            </a:r>
            <a:r>
              <a:rPr lang="cs-CZ" dirty="0" err="1" smtClean="0"/>
              <a:t>is</a:t>
            </a:r>
            <a:r>
              <a:rPr lang="cs-CZ" dirty="0" smtClean="0"/>
              <a:t> </a:t>
            </a:r>
            <a:r>
              <a:rPr lang="cs-CZ" dirty="0" err="1" smtClean="0"/>
              <a:t>God´s</a:t>
            </a:r>
            <a:r>
              <a:rPr lang="cs-CZ" dirty="0" smtClean="0"/>
              <a:t> </a:t>
            </a:r>
            <a:r>
              <a:rPr lang="cs-CZ" dirty="0" err="1" smtClean="0"/>
              <a:t>will</a:t>
            </a:r>
            <a:r>
              <a:rPr lang="cs-CZ" dirty="0" smtClean="0"/>
              <a:t>?</a:t>
            </a:r>
            <a:endParaRPr lang="en-GB" dirty="0"/>
          </a:p>
        </p:txBody>
      </p:sp>
      <p:sp>
        <p:nvSpPr>
          <p:cNvPr id="3" name="Zástupný symbol pro obsah 2"/>
          <p:cNvSpPr>
            <a:spLocks noGrp="1"/>
          </p:cNvSpPr>
          <p:nvPr>
            <p:ph idx="1"/>
          </p:nvPr>
        </p:nvSpPr>
        <p:spPr/>
        <p:txBody>
          <a:bodyPr>
            <a:normAutofit fontScale="85000" lnSpcReduction="20000"/>
          </a:bodyPr>
          <a:lstStyle/>
          <a:p>
            <a:r>
              <a:rPr lang="cs-CZ" dirty="0" err="1" smtClean="0"/>
              <a:t>How</a:t>
            </a:r>
            <a:r>
              <a:rPr lang="cs-CZ" dirty="0" smtClean="0"/>
              <a:t> do </a:t>
            </a:r>
            <a:r>
              <a:rPr lang="cs-CZ" dirty="0" err="1" smtClean="0"/>
              <a:t>we</a:t>
            </a:r>
            <a:r>
              <a:rPr lang="cs-CZ" dirty="0" smtClean="0"/>
              <a:t> </a:t>
            </a:r>
            <a:r>
              <a:rPr lang="cs-CZ" dirty="0" err="1" smtClean="0"/>
              <a:t>determine</a:t>
            </a:r>
            <a:r>
              <a:rPr lang="cs-CZ" dirty="0" smtClean="0"/>
              <a:t> </a:t>
            </a:r>
            <a:r>
              <a:rPr lang="cs-CZ" dirty="0" err="1" smtClean="0"/>
              <a:t>what</a:t>
            </a:r>
            <a:r>
              <a:rPr lang="cs-CZ" dirty="0" smtClean="0"/>
              <a:t> </a:t>
            </a:r>
            <a:r>
              <a:rPr lang="cs-CZ" dirty="0" err="1" smtClean="0"/>
              <a:t>God</a:t>
            </a:r>
            <a:r>
              <a:rPr lang="cs-CZ" dirty="0" smtClean="0"/>
              <a:t> </a:t>
            </a:r>
            <a:r>
              <a:rPr lang="cs-CZ" dirty="0" err="1" smtClean="0"/>
              <a:t>wants</a:t>
            </a:r>
            <a:r>
              <a:rPr lang="cs-CZ" dirty="0" smtClean="0"/>
              <a:t> </a:t>
            </a:r>
            <a:r>
              <a:rPr lang="cs-CZ" dirty="0" err="1" smtClean="0"/>
              <a:t>us</a:t>
            </a:r>
            <a:r>
              <a:rPr lang="cs-CZ" dirty="0" smtClean="0"/>
              <a:t> to do?</a:t>
            </a:r>
          </a:p>
          <a:p>
            <a:r>
              <a:rPr lang="cs-CZ" dirty="0" smtClean="0"/>
              <a:t>Bible open to </a:t>
            </a:r>
            <a:r>
              <a:rPr lang="cs-CZ" dirty="0" err="1" smtClean="0"/>
              <a:t>numerous</a:t>
            </a:r>
            <a:r>
              <a:rPr lang="cs-CZ" dirty="0" smtClean="0"/>
              <a:t> </a:t>
            </a:r>
            <a:r>
              <a:rPr lang="cs-CZ" dirty="0" err="1" smtClean="0"/>
              <a:t>interpretations</a:t>
            </a:r>
            <a:r>
              <a:rPr lang="cs-CZ" dirty="0" smtClean="0"/>
              <a:t>, </a:t>
            </a:r>
            <a:r>
              <a:rPr lang="cs-CZ" dirty="0" err="1" smtClean="0"/>
              <a:t>contains</a:t>
            </a:r>
            <a:r>
              <a:rPr lang="cs-CZ" dirty="0" smtClean="0"/>
              <a:t> </a:t>
            </a:r>
            <a:r>
              <a:rPr lang="cs-CZ" dirty="0" err="1" smtClean="0"/>
              <a:t>contradictions</a:t>
            </a:r>
            <a:endParaRPr lang="cs-CZ" dirty="0" smtClean="0"/>
          </a:p>
          <a:p>
            <a:r>
              <a:rPr lang="cs-CZ" dirty="0" err="1" smtClean="0"/>
              <a:t>Advocates</a:t>
            </a:r>
            <a:r>
              <a:rPr lang="cs-CZ" dirty="0" smtClean="0"/>
              <a:t> </a:t>
            </a:r>
            <a:r>
              <a:rPr lang="cs-CZ" dirty="0" err="1" smtClean="0"/>
              <a:t>behavior</a:t>
            </a:r>
            <a:r>
              <a:rPr lang="cs-CZ" dirty="0" smtClean="0"/>
              <a:t> </a:t>
            </a:r>
            <a:r>
              <a:rPr lang="cs-CZ" dirty="0" err="1" smtClean="0"/>
              <a:t>we</a:t>
            </a:r>
            <a:r>
              <a:rPr lang="cs-CZ" dirty="0" smtClean="0"/>
              <a:t> </a:t>
            </a:r>
            <a:r>
              <a:rPr lang="cs-CZ" dirty="0" err="1" smtClean="0"/>
              <a:t>find</a:t>
            </a:r>
            <a:r>
              <a:rPr lang="cs-CZ" dirty="0" smtClean="0"/>
              <a:t> </a:t>
            </a:r>
            <a:r>
              <a:rPr lang="cs-CZ" dirty="0" err="1" smtClean="0"/>
              <a:t>morally</a:t>
            </a:r>
            <a:r>
              <a:rPr lang="cs-CZ" dirty="0" smtClean="0"/>
              <a:t> </a:t>
            </a:r>
            <a:r>
              <a:rPr lang="cs-CZ" dirty="0" err="1" smtClean="0"/>
              <a:t>abhorrent</a:t>
            </a:r>
            <a:endParaRPr lang="cs-CZ" dirty="0" smtClean="0"/>
          </a:p>
          <a:p>
            <a:pPr lvl="2"/>
            <a:r>
              <a:rPr lang="en-US" dirty="0"/>
              <a:t>The Lord is speaking to Abraham in this story where God commands him to sacrifice his son</a:t>
            </a:r>
            <a:r>
              <a:rPr lang="en-US" dirty="0" smtClean="0"/>
              <a:t>:</a:t>
            </a:r>
            <a:r>
              <a:rPr lang="cs-CZ" dirty="0" smtClean="0"/>
              <a:t> </a:t>
            </a:r>
            <a:r>
              <a:rPr lang="en-US" dirty="0" smtClean="0"/>
              <a:t>‘</a:t>
            </a:r>
            <a:r>
              <a:rPr lang="en-US" dirty="0"/>
              <a:t>Take your son, your only son Isaac, whom you love, and go to the land of Moriah, and offer him there as a burnt-offering on one of the mountains that I shall show you.’ (Genesis 22:2</a:t>
            </a:r>
            <a:r>
              <a:rPr lang="en-US" dirty="0" smtClean="0"/>
              <a:t>)</a:t>
            </a:r>
            <a:endParaRPr lang="cs-CZ" dirty="0" smtClean="0"/>
          </a:p>
          <a:p>
            <a:pPr lvl="2"/>
            <a:r>
              <a:rPr lang="en-US" dirty="0"/>
              <a:t>Samuel, one of the early leaders of Israel, orders genocide against a </a:t>
            </a:r>
            <a:r>
              <a:rPr lang="en-US" dirty="0" err="1"/>
              <a:t>neighbouring</a:t>
            </a:r>
            <a:r>
              <a:rPr lang="en-US" dirty="0"/>
              <a:t> people</a:t>
            </a:r>
            <a:r>
              <a:rPr lang="en-US" dirty="0" smtClean="0"/>
              <a:t>:</a:t>
            </a:r>
            <a:r>
              <a:rPr lang="cs-CZ" dirty="0" smtClean="0"/>
              <a:t> </a:t>
            </a:r>
            <a:r>
              <a:rPr lang="en-US" dirty="0" smtClean="0"/>
              <a:t>“</a:t>
            </a:r>
            <a:r>
              <a:rPr lang="en-US" dirty="0"/>
              <a:t>This is what the Lord Almighty says... ‘Now go and strike Amalek and devote to destruction all that they have. Do not spare them, but kill both man and woman, child and infant, ox and sheep, camel and donkey.’” (1 Samuel 15:3)</a:t>
            </a:r>
          </a:p>
          <a:p>
            <a:endParaRPr lang="en-US" dirty="0"/>
          </a:p>
          <a:p>
            <a:pPr lvl="1"/>
            <a:endParaRPr lang="cs-CZ" dirty="0" smtClean="0"/>
          </a:p>
        </p:txBody>
      </p:sp>
    </p:spTree>
    <p:extLst>
      <p:ext uri="{BB962C8B-B14F-4D97-AF65-F5344CB8AC3E}">
        <p14:creationId xmlns:p14="http://schemas.microsoft.com/office/powerpoint/2010/main" val="25012130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The</a:t>
            </a:r>
            <a:r>
              <a:rPr lang="cs-CZ" dirty="0" smtClean="0"/>
              <a:t> </a:t>
            </a:r>
            <a:r>
              <a:rPr lang="cs-CZ" dirty="0" err="1" smtClean="0"/>
              <a:t>Euthyphro</a:t>
            </a:r>
            <a:r>
              <a:rPr lang="cs-CZ" dirty="0" smtClean="0"/>
              <a:t> </a:t>
            </a:r>
            <a:r>
              <a:rPr lang="cs-CZ" dirty="0" err="1" smtClean="0"/>
              <a:t>Dilemma</a:t>
            </a:r>
            <a:endParaRPr lang="en-GB" dirty="0"/>
          </a:p>
        </p:txBody>
      </p:sp>
      <p:sp>
        <p:nvSpPr>
          <p:cNvPr id="3" name="Zástupný symbol pro obsah 2"/>
          <p:cNvSpPr>
            <a:spLocks noGrp="1"/>
          </p:cNvSpPr>
          <p:nvPr>
            <p:ph idx="1"/>
          </p:nvPr>
        </p:nvSpPr>
        <p:spPr/>
        <p:txBody>
          <a:bodyPr>
            <a:normAutofit fontScale="85000" lnSpcReduction="20000"/>
          </a:bodyPr>
          <a:lstStyle/>
          <a:p>
            <a:r>
              <a:rPr lang="cs-CZ" dirty="0" smtClean="0"/>
              <a:t>1) </a:t>
            </a:r>
            <a:r>
              <a:rPr lang="cs-CZ" dirty="0" err="1" smtClean="0"/>
              <a:t>Does</a:t>
            </a:r>
            <a:r>
              <a:rPr lang="cs-CZ" dirty="0" smtClean="0"/>
              <a:t> </a:t>
            </a:r>
            <a:r>
              <a:rPr lang="cs-CZ" dirty="0" err="1" smtClean="0"/>
              <a:t>God</a:t>
            </a:r>
            <a:r>
              <a:rPr lang="cs-CZ" dirty="0" smtClean="0"/>
              <a:t> </a:t>
            </a:r>
            <a:r>
              <a:rPr lang="cs-CZ" dirty="0" err="1" smtClean="0"/>
              <a:t>aprove</a:t>
            </a:r>
            <a:r>
              <a:rPr lang="cs-CZ" dirty="0" smtClean="0"/>
              <a:t> </a:t>
            </a:r>
            <a:r>
              <a:rPr lang="cs-CZ" dirty="0" err="1" smtClean="0"/>
              <a:t>of</a:t>
            </a:r>
            <a:r>
              <a:rPr lang="cs-CZ" dirty="0" smtClean="0"/>
              <a:t> </a:t>
            </a:r>
            <a:r>
              <a:rPr lang="cs-CZ" dirty="0" err="1" smtClean="0"/>
              <a:t>actions</a:t>
            </a:r>
            <a:r>
              <a:rPr lang="cs-CZ" dirty="0" smtClean="0"/>
              <a:t>, </a:t>
            </a:r>
            <a:r>
              <a:rPr lang="cs-CZ" dirty="0" err="1" smtClean="0"/>
              <a:t>because</a:t>
            </a:r>
            <a:r>
              <a:rPr lang="cs-CZ" dirty="0" smtClean="0"/>
              <a:t> </a:t>
            </a:r>
            <a:r>
              <a:rPr lang="cs-CZ" dirty="0" err="1" smtClean="0"/>
              <a:t>they</a:t>
            </a:r>
            <a:r>
              <a:rPr lang="cs-CZ" dirty="0" smtClean="0"/>
              <a:t> are </a:t>
            </a:r>
            <a:r>
              <a:rPr lang="cs-CZ" dirty="0" err="1" smtClean="0"/>
              <a:t>morally</a:t>
            </a:r>
            <a:r>
              <a:rPr lang="cs-CZ" dirty="0" smtClean="0"/>
              <a:t> </a:t>
            </a:r>
            <a:r>
              <a:rPr lang="cs-CZ" dirty="0" err="1" smtClean="0"/>
              <a:t>good</a:t>
            </a:r>
            <a:r>
              <a:rPr lang="cs-CZ" dirty="0" smtClean="0"/>
              <a:t>, </a:t>
            </a:r>
            <a:r>
              <a:rPr lang="cs-CZ" dirty="0" err="1" smtClean="0"/>
              <a:t>or</a:t>
            </a:r>
            <a:r>
              <a:rPr lang="cs-CZ" dirty="0" smtClean="0"/>
              <a:t> 2) are </a:t>
            </a:r>
            <a:r>
              <a:rPr lang="cs-CZ" dirty="0" err="1" smtClean="0"/>
              <a:t>actions</a:t>
            </a:r>
            <a:r>
              <a:rPr lang="cs-CZ" dirty="0" smtClean="0"/>
              <a:t> </a:t>
            </a:r>
            <a:r>
              <a:rPr lang="cs-CZ" dirty="0" err="1" smtClean="0"/>
              <a:t>morally</a:t>
            </a:r>
            <a:r>
              <a:rPr lang="cs-CZ" dirty="0" smtClean="0"/>
              <a:t> </a:t>
            </a:r>
            <a:r>
              <a:rPr lang="cs-CZ" dirty="0" err="1" smtClean="0"/>
              <a:t>good</a:t>
            </a:r>
            <a:r>
              <a:rPr lang="cs-CZ" dirty="0" smtClean="0"/>
              <a:t>, </a:t>
            </a:r>
            <a:r>
              <a:rPr lang="cs-CZ" dirty="0" err="1" smtClean="0"/>
              <a:t>because</a:t>
            </a:r>
            <a:r>
              <a:rPr lang="cs-CZ" dirty="0" smtClean="0"/>
              <a:t> </a:t>
            </a:r>
            <a:r>
              <a:rPr lang="cs-CZ" dirty="0" err="1" smtClean="0"/>
              <a:t>God</a:t>
            </a:r>
            <a:r>
              <a:rPr lang="cs-CZ" dirty="0" smtClean="0"/>
              <a:t> </a:t>
            </a:r>
            <a:r>
              <a:rPr lang="cs-CZ" dirty="0" err="1" smtClean="0"/>
              <a:t>aproves</a:t>
            </a:r>
            <a:r>
              <a:rPr lang="cs-CZ" dirty="0" smtClean="0"/>
              <a:t> </a:t>
            </a:r>
            <a:r>
              <a:rPr lang="cs-CZ" dirty="0" err="1" smtClean="0"/>
              <a:t>of</a:t>
            </a:r>
            <a:r>
              <a:rPr lang="cs-CZ" dirty="0" smtClean="0"/>
              <a:t> </a:t>
            </a:r>
            <a:r>
              <a:rPr lang="cs-CZ" dirty="0" err="1" smtClean="0"/>
              <a:t>them</a:t>
            </a:r>
            <a:r>
              <a:rPr lang="cs-CZ" dirty="0" smtClean="0"/>
              <a:t>?</a:t>
            </a:r>
          </a:p>
          <a:p>
            <a:r>
              <a:rPr lang="cs-CZ" dirty="0" smtClean="0"/>
              <a:t>1) </a:t>
            </a:r>
            <a:r>
              <a:rPr lang="cs-CZ" dirty="0" err="1" smtClean="0"/>
              <a:t>objectivism</a:t>
            </a:r>
            <a:r>
              <a:rPr lang="cs-CZ" dirty="0" smtClean="0"/>
              <a:t>, </a:t>
            </a:r>
            <a:r>
              <a:rPr lang="cs-CZ" dirty="0" err="1" smtClean="0"/>
              <a:t>rationalism</a:t>
            </a:r>
            <a:endParaRPr lang="cs-CZ" dirty="0" smtClean="0"/>
          </a:p>
          <a:p>
            <a:pPr lvl="2"/>
            <a:r>
              <a:rPr lang="cs-CZ" dirty="0" err="1" smtClean="0"/>
              <a:t>God</a:t>
            </a:r>
            <a:r>
              <a:rPr lang="cs-CZ" dirty="0" smtClean="0"/>
              <a:t> </a:t>
            </a:r>
            <a:r>
              <a:rPr lang="cs-CZ" dirty="0" err="1" smtClean="0"/>
              <a:t>is</a:t>
            </a:r>
            <a:r>
              <a:rPr lang="cs-CZ" dirty="0" smtClean="0"/>
              <a:t> not </a:t>
            </a:r>
            <a:r>
              <a:rPr lang="cs-CZ" dirty="0" err="1" smtClean="0"/>
              <a:t>the</a:t>
            </a:r>
            <a:r>
              <a:rPr lang="cs-CZ" dirty="0" smtClean="0"/>
              <a:t> source </a:t>
            </a:r>
            <a:r>
              <a:rPr lang="cs-CZ" dirty="0" err="1" smtClean="0"/>
              <a:t>of</a:t>
            </a:r>
            <a:r>
              <a:rPr lang="cs-CZ" dirty="0" smtClean="0"/>
              <a:t> morality, </a:t>
            </a:r>
          </a:p>
          <a:p>
            <a:pPr lvl="2"/>
            <a:r>
              <a:rPr lang="cs-CZ" dirty="0" err="1" smtClean="0"/>
              <a:t>Moral</a:t>
            </a:r>
            <a:r>
              <a:rPr lang="cs-CZ" dirty="0" smtClean="0"/>
              <a:t> </a:t>
            </a:r>
            <a:r>
              <a:rPr lang="cs-CZ" dirty="0" err="1" smtClean="0"/>
              <a:t>rules</a:t>
            </a:r>
            <a:r>
              <a:rPr lang="cs-CZ" dirty="0" smtClean="0"/>
              <a:t> </a:t>
            </a:r>
            <a:r>
              <a:rPr lang="cs-CZ" dirty="0" err="1" smtClean="0"/>
              <a:t>would</a:t>
            </a:r>
            <a:r>
              <a:rPr lang="cs-CZ" dirty="0" smtClean="0"/>
              <a:t> </a:t>
            </a:r>
            <a:r>
              <a:rPr lang="cs-CZ" dirty="0" err="1" smtClean="0"/>
              <a:t>exist</a:t>
            </a:r>
            <a:r>
              <a:rPr lang="cs-CZ" dirty="0" smtClean="0"/>
              <a:t> </a:t>
            </a:r>
            <a:r>
              <a:rPr lang="cs-CZ" dirty="0" err="1" smtClean="0"/>
              <a:t>even</a:t>
            </a:r>
            <a:r>
              <a:rPr lang="cs-CZ" dirty="0" smtClean="0"/>
              <a:t> </a:t>
            </a:r>
            <a:r>
              <a:rPr lang="cs-CZ" dirty="0" err="1" smtClean="0"/>
              <a:t>without</a:t>
            </a:r>
            <a:r>
              <a:rPr lang="cs-CZ" dirty="0" smtClean="0"/>
              <a:t> </a:t>
            </a:r>
            <a:r>
              <a:rPr lang="cs-CZ" dirty="0" err="1" smtClean="0"/>
              <a:t>God</a:t>
            </a:r>
            <a:r>
              <a:rPr lang="cs-CZ" dirty="0" smtClean="0"/>
              <a:t>.</a:t>
            </a:r>
          </a:p>
          <a:p>
            <a:pPr lvl="2"/>
            <a:r>
              <a:rPr lang="cs-CZ" dirty="0" smtClean="0"/>
              <a:t>His </a:t>
            </a:r>
            <a:r>
              <a:rPr lang="cs-CZ" dirty="0" err="1" smtClean="0"/>
              <a:t>powers</a:t>
            </a:r>
            <a:r>
              <a:rPr lang="cs-CZ" dirty="0" smtClean="0"/>
              <a:t> and </a:t>
            </a:r>
            <a:r>
              <a:rPr lang="cs-CZ" dirty="0" err="1" smtClean="0"/>
              <a:t>freedom</a:t>
            </a:r>
            <a:r>
              <a:rPr lang="cs-CZ" dirty="0" smtClean="0"/>
              <a:t> </a:t>
            </a:r>
            <a:r>
              <a:rPr lang="cs-CZ" dirty="0" err="1" smtClean="0"/>
              <a:t>of</a:t>
            </a:r>
            <a:r>
              <a:rPr lang="cs-CZ" dirty="0" smtClean="0"/>
              <a:t> </a:t>
            </a:r>
            <a:r>
              <a:rPr lang="cs-CZ" dirty="0" err="1" smtClean="0"/>
              <a:t>will</a:t>
            </a:r>
            <a:r>
              <a:rPr lang="cs-CZ" dirty="0" smtClean="0"/>
              <a:t> are limited.</a:t>
            </a:r>
          </a:p>
          <a:p>
            <a:r>
              <a:rPr lang="cs-CZ" dirty="0" smtClean="0"/>
              <a:t>2) </a:t>
            </a:r>
            <a:r>
              <a:rPr lang="cs-CZ" dirty="0" err="1" smtClean="0"/>
              <a:t>divine</a:t>
            </a:r>
            <a:r>
              <a:rPr lang="cs-CZ" dirty="0" smtClean="0"/>
              <a:t> </a:t>
            </a:r>
            <a:r>
              <a:rPr lang="cs-CZ" dirty="0" err="1" smtClean="0"/>
              <a:t>command</a:t>
            </a:r>
            <a:r>
              <a:rPr lang="cs-CZ" dirty="0" smtClean="0"/>
              <a:t> </a:t>
            </a:r>
            <a:r>
              <a:rPr lang="cs-CZ" dirty="0" err="1" smtClean="0"/>
              <a:t>theory</a:t>
            </a:r>
            <a:r>
              <a:rPr lang="cs-CZ" dirty="0" smtClean="0"/>
              <a:t>, </a:t>
            </a:r>
            <a:r>
              <a:rPr lang="cs-CZ" dirty="0" err="1" smtClean="0"/>
              <a:t>voluntarism</a:t>
            </a:r>
            <a:endParaRPr lang="cs-CZ" dirty="0" smtClean="0"/>
          </a:p>
          <a:p>
            <a:pPr lvl="2"/>
            <a:r>
              <a:rPr lang="cs-CZ" dirty="0" smtClean="0"/>
              <a:t>Morality </a:t>
            </a:r>
            <a:r>
              <a:rPr lang="cs-CZ" dirty="0" err="1" smtClean="0"/>
              <a:t>is</a:t>
            </a:r>
            <a:r>
              <a:rPr lang="cs-CZ" dirty="0" smtClean="0"/>
              <a:t> </a:t>
            </a:r>
            <a:r>
              <a:rPr lang="cs-CZ" dirty="0" err="1" smtClean="0"/>
              <a:t>arbitrary</a:t>
            </a:r>
            <a:r>
              <a:rPr lang="cs-CZ" dirty="0" smtClean="0"/>
              <a:t>, not </a:t>
            </a:r>
            <a:r>
              <a:rPr lang="cs-CZ" dirty="0" err="1" smtClean="0"/>
              <a:t>based</a:t>
            </a:r>
            <a:r>
              <a:rPr lang="cs-CZ" dirty="0" smtClean="0"/>
              <a:t> on </a:t>
            </a:r>
            <a:r>
              <a:rPr lang="cs-CZ" dirty="0" err="1" smtClean="0"/>
              <a:t>reasons</a:t>
            </a:r>
            <a:r>
              <a:rPr lang="cs-CZ" dirty="0" smtClean="0"/>
              <a:t>, </a:t>
            </a:r>
            <a:r>
              <a:rPr lang="cs-CZ" dirty="0" err="1" smtClean="0"/>
              <a:t>anything</a:t>
            </a:r>
            <a:r>
              <a:rPr lang="cs-CZ" dirty="0" smtClean="0"/>
              <a:t> </a:t>
            </a:r>
            <a:r>
              <a:rPr lang="cs-CZ" dirty="0" err="1" smtClean="0"/>
              <a:t>might</a:t>
            </a:r>
            <a:r>
              <a:rPr lang="cs-CZ" dirty="0" smtClean="0"/>
              <a:t> </a:t>
            </a:r>
            <a:r>
              <a:rPr lang="cs-CZ" dirty="0" err="1" smtClean="0"/>
              <a:t>be</a:t>
            </a:r>
            <a:r>
              <a:rPr lang="cs-CZ" dirty="0" smtClean="0"/>
              <a:t> </a:t>
            </a:r>
            <a:r>
              <a:rPr lang="cs-CZ" dirty="0" err="1" smtClean="0"/>
              <a:t>good</a:t>
            </a:r>
            <a:r>
              <a:rPr lang="cs-CZ" dirty="0" smtClean="0"/>
              <a:t>. </a:t>
            </a:r>
          </a:p>
          <a:p>
            <a:pPr lvl="2"/>
            <a:r>
              <a:rPr lang="cs-CZ" dirty="0" err="1" smtClean="0"/>
              <a:t>Acting</a:t>
            </a:r>
            <a:r>
              <a:rPr lang="cs-CZ" dirty="0" smtClean="0"/>
              <a:t> </a:t>
            </a:r>
            <a:r>
              <a:rPr lang="cs-CZ" dirty="0" err="1" smtClean="0"/>
              <a:t>only</a:t>
            </a:r>
            <a:r>
              <a:rPr lang="cs-CZ" dirty="0" smtClean="0"/>
              <a:t> </a:t>
            </a:r>
            <a:r>
              <a:rPr lang="cs-CZ" dirty="0" err="1" smtClean="0"/>
              <a:t>out</a:t>
            </a:r>
            <a:r>
              <a:rPr lang="cs-CZ" dirty="0" smtClean="0"/>
              <a:t> </a:t>
            </a:r>
            <a:r>
              <a:rPr lang="cs-CZ" dirty="0" err="1" smtClean="0"/>
              <a:t>of</a:t>
            </a:r>
            <a:r>
              <a:rPr lang="cs-CZ" dirty="0" smtClean="0"/>
              <a:t> </a:t>
            </a:r>
            <a:r>
              <a:rPr lang="cs-CZ" dirty="0" err="1" smtClean="0"/>
              <a:t>fear</a:t>
            </a:r>
            <a:r>
              <a:rPr lang="cs-CZ" dirty="0" smtClean="0"/>
              <a:t> </a:t>
            </a:r>
            <a:r>
              <a:rPr lang="cs-CZ" dirty="0" err="1" smtClean="0"/>
              <a:t>of</a:t>
            </a:r>
            <a:r>
              <a:rPr lang="cs-CZ" dirty="0" smtClean="0"/>
              <a:t> </a:t>
            </a:r>
            <a:r>
              <a:rPr lang="cs-CZ" dirty="0" err="1" smtClean="0"/>
              <a:t>God</a:t>
            </a:r>
            <a:endParaRPr lang="cs-CZ" dirty="0" smtClean="0"/>
          </a:p>
          <a:p>
            <a:pPr lvl="2"/>
            <a:r>
              <a:rPr lang="cs-CZ" dirty="0" err="1" smtClean="0"/>
              <a:t>Objection</a:t>
            </a:r>
            <a:r>
              <a:rPr lang="cs-CZ" dirty="0" smtClean="0"/>
              <a:t>: </a:t>
            </a:r>
            <a:r>
              <a:rPr lang="cs-CZ" dirty="0" err="1" smtClean="0"/>
              <a:t>God</a:t>
            </a:r>
            <a:r>
              <a:rPr lang="cs-CZ" dirty="0" smtClean="0"/>
              <a:t> </a:t>
            </a:r>
            <a:r>
              <a:rPr lang="cs-CZ" dirty="0" err="1" smtClean="0"/>
              <a:t>would</a:t>
            </a:r>
            <a:r>
              <a:rPr lang="cs-CZ" dirty="0" smtClean="0"/>
              <a:t> not </a:t>
            </a:r>
            <a:r>
              <a:rPr lang="cs-CZ" dirty="0" err="1" smtClean="0"/>
              <a:t>command</a:t>
            </a:r>
            <a:r>
              <a:rPr lang="cs-CZ" dirty="0" smtClean="0"/>
              <a:t> </a:t>
            </a:r>
            <a:r>
              <a:rPr lang="cs-CZ" dirty="0" err="1" smtClean="0"/>
              <a:t>anything</a:t>
            </a:r>
            <a:r>
              <a:rPr lang="cs-CZ" dirty="0" smtClean="0"/>
              <a:t> </a:t>
            </a:r>
            <a:r>
              <a:rPr lang="cs-CZ" dirty="0" err="1" smtClean="0"/>
              <a:t>bad</a:t>
            </a:r>
            <a:r>
              <a:rPr lang="cs-CZ" dirty="0" smtClean="0"/>
              <a:t>, </a:t>
            </a:r>
            <a:r>
              <a:rPr lang="cs-CZ" dirty="0" err="1" smtClean="0"/>
              <a:t>because</a:t>
            </a:r>
            <a:r>
              <a:rPr lang="cs-CZ" dirty="0" smtClean="0"/>
              <a:t> </a:t>
            </a:r>
            <a:r>
              <a:rPr lang="cs-CZ" dirty="0" err="1" smtClean="0"/>
              <a:t>God</a:t>
            </a:r>
            <a:r>
              <a:rPr lang="cs-CZ" dirty="0" smtClean="0"/>
              <a:t> </a:t>
            </a:r>
            <a:r>
              <a:rPr lang="cs-CZ" dirty="0" err="1" smtClean="0"/>
              <a:t>is</a:t>
            </a:r>
            <a:r>
              <a:rPr lang="cs-CZ" dirty="0" smtClean="0"/>
              <a:t> </a:t>
            </a:r>
            <a:r>
              <a:rPr lang="cs-CZ" dirty="0" err="1" smtClean="0"/>
              <a:t>good</a:t>
            </a:r>
            <a:endParaRPr lang="cs-CZ" dirty="0" smtClean="0"/>
          </a:p>
          <a:p>
            <a:pPr lvl="3"/>
            <a:r>
              <a:rPr lang="cs-CZ" dirty="0" err="1" smtClean="0"/>
              <a:t>Circular</a:t>
            </a:r>
            <a:r>
              <a:rPr lang="cs-CZ" dirty="0" smtClean="0"/>
              <a:t> – „</a:t>
            </a:r>
            <a:r>
              <a:rPr lang="cs-CZ" dirty="0" err="1" smtClean="0"/>
              <a:t>good</a:t>
            </a:r>
            <a:r>
              <a:rPr lang="cs-CZ" dirty="0" smtClean="0"/>
              <a:t>“ </a:t>
            </a:r>
            <a:r>
              <a:rPr lang="cs-CZ" dirty="0" err="1" smtClean="0"/>
              <a:t>means</a:t>
            </a:r>
            <a:r>
              <a:rPr lang="cs-CZ" dirty="0" smtClean="0"/>
              <a:t> „</a:t>
            </a:r>
            <a:r>
              <a:rPr lang="cs-CZ" dirty="0" err="1" smtClean="0"/>
              <a:t>aproved</a:t>
            </a:r>
            <a:r>
              <a:rPr lang="cs-CZ" dirty="0" smtClean="0"/>
              <a:t> </a:t>
            </a:r>
            <a:r>
              <a:rPr lang="cs-CZ" dirty="0" err="1" smtClean="0"/>
              <a:t>of</a:t>
            </a:r>
            <a:r>
              <a:rPr lang="cs-CZ" dirty="0" smtClean="0"/>
              <a:t> by </a:t>
            </a:r>
            <a:r>
              <a:rPr lang="cs-CZ" dirty="0" err="1" smtClean="0"/>
              <a:t>God</a:t>
            </a:r>
            <a:r>
              <a:rPr lang="cs-CZ" dirty="0" smtClean="0"/>
              <a:t>“</a:t>
            </a:r>
          </a:p>
          <a:p>
            <a:endParaRPr lang="en-GB" dirty="0"/>
          </a:p>
        </p:txBody>
      </p:sp>
    </p:spTree>
    <p:extLst>
      <p:ext uri="{BB962C8B-B14F-4D97-AF65-F5344CB8AC3E}">
        <p14:creationId xmlns:p14="http://schemas.microsoft.com/office/powerpoint/2010/main" val="4576144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KANTIAN ETHICS</a:t>
            </a:r>
            <a:endParaRPr lang="en-GB" dirty="0"/>
          </a:p>
        </p:txBody>
      </p:sp>
      <p:sp>
        <p:nvSpPr>
          <p:cNvPr id="3" name="Zástupný symbol pro obsah 2"/>
          <p:cNvSpPr>
            <a:spLocks noGrp="1"/>
          </p:cNvSpPr>
          <p:nvPr>
            <p:ph idx="1"/>
          </p:nvPr>
        </p:nvSpPr>
        <p:spPr/>
        <p:txBody>
          <a:bodyPr>
            <a:normAutofit/>
          </a:bodyPr>
          <a:lstStyle/>
          <a:p>
            <a:r>
              <a:rPr lang="cs-CZ" dirty="0" smtClean="0"/>
              <a:t>Immanuel Kant (1724-1804)</a:t>
            </a:r>
          </a:p>
          <a:p>
            <a:r>
              <a:rPr lang="cs-CZ" dirty="0" err="1" smtClean="0"/>
              <a:t>What</a:t>
            </a:r>
            <a:r>
              <a:rPr lang="cs-CZ" dirty="0" smtClean="0"/>
              <a:t> </a:t>
            </a:r>
            <a:r>
              <a:rPr lang="cs-CZ" dirty="0" err="1" smtClean="0"/>
              <a:t>actions</a:t>
            </a:r>
            <a:r>
              <a:rPr lang="cs-CZ" dirty="0" smtClean="0"/>
              <a:t> are </a:t>
            </a:r>
            <a:r>
              <a:rPr lang="cs-CZ" dirty="0" err="1" smtClean="0"/>
              <a:t>moral</a:t>
            </a:r>
            <a:r>
              <a:rPr lang="cs-CZ" dirty="0" smtClean="0"/>
              <a:t>?</a:t>
            </a:r>
          </a:p>
          <a:p>
            <a:r>
              <a:rPr lang="cs-CZ" dirty="0" err="1" smtClean="0"/>
              <a:t>Those</a:t>
            </a:r>
            <a:r>
              <a:rPr lang="cs-CZ" dirty="0" smtClean="0"/>
              <a:t> </a:t>
            </a:r>
            <a:r>
              <a:rPr lang="cs-CZ" dirty="0" err="1" smtClean="0"/>
              <a:t>performed</a:t>
            </a:r>
            <a:r>
              <a:rPr lang="cs-CZ" dirty="0" smtClean="0"/>
              <a:t> </a:t>
            </a:r>
            <a:r>
              <a:rPr lang="cs-CZ" dirty="0" err="1" smtClean="0"/>
              <a:t>out</a:t>
            </a:r>
            <a:r>
              <a:rPr lang="cs-CZ" dirty="0" smtClean="0"/>
              <a:t> </a:t>
            </a:r>
            <a:r>
              <a:rPr lang="cs-CZ" dirty="0" err="1" smtClean="0"/>
              <a:t>of</a:t>
            </a:r>
            <a:r>
              <a:rPr lang="cs-CZ" dirty="0" smtClean="0"/>
              <a:t> a </a:t>
            </a:r>
            <a:r>
              <a:rPr lang="cs-CZ" dirty="0" err="1" smtClean="0"/>
              <a:t>sense</a:t>
            </a:r>
            <a:r>
              <a:rPr lang="cs-CZ" dirty="0" smtClean="0"/>
              <a:t> </a:t>
            </a:r>
            <a:r>
              <a:rPr lang="cs-CZ" dirty="0" err="1" smtClean="0"/>
              <a:t>of</a:t>
            </a:r>
            <a:r>
              <a:rPr lang="cs-CZ" dirty="0" smtClean="0"/>
              <a:t> DUTY, not </a:t>
            </a:r>
            <a:r>
              <a:rPr lang="cs-CZ" dirty="0" err="1" smtClean="0"/>
              <a:t>self-interest</a:t>
            </a:r>
            <a:r>
              <a:rPr lang="cs-CZ" dirty="0" smtClean="0"/>
              <a:t>, </a:t>
            </a:r>
            <a:r>
              <a:rPr lang="cs-CZ" dirty="0" err="1" smtClean="0"/>
              <a:t>emotion</a:t>
            </a:r>
            <a:r>
              <a:rPr lang="cs-CZ" dirty="0" smtClean="0"/>
              <a:t> </a:t>
            </a:r>
            <a:r>
              <a:rPr lang="cs-CZ" dirty="0" err="1" smtClean="0"/>
              <a:t>or</a:t>
            </a:r>
            <a:r>
              <a:rPr lang="cs-CZ" dirty="0" smtClean="0"/>
              <a:t> </a:t>
            </a:r>
            <a:r>
              <a:rPr lang="cs-CZ" dirty="0" err="1" smtClean="0"/>
              <a:t>consequences</a:t>
            </a:r>
            <a:endParaRPr lang="cs-CZ" dirty="0" smtClean="0"/>
          </a:p>
          <a:p>
            <a:r>
              <a:rPr lang="cs-CZ" dirty="0" smtClean="0"/>
              <a:t>Morality </a:t>
            </a:r>
            <a:r>
              <a:rPr lang="cs-CZ" dirty="0" err="1" smtClean="0"/>
              <a:t>cannot</a:t>
            </a:r>
            <a:r>
              <a:rPr lang="cs-CZ" dirty="0" smtClean="0"/>
              <a:t> </a:t>
            </a:r>
            <a:r>
              <a:rPr lang="cs-CZ" dirty="0" err="1" smtClean="0"/>
              <a:t>be</a:t>
            </a:r>
            <a:r>
              <a:rPr lang="cs-CZ" dirty="0" smtClean="0"/>
              <a:t> </a:t>
            </a:r>
            <a:r>
              <a:rPr lang="cs-CZ" dirty="0" err="1" smtClean="0"/>
              <a:t>based</a:t>
            </a:r>
            <a:r>
              <a:rPr lang="cs-CZ" dirty="0" smtClean="0"/>
              <a:t> on </a:t>
            </a:r>
            <a:r>
              <a:rPr lang="cs-CZ" dirty="0" err="1" smtClean="0"/>
              <a:t>factors</a:t>
            </a:r>
            <a:r>
              <a:rPr lang="cs-CZ" dirty="0" smtClean="0"/>
              <a:t> </a:t>
            </a:r>
            <a:r>
              <a:rPr lang="cs-CZ" dirty="0" err="1" smtClean="0"/>
              <a:t>beyond</a:t>
            </a:r>
            <a:r>
              <a:rPr lang="cs-CZ" dirty="0" smtClean="0"/>
              <a:t> </a:t>
            </a:r>
            <a:r>
              <a:rPr lang="cs-CZ" dirty="0" err="1" smtClean="0"/>
              <a:t>our</a:t>
            </a:r>
            <a:r>
              <a:rPr lang="cs-CZ" dirty="0" smtClean="0"/>
              <a:t> </a:t>
            </a:r>
            <a:r>
              <a:rPr lang="cs-CZ" dirty="0" err="1" smtClean="0"/>
              <a:t>control</a:t>
            </a:r>
            <a:r>
              <a:rPr lang="cs-CZ" dirty="0" smtClean="0"/>
              <a:t>.</a:t>
            </a:r>
          </a:p>
        </p:txBody>
      </p:sp>
    </p:spTree>
    <p:extLst>
      <p:ext uri="{BB962C8B-B14F-4D97-AF65-F5344CB8AC3E}">
        <p14:creationId xmlns:p14="http://schemas.microsoft.com/office/powerpoint/2010/main" val="24746464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The</a:t>
            </a:r>
            <a:r>
              <a:rPr lang="cs-CZ" dirty="0" smtClean="0"/>
              <a:t> </a:t>
            </a:r>
            <a:r>
              <a:rPr lang="cs-CZ" dirty="0" err="1" smtClean="0"/>
              <a:t>Categorical</a:t>
            </a:r>
            <a:r>
              <a:rPr lang="cs-CZ" dirty="0" smtClean="0"/>
              <a:t> Imperative</a:t>
            </a:r>
            <a:endParaRPr lang="en-GB" dirty="0"/>
          </a:p>
        </p:txBody>
      </p:sp>
      <p:sp>
        <p:nvSpPr>
          <p:cNvPr id="3" name="Zástupný symbol pro obsah 2"/>
          <p:cNvSpPr>
            <a:spLocks noGrp="1"/>
          </p:cNvSpPr>
          <p:nvPr>
            <p:ph idx="1"/>
          </p:nvPr>
        </p:nvSpPr>
        <p:spPr/>
        <p:txBody>
          <a:bodyPr>
            <a:normAutofit fontScale="92500" lnSpcReduction="10000"/>
          </a:bodyPr>
          <a:lstStyle/>
          <a:p>
            <a:r>
              <a:rPr lang="cs-CZ" dirty="0" smtClean="0"/>
              <a:t>As </a:t>
            </a:r>
            <a:r>
              <a:rPr lang="cs-CZ" dirty="0" err="1" smtClean="0"/>
              <a:t>rational</a:t>
            </a:r>
            <a:r>
              <a:rPr lang="cs-CZ" dirty="0" smtClean="0"/>
              <a:t> </a:t>
            </a:r>
            <a:r>
              <a:rPr lang="cs-CZ" dirty="0" err="1" smtClean="0"/>
              <a:t>human</a:t>
            </a:r>
            <a:r>
              <a:rPr lang="cs-CZ" dirty="0" smtClean="0"/>
              <a:t> </a:t>
            </a:r>
            <a:r>
              <a:rPr lang="cs-CZ" dirty="0" err="1" smtClean="0"/>
              <a:t>beings</a:t>
            </a:r>
            <a:r>
              <a:rPr lang="cs-CZ" dirty="0" smtClean="0"/>
              <a:t> </a:t>
            </a:r>
            <a:r>
              <a:rPr lang="cs-CZ" dirty="0" err="1" smtClean="0"/>
              <a:t>we</a:t>
            </a:r>
            <a:r>
              <a:rPr lang="cs-CZ" dirty="0" smtClean="0"/>
              <a:t> </a:t>
            </a:r>
            <a:r>
              <a:rPr lang="cs-CZ" dirty="0" err="1" smtClean="0"/>
              <a:t>have</a:t>
            </a:r>
            <a:r>
              <a:rPr lang="cs-CZ" dirty="0" smtClean="0"/>
              <a:t> </a:t>
            </a:r>
            <a:r>
              <a:rPr lang="cs-CZ" i="1" dirty="0" err="1" smtClean="0"/>
              <a:t>categorical</a:t>
            </a:r>
            <a:r>
              <a:rPr lang="cs-CZ" i="1" dirty="0" smtClean="0"/>
              <a:t> </a:t>
            </a:r>
            <a:r>
              <a:rPr lang="cs-CZ" dirty="0" smtClean="0"/>
              <a:t> </a:t>
            </a:r>
            <a:r>
              <a:rPr lang="cs-CZ" dirty="0" err="1" smtClean="0"/>
              <a:t>duties</a:t>
            </a:r>
            <a:r>
              <a:rPr lang="cs-CZ" dirty="0" smtClean="0"/>
              <a:t> – </a:t>
            </a:r>
            <a:r>
              <a:rPr lang="cs-CZ" dirty="0" err="1" smtClean="0"/>
              <a:t>absolute</a:t>
            </a:r>
            <a:r>
              <a:rPr lang="cs-CZ" dirty="0" smtClean="0"/>
              <a:t>, </a:t>
            </a:r>
            <a:r>
              <a:rPr lang="cs-CZ" dirty="0" err="1" smtClean="0"/>
              <a:t>unconditional</a:t>
            </a:r>
            <a:r>
              <a:rPr lang="cs-CZ" dirty="0" smtClean="0"/>
              <a:t>. </a:t>
            </a:r>
          </a:p>
          <a:p>
            <a:r>
              <a:rPr lang="cs-CZ" dirty="0" err="1" smtClean="0"/>
              <a:t>Our</a:t>
            </a:r>
            <a:r>
              <a:rPr lang="cs-CZ" dirty="0" smtClean="0"/>
              <a:t> morality </a:t>
            </a:r>
            <a:r>
              <a:rPr lang="cs-CZ" dirty="0" err="1" smtClean="0"/>
              <a:t>is</a:t>
            </a:r>
            <a:r>
              <a:rPr lang="cs-CZ" dirty="0" smtClean="0"/>
              <a:t> a set </a:t>
            </a:r>
            <a:r>
              <a:rPr lang="cs-CZ" dirty="0" err="1" smtClean="0"/>
              <a:t>of</a:t>
            </a:r>
            <a:r>
              <a:rPr lang="cs-CZ" dirty="0" smtClean="0"/>
              <a:t> </a:t>
            </a:r>
            <a:r>
              <a:rPr lang="cs-CZ" i="1" dirty="0" err="1" smtClean="0"/>
              <a:t>categorical</a:t>
            </a:r>
            <a:r>
              <a:rPr lang="cs-CZ" i="1" dirty="0" smtClean="0"/>
              <a:t> </a:t>
            </a:r>
            <a:r>
              <a:rPr lang="cs-CZ" i="1" dirty="0" err="1" smtClean="0"/>
              <a:t>imperatives</a:t>
            </a:r>
            <a:endParaRPr lang="cs-CZ" dirty="0" smtClean="0"/>
          </a:p>
          <a:p>
            <a:pPr lvl="1"/>
            <a:r>
              <a:rPr lang="cs-CZ" dirty="0" err="1" smtClean="0"/>
              <a:t>Compare</a:t>
            </a:r>
            <a:r>
              <a:rPr lang="cs-CZ" dirty="0" smtClean="0"/>
              <a:t> </a:t>
            </a:r>
            <a:r>
              <a:rPr lang="cs-CZ" dirty="0" err="1" smtClean="0"/>
              <a:t>with</a:t>
            </a:r>
            <a:r>
              <a:rPr lang="cs-CZ" dirty="0" smtClean="0"/>
              <a:t> </a:t>
            </a:r>
            <a:r>
              <a:rPr lang="cs-CZ" i="1" dirty="0" err="1" smtClean="0"/>
              <a:t>hypothetical</a:t>
            </a:r>
            <a:endParaRPr lang="cs-CZ" i="1" dirty="0" smtClean="0"/>
          </a:p>
          <a:p>
            <a:r>
              <a:rPr lang="cs-CZ" dirty="0" err="1" smtClean="0"/>
              <a:t>One</a:t>
            </a:r>
            <a:r>
              <a:rPr lang="cs-CZ" dirty="0" smtClean="0"/>
              <a:t> basic C.I.: „</a:t>
            </a:r>
            <a:r>
              <a:rPr lang="cs-CZ" dirty="0" err="1" smtClean="0"/>
              <a:t>Act</a:t>
            </a:r>
            <a:r>
              <a:rPr lang="cs-CZ" dirty="0" smtClean="0"/>
              <a:t> </a:t>
            </a:r>
            <a:r>
              <a:rPr lang="cs-CZ" dirty="0" err="1" smtClean="0"/>
              <a:t>only</a:t>
            </a:r>
            <a:r>
              <a:rPr lang="cs-CZ" dirty="0" smtClean="0"/>
              <a:t> on </a:t>
            </a:r>
            <a:r>
              <a:rPr lang="cs-CZ" dirty="0" err="1" smtClean="0"/>
              <a:t>maxims</a:t>
            </a:r>
            <a:r>
              <a:rPr lang="cs-CZ" dirty="0" smtClean="0"/>
              <a:t> </a:t>
            </a:r>
            <a:r>
              <a:rPr lang="cs-CZ" dirty="0" err="1" smtClean="0"/>
              <a:t>which</a:t>
            </a:r>
            <a:r>
              <a:rPr lang="cs-CZ" dirty="0" smtClean="0"/>
              <a:t> </a:t>
            </a:r>
            <a:r>
              <a:rPr lang="cs-CZ" dirty="0" err="1" smtClean="0"/>
              <a:t>you</a:t>
            </a:r>
            <a:r>
              <a:rPr lang="cs-CZ" dirty="0" smtClean="0"/>
              <a:t> </a:t>
            </a:r>
            <a:r>
              <a:rPr lang="cs-CZ" dirty="0" err="1" smtClean="0"/>
              <a:t>can</a:t>
            </a:r>
            <a:r>
              <a:rPr lang="cs-CZ" dirty="0" smtClean="0"/>
              <a:t> </a:t>
            </a:r>
            <a:r>
              <a:rPr lang="cs-CZ" dirty="0" err="1" smtClean="0"/>
              <a:t>at</a:t>
            </a:r>
            <a:r>
              <a:rPr lang="cs-CZ" dirty="0" smtClean="0"/>
              <a:t> </a:t>
            </a:r>
            <a:r>
              <a:rPr lang="cs-CZ" dirty="0" err="1" smtClean="0"/>
              <a:t>the</a:t>
            </a:r>
            <a:r>
              <a:rPr lang="cs-CZ" dirty="0" smtClean="0"/>
              <a:t> </a:t>
            </a:r>
            <a:r>
              <a:rPr lang="cs-CZ" dirty="0" err="1" smtClean="0"/>
              <a:t>same</a:t>
            </a:r>
            <a:r>
              <a:rPr lang="cs-CZ" dirty="0" smtClean="0"/>
              <a:t> </a:t>
            </a:r>
            <a:r>
              <a:rPr lang="cs-CZ" dirty="0" err="1" smtClean="0"/>
              <a:t>time</a:t>
            </a:r>
            <a:r>
              <a:rPr lang="cs-CZ" dirty="0" smtClean="0"/>
              <a:t> </a:t>
            </a:r>
            <a:r>
              <a:rPr lang="cs-CZ" dirty="0" err="1" smtClean="0"/>
              <a:t>will</a:t>
            </a:r>
            <a:r>
              <a:rPr lang="cs-CZ" dirty="0" smtClean="0"/>
              <a:t> to </a:t>
            </a:r>
            <a:r>
              <a:rPr lang="cs-CZ" dirty="0" err="1" smtClean="0"/>
              <a:t>be</a:t>
            </a:r>
            <a:r>
              <a:rPr lang="cs-CZ" dirty="0" smtClean="0"/>
              <a:t> universal </a:t>
            </a:r>
            <a:r>
              <a:rPr lang="cs-CZ" dirty="0" err="1" smtClean="0"/>
              <a:t>laws</a:t>
            </a:r>
            <a:r>
              <a:rPr lang="cs-CZ" dirty="0" smtClean="0"/>
              <a:t>.“ – </a:t>
            </a:r>
            <a:r>
              <a:rPr lang="cs-CZ" dirty="0" err="1" smtClean="0"/>
              <a:t>principle</a:t>
            </a:r>
            <a:r>
              <a:rPr lang="cs-CZ" dirty="0" smtClean="0"/>
              <a:t> </a:t>
            </a:r>
            <a:r>
              <a:rPr lang="cs-CZ" dirty="0" err="1" smtClean="0"/>
              <a:t>of</a:t>
            </a:r>
            <a:r>
              <a:rPr lang="cs-CZ" dirty="0" smtClean="0"/>
              <a:t> </a:t>
            </a:r>
            <a:r>
              <a:rPr lang="cs-CZ" dirty="0" err="1" smtClean="0"/>
              <a:t>universalizability</a:t>
            </a:r>
            <a:endParaRPr lang="cs-CZ" dirty="0" smtClean="0"/>
          </a:p>
          <a:p>
            <a:r>
              <a:rPr lang="cs-CZ" dirty="0"/>
              <a:t>Maxim – </a:t>
            </a:r>
            <a:r>
              <a:rPr lang="cs-CZ" dirty="0" err="1"/>
              <a:t>generalized</a:t>
            </a:r>
            <a:r>
              <a:rPr lang="cs-CZ" dirty="0"/>
              <a:t> </a:t>
            </a:r>
            <a:r>
              <a:rPr lang="cs-CZ" dirty="0" err="1"/>
              <a:t>intention</a:t>
            </a:r>
            <a:r>
              <a:rPr lang="cs-CZ" dirty="0"/>
              <a:t> </a:t>
            </a:r>
            <a:r>
              <a:rPr lang="cs-CZ" dirty="0" err="1"/>
              <a:t>behind</a:t>
            </a:r>
            <a:r>
              <a:rPr lang="cs-CZ" dirty="0"/>
              <a:t> </a:t>
            </a:r>
            <a:r>
              <a:rPr lang="cs-CZ" dirty="0" err="1"/>
              <a:t>an</a:t>
            </a:r>
            <a:r>
              <a:rPr lang="cs-CZ" dirty="0"/>
              <a:t> </a:t>
            </a:r>
            <a:r>
              <a:rPr lang="cs-CZ" dirty="0" err="1"/>
              <a:t>act</a:t>
            </a:r>
            <a:endParaRPr lang="cs-CZ" dirty="0"/>
          </a:p>
          <a:p>
            <a:pPr lvl="1"/>
            <a:r>
              <a:rPr lang="cs-CZ" dirty="0" err="1"/>
              <a:t>E.g</a:t>
            </a:r>
            <a:r>
              <a:rPr lang="cs-CZ" dirty="0"/>
              <a:t>. </a:t>
            </a:r>
            <a:r>
              <a:rPr lang="cs-CZ" dirty="0" err="1"/>
              <a:t>Always</a:t>
            </a:r>
            <a:r>
              <a:rPr lang="cs-CZ" dirty="0"/>
              <a:t> </a:t>
            </a:r>
            <a:r>
              <a:rPr lang="cs-CZ" dirty="0" err="1"/>
              <a:t>help</a:t>
            </a:r>
            <a:r>
              <a:rPr lang="cs-CZ" dirty="0"/>
              <a:t> </a:t>
            </a:r>
            <a:r>
              <a:rPr lang="cs-CZ" dirty="0" err="1"/>
              <a:t>those</a:t>
            </a:r>
            <a:r>
              <a:rPr lang="cs-CZ" dirty="0"/>
              <a:t> in </a:t>
            </a:r>
            <a:r>
              <a:rPr lang="cs-CZ" dirty="0" err="1"/>
              <a:t>need</a:t>
            </a:r>
            <a:r>
              <a:rPr lang="cs-CZ" dirty="0"/>
              <a:t> </a:t>
            </a:r>
            <a:r>
              <a:rPr lang="cs-CZ" dirty="0" err="1"/>
              <a:t>when</a:t>
            </a:r>
            <a:r>
              <a:rPr lang="cs-CZ" dirty="0"/>
              <a:t> </a:t>
            </a:r>
            <a:r>
              <a:rPr lang="cs-CZ" dirty="0" err="1"/>
              <a:t>it</a:t>
            </a:r>
            <a:r>
              <a:rPr lang="cs-CZ" dirty="0"/>
              <a:t> </a:t>
            </a:r>
            <a:r>
              <a:rPr lang="cs-CZ" dirty="0" err="1"/>
              <a:t>is</a:t>
            </a:r>
            <a:r>
              <a:rPr lang="cs-CZ" dirty="0"/>
              <a:t> in </a:t>
            </a:r>
            <a:r>
              <a:rPr lang="cs-CZ" dirty="0" err="1"/>
              <a:t>your</a:t>
            </a:r>
            <a:r>
              <a:rPr lang="cs-CZ" dirty="0"/>
              <a:t> </a:t>
            </a:r>
            <a:r>
              <a:rPr lang="cs-CZ" dirty="0" err="1"/>
              <a:t>interest</a:t>
            </a:r>
            <a:r>
              <a:rPr lang="cs-CZ" dirty="0"/>
              <a:t>; </a:t>
            </a:r>
            <a:r>
              <a:rPr lang="cs-CZ" dirty="0" err="1"/>
              <a:t>always</a:t>
            </a:r>
            <a:r>
              <a:rPr lang="cs-CZ" dirty="0"/>
              <a:t> </a:t>
            </a:r>
            <a:r>
              <a:rPr lang="cs-CZ" dirty="0" err="1"/>
              <a:t>keep</a:t>
            </a:r>
            <a:r>
              <a:rPr lang="cs-CZ" dirty="0"/>
              <a:t> </a:t>
            </a:r>
            <a:r>
              <a:rPr lang="cs-CZ" dirty="0" err="1"/>
              <a:t>your</a:t>
            </a:r>
            <a:r>
              <a:rPr lang="cs-CZ" dirty="0"/>
              <a:t> </a:t>
            </a:r>
            <a:r>
              <a:rPr lang="cs-CZ" dirty="0" err="1"/>
              <a:t>promises</a:t>
            </a:r>
            <a:r>
              <a:rPr lang="cs-CZ" dirty="0"/>
              <a:t>, </a:t>
            </a:r>
            <a:r>
              <a:rPr lang="cs-CZ" dirty="0" err="1"/>
              <a:t>etc</a:t>
            </a:r>
            <a:r>
              <a:rPr lang="cs-CZ" dirty="0"/>
              <a:t>.</a:t>
            </a:r>
            <a:endParaRPr lang="en-GB" dirty="0"/>
          </a:p>
          <a:p>
            <a:endParaRPr lang="en-GB" dirty="0"/>
          </a:p>
        </p:txBody>
      </p:sp>
    </p:spTree>
    <p:extLst>
      <p:ext uri="{BB962C8B-B14F-4D97-AF65-F5344CB8AC3E}">
        <p14:creationId xmlns:p14="http://schemas.microsoft.com/office/powerpoint/2010/main" val="18431299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The</a:t>
            </a:r>
            <a:r>
              <a:rPr lang="cs-CZ" dirty="0" smtClean="0"/>
              <a:t> </a:t>
            </a:r>
            <a:r>
              <a:rPr lang="cs-CZ" dirty="0" err="1" smtClean="0"/>
              <a:t>Categorical</a:t>
            </a:r>
            <a:r>
              <a:rPr lang="cs-CZ" dirty="0" smtClean="0"/>
              <a:t> Imperative</a:t>
            </a:r>
            <a:endParaRPr lang="en-GB" dirty="0"/>
          </a:p>
        </p:txBody>
      </p:sp>
      <p:sp>
        <p:nvSpPr>
          <p:cNvPr id="3" name="Zástupný symbol pro obsah 2"/>
          <p:cNvSpPr>
            <a:spLocks noGrp="1"/>
          </p:cNvSpPr>
          <p:nvPr>
            <p:ph idx="1"/>
          </p:nvPr>
        </p:nvSpPr>
        <p:spPr/>
        <p:txBody>
          <a:bodyPr/>
          <a:lstStyle/>
          <a:p>
            <a:r>
              <a:rPr lang="cs-CZ" dirty="0" err="1" smtClean="0"/>
              <a:t>Moral</a:t>
            </a:r>
            <a:r>
              <a:rPr lang="cs-CZ" dirty="0" smtClean="0"/>
              <a:t> </a:t>
            </a:r>
            <a:r>
              <a:rPr lang="cs-CZ" dirty="0" err="1" smtClean="0"/>
              <a:t>action</a:t>
            </a:r>
            <a:r>
              <a:rPr lang="cs-CZ" dirty="0" smtClean="0"/>
              <a:t> has to </a:t>
            </a:r>
            <a:r>
              <a:rPr lang="cs-CZ" dirty="0" err="1" smtClean="0"/>
              <a:t>be</a:t>
            </a:r>
            <a:r>
              <a:rPr lang="cs-CZ" dirty="0" smtClean="0"/>
              <a:t> </a:t>
            </a:r>
            <a:r>
              <a:rPr lang="cs-CZ" dirty="0" err="1" smtClean="0"/>
              <a:t>universalizable</a:t>
            </a:r>
            <a:endParaRPr lang="cs-CZ" dirty="0" smtClean="0"/>
          </a:p>
          <a:p>
            <a:pPr lvl="1"/>
            <a:r>
              <a:rPr lang="cs-CZ" dirty="0" smtClean="0"/>
              <a:t>Hold </a:t>
            </a:r>
            <a:r>
              <a:rPr lang="cs-CZ" dirty="0" err="1" smtClean="0"/>
              <a:t>for</a:t>
            </a:r>
            <a:r>
              <a:rPr lang="cs-CZ" dirty="0" smtClean="0"/>
              <a:t> </a:t>
            </a:r>
            <a:r>
              <a:rPr lang="cs-CZ" dirty="0" err="1" smtClean="0"/>
              <a:t>everyone</a:t>
            </a:r>
            <a:r>
              <a:rPr lang="cs-CZ" dirty="0" smtClean="0"/>
              <a:t> in </a:t>
            </a:r>
            <a:r>
              <a:rPr lang="cs-CZ" dirty="0" err="1" smtClean="0"/>
              <a:t>the</a:t>
            </a:r>
            <a:r>
              <a:rPr lang="cs-CZ" dirty="0" smtClean="0"/>
              <a:t> </a:t>
            </a:r>
            <a:r>
              <a:rPr lang="cs-CZ" dirty="0" err="1" smtClean="0"/>
              <a:t>same</a:t>
            </a:r>
            <a:r>
              <a:rPr lang="cs-CZ" dirty="0" smtClean="0"/>
              <a:t> </a:t>
            </a:r>
            <a:r>
              <a:rPr lang="cs-CZ" dirty="0" err="1" smtClean="0"/>
              <a:t>situation</a:t>
            </a:r>
            <a:endParaRPr lang="cs-CZ" dirty="0" smtClean="0"/>
          </a:p>
          <a:p>
            <a:pPr lvl="1"/>
            <a:r>
              <a:rPr lang="cs-CZ" dirty="0" err="1" smtClean="0"/>
              <a:t>One</a:t>
            </a:r>
            <a:r>
              <a:rPr lang="cs-CZ" dirty="0" smtClean="0"/>
              <a:t> </a:t>
            </a:r>
            <a:r>
              <a:rPr lang="cs-CZ" dirty="0" err="1" smtClean="0"/>
              <a:t>must</a:t>
            </a:r>
            <a:r>
              <a:rPr lang="cs-CZ" dirty="0" smtClean="0"/>
              <a:t> </a:t>
            </a:r>
            <a:r>
              <a:rPr lang="cs-CZ" dirty="0" err="1" smtClean="0"/>
              <a:t>be</a:t>
            </a:r>
            <a:r>
              <a:rPr lang="cs-CZ" dirty="0" smtClean="0"/>
              <a:t> </a:t>
            </a:r>
            <a:r>
              <a:rPr lang="cs-CZ" dirty="0" err="1" smtClean="0"/>
              <a:t>impartial</a:t>
            </a:r>
            <a:endParaRPr lang="cs-CZ" dirty="0" smtClean="0"/>
          </a:p>
          <a:p>
            <a:pPr lvl="1"/>
            <a:r>
              <a:rPr lang="cs-CZ" dirty="0" err="1" smtClean="0"/>
              <a:t>E.g</a:t>
            </a:r>
            <a:r>
              <a:rPr lang="cs-CZ" dirty="0" smtClean="0"/>
              <a:t>. „</a:t>
            </a:r>
            <a:r>
              <a:rPr lang="cs-CZ" dirty="0" err="1" smtClean="0"/>
              <a:t>Always</a:t>
            </a:r>
            <a:r>
              <a:rPr lang="cs-CZ" dirty="0" smtClean="0"/>
              <a:t> free-</a:t>
            </a:r>
            <a:r>
              <a:rPr lang="cs-CZ" dirty="0" err="1" smtClean="0"/>
              <a:t>ride</a:t>
            </a:r>
            <a:r>
              <a:rPr lang="cs-CZ" dirty="0" smtClean="0"/>
              <a:t> </a:t>
            </a:r>
            <a:r>
              <a:rPr lang="cs-CZ" dirty="0" err="1" smtClean="0"/>
              <a:t>when</a:t>
            </a:r>
            <a:r>
              <a:rPr lang="cs-CZ" dirty="0" smtClean="0"/>
              <a:t> </a:t>
            </a:r>
            <a:r>
              <a:rPr lang="cs-CZ" dirty="0" err="1" smtClean="0"/>
              <a:t>possible</a:t>
            </a:r>
            <a:r>
              <a:rPr lang="cs-CZ" dirty="0" smtClean="0"/>
              <a:t>“</a:t>
            </a:r>
          </a:p>
          <a:p>
            <a:pPr lvl="2"/>
            <a:r>
              <a:rPr lang="cs-CZ" dirty="0" err="1" smtClean="0"/>
              <a:t>There</a:t>
            </a:r>
            <a:r>
              <a:rPr lang="cs-CZ" dirty="0" smtClean="0"/>
              <a:t> </a:t>
            </a:r>
            <a:r>
              <a:rPr lang="cs-CZ" dirty="0" err="1" smtClean="0"/>
              <a:t>would</a:t>
            </a:r>
            <a:r>
              <a:rPr lang="cs-CZ" dirty="0" smtClean="0"/>
              <a:t> </a:t>
            </a:r>
            <a:r>
              <a:rPr lang="cs-CZ" dirty="0" err="1" smtClean="0"/>
              <a:t>be</a:t>
            </a:r>
            <a:r>
              <a:rPr lang="cs-CZ" dirty="0" smtClean="0"/>
              <a:t> no-</a:t>
            </a:r>
            <a:r>
              <a:rPr lang="cs-CZ" dirty="0" err="1" smtClean="0"/>
              <a:t>one</a:t>
            </a:r>
            <a:r>
              <a:rPr lang="cs-CZ" dirty="0" smtClean="0"/>
              <a:t> to free-</a:t>
            </a:r>
            <a:r>
              <a:rPr lang="cs-CZ" dirty="0" err="1" smtClean="0"/>
              <a:t>ride</a:t>
            </a:r>
            <a:r>
              <a:rPr lang="cs-CZ" dirty="0" smtClean="0"/>
              <a:t> on</a:t>
            </a:r>
          </a:p>
          <a:p>
            <a:r>
              <a:rPr lang="cs-CZ" dirty="0" err="1" smtClean="0"/>
              <a:t>Alternative</a:t>
            </a:r>
            <a:r>
              <a:rPr lang="cs-CZ" dirty="0" smtClean="0"/>
              <a:t> </a:t>
            </a:r>
            <a:r>
              <a:rPr lang="cs-CZ" dirty="0" err="1" smtClean="0"/>
              <a:t>formulation</a:t>
            </a:r>
            <a:endParaRPr lang="cs-CZ" dirty="0" smtClean="0"/>
          </a:p>
          <a:p>
            <a:pPr lvl="1"/>
            <a:r>
              <a:rPr lang="cs-CZ" dirty="0" smtClean="0"/>
              <a:t>„</a:t>
            </a:r>
            <a:r>
              <a:rPr lang="cs-CZ" dirty="0" err="1" smtClean="0"/>
              <a:t>Treat</a:t>
            </a:r>
            <a:r>
              <a:rPr lang="cs-CZ" dirty="0" smtClean="0"/>
              <a:t> </a:t>
            </a:r>
            <a:r>
              <a:rPr lang="cs-CZ" dirty="0" err="1" smtClean="0"/>
              <a:t>other</a:t>
            </a:r>
            <a:r>
              <a:rPr lang="cs-CZ" dirty="0" smtClean="0"/>
              <a:t> </a:t>
            </a:r>
            <a:r>
              <a:rPr lang="cs-CZ" dirty="0" err="1" smtClean="0"/>
              <a:t>people</a:t>
            </a:r>
            <a:r>
              <a:rPr lang="cs-CZ" dirty="0" smtClean="0"/>
              <a:t> as </a:t>
            </a:r>
            <a:r>
              <a:rPr lang="cs-CZ" dirty="0" err="1" smtClean="0"/>
              <a:t>ends</a:t>
            </a:r>
            <a:r>
              <a:rPr lang="cs-CZ" dirty="0" smtClean="0"/>
              <a:t> in </a:t>
            </a:r>
            <a:r>
              <a:rPr lang="cs-CZ" dirty="0" err="1" smtClean="0"/>
              <a:t>themselves</a:t>
            </a:r>
            <a:r>
              <a:rPr lang="cs-CZ" dirty="0" smtClean="0"/>
              <a:t>, </a:t>
            </a:r>
            <a:r>
              <a:rPr lang="cs-CZ" dirty="0" err="1" smtClean="0"/>
              <a:t>never</a:t>
            </a:r>
            <a:r>
              <a:rPr lang="cs-CZ" dirty="0" smtClean="0"/>
              <a:t> as </a:t>
            </a:r>
            <a:r>
              <a:rPr lang="cs-CZ" dirty="0" err="1" smtClean="0"/>
              <a:t>means</a:t>
            </a:r>
            <a:r>
              <a:rPr lang="cs-CZ" dirty="0" smtClean="0"/>
              <a:t> to </a:t>
            </a:r>
            <a:r>
              <a:rPr lang="cs-CZ" dirty="0" err="1" smtClean="0"/>
              <a:t>an</a:t>
            </a:r>
            <a:r>
              <a:rPr lang="cs-CZ" dirty="0" smtClean="0"/>
              <a:t> end.“</a:t>
            </a:r>
            <a:endParaRPr lang="en-GB" dirty="0"/>
          </a:p>
        </p:txBody>
      </p:sp>
    </p:spTree>
    <p:extLst>
      <p:ext uri="{BB962C8B-B14F-4D97-AF65-F5344CB8AC3E}">
        <p14:creationId xmlns:p14="http://schemas.microsoft.com/office/powerpoint/2010/main" val="26887003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Criticism</a:t>
            </a:r>
            <a:endParaRPr lang="en-GB" dirty="0"/>
          </a:p>
        </p:txBody>
      </p:sp>
      <p:sp>
        <p:nvSpPr>
          <p:cNvPr id="3" name="Zástupný symbol pro obsah 2"/>
          <p:cNvSpPr>
            <a:spLocks noGrp="1"/>
          </p:cNvSpPr>
          <p:nvPr>
            <p:ph idx="1"/>
          </p:nvPr>
        </p:nvSpPr>
        <p:spPr/>
        <p:txBody>
          <a:bodyPr/>
          <a:lstStyle/>
          <a:p>
            <a:r>
              <a:rPr lang="cs-CZ" dirty="0" err="1" smtClean="0"/>
              <a:t>Empty</a:t>
            </a:r>
            <a:r>
              <a:rPr lang="cs-CZ" dirty="0" smtClean="0"/>
              <a:t> </a:t>
            </a:r>
            <a:r>
              <a:rPr lang="cs-CZ" dirty="0" err="1" smtClean="0"/>
              <a:t>theory</a:t>
            </a:r>
            <a:r>
              <a:rPr lang="cs-CZ" dirty="0" smtClean="0"/>
              <a:t> – no </a:t>
            </a:r>
            <a:r>
              <a:rPr lang="cs-CZ" dirty="0" err="1" smtClean="0"/>
              <a:t>guidance</a:t>
            </a:r>
            <a:endParaRPr lang="cs-CZ" dirty="0" smtClean="0"/>
          </a:p>
          <a:p>
            <a:pPr lvl="1"/>
            <a:r>
              <a:rPr lang="cs-CZ" dirty="0" smtClean="0"/>
              <a:t>In </a:t>
            </a:r>
            <a:r>
              <a:rPr lang="cs-CZ" dirty="0" err="1" smtClean="0"/>
              <a:t>cases</a:t>
            </a:r>
            <a:r>
              <a:rPr lang="cs-CZ" dirty="0" smtClean="0"/>
              <a:t> duty </a:t>
            </a:r>
            <a:r>
              <a:rPr lang="cs-CZ" dirty="0" err="1" smtClean="0"/>
              <a:t>conflicts</a:t>
            </a:r>
            <a:endParaRPr lang="cs-CZ" dirty="0" smtClean="0"/>
          </a:p>
          <a:p>
            <a:pPr lvl="1"/>
            <a:r>
              <a:rPr lang="cs-CZ" dirty="0" smtClean="0"/>
              <a:t>„</a:t>
            </a:r>
            <a:r>
              <a:rPr lang="cs-CZ" dirty="0" err="1" smtClean="0"/>
              <a:t>madman</a:t>
            </a:r>
            <a:r>
              <a:rPr lang="cs-CZ" dirty="0" smtClean="0"/>
              <a:t>“ </a:t>
            </a:r>
            <a:r>
              <a:rPr lang="cs-CZ" dirty="0" err="1" smtClean="0"/>
              <a:t>example</a:t>
            </a:r>
            <a:endParaRPr lang="cs-CZ" dirty="0" smtClean="0"/>
          </a:p>
          <a:p>
            <a:r>
              <a:rPr lang="cs-CZ" dirty="0" err="1" smtClean="0"/>
              <a:t>Presupposes</a:t>
            </a:r>
            <a:r>
              <a:rPr lang="cs-CZ" dirty="0" smtClean="0"/>
              <a:t> </a:t>
            </a:r>
            <a:r>
              <a:rPr lang="cs-CZ" dirty="0" err="1" smtClean="0"/>
              <a:t>rational</a:t>
            </a:r>
            <a:r>
              <a:rPr lang="cs-CZ" dirty="0" smtClean="0"/>
              <a:t> </a:t>
            </a:r>
            <a:r>
              <a:rPr lang="cs-CZ" dirty="0" err="1" smtClean="0"/>
              <a:t>decision-making</a:t>
            </a:r>
            <a:r>
              <a:rPr lang="cs-CZ" dirty="0" smtClean="0"/>
              <a:t> </a:t>
            </a:r>
          </a:p>
          <a:p>
            <a:pPr lvl="1"/>
            <a:r>
              <a:rPr lang="cs-CZ" dirty="0" smtClean="0"/>
              <a:t>Not </a:t>
            </a:r>
            <a:r>
              <a:rPr lang="cs-CZ" dirty="0" err="1" smtClean="0"/>
              <a:t>supported</a:t>
            </a:r>
            <a:r>
              <a:rPr lang="cs-CZ" dirty="0" smtClean="0"/>
              <a:t> by psychology (</a:t>
            </a:r>
            <a:r>
              <a:rPr lang="cs-CZ" dirty="0" err="1" smtClean="0"/>
              <a:t>Kahneman</a:t>
            </a:r>
            <a:r>
              <a:rPr lang="cs-CZ" dirty="0" smtClean="0"/>
              <a:t>, Haidt)</a:t>
            </a:r>
          </a:p>
          <a:p>
            <a:r>
              <a:rPr lang="cs-CZ" dirty="0" smtClean="0"/>
              <a:t>No place </a:t>
            </a:r>
            <a:r>
              <a:rPr lang="cs-CZ" dirty="0" err="1" smtClean="0"/>
              <a:t>for</a:t>
            </a:r>
            <a:r>
              <a:rPr lang="cs-CZ" dirty="0" smtClean="0"/>
              <a:t> </a:t>
            </a:r>
            <a:r>
              <a:rPr lang="cs-CZ" dirty="0" err="1" smtClean="0"/>
              <a:t>moral</a:t>
            </a:r>
            <a:r>
              <a:rPr lang="cs-CZ" dirty="0" smtClean="0"/>
              <a:t> </a:t>
            </a:r>
            <a:r>
              <a:rPr lang="cs-CZ" dirty="0" err="1" smtClean="0"/>
              <a:t>emotions</a:t>
            </a:r>
            <a:r>
              <a:rPr lang="cs-CZ" dirty="0" smtClean="0"/>
              <a:t> – </a:t>
            </a:r>
            <a:r>
              <a:rPr lang="cs-CZ" dirty="0" err="1" smtClean="0"/>
              <a:t>compassion</a:t>
            </a:r>
            <a:r>
              <a:rPr lang="cs-CZ" dirty="0" smtClean="0"/>
              <a:t>, </a:t>
            </a:r>
            <a:r>
              <a:rPr lang="cs-CZ" dirty="0" err="1" smtClean="0"/>
              <a:t>guilt</a:t>
            </a:r>
            <a:r>
              <a:rPr lang="cs-CZ" dirty="0" smtClean="0"/>
              <a:t>, </a:t>
            </a:r>
            <a:r>
              <a:rPr lang="cs-CZ" dirty="0" err="1" smtClean="0"/>
              <a:t>remorse</a:t>
            </a:r>
            <a:endParaRPr lang="cs-CZ" dirty="0" smtClean="0"/>
          </a:p>
          <a:p>
            <a:r>
              <a:rPr lang="cs-CZ" dirty="0" err="1" smtClean="0"/>
              <a:t>Disregard</a:t>
            </a:r>
            <a:r>
              <a:rPr lang="cs-CZ" dirty="0" smtClean="0"/>
              <a:t> </a:t>
            </a:r>
            <a:r>
              <a:rPr lang="cs-CZ" dirty="0" err="1" smtClean="0"/>
              <a:t>for</a:t>
            </a:r>
            <a:r>
              <a:rPr lang="cs-CZ" dirty="0" smtClean="0"/>
              <a:t> </a:t>
            </a:r>
            <a:r>
              <a:rPr lang="cs-CZ" dirty="0" err="1" smtClean="0"/>
              <a:t>consequences</a:t>
            </a:r>
            <a:r>
              <a:rPr lang="cs-CZ" dirty="0" smtClean="0"/>
              <a:t>.</a:t>
            </a:r>
            <a:endParaRPr lang="en-GB" dirty="0"/>
          </a:p>
        </p:txBody>
      </p:sp>
    </p:spTree>
    <p:extLst>
      <p:ext uri="{BB962C8B-B14F-4D97-AF65-F5344CB8AC3E}">
        <p14:creationId xmlns:p14="http://schemas.microsoft.com/office/powerpoint/2010/main" val="12787693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Criticism</a:t>
            </a:r>
            <a:endParaRPr lang="en-GB" dirty="0"/>
          </a:p>
        </p:txBody>
      </p:sp>
      <p:sp>
        <p:nvSpPr>
          <p:cNvPr id="3" name="Zástupný symbol pro obsah 2"/>
          <p:cNvSpPr>
            <a:spLocks noGrp="1"/>
          </p:cNvSpPr>
          <p:nvPr>
            <p:ph idx="1"/>
          </p:nvPr>
        </p:nvSpPr>
        <p:spPr/>
        <p:txBody>
          <a:bodyPr>
            <a:normAutofit/>
          </a:bodyPr>
          <a:lstStyle/>
          <a:p>
            <a:r>
              <a:rPr lang="cs-CZ" dirty="0" err="1" smtClean="0"/>
              <a:t>It</a:t>
            </a:r>
            <a:r>
              <a:rPr lang="cs-CZ" dirty="0" smtClean="0"/>
              <a:t> </a:t>
            </a:r>
            <a:r>
              <a:rPr lang="cs-CZ" dirty="0" err="1" smtClean="0"/>
              <a:t>is</a:t>
            </a:r>
            <a:r>
              <a:rPr lang="cs-CZ" dirty="0" smtClean="0"/>
              <a:t> </a:t>
            </a:r>
            <a:r>
              <a:rPr lang="cs-CZ" dirty="0" err="1" smtClean="0"/>
              <a:t>difficult</a:t>
            </a:r>
            <a:r>
              <a:rPr lang="cs-CZ" dirty="0" smtClean="0"/>
              <a:t> to </a:t>
            </a:r>
            <a:r>
              <a:rPr lang="cs-CZ" dirty="0" err="1" smtClean="0"/>
              <a:t>avoid</a:t>
            </a:r>
            <a:r>
              <a:rPr lang="cs-CZ" dirty="0" smtClean="0"/>
              <a:t> </a:t>
            </a:r>
            <a:r>
              <a:rPr lang="cs-CZ" dirty="0" err="1" smtClean="0"/>
              <a:t>doing</a:t>
            </a:r>
            <a:r>
              <a:rPr lang="cs-CZ" dirty="0" smtClean="0"/>
              <a:t> </a:t>
            </a:r>
            <a:r>
              <a:rPr lang="cs-CZ" dirty="0" err="1" smtClean="0"/>
              <a:t>harm</a:t>
            </a:r>
            <a:endParaRPr lang="cs-CZ" dirty="0" smtClean="0"/>
          </a:p>
          <a:p>
            <a:pPr lvl="1"/>
            <a:r>
              <a:rPr lang="cs-CZ" dirty="0" err="1" smtClean="0"/>
              <a:t>Breaking</a:t>
            </a:r>
            <a:r>
              <a:rPr lang="cs-CZ" dirty="0" smtClean="0"/>
              <a:t> </a:t>
            </a:r>
            <a:r>
              <a:rPr lang="cs-CZ" dirty="0" err="1" smtClean="0"/>
              <a:t>promise</a:t>
            </a:r>
            <a:r>
              <a:rPr lang="cs-CZ" dirty="0" smtClean="0"/>
              <a:t> in </a:t>
            </a:r>
            <a:r>
              <a:rPr lang="cs-CZ" dirty="0" err="1" smtClean="0"/>
              <a:t>order</a:t>
            </a:r>
            <a:r>
              <a:rPr lang="cs-CZ" dirty="0" smtClean="0"/>
              <a:t> to </a:t>
            </a:r>
            <a:r>
              <a:rPr lang="cs-CZ" dirty="0" err="1" smtClean="0"/>
              <a:t>save</a:t>
            </a:r>
            <a:r>
              <a:rPr lang="cs-CZ" dirty="0" smtClean="0"/>
              <a:t> a person</a:t>
            </a:r>
          </a:p>
          <a:p>
            <a:r>
              <a:rPr lang="cs-CZ" dirty="0" err="1" smtClean="0"/>
              <a:t>Deontological</a:t>
            </a:r>
            <a:r>
              <a:rPr lang="cs-CZ" dirty="0" smtClean="0"/>
              <a:t> </a:t>
            </a:r>
            <a:r>
              <a:rPr lang="cs-CZ" dirty="0" err="1" smtClean="0"/>
              <a:t>theories</a:t>
            </a:r>
            <a:endParaRPr lang="cs-CZ" dirty="0" smtClean="0"/>
          </a:p>
          <a:p>
            <a:pPr lvl="1"/>
            <a:r>
              <a:rPr lang="cs-CZ" dirty="0" err="1" smtClean="0"/>
              <a:t>Doing</a:t>
            </a:r>
            <a:r>
              <a:rPr lang="cs-CZ" dirty="0" smtClean="0"/>
              <a:t> vs. </a:t>
            </a:r>
            <a:r>
              <a:rPr lang="cs-CZ" dirty="0" err="1"/>
              <a:t>a</a:t>
            </a:r>
            <a:r>
              <a:rPr lang="cs-CZ" dirty="0" err="1" smtClean="0"/>
              <a:t>llowing</a:t>
            </a:r>
            <a:r>
              <a:rPr lang="cs-CZ" dirty="0" smtClean="0"/>
              <a:t> </a:t>
            </a:r>
            <a:r>
              <a:rPr lang="cs-CZ" dirty="0" err="1" smtClean="0"/>
              <a:t>harm</a:t>
            </a:r>
            <a:endParaRPr lang="cs-CZ" dirty="0" smtClean="0"/>
          </a:p>
          <a:p>
            <a:pPr lvl="1"/>
            <a:r>
              <a:rPr lang="cs-CZ" dirty="0" err="1" smtClean="0"/>
              <a:t>Intending</a:t>
            </a:r>
            <a:r>
              <a:rPr lang="cs-CZ" dirty="0" smtClean="0"/>
              <a:t> vs. </a:t>
            </a:r>
            <a:r>
              <a:rPr lang="cs-CZ" dirty="0" err="1"/>
              <a:t>f</a:t>
            </a:r>
            <a:r>
              <a:rPr lang="cs-CZ" dirty="0" err="1" smtClean="0"/>
              <a:t>orseeing</a:t>
            </a:r>
            <a:r>
              <a:rPr lang="cs-CZ" dirty="0" smtClean="0"/>
              <a:t> </a:t>
            </a:r>
            <a:r>
              <a:rPr lang="cs-CZ" dirty="0" err="1" smtClean="0"/>
              <a:t>harm</a:t>
            </a:r>
            <a:endParaRPr lang="cs-CZ" dirty="0" smtClean="0"/>
          </a:p>
          <a:p>
            <a:pPr lvl="1"/>
            <a:r>
              <a:rPr lang="cs-CZ" dirty="0" err="1" smtClean="0"/>
              <a:t>Treating</a:t>
            </a:r>
            <a:r>
              <a:rPr lang="cs-CZ" dirty="0" smtClean="0"/>
              <a:t> </a:t>
            </a:r>
            <a:r>
              <a:rPr lang="cs-CZ" dirty="0" err="1" smtClean="0"/>
              <a:t>somebody</a:t>
            </a:r>
            <a:r>
              <a:rPr lang="cs-CZ" dirty="0" smtClean="0"/>
              <a:t> as a </a:t>
            </a:r>
            <a:r>
              <a:rPr lang="cs-CZ" dirty="0" err="1" smtClean="0"/>
              <a:t>means</a:t>
            </a:r>
            <a:r>
              <a:rPr lang="cs-CZ" dirty="0" smtClean="0"/>
              <a:t> vs. as </a:t>
            </a:r>
            <a:r>
              <a:rPr lang="cs-CZ" dirty="0" err="1" smtClean="0"/>
              <a:t>an</a:t>
            </a:r>
            <a:r>
              <a:rPr lang="cs-CZ" dirty="0" smtClean="0"/>
              <a:t> end</a:t>
            </a:r>
          </a:p>
        </p:txBody>
      </p:sp>
    </p:spTree>
    <p:extLst>
      <p:ext uri="{BB962C8B-B14F-4D97-AF65-F5344CB8AC3E}">
        <p14:creationId xmlns:p14="http://schemas.microsoft.com/office/powerpoint/2010/main" val="22239411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Doing</a:t>
            </a:r>
            <a:r>
              <a:rPr lang="cs-CZ" dirty="0"/>
              <a:t> </a:t>
            </a:r>
            <a:r>
              <a:rPr lang="cs-CZ" dirty="0" err="1"/>
              <a:t>harm</a:t>
            </a:r>
            <a:r>
              <a:rPr lang="cs-CZ" dirty="0"/>
              <a:t> vs. </a:t>
            </a:r>
            <a:r>
              <a:rPr lang="cs-CZ" dirty="0" err="1"/>
              <a:t>allowing</a:t>
            </a:r>
            <a:r>
              <a:rPr lang="cs-CZ" dirty="0"/>
              <a:t> </a:t>
            </a:r>
            <a:r>
              <a:rPr lang="cs-CZ" dirty="0" err="1" smtClean="0"/>
              <a:t>harm</a:t>
            </a:r>
            <a:endParaRPr lang="en-GB" dirty="0"/>
          </a:p>
        </p:txBody>
      </p:sp>
      <p:sp>
        <p:nvSpPr>
          <p:cNvPr id="3" name="Zástupný symbol pro obsah 2"/>
          <p:cNvSpPr>
            <a:spLocks noGrp="1"/>
          </p:cNvSpPr>
          <p:nvPr>
            <p:ph idx="1"/>
          </p:nvPr>
        </p:nvSpPr>
        <p:spPr/>
        <p:txBody>
          <a:bodyPr/>
          <a:lstStyle/>
          <a:p>
            <a:pPr lvl="1"/>
            <a:r>
              <a:rPr lang="cs-CZ" dirty="0" smtClean="0"/>
              <a:t>Test </a:t>
            </a:r>
            <a:r>
              <a:rPr lang="cs-CZ" dirty="0" err="1"/>
              <a:t>cases</a:t>
            </a:r>
            <a:r>
              <a:rPr lang="cs-CZ" dirty="0"/>
              <a:t>: </a:t>
            </a:r>
            <a:r>
              <a:rPr lang="cs-CZ" dirty="0" err="1"/>
              <a:t>transplant</a:t>
            </a:r>
            <a:r>
              <a:rPr lang="cs-CZ" dirty="0"/>
              <a:t> </a:t>
            </a:r>
            <a:r>
              <a:rPr lang="cs-CZ" dirty="0" err="1"/>
              <a:t>dilemma</a:t>
            </a:r>
            <a:r>
              <a:rPr lang="cs-CZ" dirty="0"/>
              <a:t>; </a:t>
            </a:r>
            <a:r>
              <a:rPr lang="cs-CZ" dirty="0" err="1"/>
              <a:t>switch</a:t>
            </a:r>
            <a:r>
              <a:rPr lang="cs-CZ" dirty="0"/>
              <a:t> </a:t>
            </a:r>
            <a:r>
              <a:rPr lang="cs-CZ" dirty="0" err="1" smtClean="0"/>
              <a:t>dilemma</a:t>
            </a:r>
            <a:endParaRPr lang="cs-CZ" dirty="0" smtClean="0"/>
          </a:p>
          <a:p>
            <a:pPr lvl="1"/>
            <a:endParaRPr lang="cs-CZ" dirty="0"/>
          </a:p>
          <a:p>
            <a:endParaRPr lang="en-GB" dirty="0"/>
          </a:p>
        </p:txBody>
      </p:sp>
      <p:pic>
        <p:nvPicPr>
          <p:cNvPr id="4" name="Obrázek 3"/>
          <p:cNvPicPr>
            <a:picLocks noChangeAspect="1"/>
          </p:cNvPicPr>
          <p:nvPr/>
        </p:nvPicPr>
        <p:blipFill>
          <a:blip r:embed="rId2">
            <a:lum/>
            <a:alphaModFix/>
          </a:blip>
          <a:srcRect/>
          <a:stretch>
            <a:fillRect/>
          </a:stretch>
        </p:blipFill>
        <p:spPr>
          <a:xfrm>
            <a:off x="827584" y="2348880"/>
            <a:ext cx="2857320" cy="3638160"/>
          </a:xfrm>
          <a:prstGeom prst="rect">
            <a:avLst/>
          </a:prstGeom>
          <a:noFill/>
          <a:ln>
            <a:noFill/>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3802" y="3442264"/>
            <a:ext cx="4819650"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6145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
            </a:r>
            <a:br>
              <a:rPr lang="cs-CZ" dirty="0"/>
            </a:br>
            <a:r>
              <a:rPr lang="cs-CZ" dirty="0" err="1"/>
              <a:t>Intending</a:t>
            </a:r>
            <a:r>
              <a:rPr lang="cs-CZ" dirty="0"/>
              <a:t> </a:t>
            </a:r>
            <a:r>
              <a:rPr lang="cs-CZ" dirty="0" err="1"/>
              <a:t>harm</a:t>
            </a:r>
            <a:r>
              <a:rPr lang="cs-CZ" dirty="0"/>
              <a:t> vs. </a:t>
            </a:r>
            <a:r>
              <a:rPr lang="cs-CZ" dirty="0" err="1"/>
              <a:t>forseeing</a:t>
            </a:r>
            <a:r>
              <a:rPr lang="cs-CZ" dirty="0"/>
              <a:t> </a:t>
            </a:r>
            <a:r>
              <a:rPr lang="cs-CZ" dirty="0" err="1"/>
              <a:t>harm</a:t>
            </a:r>
            <a:r>
              <a:rPr lang="cs-CZ" dirty="0"/>
              <a:t/>
            </a:r>
            <a:br>
              <a:rPr lang="cs-CZ" dirty="0"/>
            </a:br>
            <a:endParaRPr lang="en-GB" dirty="0"/>
          </a:p>
        </p:txBody>
      </p:sp>
      <p:sp>
        <p:nvSpPr>
          <p:cNvPr id="3" name="Zástupný symbol pro obsah 2"/>
          <p:cNvSpPr>
            <a:spLocks noGrp="1"/>
          </p:cNvSpPr>
          <p:nvPr>
            <p:ph idx="1"/>
          </p:nvPr>
        </p:nvSpPr>
        <p:spPr/>
        <p:txBody>
          <a:bodyPr/>
          <a:lstStyle/>
          <a:p>
            <a:r>
              <a:rPr lang="cs-CZ" dirty="0"/>
              <a:t>Test </a:t>
            </a:r>
            <a:r>
              <a:rPr lang="cs-CZ" dirty="0" err="1"/>
              <a:t>cases</a:t>
            </a:r>
            <a:r>
              <a:rPr lang="cs-CZ" dirty="0"/>
              <a:t>: </a:t>
            </a:r>
            <a:r>
              <a:rPr lang="cs-CZ" dirty="0" err="1"/>
              <a:t>switch</a:t>
            </a:r>
            <a:r>
              <a:rPr lang="cs-CZ" dirty="0"/>
              <a:t> </a:t>
            </a:r>
            <a:r>
              <a:rPr lang="cs-CZ" dirty="0" err="1"/>
              <a:t>dilemma</a:t>
            </a:r>
            <a:r>
              <a:rPr lang="cs-CZ" dirty="0"/>
              <a:t>; </a:t>
            </a:r>
            <a:r>
              <a:rPr lang="cs-CZ" dirty="0" err="1"/>
              <a:t>fatman</a:t>
            </a:r>
            <a:r>
              <a:rPr lang="cs-CZ" dirty="0"/>
              <a:t> </a:t>
            </a:r>
            <a:r>
              <a:rPr lang="cs-CZ" dirty="0" err="1"/>
              <a:t>dilemma</a:t>
            </a:r>
            <a:endParaRPr lang="en-GB"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2360136"/>
            <a:ext cx="4819650" cy="256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789040"/>
            <a:ext cx="4822825" cy="254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7915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err="1" smtClean="0"/>
              <a:t>Concept</a:t>
            </a:r>
            <a:r>
              <a:rPr lang="cs-CZ" dirty="0" smtClean="0"/>
              <a:t> I - </a:t>
            </a:r>
            <a:r>
              <a:rPr lang="cs-CZ" dirty="0" err="1" smtClean="0"/>
              <a:t>God</a:t>
            </a:r>
            <a:endParaRPr lang="en-GB" dirty="0"/>
          </a:p>
        </p:txBody>
      </p:sp>
      <p:sp>
        <p:nvSpPr>
          <p:cNvPr id="5" name="Podnadpis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31521043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A </a:t>
            </a:r>
            <a:r>
              <a:rPr lang="cs-CZ" dirty="0" err="1"/>
              <a:t>means</a:t>
            </a:r>
            <a:r>
              <a:rPr lang="cs-CZ" dirty="0"/>
              <a:t> vs. </a:t>
            </a:r>
            <a:r>
              <a:rPr lang="cs-CZ" dirty="0" err="1"/>
              <a:t>an</a:t>
            </a:r>
            <a:r>
              <a:rPr lang="cs-CZ" dirty="0"/>
              <a:t> </a:t>
            </a:r>
            <a:r>
              <a:rPr lang="cs-CZ" dirty="0" smtClean="0"/>
              <a:t>end</a:t>
            </a:r>
            <a:endParaRPr lang="en-GB" dirty="0"/>
          </a:p>
        </p:txBody>
      </p:sp>
      <p:sp>
        <p:nvSpPr>
          <p:cNvPr id="3" name="Zástupný symbol pro obsah 2"/>
          <p:cNvSpPr>
            <a:spLocks noGrp="1"/>
          </p:cNvSpPr>
          <p:nvPr>
            <p:ph idx="1"/>
          </p:nvPr>
        </p:nvSpPr>
        <p:spPr/>
        <p:txBody>
          <a:bodyPr/>
          <a:lstStyle/>
          <a:p>
            <a:r>
              <a:rPr lang="cs-CZ" dirty="0" smtClean="0"/>
              <a:t>Test </a:t>
            </a:r>
            <a:r>
              <a:rPr lang="cs-CZ" dirty="0" err="1"/>
              <a:t>cases</a:t>
            </a:r>
            <a:r>
              <a:rPr lang="cs-CZ" dirty="0"/>
              <a:t>: </a:t>
            </a:r>
            <a:r>
              <a:rPr lang="cs-CZ" dirty="0" err="1"/>
              <a:t>switch</a:t>
            </a:r>
            <a:r>
              <a:rPr lang="cs-CZ" dirty="0"/>
              <a:t>, </a:t>
            </a:r>
            <a:r>
              <a:rPr lang="cs-CZ" dirty="0" err="1"/>
              <a:t>fatman</a:t>
            </a:r>
            <a:r>
              <a:rPr lang="cs-CZ" dirty="0"/>
              <a:t>, </a:t>
            </a:r>
            <a:r>
              <a:rPr lang="cs-CZ" dirty="0" err="1"/>
              <a:t>loop</a:t>
            </a:r>
            <a:r>
              <a:rPr lang="cs-CZ" dirty="0"/>
              <a:t>. </a:t>
            </a:r>
          </a:p>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420888"/>
            <a:ext cx="5715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67690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err="1" smtClean="0"/>
              <a:t>Virtue</a:t>
            </a:r>
            <a:r>
              <a:rPr lang="cs-CZ" dirty="0" smtClean="0"/>
              <a:t> </a:t>
            </a:r>
            <a:r>
              <a:rPr lang="cs-CZ" dirty="0" err="1" smtClean="0"/>
              <a:t>Theory</a:t>
            </a:r>
            <a:endParaRPr lang="en-GB" dirty="0"/>
          </a:p>
        </p:txBody>
      </p:sp>
      <p:sp>
        <p:nvSpPr>
          <p:cNvPr id="5" name="Podnadpis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4029425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Basics</a:t>
            </a:r>
            <a:endParaRPr lang="en-GB" dirty="0"/>
          </a:p>
        </p:txBody>
      </p:sp>
      <p:sp>
        <p:nvSpPr>
          <p:cNvPr id="3" name="Zástupný symbol pro obsah 2"/>
          <p:cNvSpPr>
            <a:spLocks noGrp="1"/>
          </p:cNvSpPr>
          <p:nvPr>
            <p:ph idx="1"/>
          </p:nvPr>
        </p:nvSpPr>
        <p:spPr/>
        <p:txBody>
          <a:bodyPr/>
          <a:lstStyle/>
          <a:p>
            <a:r>
              <a:rPr lang="cs-CZ" dirty="0" err="1" smtClean="0"/>
              <a:t>Inspired</a:t>
            </a:r>
            <a:r>
              <a:rPr lang="cs-CZ" dirty="0" smtClean="0"/>
              <a:t> by </a:t>
            </a:r>
            <a:r>
              <a:rPr lang="cs-CZ" dirty="0" err="1" smtClean="0"/>
              <a:t>Aristotle´s</a:t>
            </a:r>
            <a:r>
              <a:rPr lang="cs-CZ" dirty="0" smtClean="0"/>
              <a:t> </a:t>
            </a:r>
            <a:r>
              <a:rPr lang="cs-CZ" dirty="0" err="1" smtClean="0"/>
              <a:t>Nicomachean</a:t>
            </a:r>
            <a:r>
              <a:rPr lang="cs-CZ" dirty="0" smtClean="0"/>
              <a:t> </a:t>
            </a:r>
            <a:r>
              <a:rPr lang="cs-CZ" dirty="0" err="1" smtClean="0"/>
              <a:t>Ethics</a:t>
            </a:r>
            <a:endParaRPr lang="cs-CZ" dirty="0" smtClean="0"/>
          </a:p>
          <a:p>
            <a:r>
              <a:rPr lang="cs-CZ" dirty="0" err="1" smtClean="0"/>
              <a:t>Key</a:t>
            </a:r>
            <a:r>
              <a:rPr lang="cs-CZ" dirty="0" smtClean="0"/>
              <a:t> </a:t>
            </a:r>
            <a:r>
              <a:rPr lang="cs-CZ" dirty="0" err="1" smtClean="0"/>
              <a:t>question</a:t>
            </a:r>
            <a:r>
              <a:rPr lang="cs-CZ" dirty="0" smtClean="0"/>
              <a:t>: </a:t>
            </a:r>
            <a:r>
              <a:rPr lang="cs-CZ" dirty="0" err="1" smtClean="0"/>
              <a:t>how</a:t>
            </a:r>
            <a:r>
              <a:rPr lang="cs-CZ" dirty="0" smtClean="0"/>
              <a:t> </a:t>
            </a:r>
            <a:r>
              <a:rPr lang="cs-CZ" dirty="0" err="1" smtClean="0"/>
              <a:t>should</a:t>
            </a:r>
            <a:r>
              <a:rPr lang="cs-CZ" dirty="0" smtClean="0"/>
              <a:t> I live, </a:t>
            </a:r>
            <a:r>
              <a:rPr lang="cs-CZ" dirty="0" err="1" smtClean="0"/>
              <a:t>what</a:t>
            </a:r>
            <a:r>
              <a:rPr lang="cs-CZ" dirty="0" smtClean="0"/>
              <a:t> </a:t>
            </a:r>
            <a:r>
              <a:rPr lang="cs-CZ" dirty="0" err="1" smtClean="0"/>
              <a:t>character</a:t>
            </a:r>
            <a:r>
              <a:rPr lang="cs-CZ" dirty="0" smtClean="0"/>
              <a:t> </a:t>
            </a:r>
            <a:r>
              <a:rPr lang="cs-CZ" dirty="0" err="1" smtClean="0"/>
              <a:t>should</a:t>
            </a:r>
            <a:r>
              <a:rPr lang="cs-CZ" dirty="0" smtClean="0"/>
              <a:t> a </a:t>
            </a:r>
            <a:r>
              <a:rPr lang="cs-CZ" dirty="0" err="1" smtClean="0"/>
              <a:t>good</a:t>
            </a:r>
            <a:r>
              <a:rPr lang="cs-CZ" dirty="0" smtClean="0"/>
              <a:t> person </a:t>
            </a:r>
            <a:r>
              <a:rPr lang="cs-CZ" dirty="0" err="1" smtClean="0"/>
              <a:t>have</a:t>
            </a:r>
            <a:endParaRPr lang="cs-CZ" dirty="0" smtClean="0"/>
          </a:p>
          <a:p>
            <a:r>
              <a:rPr lang="cs-CZ" dirty="0" err="1" smtClean="0"/>
              <a:t>Cultivating</a:t>
            </a:r>
            <a:r>
              <a:rPr lang="cs-CZ" dirty="0" smtClean="0"/>
              <a:t> </a:t>
            </a:r>
            <a:r>
              <a:rPr lang="cs-CZ" dirty="0" err="1" smtClean="0"/>
              <a:t>virtues</a:t>
            </a:r>
            <a:r>
              <a:rPr lang="cs-CZ" dirty="0" smtClean="0"/>
              <a:t> </a:t>
            </a:r>
            <a:r>
              <a:rPr lang="cs-CZ" dirty="0" err="1" smtClean="0"/>
              <a:t>leads</a:t>
            </a:r>
            <a:r>
              <a:rPr lang="cs-CZ" dirty="0" smtClean="0"/>
              <a:t> to a </a:t>
            </a:r>
            <a:r>
              <a:rPr lang="cs-CZ" dirty="0" err="1" smtClean="0"/>
              <a:t>good</a:t>
            </a:r>
            <a:r>
              <a:rPr lang="cs-CZ" dirty="0" smtClean="0"/>
              <a:t> </a:t>
            </a:r>
            <a:r>
              <a:rPr lang="cs-CZ" dirty="0" err="1" smtClean="0"/>
              <a:t>life</a:t>
            </a:r>
            <a:r>
              <a:rPr lang="cs-CZ" dirty="0" smtClean="0"/>
              <a:t>. </a:t>
            </a:r>
          </a:p>
          <a:p>
            <a:r>
              <a:rPr lang="cs-CZ" dirty="0" err="1" smtClean="0"/>
              <a:t>Everyone</a:t>
            </a:r>
            <a:r>
              <a:rPr lang="cs-CZ" dirty="0" smtClean="0"/>
              <a:t> </a:t>
            </a:r>
            <a:r>
              <a:rPr lang="cs-CZ" dirty="0" err="1" smtClean="0"/>
              <a:t>seeks</a:t>
            </a:r>
            <a:r>
              <a:rPr lang="cs-CZ" dirty="0" smtClean="0"/>
              <a:t> </a:t>
            </a:r>
            <a:r>
              <a:rPr lang="cs-CZ" dirty="0" err="1" smtClean="0"/>
              <a:t>flourishing</a:t>
            </a:r>
            <a:r>
              <a:rPr lang="cs-CZ" dirty="0" smtClean="0"/>
              <a:t> (</a:t>
            </a:r>
            <a:r>
              <a:rPr lang="cs-CZ" dirty="0" err="1" smtClean="0"/>
              <a:t>eudaimonia</a:t>
            </a:r>
            <a:r>
              <a:rPr lang="cs-CZ" dirty="0" smtClean="0"/>
              <a:t>)</a:t>
            </a:r>
          </a:p>
          <a:p>
            <a:r>
              <a:rPr lang="cs-CZ" dirty="0" err="1" smtClean="0"/>
              <a:t>Certain</a:t>
            </a:r>
            <a:r>
              <a:rPr lang="cs-CZ" dirty="0" smtClean="0"/>
              <a:t> </a:t>
            </a:r>
            <a:r>
              <a:rPr lang="cs-CZ" dirty="0" err="1" smtClean="0"/>
              <a:t>ways</a:t>
            </a:r>
            <a:r>
              <a:rPr lang="cs-CZ" dirty="0" smtClean="0"/>
              <a:t> </a:t>
            </a:r>
            <a:r>
              <a:rPr lang="cs-CZ" dirty="0" err="1" smtClean="0"/>
              <a:t>of</a:t>
            </a:r>
            <a:r>
              <a:rPr lang="cs-CZ" dirty="0" smtClean="0"/>
              <a:t> </a:t>
            </a:r>
            <a:r>
              <a:rPr lang="cs-CZ" dirty="0" err="1" smtClean="0"/>
              <a:t>living</a:t>
            </a:r>
            <a:r>
              <a:rPr lang="cs-CZ" dirty="0" smtClean="0"/>
              <a:t> </a:t>
            </a:r>
            <a:r>
              <a:rPr lang="cs-CZ" dirty="0" err="1" smtClean="0"/>
              <a:t>promote</a:t>
            </a:r>
            <a:r>
              <a:rPr lang="cs-CZ" dirty="0" smtClean="0"/>
              <a:t> </a:t>
            </a:r>
            <a:r>
              <a:rPr lang="cs-CZ" dirty="0" err="1" smtClean="0"/>
              <a:t>flourishing</a:t>
            </a:r>
            <a:r>
              <a:rPr lang="cs-CZ" dirty="0" smtClean="0"/>
              <a:t> </a:t>
            </a:r>
          </a:p>
          <a:p>
            <a:pPr lvl="1"/>
            <a:r>
              <a:rPr lang="cs-CZ" dirty="0" err="1" smtClean="0"/>
              <a:t>Applies</a:t>
            </a:r>
            <a:r>
              <a:rPr lang="cs-CZ" dirty="0" smtClean="0"/>
              <a:t> to non-</a:t>
            </a:r>
            <a:r>
              <a:rPr lang="cs-CZ" dirty="0" err="1" smtClean="0"/>
              <a:t>humans</a:t>
            </a:r>
            <a:endParaRPr lang="en-GB" dirty="0"/>
          </a:p>
        </p:txBody>
      </p:sp>
    </p:spTree>
    <p:extLst>
      <p:ext uri="{BB962C8B-B14F-4D97-AF65-F5344CB8AC3E}">
        <p14:creationId xmlns:p14="http://schemas.microsoft.com/office/powerpoint/2010/main" val="4309251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VIRTUE THEORY</a:t>
            </a:r>
            <a:endParaRPr lang="en-GB" dirty="0"/>
          </a:p>
        </p:txBody>
      </p:sp>
      <p:sp>
        <p:nvSpPr>
          <p:cNvPr id="3" name="Zástupný symbol pro obsah 2"/>
          <p:cNvSpPr>
            <a:spLocks noGrp="1"/>
          </p:cNvSpPr>
          <p:nvPr>
            <p:ph idx="1"/>
          </p:nvPr>
        </p:nvSpPr>
        <p:spPr/>
        <p:txBody>
          <a:bodyPr/>
          <a:lstStyle/>
          <a:p>
            <a:r>
              <a:rPr lang="cs-CZ" dirty="0" err="1" smtClean="0"/>
              <a:t>Cultivation</a:t>
            </a:r>
            <a:r>
              <a:rPr lang="cs-CZ" dirty="0" smtClean="0"/>
              <a:t> </a:t>
            </a:r>
            <a:r>
              <a:rPr lang="cs-CZ" dirty="0" err="1" smtClean="0"/>
              <a:t>of</a:t>
            </a:r>
            <a:r>
              <a:rPr lang="cs-CZ" dirty="0" smtClean="0"/>
              <a:t> </a:t>
            </a:r>
            <a:r>
              <a:rPr lang="cs-CZ" dirty="0" err="1" smtClean="0"/>
              <a:t>virtues</a:t>
            </a:r>
            <a:r>
              <a:rPr lang="cs-CZ" dirty="0" smtClean="0"/>
              <a:t> </a:t>
            </a:r>
            <a:r>
              <a:rPr lang="cs-CZ" dirty="0" err="1" smtClean="0"/>
              <a:t>leads</a:t>
            </a:r>
            <a:r>
              <a:rPr lang="cs-CZ" dirty="0" smtClean="0"/>
              <a:t> to </a:t>
            </a:r>
            <a:r>
              <a:rPr lang="cs-CZ" dirty="0" err="1" smtClean="0"/>
              <a:t>flourishing</a:t>
            </a:r>
            <a:endParaRPr lang="cs-CZ" dirty="0" smtClean="0"/>
          </a:p>
          <a:p>
            <a:r>
              <a:rPr lang="cs-CZ" dirty="0" err="1" smtClean="0"/>
              <a:t>Virtue</a:t>
            </a:r>
            <a:endParaRPr lang="cs-CZ" dirty="0" smtClean="0"/>
          </a:p>
          <a:p>
            <a:pPr lvl="1"/>
            <a:r>
              <a:rPr lang="cs-CZ" dirty="0" err="1" smtClean="0"/>
              <a:t>Pattern</a:t>
            </a:r>
            <a:r>
              <a:rPr lang="cs-CZ" dirty="0" smtClean="0"/>
              <a:t> </a:t>
            </a:r>
            <a:r>
              <a:rPr lang="cs-CZ" dirty="0" err="1" smtClean="0"/>
              <a:t>of</a:t>
            </a:r>
            <a:r>
              <a:rPr lang="cs-CZ" dirty="0" smtClean="0"/>
              <a:t> </a:t>
            </a:r>
            <a:r>
              <a:rPr lang="cs-CZ" dirty="0" err="1" smtClean="0"/>
              <a:t>behaviour</a:t>
            </a:r>
            <a:r>
              <a:rPr lang="cs-CZ" dirty="0" smtClean="0"/>
              <a:t> and feeling</a:t>
            </a:r>
          </a:p>
          <a:p>
            <a:pPr lvl="1"/>
            <a:r>
              <a:rPr lang="cs-CZ" dirty="0" err="1" smtClean="0"/>
              <a:t>Tendency</a:t>
            </a:r>
            <a:r>
              <a:rPr lang="cs-CZ" dirty="0" smtClean="0"/>
              <a:t> to </a:t>
            </a:r>
            <a:r>
              <a:rPr lang="cs-CZ" dirty="0" err="1" smtClean="0"/>
              <a:t>act</a:t>
            </a:r>
            <a:r>
              <a:rPr lang="cs-CZ" dirty="0" smtClean="0"/>
              <a:t>, </a:t>
            </a:r>
            <a:r>
              <a:rPr lang="cs-CZ" dirty="0" err="1" smtClean="0"/>
              <a:t>desire</a:t>
            </a:r>
            <a:r>
              <a:rPr lang="cs-CZ" dirty="0" smtClean="0"/>
              <a:t> and </a:t>
            </a:r>
            <a:r>
              <a:rPr lang="cs-CZ" dirty="0" err="1" smtClean="0"/>
              <a:t>feel</a:t>
            </a:r>
            <a:r>
              <a:rPr lang="cs-CZ" dirty="0" smtClean="0"/>
              <a:t> in </a:t>
            </a:r>
            <a:r>
              <a:rPr lang="cs-CZ" dirty="0" err="1" smtClean="0"/>
              <a:t>certain</a:t>
            </a:r>
            <a:r>
              <a:rPr lang="cs-CZ" dirty="0" smtClean="0"/>
              <a:t> </a:t>
            </a:r>
            <a:r>
              <a:rPr lang="cs-CZ" dirty="0" err="1" smtClean="0"/>
              <a:t>ways</a:t>
            </a:r>
            <a:r>
              <a:rPr lang="cs-CZ" dirty="0" smtClean="0"/>
              <a:t> in </a:t>
            </a:r>
            <a:r>
              <a:rPr lang="cs-CZ" dirty="0" err="1" smtClean="0"/>
              <a:t>appropriate</a:t>
            </a:r>
            <a:r>
              <a:rPr lang="cs-CZ" dirty="0" smtClean="0"/>
              <a:t> </a:t>
            </a:r>
            <a:r>
              <a:rPr lang="cs-CZ" dirty="0" err="1" smtClean="0"/>
              <a:t>situations</a:t>
            </a:r>
            <a:endParaRPr lang="cs-CZ" dirty="0" smtClean="0"/>
          </a:p>
          <a:p>
            <a:pPr lvl="1"/>
            <a:r>
              <a:rPr lang="cs-CZ" dirty="0" err="1" smtClean="0"/>
              <a:t>Involves</a:t>
            </a:r>
            <a:r>
              <a:rPr lang="cs-CZ" dirty="0" smtClean="0"/>
              <a:t> </a:t>
            </a:r>
            <a:r>
              <a:rPr lang="cs-CZ" dirty="0" err="1" smtClean="0"/>
              <a:t>intelligent</a:t>
            </a:r>
            <a:r>
              <a:rPr lang="cs-CZ" dirty="0" smtClean="0"/>
              <a:t> </a:t>
            </a:r>
            <a:r>
              <a:rPr lang="cs-CZ" dirty="0" err="1" smtClean="0"/>
              <a:t>judgment</a:t>
            </a:r>
            <a:r>
              <a:rPr lang="cs-CZ" dirty="0" smtClean="0"/>
              <a:t> </a:t>
            </a:r>
            <a:r>
              <a:rPr lang="cs-CZ" dirty="0" err="1" smtClean="0"/>
              <a:t>of</a:t>
            </a:r>
            <a:r>
              <a:rPr lang="cs-CZ" dirty="0" smtClean="0"/>
              <a:t> </a:t>
            </a:r>
            <a:r>
              <a:rPr lang="cs-CZ" dirty="0" err="1" smtClean="0"/>
              <a:t>circumstances</a:t>
            </a:r>
            <a:endParaRPr lang="cs-CZ" dirty="0" smtClean="0"/>
          </a:p>
          <a:p>
            <a:pPr lvl="2"/>
            <a:r>
              <a:rPr lang="cs-CZ" dirty="0" err="1" smtClean="0"/>
              <a:t>Compassion</a:t>
            </a:r>
            <a:r>
              <a:rPr lang="cs-CZ" dirty="0" smtClean="0"/>
              <a:t> </a:t>
            </a:r>
            <a:r>
              <a:rPr lang="cs-CZ" dirty="0" err="1" smtClean="0"/>
              <a:t>with</a:t>
            </a:r>
            <a:r>
              <a:rPr lang="cs-CZ" dirty="0" smtClean="0"/>
              <a:t> </a:t>
            </a:r>
            <a:r>
              <a:rPr lang="cs-CZ" dirty="0" err="1" smtClean="0"/>
              <a:t>those</a:t>
            </a:r>
            <a:r>
              <a:rPr lang="cs-CZ" dirty="0" smtClean="0"/>
              <a:t> in </a:t>
            </a:r>
            <a:r>
              <a:rPr lang="cs-CZ" dirty="0" err="1" smtClean="0"/>
              <a:t>need</a:t>
            </a:r>
            <a:r>
              <a:rPr lang="cs-CZ" dirty="0" smtClean="0"/>
              <a:t>, </a:t>
            </a:r>
            <a:r>
              <a:rPr lang="cs-CZ" dirty="0" err="1" smtClean="0"/>
              <a:t>etc</a:t>
            </a:r>
            <a:r>
              <a:rPr lang="cs-CZ" dirty="0" smtClean="0"/>
              <a:t>. </a:t>
            </a:r>
          </a:p>
          <a:p>
            <a:pPr lvl="2"/>
            <a:r>
              <a:rPr lang="cs-CZ" dirty="0" err="1" smtClean="0"/>
              <a:t>Prudence</a:t>
            </a:r>
            <a:r>
              <a:rPr lang="cs-CZ" dirty="0" smtClean="0"/>
              <a:t>, </a:t>
            </a:r>
            <a:r>
              <a:rPr lang="cs-CZ" dirty="0" err="1" smtClean="0"/>
              <a:t>courage</a:t>
            </a:r>
            <a:r>
              <a:rPr lang="cs-CZ" dirty="0" smtClean="0"/>
              <a:t>, </a:t>
            </a:r>
            <a:r>
              <a:rPr lang="cs-CZ" dirty="0" err="1" smtClean="0"/>
              <a:t>temperance</a:t>
            </a:r>
            <a:r>
              <a:rPr lang="cs-CZ" dirty="0" smtClean="0"/>
              <a:t>, </a:t>
            </a:r>
            <a:r>
              <a:rPr lang="cs-CZ" dirty="0" err="1" smtClean="0"/>
              <a:t>modesty</a:t>
            </a:r>
            <a:r>
              <a:rPr lang="cs-CZ" dirty="0" smtClean="0"/>
              <a:t>…</a:t>
            </a:r>
          </a:p>
          <a:p>
            <a:pPr lvl="2"/>
            <a:r>
              <a:rPr lang="cs-CZ" dirty="0" err="1" smtClean="0"/>
              <a:t>Doctrine</a:t>
            </a:r>
            <a:r>
              <a:rPr lang="cs-CZ" dirty="0" smtClean="0"/>
              <a:t> </a:t>
            </a:r>
            <a:r>
              <a:rPr lang="cs-CZ" dirty="0" err="1" smtClean="0"/>
              <a:t>of</a:t>
            </a:r>
            <a:r>
              <a:rPr lang="cs-CZ" dirty="0" smtClean="0"/>
              <a:t> </a:t>
            </a:r>
            <a:r>
              <a:rPr lang="cs-CZ" dirty="0" err="1" smtClean="0"/>
              <a:t>the</a:t>
            </a:r>
            <a:r>
              <a:rPr lang="cs-CZ" dirty="0" smtClean="0"/>
              <a:t> </a:t>
            </a:r>
            <a:r>
              <a:rPr lang="cs-CZ" dirty="0" err="1" smtClean="0"/>
              <a:t>mean</a:t>
            </a:r>
            <a:endParaRPr lang="en-GB" dirty="0"/>
          </a:p>
        </p:txBody>
      </p:sp>
    </p:spTree>
    <p:extLst>
      <p:ext uri="{BB962C8B-B14F-4D97-AF65-F5344CB8AC3E}">
        <p14:creationId xmlns:p14="http://schemas.microsoft.com/office/powerpoint/2010/main" val="4846670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Criticisms</a:t>
            </a:r>
            <a:endParaRPr lang="en-GB" dirty="0"/>
          </a:p>
        </p:txBody>
      </p:sp>
      <p:sp>
        <p:nvSpPr>
          <p:cNvPr id="3" name="Zástupný symbol pro obsah 2"/>
          <p:cNvSpPr>
            <a:spLocks noGrp="1"/>
          </p:cNvSpPr>
          <p:nvPr>
            <p:ph idx="1"/>
          </p:nvPr>
        </p:nvSpPr>
        <p:spPr/>
        <p:txBody>
          <a:bodyPr>
            <a:normAutofit/>
          </a:bodyPr>
          <a:lstStyle/>
          <a:p>
            <a:r>
              <a:rPr lang="cs-CZ" dirty="0" err="1" smtClean="0"/>
              <a:t>Which</a:t>
            </a:r>
            <a:r>
              <a:rPr lang="cs-CZ" dirty="0" smtClean="0"/>
              <a:t> </a:t>
            </a:r>
            <a:r>
              <a:rPr lang="cs-CZ" dirty="0" err="1" smtClean="0"/>
              <a:t>virtues</a:t>
            </a:r>
            <a:r>
              <a:rPr lang="cs-CZ" dirty="0" smtClean="0"/>
              <a:t> </a:t>
            </a:r>
            <a:r>
              <a:rPr lang="cs-CZ" dirty="0" err="1" smtClean="0"/>
              <a:t>should</a:t>
            </a:r>
            <a:r>
              <a:rPr lang="cs-CZ" dirty="0" smtClean="0"/>
              <a:t> </a:t>
            </a:r>
            <a:r>
              <a:rPr lang="cs-CZ" dirty="0" err="1" smtClean="0"/>
              <a:t>one</a:t>
            </a:r>
            <a:r>
              <a:rPr lang="cs-CZ" dirty="0" smtClean="0"/>
              <a:t> </a:t>
            </a:r>
            <a:r>
              <a:rPr lang="cs-CZ" dirty="0" err="1" smtClean="0"/>
              <a:t>adopt</a:t>
            </a:r>
            <a:r>
              <a:rPr lang="cs-CZ" dirty="0" smtClean="0"/>
              <a:t>?</a:t>
            </a:r>
          </a:p>
          <a:p>
            <a:pPr lvl="1"/>
            <a:r>
              <a:rPr lang="cs-CZ" dirty="0" err="1" smtClean="0"/>
              <a:t>Differences</a:t>
            </a:r>
            <a:r>
              <a:rPr lang="cs-CZ" dirty="0" smtClean="0"/>
              <a:t> </a:t>
            </a:r>
            <a:r>
              <a:rPr lang="cs-CZ" dirty="0" err="1" smtClean="0"/>
              <a:t>between</a:t>
            </a:r>
            <a:r>
              <a:rPr lang="cs-CZ" dirty="0" smtClean="0"/>
              <a:t> </a:t>
            </a:r>
            <a:r>
              <a:rPr lang="cs-CZ" dirty="0" err="1" smtClean="0"/>
              <a:t>virtue</a:t>
            </a:r>
            <a:r>
              <a:rPr lang="cs-CZ" dirty="0" smtClean="0"/>
              <a:t> </a:t>
            </a:r>
            <a:r>
              <a:rPr lang="cs-CZ" dirty="0" err="1" smtClean="0"/>
              <a:t>theorists</a:t>
            </a:r>
            <a:endParaRPr lang="cs-CZ" dirty="0" smtClean="0"/>
          </a:p>
          <a:p>
            <a:pPr lvl="1"/>
            <a:r>
              <a:rPr lang="cs-CZ" dirty="0" err="1" smtClean="0"/>
              <a:t>Danger</a:t>
            </a:r>
            <a:r>
              <a:rPr lang="cs-CZ" dirty="0" smtClean="0"/>
              <a:t> </a:t>
            </a:r>
            <a:r>
              <a:rPr lang="cs-CZ" dirty="0" err="1" smtClean="0"/>
              <a:t>of</a:t>
            </a:r>
            <a:r>
              <a:rPr lang="cs-CZ" dirty="0" smtClean="0"/>
              <a:t> </a:t>
            </a:r>
            <a:r>
              <a:rPr lang="cs-CZ" dirty="0" err="1" smtClean="0"/>
              <a:t>bias</a:t>
            </a:r>
            <a:r>
              <a:rPr lang="cs-CZ" dirty="0" smtClean="0"/>
              <a:t> and </a:t>
            </a:r>
            <a:r>
              <a:rPr lang="cs-CZ" dirty="0" err="1" smtClean="0"/>
              <a:t>reinforcing</a:t>
            </a:r>
            <a:r>
              <a:rPr lang="cs-CZ" dirty="0" smtClean="0"/>
              <a:t> </a:t>
            </a:r>
            <a:r>
              <a:rPr lang="cs-CZ" dirty="0" err="1" smtClean="0"/>
              <a:t>cultural</a:t>
            </a:r>
            <a:r>
              <a:rPr lang="cs-CZ" dirty="0" smtClean="0"/>
              <a:t> </a:t>
            </a:r>
            <a:r>
              <a:rPr lang="cs-CZ" dirty="0" err="1" smtClean="0"/>
              <a:t>stereotypes</a:t>
            </a:r>
            <a:r>
              <a:rPr lang="cs-CZ" dirty="0" smtClean="0"/>
              <a:t> (</a:t>
            </a:r>
            <a:r>
              <a:rPr lang="cs-CZ" dirty="0" err="1" smtClean="0"/>
              <a:t>is</a:t>
            </a:r>
            <a:r>
              <a:rPr lang="cs-CZ" dirty="0" smtClean="0"/>
              <a:t> </a:t>
            </a:r>
            <a:r>
              <a:rPr lang="cs-CZ" dirty="0" err="1" smtClean="0"/>
              <a:t>monogamy</a:t>
            </a:r>
            <a:r>
              <a:rPr lang="cs-CZ" dirty="0" smtClean="0"/>
              <a:t> </a:t>
            </a:r>
            <a:r>
              <a:rPr lang="cs-CZ" dirty="0" err="1" smtClean="0"/>
              <a:t>or</a:t>
            </a:r>
            <a:r>
              <a:rPr lang="cs-CZ" dirty="0" smtClean="0"/>
              <a:t> </a:t>
            </a:r>
            <a:r>
              <a:rPr lang="cs-CZ" dirty="0" err="1" smtClean="0"/>
              <a:t>sexual</a:t>
            </a:r>
            <a:r>
              <a:rPr lang="cs-CZ" dirty="0" smtClean="0"/>
              <a:t> </a:t>
            </a:r>
            <a:r>
              <a:rPr lang="cs-CZ" dirty="0" err="1" smtClean="0"/>
              <a:t>independence</a:t>
            </a:r>
            <a:r>
              <a:rPr lang="cs-CZ" dirty="0" smtClean="0"/>
              <a:t> a </a:t>
            </a:r>
            <a:r>
              <a:rPr lang="cs-CZ" dirty="0" err="1" smtClean="0"/>
              <a:t>virtue</a:t>
            </a:r>
            <a:r>
              <a:rPr lang="cs-CZ" dirty="0" smtClean="0"/>
              <a:t>?)</a:t>
            </a:r>
          </a:p>
          <a:p>
            <a:r>
              <a:rPr lang="cs-CZ" dirty="0" err="1" smtClean="0"/>
              <a:t>Experimental</a:t>
            </a:r>
            <a:r>
              <a:rPr lang="cs-CZ" dirty="0" smtClean="0"/>
              <a:t> </a:t>
            </a:r>
            <a:r>
              <a:rPr lang="cs-CZ" dirty="0" err="1" smtClean="0"/>
              <a:t>research</a:t>
            </a:r>
            <a:r>
              <a:rPr lang="cs-CZ" dirty="0" smtClean="0"/>
              <a:t> </a:t>
            </a:r>
            <a:r>
              <a:rPr lang="cs-CZ" dirty="0" err="1" smtClean="0"/>
              <a:t>shows</a:t>
            </a:r>
            <a:r>
              <a:rPr lang="cs-CZ" dirty="0" smtClean="0"/>
              <a:t> </a:t>
            </a:r>
            <a:r>
              <a:rPr lang="cs-CZ" dirty="0" err="1" smtClean="0"/>
              <a:t>our</a:t>
            </a:r>
            <a:r>
              <a:rPr lang="cs-CZ" dirty="0" smtClean="0"/>
              <a:t> </a:t>
            </a:r>
            <a:r>
              <a:rPr lang="cs-CZ" dirty="0" err="1" smtClean="0"/>
              <a:t>characters</a:t>
            </a:r>
            <a:r>
              <a:rPr lang="cs-CZ" dirty="0" smtClean="0"/>
              <a:t> are not as </a:t>
            </a:r>
            <a:r>
              <a:rPr lang="cs-CZ" dirty="0" err="1" smtClean="0"/>
              <a:t>stable</a:t>
            </a:r>
            <a:r>
              <a:rPr lang="cs-CZ" dirty="0" smtClean="0"/>
              <a:t> (generosity, </a:t>
            </a:r>
            <a:r>
              <a:rPr lang="cs-CZ" dirty="0" err="1" smtClean="0"/>
              <a:t>cruelty</a:t>
            </a:r>
            <a:r>
              <a:rPr lang="cs-CZ" dirty="0" smtClean="0"/>
              <a:t>, </a:t>
            </a:r>
            <a:r>
              <a:rPr lang="cs-CZ" dirty="0" err="1" smtClean="0"/>
              <a:t>cheating</a:t>
            </a:r>
            <a:r>
              <a:rPr lang="cs-CZ" dirty="0" smtClean="0"/>
              <a:t>, </a:t>
            </a:r>
            <a:r>
              <a:rPr lang="cs-CZ" dirty="0" err="1" smtClean="0"/>
              <a:t>loyalty</a:t>
            </a:r>
            <a:r>
              <a:rPr lang="cs-CZ" dirty="0" smtClean="0"/>
              <a:t>…)</a:t>
            </a:r>
            <a:endParaRPr lang="en-GB" dirty="0"/>
          </a:p>
        </p:txBody>
      </p:sp>
    </p:spTree>
    <p:extLst>
      <p:ext uri="{BB962C8B-B14F-4D97-AF65-F5344CB8AC3E}">
        <p14:creationId xmlns:p14="http://schemas.microsoft.com/office/powerpoint/2010/main" val="23396174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err="1" smtClean="0"/>
              <a:t>Appearance</a:t>
            </a:r>
            <a:r>
              <a:rPr lang="cs-CZ" dirty="0" smtClean="0"/>
              <a:t> and Reality</a:t>
            </a:r>
            <a:endParaRPr lang="en-GB" dirty="0"/>
          </a:p>
        </p:txBody>
      </p:sp>
      <p:sp>
        <p:nvSpPr>
          <p:cNvPr id="5" name="Podnadpis 4"/>
          <p:cNvSpPr>
            <a:spLocks noGrp="1"/>
          </p:cNvSpPr>
          <p:nvPr>
            <p:ph type="subTitle" idx="1"/>
          </p:nvPr>
        </p:nvSpPr>
        <p:spPr/>
        <p:txBody>
          <a:bodyPr/>
          <a:lstStyle/>
          <a:p>
            <a:r>
              <a:rPr lang="cs-CZ" dirty="0" smtClean="0"/>
              <a:t>Epistemology</a:t>
            </a:r>
            <a:endParaRPr lang="en-GB" dirty="0"/>
          </a:p>
        </p:txBody>
      </p:sp>
    </p:spTree>
    <p:extLst>
      <p:ext uri="{BB962C8B-B14F-4D97-AF65-F5344CB8AC3E}">
        <p14:creationId xmlns:p14="http://schemas.microsoft.com/office/powerpoint/2010/main" val="22547361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Outline</a:t>
            </a:r>
            <a:endParaRPr lang="en-GB" dirty="0"/>
          </a:p>
        </p:txBody>
      </p:sp>
      <p:sp>
        <p:nvSpPr>
          <p:cNvPr id="3" name="Zástupný symbol pro obsah 2"/>
          <p:cNvSpPr>
            <a:spLocks noGrp="1"/>
          </p:cNvSpPr>
          <p:nvPr>
            <p:ph idx="1"/>
          </p:nvPr>
        </p:nvSpPr>
        <p:spPr/>
        <p:txBody>
          <a:bodyPr/>
          <a:lstStyle/>
          <a:p>
            <a:r>
              <a:rPr lang="cs-CZ" dirty="0" err="1" smtClean="0"/>
              <a:t>Knowledge</a:t>
            </a:r>
            <a:r>
              <a:rPr lang="cs-CZ" dirty="0" smtClean="0"/>
              <a:t> </a:t>
            </a:r>
            <a:r>
              <a:rPr lang="cs-CZ" dirty="0" err="1" smtClean="0"/>
              <a:t>of</a:t>
            </a:r>
            <a:r>
              <a:rPr lang="cs-CZ" dirty="0" smtClean="0"/>
              <a:t> </a:t>
            </a:r>
            <a:r>
              <a:rPr lang="cs-CZ" dirty="0" err="1" smtClean="0"/>
              <a:t>the</a:t>
            </a:r>
            <a:r>
              <a:rPr lang="cs-CZ" dirty="0" smtClean="0"/>
              <a:t> </a:t>
            </a:r>
            <a:r>
              <a:rPr lang="cs-CZ" dirty="0" err="1" smtClean="0"/>
              <a:t>world</a:t>
            </a:r>
            <a:r>
              <a:rPr lang="cs-CZ" dirty="0" smtClean="0"/>
              <a:t> </a:t>
            </a:r>
            <a:r>
              <a:rPr lang="cs-CZ" dirty="0" err="1" smtClean="0"/>
              <a:t>through</a:t>
            </a:r>
            <a:r>
              <a:rPr lang="cs-CZ" dirty="0" smtClean="0"/>
              <a:t> </a:t>
            </a:r>
            <a:r>
              <a:rPr lang="cs-CZ" dirty="0" err="1" smtClean="0"/>
              <a:t>the</a:t>
            </a:r>
            <a:r>
              <a:rPr lang="cs-CZ" dirty="0" smtClean="0"/>
              <a:t> </a:t>
            </a:r>
            <a:r>
              <a:rPr lang="cs-CZ" dirty="0" err="1" smtClean="0"/>
              <a:t>senses</a:t>
            </a:r>
            <a:r>
              <a:rPr lang="cs-CZ" dirty="0" smtClean="0"/>
              <a:t>.</a:t>
            </a:r>
          </a:p>
          <a:p>
            <a:r>
              <a:rPr lang="cs-CZ" dirty="0" err="1" smtClean="0"/>
              <a:t>Relationship</a:t>
            </a:r>
            <a:r>
              <a:rPr lang="cs-CZ" dirty="0" smtClean="0"/>
              <a:t> </a:t>
            </a:r>
            <a:r>
              <a:rPr lang="cs-CZ" dirty="0" err="1" smtClean="0"/>
              <a:t>between</a:t>
            </a:r>
            <a:r>
              <a:rPr lang="cs-CZ" dirty="0" smtClean="0"/>
              <a:t> </a:t>
            </a:r>
            <a:r>
              <a:rPr lang="cs-CZ" dirty="0" err="1" smtClean="0"/>
              <a:t>what</a:t>
            </a:r>
            <a:r>
              <a:rPr lang="cs-CZ" dirty="0" smtClean="0"/>
              <a:t> I </a:t>
            </a:r>
            <a:r>
              <a:rPr lang="cs-CZ" dirty="0" err="1" smtClean="0"/>
              <a:t>perceive</a:t>
            </a:r>
            <a:r>
              <a:rPr lang="cs-CZ" dirty="0" smtClean="0"/>
              <a:t> and </a:t>
            </a:r>
            <a:r>
              <a:rPr lang="cs-CZ" dirty="0" err="1" smtClean="0"/>
              <a:t>what</a:t>
            </a:r>
            <a:r>
              <a:rPr lang="cs-CZ" dirty="0" smtClean="0"/>
              <a:t> </a:t>
            </a:r>
            <a:r>
              <a:rPr lang="cs-CZ" dirty="0" err="1" smtClean="0"/>
              <a:t>is</a:t>
            </a:r>
            <a:r>
              <a:rPr lang="cs-CZ" dirty="0" smtClean="0"/>
              <a:t> </a:t>
            </a:r>
            <a:r>
              <a:rPr lang="cs-CZ" dirty="0" err="1" smtClean="0"/>
              <a:t>really</a:t>
            </a:r>
            <a:r>
              <a:rPr lang="cs-CZ" dirty="0" smtClean="0"/>
              <a:t> </a:t>
            </a:r>
            <a:r>
              <a:rPr lang="cs-CZ" dirty="0" err="1" smtClean="0"/>
              <a:t>out</a:t>
            </a:r>
            <a:r>
              <a:rPr lang="cs-CZ" dirty="0" smtClean="0"/>
              <a:t> </a:t>
            </a:r>
            <a:r>
              <a:rPr lang="cs-CZ" dirty="0" err="1" smtClean="0"/>
              <a:t>there</a:t>
            </a:r>
            <a:r>
              <a:rPr lang="cs-CZ" dirty="0" smtClean="0"/>
              <a:t>?</a:t>
            </a:r>
          </a:p>
          <a:p>
            <a:pPr lvl="1"/>
            <a:r>
              <a:rPr lang="cs-CZ" dirty="0" err="1" smtClean="0"/>
              <a:t>Can</a:t>
            </a:r>
            <a:r>
              <a:rPr lang="cs-CZ" dirty="0" smtClean="0"/>
              <a:t> </a:t>
            </a:r>
            <a:r>
              <a:rPr lang="cs-CZ" dirty="0" err="1" smtClean="0"/>
              <a:t>we</a:t>
            </a:r>
            <a:r>
              <a:rPr lang="cs-CZ" dirty="0" smtClean="0"/>
              <a:t> </a:t>
            </a:r>
            <a:r>
              <a:rPr lang="cs-CZ" dirty="0" err="1" smtClean="0"/>
              <a:t>be</a:t>
            </a:r>
            <a:r>
              <a:rPr lang="cs-CZ" dirty="0" smtClean="0"/>
              <a:t> </a:t>
            </a:r>
            <a:r>
              <a:rPr lang="cs-CZ" dirty="0" err="1" smtClean="0"/>
              <a:t>certain</a:t>
            </a:r>
            <a:r>
              <a:rPr lang="cs-CZ" dirty="0" smtClean="0"/>
              <a:t>? </a:t>
            </a:r>
            <a:endParaRPr lang="cs-CZ" dirty="0"/>
          </a:p>
          <a:p>
            <a:pPr lvl="1"/>
            <a:r>
              <a:rPr lang="cs-CZ" dirty="0" err="1" smtClean="0"/>
              <a:t>Could</a:t>
            </a:r>
            <a:r>
              <a:rPr lang="cs-CZ" dirty="0" smtClean="0"/>
              <a:t> </a:t>
            </a:r>
            <a:r>
              <a:rPr lang="cs-CZ" dirty="0" err="1" smtClean="0"/>
              <a:t>we</a:t>
            </a:r>
            <a:r>
              <a:rPr lang="cs-CZ" dirty="0" smtClean="0"/>
              <a:t> </a:t>
            </a:r>
            <a:r>
              <a:rPr lang="cs-CZ" dirty="0" err="1" smtClean="0"/>
              <a:t>be</a:t>
            </a:r>
            <a:r>
              <a:rPr lang="cs-CZ" dirty="0" smtClean="0"/>
              <a:t> </a:t>
            </a:r>
            <a:r>
              <a:rPr lang="cs-CZ" dirty="0" err="1" smtClean="0"/>
              <a:t>dreaming</a:t>
            </a:r>
            <a:r>
              <a:rPr lang="cs-CZ" dirty="0" smtClean="0"/>
              <a:t> / </a:t>
            </a:r>
            <a:r>
              <a:rPr lang="cs-CZ" dirty="0" err="1" smtClean="0"/>
              <a:t>living</a:t>
            </a:r>
            <a:r>
              <a:rPr lang="cs-CZ" dirty="0" smtClean="0"/>
              <a:t> in </a:t>
            </a:r>
            <a:r>
              <a:rPr lang="cs-CZ" dirty="0" err="1" smtClean="0"/>
              <a:t>the</a:t>
            </a:r>
            <a:r>
              <a:rPr lang="cs-CZ" dirty="0" smtClean="0"/>
              <a:t> Matrix?</a:t>
            </a:r>
          </a:p>
          <a:p>
            <a:pPr lvl="1"/>
            <a:r>
              <a:rPr lang="cs-CZ" dirty="0" smtClean="0"/>
              <a:t>Do </a:t>
            </a:r>
            <a:r>
              <a:rPr lang="cs-CZ" dirty="0" err="1" smtClean="0"/>
              <a:t>objects</a:t>
            </a:r>
            <a:r>
              <a:rPr lang="cs-CZ" dirty="0" smtClean="0"/>
              <a:t> </a:t>
            </a:r>
            <a:r>
              <a:rPr lang="cs-CZ" dirty="0" err="1" smtClean="0"/>
              <a:t>exist</a:t>
            </a:r>
            <a:r>
              <a:rPr lang="cs-CZ" dirty="0" smtClean="0"/>
              <a:t> </a:t>
            </a:r>
            <a:r>
              <a:rPr lang="cs-CZ" dirty="0" err="1" smtClean="0"/>
              <a:t>when</a:t>
            </a:r>
            <a:r>
              <a:rPr lang="cs-CZ" dirty="0" smtClean="0"/>
              <a:t> </a:t>
            </a:r>
            <a:r>
              <a:rPr lang="cs-CZ" dirty="0" err="1" smtClean="0"/>
              <a:t>nobody</a:t>
            </a:r>
            <a:r>
              <a:rPr lang="cs-CZ" dirty="0" smtClean="0"/>
              <a:t> </a:t>
            </a:r>
            <a:r>
              <a:rPr lang="cs-CZ" dirty="0" err="1" smtClean="0"/>
              <a:t>is</a:t>
            </a:r>
            <a:r>
              <a:rPr lang="cs-CZ" dirty="0" smtClean="0"/>
              <a:t> </a:t>
            </a:r>
            <a:r>
              <a:rPr lang="cs-CZ" dirty="0" err="1" smtClean="0"/>
              <a:t>perceiving</a:t>
            </a:r>
            <a:r>
              <a:rPr lang="cs-CZ" dirty="0" smtClean="0"/>
              <a:t> </a:t>
            </a:r>
            <a:r>
              <a:rPr lang="cs-CZ" dirty="0" err="1" smtClean="0"/>
              <a:t>them</a:t>
            </a:r>
            <a:r>
              <a:rPr lang="cs-CZ" dirty="0" smtClean="0"/>
              <a:t>?</a:t>
            </a:r>
          </a:p>
          <a:p>
            <a:pPr lvl="1"/>
            <a:r>
              <a:rPr lang="cs-CZ" dirty="0" smtClean="0"/>
              <a:t>Do </a:t>
            </a:r>
            <a:r>
              <a:rPr lang="cs-CZ" dirty="0" err="1" smtClean="0"/>
              <a:t>we</a:t>
            </a:r>
            <a:r>
              <a:rPr lang="cs-CZ" dirty="0" smtClean="0"/>
              <a:t> </a:t>
            </a:r>
            <a:r>
              <a:rPr lang="cs-CZ" dirty="0" err="1" smtClean="0"/>
              <a:t>experience</a:t>
            </a:r>
            <a:r>
              <a:rPr lang="cs-CZ" dirty="0" smtClean="0"/>
              <a:t> </a:t>
            </a:r>
            <a:r>
              <a:rPr lang="cs-CZ" dirty="0" err="1" smtClean="0"/>
              <a:t>objects</a:t>
            </a:r>
            <a:r>
              <a:rPr lang="cs-CZ" dirty="0" smtClean="0"/>
              <a:t> </a:t>
            </a:r>
            <a:r>
              <a:rPr lang="cs-CZ" dirty="0" err="1" smtClean="0"/>
              <a:t>directly</a:t>
            </a:r>
            <a:r>
              <a:rPr lang="cs-CZ" dirty="0" smtClean="0"/>
              <a:t>?</a:t>
            </a:r>
          </a:p>
          <a:p>
            <a:pPr lvl="1"/>
            <a:r>
              <a:rPr lang="cs-CZ" dirty="0" smtClean="0"/>
              <a:t>THEORY OF KNOWLEDGE - EPISTEMOLOGY</a:t>
            </a:r>
            <a:endParaRPr lang="en-GB" dirty="0"/>
          </a:p>
        </p:txBody>
      </p:sp>
    </p:spTree>
    <p:extLst>
      <p:ext uri="{BB962C8B-B14F-4D97-AF65-F5344CB8AC3E}">
        <p14:creationId xmlns:p14="http://schemas.microsoft.com/office/powerpoint/2010/main" val="40628808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err="1" smtClean="0"/>
              <a:t>Common-sense</a:t>
            </a:r>
            <a:r>
              <a:rPr lang="cs-CZ" dirty="0" smtClean="0"/>
              <a:t> </a:t>
            </a:r>
            <a:r>
              <a:rPr lang="cs-CZ" dirty="0" err="1" smtClean="0"/>
              <a:t>realism</a:t>
            </a:r>
            <a:endParaRPr lang="en-GB" dirty="0"/>
          </a:p>
        </p:txBody>
      </p:sp>
      <p:sp>
        <p:nvSpPr>
          <p:cNvPr id="5" name="Podnadpis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22792154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sp>
        <p:nvSpPr>
          <p:cNvPr id="3" name="Zástupný symbol pro obsah 2"/>
          <p:cNvSpPr>
            <a:spLocks noGrp="1"/>
          </p:cNvSpPr>
          <p:nvPr>
            <p:ph idx="1"/>
          </p:nvPr>
        </p:nvSpPr>
        <p:spPr/>
        <p:txBody>
          <a:bodyPr/>
          <a:lstStyle/>
          <a:p>
            <a:r>
              <a:rPr lang="cs-CZ" dirty="0" err="1" smtClean="0"/>
              <a:t>The</a:t>
            </a:r>
            <a:r>
              <a:rPr lang="cs-CZ" dirty="0" smtClean="0"/>
              <a:t> most </a:t>
            </a:r>
            <a:r>
              <a:rPr lang="cs-CZ" dirty="0" err="1" smtClean="0"/>
              <a:t>common</a:t>
            </a:r>
            <a:r>
              <a:rPr lang="cs-CZ" dirty="0" smtClean="0"/>
              <a:t> </a:t>
            </a:r>
            <a:r>
              <a:rPr lang="cs-CZ" dirty="0" err="1" smtClean="0"/>
              <a:t>view</a:t>
            </a:r>
            <a:r>
              <a:rPr lang="cs-CZ" dirty="0" smtClean="0"/>
              <a:t> </a:t>
            </a:r>
            <a:r>
              <a:rPr lang="cs-CZ" dirty="0" err="1" smtClean="0"/>
              <a:t>of</a:t>
            </a:r>
            <a:r>
              <a:rPr lang="cs-CZ" dirty="0" smtClean="0"/>
              <a:t> non-</a:t>
            </a:r>
            <a:r>
              <a:rPr lang="cs-CZ" dirty="0" err="1" smtClean="0"/>
              <a:t>philosophers</a:t>
            </a:r>
            <a:endParaRPr lang="cs-CZ" dirty="0" smtClean="0"/>
          </a:p>
          <a:p>
            <a:pPr lvl="1"/>
            <a:r>
              <a:rPr lang="cs-CZ" dirty="0" err="1" smtClean="0"/>
              <a:t>There</a:t>
            </a:r>
            <a:r>
              <a:rPr lang="cs-CZ" dirty="0" smtClean="0"/>
              <a:t> are </a:t>
            </a:r>
            <a:r>
              <a:rPr lang="cs-CZ" dirty="0" err="1" smtClean="0"/>
              <a:t>physical</a:t>
            </a:r>
            <a:r>
              <a:rPr lang="cs-CZ" dirty="0" smtClean="0"/>
              <a:t> </a:t>
            </a:r>
            <a:r>
              <a:rPr lang="cs-CZ" dirty="0" err="1" smtClean="0"/>
              <a:t>objects</a:t>
            </a:r>
            <a:endParaRPr lang="cs-CZ" dirty="0" smtClean="0"/>
          </a:p>
          <a:p>
            <a:pPr lvl="1"/>
            <a:r>
              <a:rPr lang="cs-CZ" dirty="0" err="1" smtClean="0"/>
              <a:t>We</a:t>
            </a:r>
            <a:r>
              <a:rPr lang="cs-CZ" dirty="0" smtClean="0"/>
              <a:t> </a:t>
            </a:r>
            <a:r>
              <a:rPr lang="cs-CZ" dirty="0" err="1" smtClean="0"/>
              <a:t>perceive</a:t>
            </a:r>
            <a:r>
              <a:rPr lang="cs-CZ" dirty="0" smtClean="0"/>
              <a:t> these </a:t>
            </a:r>
            <a:r>
              <a:rPr lang="cs-CZ" dirty="0" err="1" smtClean="0"/>
              <a:t>objects</a:t>
            </a:r>
            <a:r>
              <a:rPr lang="cs-CZ" dirty="0" smtClean="0"/>
              <a:t> </a:t>
            </a:r>
            <a:r>
              <a:rPr lang="cs-CZ" dirty="0" err="1" smtClean="0"/>
              <a:t>directly</a:t>
            </a:r>
            <a:endParaRPr lang="cs-CZ" dirty="0" smtClean="0"/>
          </a:p>
          <a:p>
            <a:pPr lvl="1"/>
            <a:r>
              <a:rPr lang="cs-CZ" dirty="0" err="1" smtClean="0"/>
              <a:t>The</a:t>
            </a:r>
            <a:r>
              <a:rPr lang="cs-CZ" dirty="0" smtClean="0"/>
              <a:t> </a:t>
            </a:r>
            <a:r>
              <a:rPr lang="cs-CZ" dirty="0" err="1" smtClean="0"/>
              <a:t>objects</a:t>
            </a:r>
            <a:r>
              <a:rPr lang="cs-CZ" dirty="0" smtClean="0"/>
              <a:t> </a:t>
            </a:r>
            <a:r>
              <a:rPr lang="cs-CZ" dirty="0" err="1" smtClean="0"/>
              <a:t>exist</a:t>
            </a:r>
            <a:r>
              <a:rPr lang="cs-CZ" dirty="0" smtClean="0"/>
              <a:t> </a:t>
            </a:r>
            <a:r>
              <a:rPr lang="cs-CZ" dirty="0" err="1" smtClean="0"/>
              <a:t>independently</a:t>
            </a:r>
            <a:r>
              <a:rPr lang="cs-CZ" dirty="0" smtClean="0"/>
              <a:t> </a:t>
            </a:r>
            <a:r>
              <a:rPr lang="cs-CZ" dirty="0" err="1" smtClean="0"/>
              <a:t>of</a:t>
            </a:r>
            <a:r>
              <a:rPr lang="cs-CZ" dirty="0" smtClean="0"/>
              <a:t> </a:t>
            </a:r>
            <a:r>
              <a:rPr lang="cs-CZ" dirty="0" err="1" smtClean="0"/>
              <a:t>perception</a:t>
            </a:r>
            <a:endParaRPr lang="cs-CZ" dirty="0" smtClean="0"/>
          </a:p>
          <a:p>
            <a:pPr lvl="1"/>
            <a:r>
              <a:rPr lang="cs-CZ" dirty="0" err="1" smtClean="0"/>
              <a:t>They</a:t>
            </a:r>
            <a:r>
              <a:rPr lang="cs-CZ" dirty="0" smtClean="0"/>
              <a:t> are </a:t>
            </a:r>
            <a:r>
              <a:rPr lang="cs-CZ" dirty="0" err="1" smtClean="0"/>
              <a:t>what</a:t>
            </a:r>
            <a:r>
              <a:rPr lang="cs-CZ" dirty="0" smtClean="0"/>
              <a:t> </a:t>
            </a:r>
            <a:r>
              <a:rPr lang="cs-CZ" dirty="0" err="1" smtClean="0"/>
              <a:t>they</a:t>
            </a:r>
            <a:r>
              <a:rPr lang="cs-CZ" dirty="0" smtClean="0"/>
              <a:t> </a:t>
            </a:r>
            <a:r>
              <a:rPr lang="cs-CZ" dirty="0" err="1" smtClean="0"/>
              <a:t>appear</a:t>
            </a:r>
            <a:r>
              <a:rPr lang="cs-CZ" dirty="0" smtClean="0"/>
              <a:t> to </a:t>
            </a:r>
            <a:r>
              <a:rPr lang="cs-CZ" dirty="0" err="1" smtClean="0"/>
              <a:t>be</a:t>
            </a:r>
            <a:endParaRPr lang="cs-CZ" dirty="0" smtClean="0"/>
          </a:p>
          <a:p>
            <a:pPr lvl="1"/>
            <a:r>
              <a:rPr lang="cs-CZ" dirty="0" err="1" smtClean="0"/>
              <a:t>Our</a:t>
            </a:r>
            <a:r>
              <a:rPr lang="cs-CZ" dirty="0" smtClean="0"/>
              <a:t> </a:t>
            </a:r>
            <a:r>
              <a:rPr lang="cs-CZ" dirty="0" err="1" smtClean="0"/>
              <a:t>senses</a:t>
            </a:r>
            <a:r>
              <a:rPr lang="cs-CZ" dirty="0" smtClean="0"/>
              <a:t> are </a:t>
            </a:r>
            <a:r>
              <a:rPr lang="cs-CZ" dirty="0" err="1" smtClean="0"/>
              <a:t>generally</a:t>
            </a:r>
            <a:r>
              <a:rPr lang="cs-CZ" dirty="0" smtClean="0"/>
              <a:t> </a:t>
            </a:r>
            <a:r>
              <a:rPr lang="cs-CZ" dirty="0" err="1" smtClean="0"/>
              <a:t>reliable</a:t>
            </a:r>
            <a:endParaRPr lang="cs-CZ" dirty="0" smtClean="0"/>
          </a:p>
          <a:p>
            <a:r>
              <a:rPr lang="cs-CZ" dirty="0" err="1" smtClean="0"/>
              <a:t>Challenged</a:t>
            </a:r>
            <a:r>
              <a:rPr lang="cs-CZ" dirty="0" smtClean="0"/>
              <a:t> by </a:t>
            </a:r>
            <a:r>
              <a:rPr lang="cs-CZ" dirty="0" err="1" smtClean="0"/>
              <a:t>sceptical</a:t>
            </a:r>
            <a:r>
              <a:rPr lang="cs-CZ" dirty="0" smtClean="0"/>
              <a:t> </a:t>
            </a:r>
            <a:r>
              <a:rPr lang="cs-CZ" dirty="0" err="1" smtClean="0"/>
              <a:t>arguments</a:t>
            </a:r>
            <a:endParaRPr lang="cs-CZ" dirty="0" smtClean="0"/>
          </a:p>
          <a:p>
            <a:pPr lvl="1"/>
            <a:r>
              <a:rPr lang="cs-CZ" dirty="0" err="1" smtClean="0"/>
              <a:t>Scepticism</a:t>
            </a:r>
            <a:r>
              <a:rPr lang="cs-CZ" dirty="0" smtClean="0"/>
              <a:t> – </a:t>
            </a:r>
            <a:r>
              <a:rPr lang="cs-CZ" dirty="0" err="1" smtClean="0"/>
              <a:t>our</a:t>
            </a:r>
            <a:r>
              <a:rPr lang="cs-CZ" dirty="0" smtClean="0"/>
              <a:t> </a:t>
            </a:r>
            <a:r>
              <a:rPr lang="cs-CZ" dirty="0" err="1" smtClean="0"/>
              <a:t>knowldge</a:t>
            </a:r>
            <a:r>
              <a:rPr lang="cs-CZ" dirty="0" smtClean="0"/>
              <a:t> </a:t>
            </a:r>
            <a:r>
              <a:rPr lang="cs-CZ" dirty="0" err="1" smtClean="0"/>
              <a:t>is</a:t>
            </a:r>
            <a:r>
              <a:rPr lang="cs-CZ" dirty="0" smtClean="0"/>
              <a:t> </a:t>
            </a:r>
            <a:r>
              <a:rPr lang="cs-CZ" dirty="0" err="1" smtClean="0"/>
              <a:t>never</a:t>
            </a:r>
            <a:r>
              <a:rPr lang="cs-CZ" dirty="0" smtClean="0"/>
              <a:t> </a:t>
            </a:r>
            <a:r>
              <a:rPr lang="cs-CZ" dirty="0" err="1" smtClean="0"/>
              <a:t>certain</a:t>
            </a:r>
            <a:endParaRPr lang="en-GB" dirty="0"/>
          </a:p>
        </p:txBody>
      </p:sp>
    </p:spTree>
    <p:extLst>
      <p:ext uri="{BB962C8B-B14F-4D97-AF65-F5344CB8AC3E}">
        <p14:creationId xmlns:p14="http://schemas.microsoft.com/office/powerpoint/2010/main" val="344488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The</a:t>
            </a:r>
            <a:r>
              <a:rPr lang="cs-CZ" dirty="0" smtClean="0"/>
              <a:t> </a:t>
            </a:r>
            <a:r>
              <a:rPr lang="cs-CZ" dirty="0" err="1" smtClean="0"/>
              <a:t>Illusion</a:t>
            </a:r>
            <a:r>
              <a:rPr lang="cs-CZ" dirty="0" smtClean="0"/>
              <a:t> Argument</a:t>
            </a:r>
            <a:endParaRPr lang="en-GB" dirty="0"/>
          </a:p>
        </p:txBody>
      </p:sp>
      <p:sp>
        <p:nvSpPr>
          <p:cNvPr id="3" name="Zástupný symbol pro obsah 2"/>
          <p:cNvSpPr>
            <a:spLocks noGrp="1"/>
          </p:cNvSpPr>
          <p:nvPr>
            <p:ph idx="1"/>
          </p:nvPr>
        </p:nvSpPr>
        <p:spPr/>
        <p:txBody>
          <a:bodyPr>
            <a:normAutofit fontScale="92500" lnSpcReduction="10000"/>
          </a:bodyPr>
          <a:lstStyle/>
          <a:p>
            <a:r>
              <a:rPr lang="cs-CZ" dirty="0" err="1" smtClean="0"/>
              <a:t>Senses</a:t>
            </a:r>
            <a:r>
              <a:rPr lang="cs-CZ" dirty="0" smtClean="0"/>
              <a:t> </a:t>
            </a:r>
            <a:r>
              <a:rPr lang="cs-CZ" dirty="0" err="1" smtClean="0"/>
              <a:t>sometimes</a:t>
            </a:r>
            <a:r>
              <a:rPr lang="cs-CZ" dirty="0" smtClean="0"/>
              <a:t> </a:t>
            </a:r>
            <a:r>
              <a:rPr lang="cs-CZ" dirty="0" err="1" smtClean="0"/>
              <a:t>mislead</a:t>
            </a:r>
            <a:r>
              <a:rPr lang="cs-CZ" dirty="0" smtClean="0"/>
              <a:t> </a:t>
            </a:r>
            <a:r>
              <a:rPr lang="cs-CZ" dirty="0" err="1" smtClean="0"/>
              <a:t>us</a:t>
            </a:r>
            <a:endParaRPr lang="cs-CZ" dirty="0" smtClean="0"/>
          </a:p>
          <a:p>
            <a:pPr lvl="1"/>
            <a:r>
              <a:rPr lang="cs-CZ" dirty="0" err="1" smtClean="0"/>
              <a:t>Friend</a:t>
            </a:r>
            <a:r>
              <a:rPr lang="cs-CZ" dirty="0" smtClean="0"/>
              <a:t> in </a:t>
            </a:r>
            <a:r>
              <a:rPr lang="cs-CZ" dirty="0" err="1" smtClean="0"/>
              <a:t>the</a:t>
            </a:r>
            <a:r>
              <a:rPr lang="cs-CZ" dirty="0" smtClean="0"/>
              <a:t> distance, </a:t>
            </a:r>
            <a:r>
              <a:rPr lang="cs-CZ" dirty="0" err="1" smtClean="0"/>
              <a:t>stick</a:t>
            </a:r>
            <a:r>
              <a:rPr lang="cs-CZ" dirty="0" smtClean="0"/>
              <a:t> in </a:t>
            </a:r>
            <a:r>
              <a:rPr lang="cs-CZ" dirty="0" err="1" smtClean="0"/>
              <a:t>water</a:t>
            </a:r>
            <a:endParaRPr lang="cs-CZ" dirty="0" smtClean="0"/>
          </a:p>
          <a:p>
            <a:pPr lvl="1"/>
            <a:r>
              <a:rPr lang="cs-CZ" dirty="0" smtClean="0"/>
              <a:t>Apple </a:t>
            </a:r>
            <a:r>
              <a:rPr lang="cs-CZ" dirty="0" err="1" smtClean="0"/>
              <a:t>after</a:t>
            </a:r>
            <a:r>
              <a:rPr lang="cs-CZ" dirty="0" smtClean="0"/>
              <a:t> </a:t>
            </a:r>
            <a:r>
              <a:rPr lang="cs-CZ" dirty="0" err="1" smtClean="0"/>
              <a:t>grape</a:t>
            </a:r>
            <a:r>
              <a:rPr lang="cs-CZ" dirty="0" smtClean="0"/>
              <a:t> </a:t>
            </a:r>
            <a:r>
              <a:rPr lang="cs-CZ" dirty="0" err="1" smtClean="0"/>
              <a:t>or</a:t>
            </a:r>
            <a:r>
              <a:rPr lang="cs-CZ" dirty="0" smtClean="0"/>
              <a:t> </a:t>
            </a:r>
            <a:r>
              <a:rPr lang="cs-CZ" dirty="0" err="1" smtClean="0"/>
              <a:t>honey</a:t>
            </a:r>
            <a:endParaRPr lang="cs-CZ" dirty="0" smtClean="0"/>
          </a:p>
          <a:p>
            <a:pPr lvl="1"/>
            <a:r>
              <a:rPr lang="cs-CZ" dirty="0" err="1" smtClean="0"/>
              <a:t>Railway</a:t>
            </a:r>
            <a:r>
              <a:rPr lang="cs-CZ" dirty="0" smtClean="0"/>
              <a:t> </a:t>
            </a:r>
            <a:r>
              <a:rPr lang="cs-CZ" dirty="0" err="1" smtClean="0"/>
              <a:t>tracks</a:t>
            </a:r>
            <a:r>
              <a:rPr lang="cs-CZ" dirty="0" smtClean="0"/>
              <a:t> </a:t>
            </a:r>
            <a:r>
              <a:rPr lang="cs-CZ" dirty="0" err="1" smtClean="0"/>
              <a:t>converge</a:t>
            </a:r>
            <a:endParaRPr lang="cs-CZ" dirty="0" smtClean="0"/>
          </a:p>
          <a:p>
            <a:pPr lvl="1"/>
            <a:r>
              <a:rPr lang="cs-CZ" dirty="0" smtClean="0"/>
              <a:t>Heat </a:t>
            </a:r>
            <a:r>
              <a:rPr lang="cs-CZ" dirty="0" err="1" smtClean="0"/>
              <a:t>above</a:t>
            </a:r>
            <a:r>
              <a:rPr lang="cs-CZ" dirty="0" smtClean="0"/>
              <a:t> </a:t>
            </a:r>
            <a:r>
              <a:rPr lang="cs-CZ" dirty="0" err="1" smtClean="0"/>
              <a:t>the</a:t>
            </a:r>
            <a:r>
              <a:rPr lang="cs-CZ" dirty="0" smtClean="0"/>
              <a:t> </a:t>
            </a:r>
            <a:r>
              <a:rPr lang="cs-CZ" dirty="0" err="1" smtClean="0"/>
              <a:t>road</a:t>
            </a:r>
            <a:r>
              <a:rPr lang="cs-CZ" dirty="0" smtClean="0"/>
              <a:t> </a:t>
            </a:r>
            <a:r>
              <a:rPr lang="cs-CZ" dirty="0" err="1" smtClean="0"/>
              <a:t>creates</a:t>
            </a:r>
            <a:r>
              <a:rPr lang="cs-CZ" dirty="0" smtClean="0"/>
              <a:t> „</a:t>
            </a:r>
            <a:r>
              <a:rPr lang="cs-CZ" dirty="0" err="1" smtClean="0"/>
              <a:t>puddles</a:t>
            </a:r>
            <a:r>
              <a:rPr lang="cs-CZ" dirty="0" smtClean="0"/>
              <a:t>“</a:t>
            </a:r>
          </a:p>
          <a:p>
            <a:pPr lvl="1"/>
            <a:r>
              <a:rPr lang="cs-CZ" dirty="0" err="1" smtClean="0"/>
              <a:t>Colors</a:t>
            </a:r>
            <a:r>
              <a:rPr lang="cs-CZ" dirty="0" smtClean="0"/>
              <a:t> </a:t>
            </a:r>
            <a:r>
              <a:rPr lang="cs-CZ" dirty="0" err="1" smtClean="0"/>
              <a:t>look</a:t>
            </a:r>
            <a:r>
              <a:rPr lang="cs-CZ" dirty="0" smtClean="0"/>
              <a:t> </a:t>
            </a:r>
            <a:r>
              <a:rPr lang="cs-CZ" dirty="0" err="1" smtClean="0"/>
              <a:t>different</a:t>
            </a:r>
            <a:r>
              <a:rPr lang="cs-CZ" dirty="0" smtClean="0"/>
              <a:t> in </a:t>
            </a:r>
            <a:r>
              <a:rPr lang="cs-CZ" dirty="0" err="1" smtClean="0"/>
              <a:t>different</a:t>
            </a:r>
            <a:r>
              <a:rPr lang="cs-CZ" dirty="0" smtClean="0"/>
              <a:t> </a:t>
            </a:r>
            <a:r>
              <a:rPr lang="cs-CZ" dirty="0" err="1" smtClean="0"/>
              <a:t>light</a:t>
            </a:r>
            <a:endParaRPr lang="cs-CZ" dirty="0" smtClean="0"/>
          </a:p>
          <a:p>
            <a:pPr lvl="1"/>
            <a:r>
              <a:rPr lang="cs-CZ" dirty="0" err="1" smtClean="0"/>
              <a:t>The</a:t>
            </a:r>
            <a:r>
              <a:rPr lang="cs-CZ" dirty="0" smtClean="0"/>
              <a:t> </a:t>
            </a:r>
            <a:r>
              <a:rPr lang="cs-CZ" dirty="0" err="1" smtClean="0"/>
              <a:t>moon</a:t>
            </a:r>
            <a:r>
              <a:rPr lang="cs-CZ" dirty="0" smtClean="0"/>
              <a:t> </a:t>
            </a:r>
            <a:r>
              <a:rPr lang="cs-CZ" dirty="0" err="1" smtClean="0"/>
              <a:t>looks</a:t>
            </a:r>
            <a:r>
              <a:rPr lang="cs-CZ" dirty="0" smtClean="0"/>
              <a:t> </a:t>
            </a:r>
            <a:r>
              <a:rPr lang="cs-CZ" dirty="0" err="1" smtClean="0"/>
              <a:t>larger</a:t>
            </a:r>
            <a:r>
              <a:rPr lang="cs-CZ" dirty="0" smtClean="0"/>
              <a:t> </a:t>
            </a:r>
            <a:r>
              <a:rPr lang="cs-CZ" dirty="0" err="1" smtClean="0"/>
              <a:t>above</a:t>
            </a:r>
            <a:r>
              <a:rPr lang="cs-CZ" dirty="0" smtClean="0"/>
              <a:t> </a:t>
            </a:r>
            <a:r>
              <a:rPr lang="cs-CZ" dirty="0" err="1" smtClean="0"/>
              <a:t>the</a:t>
            </a:r>
            <a:r>
              <a:rPr lang="cs-CZ" dirty="0" smtClean="0"/>
              <a:t> </a:t>
            </a:r>
            <a:r>
              <a:rPr lang="cs-CZ" dirty="0" err="1" smtClean="0"/>
              <a:t>horizon</a:t>
            </a:r>
            <a:endParaRPr lang="cs-CZ" dirty="0" smtClean="0"/>
          </a:p>
          <a:p>
            <a:pPr lvl="1"/>
            <a:r>
              <a:rPr lang="cs-CZ" dirty="0" err="1" smtClean="0"/>
              <a:t>The</a:t>
            </a:r>
            <a:r>
              <a:rPr lang="cs-CZ" dirty="0" smtClean="0"/>
              <a:t> sun </a:t>
            </a:r>
            <a:r>
              <a:rPr lang="cs-CZ" dirty="0" err="1" smtClean="0"/>
              <a:t>seems</a:t>
            </a:r>
            <a:r>
              <a:rPr lang="cs-CZ" dirty="0" smtClean="0"/>
              <a:t> to </a:t>
            </a:r>
            <a:r>
              <a:rPr lang="cs-CZ" dirty="0" err="1" smtClean="0"/>
              <a:t>revolve</a:t>
            </a:r>
            <a:r>
              <a:rPr lang="cs-CZ" dirty="0" smtClean="0"/>
              <a:t> </a:t>
            </a:r>
            <a:r>
              <a:rPr lang="cs-CZ" dirty="0" err="1" smtClean="0"/>
              <a:t>around</a:t>
            </a:r>
            <a:r>
              <a:rPr lang="cs-CZ" dirty="0" smtClean="0"/>
              <a:t> </a:t>
            </a:r>
            <a:r>
              <a:rPr lang="cs-CZ" dirty="0" err="1" smtClean="0"/>
              <a:t>the</a:t>
            </a:r>
            <a:r>
              <a:rPr lang="cs-CZ" dirty="0" smtClean="0"/>
              <a:t> </a:t>
            </a:r>
            <a:r>
              <a:rPr lang="cs-CZ" dirty="0" err="1" smtClean="0"/>
              <a:t>earth</a:t>
            </a:r>
            <a:endParaRPr lang="cs-CZ" dirty="0" smtClean="0"/>
          </a:p>
          <a:p>
            <a:r>
              <a:rPr lang="cs-CZ" dirty="0" err="1" smtClean="0"/>
              <a:t>Undermines</a:t>
            </a:r>
            <a:r>
              <a:rPr lang="cs-CZ" dirty="0" smtClean="0"/>
              <a:t> </a:t>
            </a:r>
            <a:r>
              <a:rPr lang="cs-CZ" dirty="0" err="1" smtClean="0"/>
              <a:t>the</a:t>
            </a:r>
            <a:r>
              <a:rPr lang="cs-CZ" dirty="0" smtClean="0"/>
              <a:t> </a:t>
            </a:r>
            <a:r>
              <a:rPr lang="cs-CZ" dirty="0" err="1" smtClean="0"/>
              <a:t>certainty</a:t>
            </a:r>
            <a:r>
              <a:rPr lang="cs-CZ" dirty="0" smtClean="0"/>
              <a:t> </a:t>
            </a:r>
            <a:r>
              <a:rPr lang="cs-CZ" dirty="0" err="1" smtClean="0"/>
              <a:t>that</a:t>
            </a:r>
            <a:r>
              <a:rPr lang="cs-CZ" dirty="0" smtClean="0"/>
              <a:t> </a:t>
            </a:r>
            <a:r>
              <a:rPr lang="cs-CZ" dirty="0" err="1" smtClean="0"/>
              <a:t>our</a:t>
            </a:r>
            <a:r>
              <a:rPr lang="cs-CZ" dirty="0" smtClean="0"/>
              <a:t> </a:t>
            </a:r>
            <a:r>
              <a:rPr lang="cs-CZ" dirty="0" err="1" smtClean="0"/>
              <a:t>perception</a:t>
            </a:r>
            <a:r>
              <a:rPr lang="cs-CZ" dirty="0" smtClean="0"/>
              <a:t> </a:t>
            </a:r>
            <a:r>
              <a:rPr lang="cs-CZ" dirty="0" err="1" smtClean="0"/>
              <a:t>is</a:t>
            </a:r>
            <a:r>
              <a:rPr lang="cs-CZ" dirty="0" smtClean="0"/>
              <a:t> </a:t>
            </a:r>
            <a:r>
              <a:rPr lang="cs-CZ" dirty="0" err="1" smtClean="0"/>
              <a:t>always</a:t>
            </a:r>
            <a:r>
              <a:rPr lang="cs-CZ" dirty="0" smtClean="0"/>
              <a:t> </a:t>
            </a:r>
            <a:r>
              <a:rPr lang="cs-CZ" dirty="0" err="1" smtClean="0"/>
              <a:t>acurate</a:t>
            </a:r>
            <a:r>
              <a:rPr lang="cs-CZ" dirty="0" smtClean="0"/>
              <a:t>. </a:t>
            </a:r>
            <a:endParaRPr lang="en-GB" dirty="0"/>
          </a:p>
        </p:txBody>
      </p:sp>
    </p:spTree>
    <p:extLst>
      <p:ext uri="{BB962C8B-B14F-4D97-AF65-F5344CB8AC3E}">
        <p14:creationId xmlns:p14="http://schemas.microsoft.com/office/powerpoint/2010/main" val="1392394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Why</a:t>
            </a:r>
            <a:r>
              <a:rPr lang="cs-CZ" dirty="0" smtClean="0"/>
              <a:t> start </a:t>
            </a:r>
            <a:r>
              <a:rPr lang="cs-CZ" dirty="0" err="1" smtClean="0"/>
              <a:t>with</a:t>
            </a:r>
            <a:r>
              <a:rPr lang="cs-CZ" dirty="0" smtClean="0"/>
              <a:t> </a:t>
            </a:r>
            <a:r>
              <a:rPr lang="cs-CZ" dirty="0" err="1" smtClean="0"/>
              <a:t>God</a:t>
            </a:r>
            <a:r>
              <a:rPr lang="cs-CZ" dirty="0" smtClean="0"/>
              <a:t>?</a:t>
            </a:r>
            <a:endParaRPr lang="en-GB" dirty="0"/>
          </a:p>
        </p:txBody>
      </p:sp>
      <p:sp>
        <p:nvSpPr>
          <p:cNvPr id="3" name="Zástupný symbol pro obsah 2"/>
          <p:cNvSpPr>
            <a:spLocks noGrp="1"/>
          </p:cNvSpPr>
          <p:nvPr>
            <p:ph idx="1"/>
          </p:nvPr>
        </p:nvSpPr>
        <p:spPr/>
        <p:txBody>
          <a:bodyPr/>
          <a:lstStyle/>
          <a:p>
            <a:r>
              <a:rPr lang="cs-CZ" dirty="0" err="1" smtClean="0"/>
              <a:t>Theoretical</a:t>
            </a:r>
            <a:r>
              <a:rPr lang="cs-CZ" dirty="0" smtClean="0"/>
              <a:t> </a:t>
            </a:r>
            <a:r>
              <a:rPr lang="cs-CZ" dirty="0" err="1" smtClean="0"/>
              <a:t>question</a:t>
            </a:r>
            <a:r>
              <a:rPr lang="cs-CZ" dirty="0" smtClean="0"/>
              <a:t> </a:t>
            </a:r>
            <a:r>
              <a:rPr lang="cs-CZ" dirty="0" err="1" smtClean="0"/>
              <a:t>with</a:t>
            </a:r>
            <a:r>
              <a:rPr lang="cs-CZ" dirty="0" smtClean="0"/>
              <a:t> </a:t>
            </a:r>
            <a:r>
              <a:rPr lang="cs-CZ" dirty="0" err="1" smtClean="0"/>
              <a:t>deep</a:t>
            </a:r>
            <a:r>
              <a:rPr lang="cs-CZ" dirty="0" smtClean="0"/>
              <a:t> </a:t>
            </a:r>
            <a:r>
              <a:rPr lang="cs-CZ" dirty="0" err="1" smtClean="0"/>
              <a:t>practical</a:t>
            </a:r>
            <a:r>
              <a:rPr lang="cs-CZ" dirty="0" smtClean="0"/>
              <a:t> relevance</a:t>
            </a:r>
          </a:p>
          <a:p>
            <a:r>
              <a:rPr lang="cs-CZ" dirty="0" err="1" smtClean="0"/>
              <a:t>Theism</a:t>
            </a:r>
            <a:r>
              <a:rPr lang="cs-CZ" dirty="0" smtClean="0"/>
              <a:t> – </a:t>
            </a:r>
            <a:r>
              <a:rPr lang="cs-CZ" dirty="0" err="1" smtClean="0"/>
              <a:t>one</a:t>
            </a:r>
            <a:r>
              <a:rPr lang="cs-CZ" dirty="0" smtClean="0"/>
              <a:t> </a:t>
            </a:r>
            <a:r>
              <a:rPr lang="cs-CZ" dirty="0" err="1" smtClean="0"/>
              <a:t>God</a:t>
            </a:r>
            <a:r>
              <a:rPr lang="cs-CZ" dirty="0" smtClean="0"/>
              <a:t>, </a:t>
            </a:r>
            <a:r>
              <a:rPr lang="cs-CZ" dirty="0" err="1" smtClean="0"/>
              <a:t>omnipotent</a:t>
            </a:r>
            <a:r>
              <a:rPr lang="cs-CZ" dirty="0" smtClean="0"/>
              <a:t>, </a:t>
            </a:r>
            <a:r>
              <a:rPr lang="cs-CZ" dirty="0" err="1" smtClean="0"/>
              <a:t>omniscient</a:t>
            </a:r>
            <a:r>
              <a:rPr lang="cs-CZ" dirty="0" smtClean="0"/>
              <a:t>, </a:t>
            </a:r>
            <a:r>
              <a:rPr lang="cs-CZ" dirty="0" err="1" smtClean="0"/>
              <a:t>supremely</a:t>
            </a:r>
            <a:r>
              <a:rPr lang="cs-CZ" dirty="0" smtClean="0"/>
              <a:t> </a:t>
            </a:r>
            <a:r>
              <a:rPr lang="cs-CZ" dirty="0" err="1" smtClean="0"/>
              <a:t>benevolent</a:t>
            </a:r>
            <a:r>
              <a:rPr lang="cs-CZ" dirty="0" smtClean="0"/>
              <a:t> </a:t>
            </a:r>
          </a:p>
          <a:p>
            <a:pPr lvl="1"/>
            <a:r>
              <a:rPr lang="cs-CZ" dirty="0" err="1" smtClean="0"/>
              <a:t>Shared</a:t>
            </a:r>
            <a:r>
              <a:rPr lang="cs-CZ" dirty="0" smtClean="0"/>
              <a:t> by </a:t>
            </a:r>
            <a:r>
              <a:rPr lang="cs-CZ" dirty="0" err="1" smtClean="0"/>
              <a:t>Christians</a:t>
            </a:r>
            <a:r>
              <a:rPr lang="cs-CZ" dirty="0" smtClean="0"/>
              <a:t>, </a:t>
            </a:r>
            <a:r>
              <a:rPr lang="cs-CZ" dirty="0" err="1" smtClean="0"/>
              <a:t>Jews</a:t>
            </a:r>
            <a:r>
              <a:rPr lang="cs-CZ" dirty="0" smtClean="0"/>
              <a:t>, </a:t>
            </a:r>
            <a:r>
              <a:rPr lang="cs-CZ" dirty="0" err="1" smtClean="0"/>
              <a:t>Muslims</a:t>
            </a:r>
            <a:endParaRPr lang="cs-CZ" dirty="0" smtClean="0"/>
          </a:p>
          <a:p>
            <a:r>
              <a:rPr lang="cs-CZ" dirty="0" err="1" smtClean="0"/>
              <a:t>Can</a:t>
            </a:r>
            <a:r>
              <a:rPr lang="cs-CZ" dirty="0" smtClean="0"/>
              <a:t> </a:t>
            </a:r>
            <a:r>
              <a:rPr lang="cs-CZ" dirty="0" err="1" smtClean="0"/>
              <a:t>we</a:t>
            </a:r>
            <a:r>
              <a:rPr lang="cs-CZ" dirty="0" smtClean="0"/>
              <a:t> </a:t>
            </a:r>
            <a:r>
              <a:rPr lang="cs-CZ" dirty="0" err="1" smtClean="0"/>
              <a:t>prove</a:t>
            </a:r>
            <a:r>
              <a:rPr lang="cs-CZ" dirty="0" smtClean="0"/>
              <a:t> such a </a:t>
            </a:r>
            <a:r>
              <a:rPr lang="cs-CZ" dirty="0" err="1" smtClean="0"/>
              <a:t>God</a:t>
            </a:r>
            <a:r>
              <a:rPr lang="cs-CZ" dirty="0" smtClean="0"/>
              <a:t> </a:t>
            </a:r>
            <a:r>
              <a:rPr lang="cs-CZ" dirty="0" err="1" smtClean="0"/>
              <a:t>exists</a:t>
            </a:r>
            <a:r>
              <a:rPr lang="cs-CZ" dirty="0" smtClean="0"/>
              <a:t>?</a:t>
            </a:r>
          </a:p>
          <a:p>
            <a:pPr lvl="1"/>
            <a:r>
              <a:rPr lang="cs-CZ" dirty="0" err="1" smtClean="0"/>
              <a:t>Theism</a:t>
            </a:r>
            <a:r>
              <a:rPr lang="cs-CZ" dirty="0" smtClean="0"/>
              <a:t>, </a:t>
            </a:r>
            <a:r>
              <a:rPr lang="cs-CZ" dirty="0" err="1" smtClean="0"/>
              <a:t>atheism</a:t>
            </a:r>
            <a:r>
              <a:rPr lang="cs-CZ" dirty="0" smtClean="0"/>
              <a:t>, </a:t>
            </a:r>
            <a:r>
              <a:rPr lang="cs-CZ" dirty="0" err="1" smtClean="0"/>
              <a:t>agnosticism</a:t>
            </a:r>
            <a:endParaRPr lang="en-GB" dirty="0"/>
          </a:p>
        </p:txBody>
      </p:sp>
    </p:spTree>
    <p:extLst>
      <p:ext uri="{BB962C8B-B14F-4D97-AF65-F5344CB8AC3E}">
        <p14:creationId xmlns:p14="http://schemas.microsoft.com/office/powerpoint/2010/main" val="862017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Criticisms</a:t>
            </a:r>
            <a:endParaRPr lang="en-GB" dirty="0"/>
          </a:p>
        </p:txBody>
      </p:sp>
      <p:sp>
        <p:nvSpPr>
          <p:cNvPr id="3" name="Zástupný symbol pro obsah 2"/>
          <p:cNvSpPr>
            <a:spLocks noGrp="1"/>
          </p:cNvSpPr>
          <p:nvPr>
            <p:ph idx="1"/>
          </p:nvPr>
        </p:nvSpPr>
        <p:spPr/>
        <p:txBody>
          <a:bodyPr/>
          <a:lstStyle/>
          <a:p>
            <a:r>
              <a:rPr lang="cs-CZ" dirty="0" err="1" smtClean="0"/>
              <a:t>Degrees</a:t>
            </a:r>
            <a:r>
              <a:rPr lang="cs-CZ" dirty="0" smtClean="0"/>
              <a:t> </a:t>
            </a:r>
            <a:r>
              <a:rPr lang="cs-CZ" dirty="0" err="1" smtClean="0"/>
              <a:t>of</a:t>
            </a:r>
            <a:r>
              <a:rPr lang="cs-CZ" dirty="0" smtClean="0"/>
              <a:t> </a:t>
            </a:r>
            <a:r>
              <a:rPr lang="cs-CZ" dirty="0" err="1" smtClean="0"/>
              <a:t>certainty</a:t>
            </a:r>
            <a:endParaRPr lang="cs-CZ" dirty="0" smtClean="0"/>
          </a:p>
          <a:p>
            <a:pPr lvl="1"/>
            <a:r>
              <a:rPr lang="cs-CZ" dirty="0" err="1" smtClean="0"/>
              <a:t>We</a:t>
            </a:r>
            <a:r>
              <a:rPr lang="cs-CZ" dirty="0" smtClean="0"/>
              <a:t> </a:t>
            </a:r>
            <a:r>
              <a:rPr lang="cs-CZ" dirty="0" err="1" smtClean="0"/>
              <a:t>have</a:t>
            </a:r>
            <a:r>
              <a:rPr lang="cs-CZ" dirty="0" smtClean="0"/>
              <a:t> </a:t>
            </a:r>
            <a:r>
              <a:rPr lang="cs-CZ" dirty="0" err="1" smtClean="0"/>
              <a:t>uncontroversial</a:t>
            </a:r>
            <a:r>
              <a:rPr lang="cs-CZ" dirty="0" smtClean="0"/>
              <a:t> </a:t>
            </a:r>
            <a:r>
              <a:rPr lang="cs-CZ" dirty="0" err="1" smtClean="0"/>
              <a:t>cases</a:t>
            </a:r>
            <a:r>
              <a:rPr lang="cs-CZ" dirty="0" smtClean="0"/>
              <a:t> </a:t>
            </a:r>
            <a:r>
              <a:rPr lang="cs-CZ" dirty="0" err="1" smtClean="0"/>
              <a:t>of</a:t>
            </a:r>
            <a:r>
              <a:rPr lang="cs-CZ" dirty="0" smtClean="0"/>
              <a:t> </a:t>
            </a:r>
            <a:r>
              <a:rPr lang="cs-CZ" dirty="0" err="1" smtClean="0"/>
              <a:t>knowledge</a:t>
            </a:r>
            <a:endParaRPr lang="cs-CZ" dirty="0" smtClean="0"/>
          </a:p>
          <a:p>
            <a:pPr lvl="1"/>
            <a:r>
              <a:rPr lang="cs-CZ" dirty="0" err="1" smtClean="0"/>
              <a:t>We</a:t>
            </a:r>
            <a:r>
              <a:rPr lang="cs-CZ" dirty="0" smtClean="0"/>
              <a:t> </a:t>
            </a:r>
            <a:r>
              <a:rPr lang="cs-CZ" dirty="0" err="1" smtClean="0"/>
              <a:t>can</a:t>
            </a:r>
            <a:r>
              <a:rPr lang="cs-CZ" dirty="0" smtClean="0"/>
              <a:t> </a:t>
            </a:r>
            <a:r>
              <a:rPr lang="cs-CZ" dirty="0" err="1" smtClean="0"/>
              <a:t>discern</a:t>
            </a:r>
            <a:r>
              <a:rPr lang="cs-CZ" dirty="0" smtClean="0"/>
              <a:t> </a:t>
            </a:r>
            <a:r>
              <a:rPr lang="cs-CZ" dirty="0" err="1" smtClean="0"/>
              <a:t>the</a:t>
            </a:r>
            <a:r>
              <a:rPr lang="cs-CZ" dirty="0" smtClean="0"/>
              <a:t> </a:t>
            </a:r>
            <a:r>
              <a:rPr lang="cs-CZ" dirty="0" err="1" smtClean="0"/>
              <a:t>illusions</a:t>
            </a:r>
            <a:r>
              <a:rPr lang="cs-CZ" dirty="0" smtClean="0"/>
              <a:t>, </a:t>
            </a:r>
            <a:r>
              <a:rPr lang="cs-CZ" dirty="0" err="1" smtClean="0"/>
              <a:t>because</a:t>
            </a:r>
            <a:r>
              <a:rPr lang="cs-CZ" dirty="0" smtClean="0"/>
              <a:t> </a:t>
            </a:r>
            <a:r>
              <a:rPr lang="cs-CZ" dirty="0" err="1" smtClean="0"/>
              <a:t>we</a:t>
            </a:r>
            <a:r>
              <a:rPr lang="cs-CZ" dirty="0" smtClean="0"/>
              <a:t> </a:t>
            </a:r>
            <a:r>
              <a:rPr lang="cs-CZ" dirty="0" err="1" smtClean="0"/>
              <a:t>have</a:t>
            </a:r>
            <a:r>
              <a:rPr lang="cs-CZ" dirty="0" smtClean="0"/>
              <a:t> </a:t>
            </a:r>
            <a:r>
              <a:rPr lang="cs-CZ" dirty="0" err="1" smtClean="0"/>
              <a:t>certain</a:t>
            </a:r>
            <a:r>
              <a:rPr lang="cs-CZ" dirty="0" smtClean="0"/>
              <a:t> </a:t>
            </a:r>
            <a:r>
              <a:rPr lang="cs-CZ" dirty="0" err="1" smtClean="0"/>
              <a:t>knowledge</a:t>
            </a:r>
            <a:endParaRPr lang="cs-CZ" dirty="0" smtClean="0"/>
          </a:p>
          <a:p>
            <a:pPr lvl="1"/>
            <a:r>
              <a:rPr lang="cs-CZ" dirty="0" err="1" smtClean="0"/>
              <a:t>Sceptic</a:t>
            </a:r>
            <a:r>
              <a:rPr lang="cs-CZ" dirty="0" smtClean="0"/>
              <a:t>: not </a:t>
            </a:r>
            <a:r>
              <a:rPr lang="cs-CZ" dirty="0" err="1" smtClean="0"/>
              <a:t>sure</a:t>
            </a:r>
            <a:r>
              <a:rPr lang="cs-CZ" dirty="0" smtClean="0"/>
              <a:t> </a:t>
            </a:r>
            <a:r>
              <a:rPr lang="cs-CZ" dirty="0" err="1" smtClean="0"/>
              <a:t>we</a:t>
            </a:r>
            <a:r>
              <a:rPr lang="cs-CZ" dirty="0" smtClean="0"/>
              <a:t> </a:t>
            </a:r>
            <a:r>
              <a:rPr lang="cs-CZ" dirty="0" err="1" smtClean="0"/>
              <a:t>have</a:t>
            </a:r>
            <a:r>
              <a:rPr lang="cs-CZ" dirty="0" smtClean="0"/>
              <a:t> </a:t>
            </a:r>
            <a:r>
              <a:rPr lang="cs-CZ" dirty="0" err="1" smtClean="0"/>
              <a:t>cases</a:t>
            </a:r>
            <a:r>
              <a:rPr lang="cs-CZ" dirty="0" smtClean="0"/>
              <a:t> </a:t>
            </a:r>
            <a:r>
              <a:rPr lang="cs-CZ" dirty="0" err="1" smtClean="0"/>
              <a:t>of</a:t>
            </a:r>
            <a:r>
              <a:rPr lang="cs-CZ" dirty="0" smtClean="0"/>
              <a:t> </a:t>
            </a:r>
            <a:r>
              <a:rPr lang="cs-CZ" dirty="0" err="1" smtClean="0"/>
              <a:t>knowldge</a:t>
            </a:r>
            <a:endParaRPr lang="cs-CZ" dirty="0" smtClean="0"/>
          </a:p>
          <a:p>
            <a:pPr lvl="2"/>
            <a:r>
              <a:rPr lang="cs-CZ" dirty="0" err="1" smtClean="0"/>
              <a:t>Vivid</a:t>
            </a:r>
            <a:r>
              <a:rPr lang="cs-CZ" dirty="0" smtClean="0"/>
              <a:t> </a:t>
            </a:r>
            <a:r>
              <a:rPr lang="cs-CZ" dirty="0" err="1" smtClean="0"/>
              <a:t>dreams</a:t>
            </a:r>
            <a:endParaRPr lang="cs-CZ" dirty="0" smtClean="0"/>
          </a:p>
          <a:p>
            <a:pPr lvl="2"/>
            <a:r>
              <a:rPr lang="cs-CZ" dirty="0" err="1" smtClean="0"/>
              <a:t>Experiencing</a:t>
            </a:r>
            <a:r>
              <a:rPr lang="cs-CZ" dirty="0" smtClean="0"/>
              <a:t> </a:t>
            </a:r>
            <a:r>
              <a:rPr lang="cs-CZ" dirty="0" err="1" smtClean="0"/>
              <a:t>dream</a:t>
            </a:r>
            <a:r>
              <a:rPr lang="cs-CZ" dirty="0" smtClean="0"/>
              <a:t> </a:t>
            </a:r>
            <a:r>
              <a:rPr lang="cs-CZ" dirty="0" err="1" smtClean="0"/>
              <a:t>does</a:t>
            </a:r>
            <a:r>
              <a:rPr lang="cs-CZ" dirty="0" smtClean="0"/>
              <a:t> not </a:t>
            </a:r>
            <a:r>
              <a:rPr lang="cs-CZ" dirty="0" err="1" smtClean="0"/>
              <a:t>feel</a:t>
            </a:r>
            <a:r>
              <a:rPr lang="cs-CZ" dirty="0" smtClean="0"/>
              <a:t> </a:t>
            </a:r>
            <a:r>
              <a:rPr lang="cs-CZ" dirty="0" err="1" smtClean="0"/>
              <a:t>different</a:t>
            </a:r>
            <a:r>
              <a:rPr lang="cs-CZ" dirty="0" smtClean="0"/>
              <a:t>. </a:t>
            </a:r>
          </a:p>
          <a:p>
            <a:pPr lvl="2"/>
            <a:r>
              <a:rPr lang="cs-CZ" dirty="0" err="1" smtClean="0"/>
              <a:t>Some</a:t>
            </a:r>
            <a:r>
              <a:rPr lang="cs-CZ" dirty="0" smtClean="0"/>
              <a:t> </a:t>
            </a:r>
            <a:r>
              <a:rPr lang="cs-CZ" dirty="0" err="1" smtClean="0"/>
              <a:t>ordinary</a:t>
            </a:r>
            <a:r>
              <a:rPr lang="cs-CZ" dirty="0" smtClean="0"/>
              <a:t> </a:t>
            </a:r>
            <a:r>
              <a:rPr lang="cs-CZ" dirty="0" err="1" smtClean="0"/>
              <a:t>experiences</a:t>
            </a:r>
            <a:r>
              <a:rPr lang="cs-CZ" dirty="0" smtClean="0"/>
              <a:t> </a:t>
            </a:r>
            <a:r>
              <a:rPr lang="cs-CZ" dirty="0" err="1" smtClean="0"/>
              <a:t>may</a:t>
            </a:r>
            <a:r>
              <a:rPr lang="cs-CZ" dirty="0" smtClean="0"/>
              <a:t> </a:t>
            </a:r>
            <a:r>
              <a:rPr lang="cs-CZ" dirty="0" err="1" smtClean="0"/>
              <a:t>be</a:t>
            </a:r>
            <a:r>
              <a:rPr lang="cs-CZ" dirty="0" smtClean="0"/>
              <a:t> </a:t>
            </a:r>
            <a:r>
              <a:rPr lang="cs-CZ" dirty="0" err="1" smtClean="0"/>
              <a:t>dream-like</a:t>
            </a:r>
            <a:r>
              <a:rPr lang="cs-CZ" dirty="0" smtClean="0"/>
              <a:t>.</a:t>
            </a:r>
          </a:p>
          <a:p>
            <a:pPr lvl="2"/>
            <a:r>
              <a:rPr lang="cs-CZ" dirty="0" err="1" smtClean="0"/>
              <a:t>The</a:t>
            </a:r>
            <a:r>
              <a:rPr lang="cs-CZ" dirty="0" smtClean="0"/>
              <a:t> </a:t>
            </a:r>
            <a:r>
              <a:rPr lang="cs-CZ" dirty="0" err="1" smtClean="0"/>
              <a:t>possibility</a:t>
            </a:r>
            <a:r>
              <a:rPr lang="cs-CZ" dirty="0" smtClean="0"/>
              <a:t> </a:t>
            </a:r>
            <a:r>
              <a:rPr lang="cs-CZ" dirty="0" err="1" smtClean="0"/>
              <a:t>of</a:t>
            </a:r>
            <a:r>
              <a:rPr lang="cs-CZ" dirty="0" smtClean="0"/>
              <a:t> </a:t>
            </a:r>
            <a:r>
              <a:rPr lang="cs-CZ" dirty="0" err="1" smtClean="0"/>
              <a:t>hallucinating</a:t>
            </a:r>
            <a:endParaRPr lang="cs-CZ" dirty="0" smtClean="0"/>
          </a:p>
          <a:p>
            <a:pPr lvl="1"/>
            <a:endParaRPr lang="en-GB" dirty="0"/>
          </a:p>
        </p:txBody>
      </p:sp>
    </p:spTree>
    <p:extLst>
      <p:ext uri="{BB962C8B-B14F-4D97-AF65-F5344CB8AC3E}">
        <p14:creationId xmlns:p14="http://schemas.microsoft.com/office/powerpoint/2010/main" val="15580472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Brain in a vat</a:t>
            </a:r>
            <a:endParaRPr lang="en-GB" dirty="0"/>
          </a:p>
        </p:txBody>
      </p:sp>
      <p:sp>
        <p:nvSpPr>
          <p:cNvPr id="3" name="Zástupný symbol pro obsah 2"/>
          <p:cNvSpPr>
            <a:spLocks noGrp="1"/>
          </p:cNvSpPr>
          <p:nvPr>
            <p:ph idx="1"/>
          </p:nvPr>
        </p:nvSpPr>
        <p:spPr/>
        <p:txBody>
          <a:bodyPr/>
          <a:lstStyle/>
          <a:p>
            <a:r>
              <a:rPr lang="cs-CZ" dirty="0"/>
              <a:t>B</a:t>
            </a:r>
            <a:r>
              <a:rPr lang="cs-CZ" dirty="0" smtClean="0"/>
              <a:t>rain </a:t>
            </a:r>
            <a:r>
              <a:rPr lang="cs-CZ" dirty="0" err="1" smtClean="0"/>
              <a:t>wired</a:t>
            </a:r>
            <a:r>
              <a:rPr lang="cs-CZ" dirty="0" smtClean="0"/>
              <a:t> to a </a:t>
            </a:r>
            <a:r>
              <a:rPr lang="cs-CZ" dirty="0" err="1" smtClean="0"/>
              <a:t>supercomputer</a:t>
            </a:r>
            <a:endParaRPr lang="cs-CZ" dirty="0" smtClean="0"/>
          </a:p>
          <a:p>
            <a:pPr lvl="1"/>
            <a:r>
              <a:rPr lang="cs-CZ" dirty="0" err="1" smtClean="0"/>
              <a:t>Virtual</a:t>
            </a:r>
            <a:r>
              <a:rPr lang="cs-CZ" dirty="0" smtClean="0"/>
              <a:t> reality </a:t>
            </a:r>
            <a:r>
              <a:rPr lang="cs-CZ" dirty="0" err="1" smtClean="0"/>
              <a:t>machine</a:t>
            </a:r>
            <a:r>
              <a:rPr lang="cs-CZ" dirty="0" smtClean="0"/>
              <a:t> (</a:t>
            </a:r>
            <a:r>
              <a:rPr lang="cs-CZ" dirty="0" err="1" smtClean="0"/>
              <a:t>The</a:t>
            </a:r>
            <a:r>
              <a:rPr lang="cs-CZ" dirty="0" smtClean="0"/>
              <a:t> Matrix)</a:t>
            </a:r>
          </a:p>
          <a:p>
            <a:pPr lvl="1"/>
            <a:r>
              <a:rPr lang="cs-CZ" dirty="0" err="1" smtClean="0"/>
              <a:t>Stimulating</a:t>
            </a:r>
            <a:r>
              <a:rPr lang="cs-CZ" dirty="0" smtClean="0"/>
              <a:t> my </a:t>
            </a:r>
            <a:r>
              <a:rPr lang="cs-CZ" dirty="0" err="1" smtClean="0"/>
              <a:t>nerves</a:t>
            </a:r>
            <a:endParaRPr lang="cs-CZ" dirty="0" smtClean="0"/>
          </a:p>
          <a:p>
            <a:pPr lvl="1"/>
            <a:r>
              <a:rPr lang="cs-CZ" dirty="0" err="1" smtClean="0"/>
              <a:t>Producing</a:t>
            </a:r>
            <a:r>
              <a:rPr lang="cs-CZ" dirty="0" smtClean="0"/>
              <a:t> </a:t>
            </a:r>
            <a:r>
              <a:rPr lang="cs-CZ" dirty="0" err="1" smtClean="0"/>
              <a:t>mental</a:t>
            </a:r>
            <a:r>
              <a:rPr lang="cs-CZ" dirty="0" smtClean="0"/>
              <a:t> </a:t>
            </a:r>
            <a:r>
              <a:rPr lang="cs-CZ" dirty="0" err="1" smtClean="0"/>
              <a:t>states</a:t>
            </a:r>
            <a:endParaRPr lang="cs-CZ" dirty="0" smtClean="0"/>
          </a:p>
          <a:p>
            <a:pPr lvl="1"/>
            <a:r>
              <a:rPr lang="cs-CZ" dirty="0" smtClean="0"/>
              <a:t>(</a:t>
            </a:r>
            <a:r>
              <a:rPr lang="cs-CZ" dirty="0" err="1" smtClean="0"/>
              <a:t>thought</a:t>
            </a:r>
            <a:r>
              <a:rPr lang="cs-CZ" dirty="0" smtClean="0"/>
              <a:t> experiment)</a:t>
            </a:r>
          </a:p>
        </p:txBody>
      </p:sp>
    </p:spTree>
    <p:extLst>
      <p:ext uri="{BB962C8B-B14F-4D97-AF65-F5344CB8AC3E}">
        <p14:creationId xmlns:p14="http://schemas.microsoft.com/office/powerpoint/2010/main" val="29789812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Memory</a:t>
            </a:r>
            <a:r>
              <a:rPr lang="cs-CZ" dirty="0" smtClean="0"/>
              <a:t> reliability</a:t>
            </a:r>
            <a:endParaRPr lang="en-GB" dirty="0"/>
          </a:p>
        </p:txBody>
      </p:sp>
      <p:sp>
        <p:nvSpPr>
          <p:cNvPr id="3" name="Zástupný symbol pro obsah 2"/>
          <p:cNvSpPr>
            <a:spLocks noGrp="1"/>
          </p:cNvSpPr>
          <p:nvPr>
            <p:ph idx="1"/>
          </p:nvPr>
        </p:nvSpPr>
        <p:spPr/>
        <p:txBody>
          <a:bodyPr/>
          <a:lstStyle/>
          <a:p>
            <a:r>
              <a:rPr lang="cs-CZ" dirty="0" err="1" smtClean="0"/>
              <a:t>The</a:t>
            </a:r>
            <a:r>
              <a:rPr lang="cs-CZ" dirty="0" smtClean="0"/>
              <a:t> thesis </a:t>
            </a:r>
            <a:r>
              <a:rPr lang="cs-CZ" dirty="0" err="1" smtClean="0"/>
              <a:t>that</a:t>
            </a:r>
            <a:r>
              <a:rPr lang="cs-CZ" dirty="0" smtClean="0"/>
              <a:t> </a:t>
            </a:r>
            <a:r>
              <a:rPr lang="cs-CZ" dirty="0" err="1" smtClean="0"/>
              <a:t>senses</a:t>
            </a:r>
            <a:r>
              <a:rPr lang="cs-CZ" dirty="0" smtClean="0"/>
              <a:t> are </a:t>
            </a:r>
            <a:r>
              <a:rPr lang="cs-CZ" dirty="0" err="1" smtClean="0"/>
              <a:t>reliable</a:t>
            </a:r>
            <a:r>
              <a:rPr lang="cs-CZ" dirty="0" smtClean="0"/>
              <a:t> </a:t>
            </a:r>
            <a:r>
              <a:rPr lang="cs-CZ" dirty="0" err="1" smtClean="0"/>
              <a:t>is</a:t>
            </a:r>
            <a:r>
              <a:rPr lang="cs-CZ" dirty="0" smtClean="0"/>
              <a:t> </a:t>
            </a:r>
            <a:r>
              <a:rPr lang="cs-CZ" dirty="0" err="1" smtClean="0"/>
              <a:t>based</a:t>
            </a:r>
            <a:r>
              <a:rPr lang="cs-CZ" dirty="0" smtClean="0"/>
              <a:t> on </a:t>
            </a:r>
            <a:r>
              <a:rPr lang="cs-CZ" dirty="0" err="1" smtClean="0"/>
              <a:t>memory</a:t>
            </a:r>
            <a:r>
              <a:rPr lang="cs-CZ" dirty="0" smtClean="0"/>
              <a:t>.</a:t>
            </a:r>
          </a:p>
          <a:p>
            <a:r>
              <a:rPr lang="cs-CZ" dirty="0" err="1" smtClean="0"/>
              <a:t>Memory</a:t>
            </a:r>
            <a:r>
              <a:rPr lang="cs-CZ" dirty="0" smtClean="0"/>
              <a:t> </a:t>
            </a:r>
            <a:r>
              <a:rPr lang="cs-CZ" dirty="0" err="1" smtClean="0"/>
              <a:t>is</a:t>
            </a:r>
            <a:r>
              <a:rPr lang="cs-CZ" dirty="0" smtClean="0"/>
              <a:t> </a:t>
            </a:r>
            <a:r>
              <a:rPr lang="cs-CZ" dirty="0" err="1" smtClean="0"/>
              <a:t>notoriously</a:t>
            </a:r>
            <a:r>
              <a:rPr lang="cs-CZ" dirty="0" smtClean="0"/>
              <a:t> </a:t>
            </a:r>
            <a:r>
              <a:rPr lang="cs-CZ" dirty="0" err="1" smtClean="0"/>
              <a:t>unreliable</a:t>
            </a:r>
            <a:r>
              <a:rPr lang="cs-CZ" dirty="0" smtClean="0"/>
              <a:t>.</a:t>
            </a:r>
          </a:p>
          <a:p>
            <a:pPr lvl="1"/>
            <a:r>
              <a:rPr lang="cs-CZ" dirty="0" err="1" smtClean="0"/>
              <a:t>The</a:t>
            </a:r>
            <a:r>
              <a:rPr lang="cs-CZ" dirty="0" smtClean="0"/>
              <a:t> supermarket experiment</a:t>
            </a:r>
          </a:p>
          <a:p>
            <a:pPr lvl="1"/>
            <a:r>
              <a:rPr lang="cs-CZ" dirty="0" err="1" smtClean="0"/>
              <a:t>Memory</a:t>
            </a:r>
            <a:r>
              <a:rPr lang="cs-CZ" dirty="0" smtClean="0"/>
              <a:t> </a:t>
            </a:r>
            <a:r>
              <a:rPr lang="cs-CZ" dirty="0" err="1" smtClean="0"/>
              <a:t>reconstructive</a:t>
            </a:r>
            <a:endParaRPr lang="cs-CZ" dirty="0" smtClean="0"/>
          </a:p>
          <a:p>
            <a:endParaRPr lang="cs-CZ" dirty="0"/>
          </a:p>
          <a:p>
            <a:r>
              <a:rPr lang="cs-CZ" dirty="0" smtClean="0"/>
              <a:t>In sum: </a:t>
            </a:r>
            <a:r>
              <a:rPr lang="cs-CZ" dirty="0" err="1" smtClean="0"/>
              <a:t>althought</a:t>
            </a:r>
            <a:r>
              <a:rPr lang="cs-CZ" dirty="0" smtClean="0"/>
              <a:t> </a:t>
            </a:r>
            <a:r>
              <a:rPr lang="cs-CZ" dirty="0" err="1" smtClean="0"/>
              <a:t>it</a:t>
            </a:r>
            <a:r>
              <a:rPr lang="cs-CZ" dirty="0" smtClean="0"/>
              <a:t> </a:t>
            </a:r>
            <a:r>
              <a:rPr lang="cs-CZ" dirty="0" err="1" smtClean="0"/>
              <a:t>feels</a:t>
            </a:r>
            <a:r>
              <a:rPr lang="cs-CZ" dirty="0" smtClean="0"/>
              <a:t> as </a:t>
            </a:r>
            <a:r>
              <a:rPr lang="cs-CZ" dirty="0" err="1" smtClean="0"/>
              <a:t>if</a:t>
            </a:r>
            <a:r>
              <a:rPr lang="cs-CZ" dirty="0" smtClean="0"/>
              <a:t> </a:t>
            </a:r>
            <a:r>
              <a:rPr lang="cs-CZ" dirty="0" err="1" smtClean="0"/>
              <a:t>we</a:t>
            </a:r>
            <a:r>
              <a:rPr lang="cs-CZ" dirty="0" smtClean="0"/>
              <a:t> </a:t>
            </a:r>
            <a:r>
              <a:rPr lang="cs-CZ" dirty="0" err="1" smtClean="0"/>
              <a:t>directly</a:t>
            </a:r>
            <a:r>
              <a:rPr lang="cs-CZ" dirty="0" smtClean="0"/>
              <a:t> </a:t>
            </a:r>
            <a:r>
              <a:rPr lang="cs-CZ" dirty="0" err="1" smtClean="0"/>
              <a:t>perceive</a:t>
            </a:r>
            <a:r>
              <a:rPr lang="cs-CZ" dirty="0" smtClean="0"/>
              <a:t> reality as </a:t>
            </a:r>
            <a:r>
              <a:rPr lang="cs-CZ" dirty="0" err="1" smtClean="0"/>
              <a:t>it</a:t>
            </a:r>
            <a:r>
              <a:rPr lang="cs-CZ" dirty="0" smtClean="0"/>
              <a:t> </a:t>
            </a:r>
            <a:r>
              <a:rPr lang="cs-CZ" dirty="0" err="1" smtClean="0"/>
              <a:t>is</a:t>
            </a:r>
            <a:r>
              <a:rPr lang="cs-CZ" dirty="0" smtClean="0"/>
              <a:t>, </a:t>
            </a:r>
            <a:r>
              <a:rPr lang="cs-CZ" dirty="0" err="1" smtClean="0"/>
              <a:t>we</a:t>
            </a:r>
            <a:r>
              <a:rPr lang="cs-CZ" dirty="0" smtClean="0"/>
              <a:t> </a:t>
            </a:r>
            <a:r>
              <a:rPr lang="cs-CZ" dirty="0" err="1" smtClean="0"/>
              <a:t>cannot</a:t>
            </a:r>
            <a:r>
              <a:rPr lang="cs-CZ" dirty="0" smtClean="0"/>
              <a:t> </a:t>
            </a:r>
            <a:r>
              <a:rPr lang="cs-CZ" dirty="0" err="1" smtClean="0"/>
              <a:t>be</a:t>
            </a:r>
            <a:r>
              <a:rPr lang="cs-CZ" dirty="0" smtClean="0"/>
              <a:t> </a:t>
            </a:r>
            <a:r>
              <a:rPr lang="cs-CZ" dirty="0" err="1" smtClean="0"/>
              <a:t>certain</a:t>
            </a:r>
            <a:r>
              <a:rPr lang="cs-CZ" dirty="0" smtClean="0"/>
              <a:t>. </a:t>
            </a:r>
            <a:endParaRPr lang="en-GB" dirty="0"/>
          </a:p>
        </p:txBody>
      </p:sp>
    </p:spTree>
    <p:extLst>
      <p:ext uri="{BB962C8B-B14F-4D97-AF65-F5344CB8AC3E}">
        <p14:creationId xmlns:p14="http://schemas.microsoft.com/office/powerpoint/2010/main" val="11897824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An</a:t>
            </a:r>
            <a:r>
              <a:rPr lang="cs-CZ" dirty="0" smtClean="0"/>
              <a:t> </a:t>
            </a:r>
            <a:r>
              <a:rPr lang="cs-CZ" dirty="0" err="1" smtClean="0"/>
              <a:t>answer</a:t>
            </a:r>
            <a:r>
              <a:rPr lang="cs-CZ" dirty="0" smtClean="0"/>
              <a:t> to </a:t>
            </a:r>
            <a:r>
              <a:rPr lang="cs-CZ" dirty="0" err="1" smtClean="0"/>
              <a:t>the</a:t>
            </a:r>
            <a:r>
              <a:rPr lang="cs-CZ" dirty="0" smtClean="0"/>
              <a:t> </a:t>
            </a:r>
            <a:r>
              <a:rPr lang="cs-CZ" dirty="0" err="1" smtClean="0"/>
              <a:t>sceptic</a:t>
            </a:r>
            <a:endParaRPr lang="en-GB" dirty="0"/>
          </a:p>
        </p:txBody>
      </p:sp>
      <p:sp>
        <p:nvSpPr>
          <p:cNvPr id="3" name="Zástupný symbol pro obsah 2"/>
          <p:cNvSpPr>
            <a:spLocks noGrp="1"/>
          </p:cNvSpPr>
          <p:nvPr>
            <p:ph idx="1"/>
          </p:nvPr>
        </p:nvSpPr>
        <p:spPr/>
        <p:txBody>
          <a:bodyPr/>
          <a:lstStyle/>
          <a:p>
            <a:r>
              <a:rPr lang="cs-CZ" dirty="0" smtClean="0"/>
              <a:t>René Descartes – Cogito ergo sum</a:t>
            </a:r>
          </a:p>
          <a:p>
            <a:pPr lvl="1"/>
            <a:r>
              <a:rPr lang="cs-CZ" dirty="0" smtClean="0"/>
              <a:t>I </a:t>
            </a:r>
            <a:r>
              <a:rPr lang="cs-CZ" dirty="0" err="1" smtClean="0"/>
              <a:t>cannot</a:t>
            </a:r>
            <a:r>
              <a:rPr lang="cs-CZ" dirty="0" smtClean="0"/>
              <a:t> </a:t>
            </a:r>
            <a:r>
              <a:rPr lang="cs-CZ" dirty="0" err="1" smtClean="0"/>
              <a:t>doubt</a:t>
            </a:r>
            <a:r>
              <a:rPr lang="cs-CZ" dirty="0" smtClean="0"/>
              <a:t> my </a:t>
            </a:r>
            <a:r>
              <a:rPr lang="cs-CZ" dirty="0" err="1" smtClean="0"/>
              <a:t>own</a:t>
            </a:r>
            <a:r>
              <a:rPr lang="cs-CZ" dirty="0" smtClean="0"/>
              <a:t> existence</a:t>
            </a:r>
          </a:p>
          <a:p>
            <a:r>
              <a:rPr lang="cs-CZ" dirty="0" err="1" smtClean="0"/>
              <a:t>Conclusions</a:t>
            </a:r>
            <a:r>
              <a:rPr lang="cs-CZ" dirty="0" smtClean="0"/>
              <a:t> limited – I </a:t>
            </a:r>
            <a:r>
              <a:rPr lang="cs-CZ" dirty="0" err="1" smtClean="0"/>
              <a:t>am</a:t>
            </a:r>
            <a:r>
              <a:rPr lang="cs-CZ" dirty="0" smtClean="0"/>
              <a:t> a </a:t>
            </a:r>
            <a:r>
              <a:rPr lang="cs-CZ" dirty="0" err="1" smtClean="0"/>
              <a:t>thinking</a:t>
            </a:r>
            <a:r>
              <a:rPr lang="cs-CZ" dirty="0" smtClean="0"/>
              <a:t> </a:t>
            </a:r>
            <a:r>
              <a:rPr lang="cs-CZ" dirty="0" err="1" smtClean="0"/>
              <a:t>thing</a:t>
            </a:r>
            <a:endParaRPr lang="cs-CZ" dirty="0" smtClean="0"/>
          </a:p>
          <a:p>
            <a:pPr lvl="1"/>
            <a:r>
              <a:rPr lang="cs-CZ" dirty="0" err="1" smtClean="0"/>
              <a:t>Ayer</a:t>
            </a:r>
            <a:r>
              <a:rPr lang="cs-CZ" dirty="0" smtClean="0"/>
              <a:t>: </a:t>
            </a:r>
            <a:r>
              <a:rPr lang="cs-CZ" dirty="0" err="1" smtClean="0"/>
              <a:t>even</a:t>
            </a:r>
            <a:r>
              <a:rPr lang="cs-CZ" dirty="0" smtClean="0"/>
              <a:t> </a:t>
            </a:r>
            <a:r>
              <a:rPr lang="cs-CZ" dirty="0" err="1" smtClean="0"/>
              <a:t>that</a:t>
            </a:r>
            <a:r>
              <a:rPr lang="cs-CZ" dirty="0" smtClean="0"/>
              <a:t> much </a:t>
            </a:r>
            <a:r>
              <a:rPr lang="cs-CZ" dirty="0" err="1" smtClean="0"/>
              <a:t>does</a:t>
            </a:r>
            <a:r>
              <a:rPr lang="cs-CZ" dirty="0" smtClean="0"/>
              <a:t> not </a:t>
            </a:r>
            <a:r>
              <a:rPr lang="cs-CZ" dirty="0" err="1" smtClean="0"/>
              <a:t>follow</a:t>
            </a:r>
            <a:endParaRPr lang="cs-CZ" dirty="0" smtClean="0"/>
          </a:p>
          <a:p>
            <a:pPr lvl="2"/>
            <a:r>
              <a:rPr lang="cs-CZ" dirty="0" err="1" smtClean="0"/>
              <a:t>Thinking</a:t>
            </a:r>
            <a:r>
              <a:rPr lang="cs-CZ" dirty="0" smtClean="0"/>
              <a:t> </a:t>
            </a:r>
            <a:r>
              <a:rPr lang="cs-CZ" dirty="0" err="1" smtClean="0"/>
              <a:t>is</a:t>
            </a:r>
            <a:r>
              <a:rPr lang="cs-CZ" dirty="0" smtClean="0"/>
              <a:t> </a:t>
            </a:r>
            <a:r>
              <a:rPr lang="cs-CZ" dirty="0" err="1" smtClean="0"/>
              <a:t>going</a:t>
            </a:r>
            <a:r>
              <a:rPr lang="cs-CZ" dirty="0" smtClean="0"/>
              <a:t> on</a:t>
            </a:r>
          </a:p>
          <a:p>
            <a:pPr lvl="2"/>
            <a:r>
              <a:rPr lang="cs-CZ" dirty="0" smtClean="0"/>
              <a:t>Not </a:t>
            </a:r>
            <a:r>
              <a:rPr lang="cs-CZ" dirty="0" err="1" smtClean="0"/>
              <a:t>necessarily</a:t>
            </a:r>
            <a:r>
              <a:rPr lang="cs-CZ" dirty="0" smtClean="0"/>
              <a:t> </a:t>
            </a:r>
            <a:r>
              <a:rPr lang="cs-CZ" dirty="0" err="1" smtClean="0"/>
              <a:t>true</a:t>
            </a:r>
            <a:r>
              <a:rPr lang="cs-CZ" dirty="0" smtClean="0"/>
              <a:t> </a:t>
            </a:r>
            <a:r>
              <a:rPr lang="cs-CZ" dirty="0" err="1" smtClean="0"/>
              <a:t>that</a:t>
            </a:r>
            <a:r>
              <a:rPr lang="cs-CZ" dirty="0" smtClean="0"/>
              <a:t> </a:t>
            </a:r>
            <a:r>
              <a:rPr lang="cs-CZ" dirty="0" err="1" smtClean="0"/>
              <a:t>processes</a:t>
            </a:r>
            <a:r>
              <a:rPr lang="cs-CZ" dirty="0" smtClean="0"/>
              <a:t> </a:t>
            </a:r>
            <a:r>
              <a:rPr lang="cs-CZ" dirty="0" err="1" smtClean="0"/>
              <a:t>must</a:t>
            </a:r>
            <a:r>
              <a:rPr lang="cs-CZ" dirty="0" smtClean="0"/>
              <a:t> </a:t>
            </a:r>
            <a:r>
              <a:rPr lang="cs-CZ" dirty="0" err="1" smtClean="0"/>
              <a:t>have</a:t>
            </a:r>
            <a:r>
              <a:rPr lang="cs-CZ" dirty="0" smtClean="0"/>
              <a:t> a </a:t>
            </a:r>
            <a:r>
              <a:rPr lang="cs-CZ" dirty="0" err="1" smtClean="0"/>
              <a:t>subject</a:t>
            </a:r>
            <a:endParaRPr lang="cs-CZ" dirty="0" smtClean="0"/>
          </a:p>
          <a:p>
            <a:pPr lvl="2"/>
            <a:r>
              <a:rPr lang="cs-CZ" dirty="0" err="1" smtClean="0"/>
              <a:t>Comp</a:t>
            </a:r>
            <a:r>
              <a:rPr lang="cs-CZ" dirty="0" smtClean="0"/>
              <a:t>. „</a:t>
            </a:r>
            <a:r>
              <a:rPr lang="cs-CZ" dirty="0" err="1" smtClean="0"/>
              <a:t>It</a:t>
            </a:r>
            <a:r>
              <a:rPr lang="cs-CZ" dirty="0" smtClean="0"/>
              <a:t> </a:t>
            </a:r>
            <a:r>
              <a:rPr lang="cs-CZ" dirty="0" err="1" smtClean="0"/>
              <a:t>is</a:t>
            </a:r>
            <a:r>
              <a:rPr lang="cs-CZ" dirty="0" smtClean="0"/>
              <a:t> </a:t>
            </a:r>
            <a:r>
              <a:rPr lang="cs-CZ" dirty="0" err="1" smtClean="0"/>
              <a:t>raining</a:t>
            </a:r>
            <a:r>
              <a:rPr lang="cs-CZ" dirty="0" smtClean="0"/>
              <a:t>“</a:t>
            </a:r>
            <a:endParaRPr lang="en-GB" dirty="0"/>
          </a:p>
        </p:txBody>
      </p:sp>
    </p:spTree>
    <p:extLst>
      <p:ext uri="{BB962C8B-B14F-4D97-AF65-F5344CB8AC3E}">
        <p14:creationId xmlns:p14="http://schemas.microsoft.com/office/powerpoint/2010/main" val="4089242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err="1" smtClean="0"/>
              <a:t>Representative</a:t>
            </a:r>
            <a:r>
              <a:rPr lang="cs-CZ" dirty="0" smtClean="0"/>
              <a:t> </a:t>
            </a:r>
            <a:r>
              <a:rPr lang="cs-CZ" dirty="0" err="1" smtClean="0"/>
              <a:t>Realism</a:t>
            </a:r>
            <a:endParaRPr lang="en-GB" dirty="0"/>
          </a:p>
        </p:txBody>
      </p:sp>
      <p:sp>
        <p:nvSpPr>
          <p:cNvPr id="5" name="Podnadpis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27073006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sp>
        <p:nvSpPr>
          <p:cNvPr id="3" name="Zástupný symbol pro obsah 2"/>
          <p:cNvSpPr>
            <a:spLocks noGrp="1"/>
          </p:cNvSpPr>
          <p:nvPr>
            <p:ph idx="1"/>
          </p:nvPr>
        </p:nvSpPr>
        <p:spPr/>
        <p:txBody>
          <a:bodyPr/>
          <a:lstStyle/>
          <a:p>
            <a:r>
              <a:rPr lang="cs-CZ" dirty="0" err="1" smtClean="0"/>
              <a:t>Modification</a:t>
            </a:r>
            <a:r>
              <a:rPr lang="cs-CZ" dirty="0" smtClean="0"/>
              <a:t> </a:t>
            </a:r>
            <a:r>
              <a:rPr lang="cs-CZ" dirty="0" err="1" smtClean="0"/>
              <a:t>of</a:t>
            </a:r>
            <a:r>
              <a:rPr lang="cs-CZ" dirty="0" smtClean="0"/>
              <a:t> </a:t>
            </a:r>
            <a:r>
              <a:rPr lang="cs-CZ" dirty="0" err="1" smtClean="0"/>
              <a:t>common-sense</a:t>
            </a:r>
            <a:r>
              <a:rPr lang="cs-CZ" dirty="0" smtClean="0"/>
              <a:t> </a:t>
            </a:r>
            <a:r>
              <a:rPr lang="cs-CZ" dirty="0" err="1" smtClean="0"/>
              <a:t>realism</a:t>
            </a:r>
            <a:endParaRPr lang="cs-CZ" dirty="0" smtClean="0"/>
          </a:p>
          <a:p>
            <a:r>
              <a:rPr lang="cs-CZ" dirty="0" err="1" smtClean="0"/>
              <a:t>All</a:t>
            </a:r>
            <a:r>
              <a:rPr lang="cs-CZ" dirty="0" smtClean="0"/>
              <a:t> </a:t>
            </a:r>
            <a:r>
              <a:rPr lang="cs-CZ" dirty="0" err="1" smtClean="0"/>
              <a:t>perception</a:t>
            </a:r>
            <a:r>
              <a:rPr lang="cs-CZ" dirty="0" smtClean="0"/>
              <a:t> </a:t>
            </a:r>
            <a:r>
              <a:rPr lang="cs-CZ" dirty="0" err="1" smtClean="0"/>
              <a:t>is</a:t>
            </a:r>
            <a:r>
              <a:rPr lang="cs-CZ" dirty="0" smtClean="0"/>
              <a:t> a </a:t>
            </a:r>
            <a:r>
              <a:rPr lang="cs-CZ" dirty="0" err="1" smtClean="0"/>
              <a:t>result</a:t>
            </a:r>
            <a:r>
              <a:rPr lang="cs-CZ" dirty="0" smtClean="0"/>
              <a:t> </a:t>
            </a:r>
            <a:r>
              <a:rPr lang="cs-CZ" dirty="0" err="1" smtClean="0"/>
              <a:t>of</a:t>
            </a:r>
            <a:r>
              <a:rPr lang="cs-CZ" dirty="0" smtClean="0"/>
              <a:t> </a:t>
            </a:r>
            <a:r>
              <a:rPr lang="cs-CZ" dirty="0" err="1" smtClean="0"/>
              <a:t>inner</a:t>
            </a:r>
            <a:r>
              <a:rPr lang="cs-CZ" dirty="0" smtClean="0"/>
              <a:t> </a:t>
            </a:r>
            <a:r>
              <a:rPr lang="cs-CZ" dirty="0" err="1" smtClean="0"/>
              <a:t>representations</a:t>
            </a:r>
            <a:r>
              <a:rPr lang="cs-CZ" dirty="0" smtClean="0"/>
              <a:t> </a:t>
            </a:r>
            <a:r>
              <a:rPr lang="cs-CZ" dirty="0" err="1" smtClean="0"/>
              <a:t>of</a:t>
            </a:r>
            <a:r>
              <a:rPr lang="cs-CZ" dirty="0" smtClean="0"/>
              <a:t> </a:t>
            </a:r>
            <a:r>
              <a:rPr lang="cs-CZ" dirty="0" err="1" smtClean="0"/>
              <a:t>external</a:t>
            </a:r>
            <a:r>
              <a:rPr lang="cs-CZ" dirty="0" smtClean="0"/>
              <a:t> </a:t>
            </a:r>
            <a:r>
              <a:rPr lang="cs-CZ" dirty="0" err="1" smtClean="0"/>
              <a:t>world</a:t>
            </a:r>
            <a:endParaRPr lang="cs-CZ" dirty="0" smtClean="0"/>
          </a:p>
          <a:p>
            <a:r>
              <a:rPr lang="cs-CZ" dirty="0" err="1" smtClean="0"/>
              <a:t>We</a:t>
            </a:r>
            <a:r>
              <a:rPr lang="cs-CZ" dirty="0" smtClean="0"/>
              <a:t> </a:t>
            </a:r>
            <a:r>
              <a:rPr lang="cs-CZ" dirty="0" err="1" smtClean="0"/>
              <a:t>perceive</a:t>
            </a:r>
            <a:r>
              <a:rPr lang="cs-CZ" dirty="0" smtClean="0"/>
              <a:t> „</a:t>
            </a:r>
            <a:r>
              <a:rPr lang="cs-CZ" dirty="0" err="1" smtClean="0"/>
              <a:t>inner</a:t>
            </a:r>
            <a:r>
              <a:rPr lang="cs-CZ" dirty="0" smtClean="0"/>
              <a:t> </a:t>
            </a:r>
            <a:r>
              <a:rPr lang="cs-CZ" dirty="0" err="1" smtClean="0"/>
              <a:t>pictures</a:t>
            </a:r>
            <a:r>
              <a:rPr lang="cs-CZ" dirty="0" smtClean="0"/>
              <a:t>“ </a:t>
            </a:r>
            <a:r>
              <a:rPr lang="cs-CZ" dirty="0" err="1" smtClean="0"/>
              <a:t>caused</a:t>
            </a:r>
            <a:r>
              <a:rPr lang="cs-CZ" dirty="0" smtClean="0"/>
              <a:t> by </a:t>
            </a:r>
            <a:r>
              <a:rPr lang="cs-CZ" dirty="0" err="1" smtClean="0"/>
              <a:t>objects</a:t>
            </a:r>
            <a:endParaRPr lang="cs-CZ" dirty="0" smtClean="0"/>
          </a:p>
          <a:p>
            <a:r>
              <a:rPr lang="cs-CZ" dirty="0" err="1" smtClean="0"/>
              <a:t>Explains</a:t>
            </a:r>
            <a:r>
              <a:rPr lang="cs-CZ" dirty="0" smtClean="0"/>
              <a:t> </a:t>
            </a:r>
            <a:r>
              <a:rPr lang="cs-CZ" dirty="0" err="1" smtClean="0"/>
              <a:t>Illusion</a:t>
            </a:r>
            <a:r>
              <a:rPr lang="cs-CZ" dirty="0" smtClean="0"/>
              <a:t> Argument:</a:t>
            </a:r>
          </a:p>
          <a:p>
            <a:pPr lvl="1"/>
            <a:r>
              <a:rPr lang="cs-CZ" dirty="0" err="1" smtClean="0"/>
              <a:t>Colors</a:t>
            </a:r>
            <a:r>
              <a:rPr lang="cs-CZ" dirty="0" smtClean="0"/>
              <a:t> – not in </a:t>
            </a:r>
            <a:r>
              <a:rPr lang="cs-CZ" dirty="0" err="1" smtClean="0"/>
              <a:t>objects</a:t>
            </a:r>
            <a:r>
              <a:rPr lang="cs-CZ" dirty="0" smtClean="0"/>
              <a:t>, but in </a:t>
            </a:r>
            <a:r>
              <a:rPr lang="cs-CZ" dirty="0" err="1" smtClean="0"/>
              <a:t>the</a:t>
            </a:r>
            <a:r>
              <a:rPr lang="cs-CZ" dirty="0" smtClean="0"/>
              <a:t> mind</a:t>
            </a:r>
            <a:endParaRPr lang="en-GB" dirty="0"/>
          </a:p>
        </p:txBody>
      </p:sp>
    </p:spTree>
    <p:extLst>
      <p:ext uri="{BB962C8B-B14F-4D97-AF65-F5344CB8AC3E}">
        <p14:creationId xmlns:p14="http://schemas.microsoft.com/office/powerpoint/2010/main" val="39147092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Primary</a:t>
            </a:r>
            <a:r>
              <a:rPr lang="cs-CZ" dirty="0" smtClean="0"/>
              <a:t> and </a:t>
            </a:r>
            <a:r>
              <a:rPr lang="cs-CZ" dirty="0" err="1" smtClean="0"/>
              <a:t>secondary</a:t>
            </a:r>
            <a:r>
              <a:rPr lang="cs-CZ" dirty="0" smtClean="0"/>
              <a:t> </a:t>
            </a:r>
            <a:r>
              <a:rPr lang="cs-CZ" dirty="0" err="1" smtClean="0"/>
              <a:t>qualities</a:t>
            </a:r>
            <a:endParaRPr lang="en-GB" dirty="0"/>
          </a:p>
        </p:txBody>
      </p:sp>
      <p:sp>
        <p:nvSpPr>
          <p:cNvPr id="3" name="Zástupný symbol pro obsah 2"/>
          <p:cNvSpPr>
            <a:spLocks noGrp="1"/>
          </p:cNvSpPr>
          <p:nvPr>
            <p:ph idx="1"/>
          </p:nvPr>
        </p:nvSpPr>
        <p:spPr/>
        <p:txBody>
          <a:bodyPr/>
          <a:lstStyle/>
          <a:p>
            <a:r>
              <a:rPr lang="cs-CZ" dirty="0" smtClean="0"/>
              <a:t>John Locke</a:t>
            </a:r>
          </a:p>
          <a:p>
            <a:pPr lvl="1"/>
            <a:r>
              <a:rPr lang="cs-CZ" dirty="0" err="1" smtClean="0"/>
              <a:t>Primary</a:t>
            </a:r>
            <a:r>
              <a:rPr lang="cs-CZ" dirty="0" smtClean="0"/>
              <a:t> – in </a:t>
            </a:r>
            <a:r>
              <a:rPr lang="cs-CZ" dirty="0" err="1" smtClean="0"/>
              <a:t>object</a:t>
            </a:r>
            <a:r>
              <a:rPr lang="cs-CZ" dirty="0" smtClean="0"/>
              <a:t> – </a:t>
            </a:r>
            <a:r>
              <a:rPr lang="cs-CZ" dirty="0" err="1" smtClean="0"/>
              <a:t>size</a:t>
            </a:r>
            <a:r>
              <a:rPr lang="cs-CZ" dirty="0" smtClean="0"/>
              <a:t>, </a:t>
            </a:r>
            <a:r>
              <a:rPr lang="cs-CZ" dirty="0" err="1" smtClean="0"/>
              <a:t>shape</a:t>
            </a:r>
            <a:r>
              <a:rPr lang="cs-CZ" dirty="0" smtClean="0"/>
              <a:t>, </a:t>
            </a:r>
            <a:r>
              <a:rPr lang="cs-CZ" dirty="0" err="1" smtClean="0"/>
              <a:t>movement</a:t>
            </a:r>
            <a:r>
              <a:rPr lang="cs-CZ" dirty="0" smtClean="0"/>
              <a:t>, </a:t>
            </a:r>
            <a:r>
              <a:rPr lang="cs-CZ" dirty="0" err="1" smtClean="0"/>
              <a:t>texture</a:t>
            </a:r>
            <a:endParaRPr lang="cs-CZ" dirty="0" smtClean="0"/>
          </a:p>
          <a:p>
            <a:pPr lvl="2"/>
            <a:r>
              <a:rPr lang="cs-CZ" dirty="0" err="1" smtClean="0"/>
              <a:t>Our</a:t>
            </a:r>
            <a:r>
              <a:rPr lang="cs-CZ" dirty="0" smtClean="0"/>
              <a:t> </a:t>
            </a:r>
            <a:r>
              <a:rPr lang="cs-CZ" dirty="0" err="1" smtClean="0"/>
              <a:t>representations</a:t>
            </a:r>
            <a:r>
              <a:rPr lang="cs-CZ" dirty="0" smtClean="0"/>
              <a:t> </a:t>
            </a:r>
            <a:r>
              <a:rPr lang="cs-CZ" dirty="0" err="1" smtClean="0"/>
              <a:t>resemble</a:t>
            </a:r>
            <a:r>
              <a:rPr lang="cs-CZ" dirty="0" smtClean="0"/>
              <a:t> </a:t>
            </a:r>
            <a:r>
              <a:rPr lang="cs-CZ" dirty="0" err="1" smtClean="0"/>
              <a:t>them</a:t>
            </a:r>
            <a:endParaRPr lang="cs-CZ" dirty="0" smtClean="0"/>
          </a:p>
          <a:p>
            <a:pPr lvl="1"/>
            <a:r>
              <a:rPr lang="cs-CZ" dirty="0" err="1" smtClean="0"/>
              <a:t>Secondary</a:t>
            </a:r>
            <a:r>
              <a:rPr lang="cs-CZ" dirty="0" smtClean="0"/>
              <a:t> – in </a:t>
            </a:r>
            <a:r>
              <a:rPr lang="cs-CZ" dirty="0" err="1" smtClean="0"/>
              <a:t>the</a:t>
            </a:r>
            <a:r>
              <a:rPr lang="cs-CZ" dirty="0" smtClean="0"/>
              <a:t> mind – </a:t>
            </a:r>
            <a:r>
              <a:rPr lang="cs-CZ" dirty="0" err="1" smtClean="0"/>
              <a:t>color</a:t>
            </a:r>
            <a:r>
              <a:rPr lang="cs-CZ" dirty="0" smtClean="0"/>
              <a:t>, </a:t>
            </a:r>
            <a:r>
              <a:rPr lang="cs-CZ" dirty="0" err="1" smtClean="0"/>
              <a:t>smell</a:t>
            </a:r>
            <a:r>
              <a:rPr lang="cs-CZ" dirty="0" smtClean="0"/>
              <a:t>, taste</a:t>
            </a:r>
          </a:p>
          <a:p>
            <a:pPr lvl="2"/>
            <a:r>
              <a:rPr lang="cs-CZ" dirty="0" err="1" smtClean="0"/>
              <a:t>Redness</a:t>
            </a:r>
            <a:r>
              <a:rPr lang="cs-CZ" dirty="0" smtClean="0"/>
              <a:t> – </a:t>
            </a:r>
            <a:r>
              <a:rPr lang="cs-CZ" dirty="0" err="1" smtClean="0"/>
              <a:t>the</a:t>
            </a:r>
            <a:r>
              <a:rPr lang="cs-CZ" dirty="0" smtClean="0"/>
              <a:t> </a:t>
            </a:r>
            <a:r>
              <a:rPr lang="cs-CZ" dirty="0" err="1" smtClean="0"/>
              <a:t>power</a:t>
            </a:r>
            <a:r>
              <a:rPr lang="cs-CZ" dirty="0" smtClean="0"/>
              <a:t> </a:t>
            </a:r>
            <a:r>
              <a:rPr lang="cs-CZ" dirty="0" err="1" smtClean="0"/>
              <a:t>of</a:t>
            </a:r>
            <a:r>
              <a:rPr lang="cs-CZ" dirty="0" smtClean="0"/>
              <a:t> </a:t>
            </a:r>
            <a:r>
              <a:rPr lang="cs-CZ" dirty="0" err="1" smtClean="0"/>
              <a:t>objects</a:t>
            </a:r>
            <a:r>
              <a:rPr lang="cs-CZ" dirty="0" smtClean="0"/>
              <a:t> to </a:t>
            </a:r>
            <a:r>
              <a:rPr lang="cs-CZ" dirty="0" err="1" smtClean="0"/>
              <a:t>produce</a:t>
            </a:r>
            <a:r>
              <a:rPr lang="cs-CZ" dirty="0" smtClean="0"/>
              <a:t> </a:t>
            </a:r>
            <a:r>
              <a:rPr lang="cs-CZ" dirty="0" err="1" smtClean="0"/>
              <a:t>red</a:t>
            </a:r>
            <a:r>
              <a:rPr lang="cs-CZ" dirty="0" smtClean="0"/>
              <a:t> </a:t>
            </a:r>
            <a:r>
              <a:rPr lang="cs-CZ" dirty="0" err="1" smtClean="0"/>
              <a:t>images</a:t>
            </a:r>
            <a:r>
              <a:rPr lang="cs-CZ" dirty="0" smtClean="0"/>
              <a:t> in </a:t>
            </a:r>
            <a:r>
              <a:rPr lang="cs-CZ" dirty="0" err="1" smtClean="0"/>
              <a:t>normal</a:t>
            </a:r>
            <a:r>
              <a:rPr lang="cs-CZ" dirty="0" smtClean="0"/>
              <a:t> </a:t>
            </a:r>
            <a:r>
              <a:rPr lang="cs-CZ" dirty="0" err="1" smtClean="0"/>
              <a:t>viewer</a:t>
            </a:r>
            <a:r>
              <a:rPr lang="cs-CZ" dirty="0" smtClean="0"/>
              <a:t> </a:t>
            </a:r>
            <a:r>
              <a:rPr lang="cs-CZ" dirty="0" err="1" smtClean="0"/>
              <a:t>under</a:t>
            </a:r>
            <a:r>
              <a:rPr lang="cs-CZ" dirty="0" smtClean="0"/>
              <a:t> </a:t>
            </a:r>
            <a:r>
              <a:rPr lang="cs-CZ" dirty="0" err="1" smtClean="0"/>
              <a:t>normal</a:t>
            </a:r>
            <a:r>
              <a:rPr lang="cs-CZ" dirty="0" smtClean="0"/>
              <a:t> </a:t>
            </a:r>
            <a:r>
              <a:rPr lang="cs-CZ" dirty="0" err="1" smtClean="0"/>
              <a:t>conditions</a:t>
            </a:r>
            <a:r>
              <a:rPr lang="cs-CZ" dirty="0" smtClean="0"/>
              <a:t>.</a:t>
            </a:r>
          </a:p>
          <a:p>
            <a:pPr lvl="2"/>
            <a:r>
              <a:rPr lang="cs-CZ" dirty="0" err="1" smtClean="0"/>
              <a:t>Ideas</a:t>
            </a:r>
            <a:r>
              <a:rPr lang="cs-CZ" dirty="0" smtClean="0"/>
              <a:t> </a:t>
            </a:r>
            <a:r>
              <a:rPr lang="cs-CZ" dirty="0" err="1" smtClean="0"/>
              <a:t>of</a:t>
            </a:r>
            <a:r>
              <a:rPr lang="cs-CZ" dirty="0" smtClean="0"/>
              <a:t> </a:t>
            </a:r>
            <a:r>
              <a:rPr lang="cs-CZ" dirty="0" err="1" smtClean="0"/>
              <a:t>secondary</a:t>
            </a:r>
            <a:r>
              <a:rPr lang="cs-CZ" dirty="0" smtClean="0"/>
              <a:t> </a:t>
            </a:r>
            <a:r>
              <a:rPr lang="cs-CZ" dirty="0" err="1" smtClean="0"/>
              <a:t>qualities</a:t>
            </a:r>
            <a:r>
              <a:rPr lang="cs-CZ" dirty="0" smtClean="0"/>
              <a:t> do not </a:t>
            </a:r>
            <a:r>
              <a:rPr lang="cs-CZ" dirty="0" err="1" smtClean="0"/>
              <a:t>resemble</a:t>
            </a:r>
            <a:r>
              <a:rPr lang="cs-CZ" dirty="0" smtClean="0"/>
              <a:t> </a:t>
            </a:r>
            <a:r>
              <a:rPr lang="cs-CZ" dirty="0" err="1" smtClean="0"/>
              <a:t>the</a:t>
            </a:r>
            <a:r>
              <a:rPr lang="cs-CZ" dirty="0" smtClean="0"/>
              <a:t> </a:t>
            </a:r>
            <a:r>
              <a:rPr lang="cs-CZ" dirty="0" err="1" smtClean="0"/>
              <a:t>actual</a:t>
            </a:r>
            <a:r>
              <a:rPr lang="cs-CZ" dirty="0" smtClean="0"/>
              <a:t> </a:t>
            </a:r>
            <a:r>
              <a:rPr lang="cs-CZ" dirty="0" err="1" smtClean="0"/>
              <a:t>objects</a:t>
            </a:r>
            <a:endParaRPr lang="cs-CZ" dirty="0" smtClean="0"/>
          </a:p>
          <a:p>
            <a:pPr lvl="2"/>
            <a:r>
              <a:rPr lang="cs-CZ" dirty="0" err="1" smtClean="0"/>
              <a:t>They</a:t>
            </a:r>
            <a:r>
              <a:rPr lang="cs-CZ" dirty="0" smtClean="0"/>
              <a:t> are </a:t>
            </a:r>
            <a:r>
              <a:rPr lang="cs-CZ" dirty="0" err="1" smtClean="0"/>
              <a:t>combined</a:t>
            </a:r>
            <a:r>
              <a:rPr lang="cs-CZ" dirty="0" smtClean="0"/>
              <a:t> </a:t>
            </a:r>
            <a:r>
              <a:rPr lang="cs-CZ" dirty="0" err="1" smtClean="0"/>
              <a:t>products</a:t>
            </a:r>
            <a:r>
              <a:rPr lang="cs-CZ" dirty="0" smtClean="0"/>
              <a:t> </a:t>
            </a:r>
            <a:r>
              <a:rPr lang="cs-CZ" dirty="0" err="1" smtClean="0"/>
              <a:t>of</a:t>
            </a:r>
            <a:r>
              <a:rPr lang="cs-CZ" dirty="0" smtClean="0"/>
              <a:t> </a:t>
            </a:r>
            <a:r>
              <a:rPr lang="cs-CZ" dirty="0" err="1" smtClean="0"/>
              <a:t>objects</a:t>
            </a:r>
            <a:r>
              <a:rPr lang="cs-CZ" dirty="0" smtClean="0"/>
              <a:t> and mind. </a:t>
            </a:r>
            <a:endParaRPr lang="en-GB" dirty="0"/>
          </a:p>
        </p:txBody>
      </p:sp>
    </p:spTree>
    <p:extLst>
      <p:ext uri="{BB962C8B-B14F-4D97-AF65-F5344CB8AC3E}">
        <p14:creationId xmlns:p14="http://schemas.microsoft.com/office/powerpoint/2010/main" val="11560504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Criticisms</a:t>
            </a:r>
            <a:endParaRPr lang="en-GB" dirty="0"/>
          </a:p>
        </p:txBody>
      </p:sp>
      <p:sp>
        <p:nvSpPr>
          <p:cNvPr id="3" name="Zástupný symbol pro obsah 2"/>
          <p:cNvSpPr>
            <a:spLocks noGrp="1"/>
          </p:cNvSpPr>
          <p:nvPr>
            <p:ph idx="1"/>
          </p:nvPr>
        </p:nvSpPr>
        <p:spPr/>
        <p:txBody>
          <a:bodyPr/>
          <a:lstStyle/>
          <a:p>
            <a:r>
              <a:rPr lang="cs-CZ" dirty="0" err="1" smtClean="0"/>
              <a:t>Perceiver</a:t>
            </a:r>
            <a:r>
              <a:rPr lang="cs-CZ" dirty="0" smtClean="0"/>
              <a:t> in </a:t>
            </a:r>
            <a:r>
              <a:rPr lang="cs-CZ" dirty="0" err="1" smtClean="0"/>
              <a:t>the</a:t>
            </a:r>
            <a:r>
              <a:rPr lang="cs-CZ" dirty="0" smtClean="0"/>
              <a:t> </a:t>
            </a:r>
            <a:r>
              <a:rPr lang="cs-CZ" dirty="0" err="1" smtClean="0"/>
              <a:t>head</a:t>
            </a:r>
            <a:r>
              <a:rPr lang="cs-CZ" dirty="0" smtClean="0"/>
              <a:t> – </a:t>
            </a:r>
            <a:r>
              <a:rPr lang="cs-CZ" dirty="0" err="1" smtClean="0"/>
              <a:t>pushes</a:t>
            </a:r>
            <a:r>
              <a:rPr lang="cs-CZ" dirty="0" smtClean="0"/>
              <a:t> </a:t>
            </a:r>
            <a:r>
              <a:rPr lang="cs-CZ" dirty="0" err="1" smtClean="0"/>
              <a:t>problem</a:t>
            </a:r>
            <a:r>
              <a:rPr lang="cs-CZ" dirty="0" smtClean="0"/>
              <a:t> a </a:t>
            </a:r>
            <a:r>
              <a:rPr lang="cs-CZ" dirty="0" err="1" smtClean="0"/>
              <a:t>stage</a:t>
            </a:r>
            <a:r>
              <a:rPr lang="cs-CZ" dirty="0" smtClean="0"/>
              <a:t> </a:t>
            </a:r>
            <a:r>
              <a:rPr lang="cs-CZ" dirty="0" err="1" smtClean="0"/>
              <a:t>back</a:t>
            </a:r>
            <a:endParaRPr lang="cs-CZ" dirty="0" smtClean="0"/>
          </a:p>
          <a:p>
            <a:pPr lvl="1"/>
            <a:r>
              <a:rPr lang="cs-CZ" dirty="0" err="1" smtClean="0"/>
              <a:t>If</a:t>
            </a:r>
            <a:r>
              <a:rPr lang="cs-CZ" dirty="0" smtClean="0"/>
              <a:t> </a:t>
            </a:r>
            <a:r>
              <a:rPr lang="cs-CZ" dirty="0" err="1" smtClean="0"/>
              <a:t>we</a:t>
            </a:r>
            <a:r>
              <a:rPr lang="cs-CZ" dirty="0" smtClean="0"/>
              <a:t> </a:t>
            </a:r>
            <a:r>
              <a:rPr lang="cs-CZ" dirty="0" err="1" smtClean="0"/>
              <a:t>observe</a:t>
            </a:r>
            <a:r>
              <a:rPr lang="cs-CZ" dirty="0" smtClean="0"/>
              <a:t> </a:t>
            </a:r>
            <a:r>
              <a:rPr lang="cs-CZ" dirty="0" err="1" smtClean="0"/>
              <a:t>internal</a:t>
            </a:r>
            <a:r>
              <a:rPr lang="cs-CZ" dirty="0" smtClean="0"/>
              <a:t> </a:t>
            </a:r>
            <a:r>
              <a:rPr lang="cs-CZ" dirty="0" err="1" smtClean="0"/>
              <a:t>images</a:t>
            </a:r>
            <a:r>
              <a:rPr lang="cs-CZ" dirty="0" smtClean="0"/>
              <a:t> (a film), </a:t>
            </a:r>
            <a:r>
              <a:rPr lang="cs-CZ" dirty="0" err="1" smtClean="0"/>
              <a:t>who</a:t>
            </a:r>
            <a:r>
              <a:rPr lang="cs-CZ" dirty="0" smtClean="0"/>
              <a:t> </a:t>
            </a:r>
            <a:r>
              <a:rPr lang="cs-CZ" dirty="0" err="1" smtClean="0"/>
              <a:t>is</a:t>
            </a:r>
            <a:r>
              <a:rPr lang="cs-CZ" dirty="0" smtClean="0"/>
              <a:t> </a:t>
            </a:r>
            <a:r>
              <a:rPr lang="cs-CZ" dirty="0" err="1" smtClean="0"/>
              <a:t>the</a:t>
            </a:r>
            <a:r>
              <a:rPr lang="cs-CZ" dirty="0" smtClean="0"/>
              <a:t> </a:t>
            </a:r>
            <a:r>
              <a:rPr lang="cs-CZ" dirty="0" err="1" smtClean="0"/>
              <a:t>observer</a:t>
            </a:r>
            <a:r>
              <a:rPr lang="cs-CZ" dirty="0" smtClean="0"/>
              <a:t>?</a:t>
            </a:r>
          </a:p>
          <a:p>
            <a:pPr lvl="2"/>
            <a:r>
              <a:rPr lang="cs-CZ" dirty="0" smtClean="0"/>
              <a:t>A </a:t>
            </a:r>
            <a:r>
              <a:rPr lang="cs-CZ" dirty="0" err="1" smtClean="0"/>
              <a:t>smaller</a:t>
            </a:r>
            <a:r>
              <a:rPr lang="cs-CZ" dirty="0" smtClean="0"/>
              <a:t> person </a:t>
            </a:r>
            <a:r>
              <a:rPr lang="cs-CZ" dirty="0" err="1" smtClean="0"/>
              <a:t>interpreting</a:t>
            </a:r>
            <a:r>
              <a:rPr lang="cs-CZ" dirty="0" smtClean="0"/>
              <a:t> </a:t>
            </a:r>
            <a:r>
              <a:rPr lang="cs-CZ" dirty="0" err="1" smtClean="0"/>
              <a:t>the</a:t>
            </a:r>
            <a:r>
              <a:rPr lang="cs-CZ" dirty="0" smtClean="0"/>
              <a:t> </a:t>
            </a:r>
            <a:r>
              <a:rPr lang="cs-CZ" dirty="0" err="1" smtClean="0"/>
              <a:t>images</a:t>
            </a:r>
            <a:r>
              <a:rPr lang="cs-CZ" dirty="0" smtClean="0"/>
              <a:t>?</a:t>
            </a:r>
          </a:p>
          <a:p>
            <a:pPr lvl="2"/>
            <a:r>
              <a:rPr lang="cs-CZ" dirty="0" err="1" smtClean="0"/>
              <a:t>Who</a:t>
            </a:r>
            <a:r>
              <a:rPr lang="cs-CZ" dirty="0" smtClean="0"/>
              <a:t> </a:t>
            </a:r>
            <a:r>
              <a:rPr lang="cs-CZ" dirty="0" err="1" smtClean="0"/>
              <a:t>interprets</a:t>
            </a:r>
            <a:r>
              <a:rPr lang="cs-CZ" dirty="0" smtClean="0"/>
              <a:t> </a:t>
            </a:r>
            <a:r>
              <a:rPr lang="cs-CZ" dirty="0" err="1" smtClean="0"/>
              <a:t>the</a:t>
            </a:r>
            <a:r>
              <a:rPr lang="cs-CZ" dirty="0" smtClean="0"/>
              <a:t> </a:t>
            </a:r>
            <a:r>
              <a:rPr lang="cs-CZ" dirty="0" err="1" smtClean="0"/>
              <a:t>interpretations</a:t>
            </a:r>
            <a:r>
              <a:rPr lang="cs-CZ" dirty="0" smtClean="0"/>
              <a:t>?</a:t>
            </a:r>
          </a:p>
          <a:p>
            <a:pPr lvl="2"/>
            <a:r>
              <a:rPr lang="cs-CZ" dirty="0" err="1" smtClean="0"/>
              <a:t>Infinite</a:t>
            </a:r>
            <a:r>
              <a:rPr lang="cs-CZ" dirty="0" smtClean="0"/>
              <a:t> </a:t>
            </a:r>
            <a:r>
              <a:rPr lang="cs-CZ" dirty="0" err="1" smtClean="0"/>
              <a:t>regress</a:t>
            </a:r>
            <a:endParaRPr lang="en-GB" dirty="0"/>
          </a:p>
        </p:txBody>
      </p:sp>
    </p:spTree>
    <p:extLst>
      <p:ext uri="{BB962C8B-B14F-4D97-AF65-F5344CB8AC3E}">
        <p14:creationId xmlns:p14="http://schemas.microsoft.com/office/powerpoint/2010/main" val="176687425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Criticism</a:t>
            </a:r>
            <a:endParaRPr lang="en-GB" dirty="0"/>
          </a:p>
        </p:txBody>
      </p:sp>
      <p:sp>
        <p:nvSpPr>
          <p:cNvPr id="3" name="Zástupný symbol pro obsah 2"/>
          <p:cNvSpPr>
            <a:spLocks noGrp="1"/>
          </p:cNvSpPr>
          <p:nvPr>
            <p:ph idx="1"/>
          </p:nvPr>
        </p:nvSpPr>
        <p:spPr/>
        <p:txBody>
          <a:bodyPr/>
          <a:lstStyle/>
          <a:p>
            <a:r>
              <a:rPr lang="cs-CZ" dirty="0" err="1" smtClean="0"/>
              <a:t>The</a:t>
            </a:r>
            <a:r>
              <a:rPr lang="cs-CZ" dirty="0" smtClean="0"/>
              <a:t> </a:t>
            </a:r>
            <a:r>
              <a:rPr lang="cs-CZ" dirty="0" err="1" smtClean="0"/>
              <a:t>real</a:t>
            </a:r>
            <a:r>
              <a:rPr lang="cs-CZ" dirty="0" smtClean="0"/>
              <a:t> </a:t>
            </a:r>
            <a:r>
              <a:rPr lang="cs-CZ" dirty="0" err="1" smtClean="0"/>
              <a:t>world</a:t>
            </a:r>
            <a:r>
              <a:rPr lang="cs-CZ" dirty="0" smtClean="0"/>
              <a:t> </a:t>
            </a:r>
            <a:r>
              <a:rPr lang="cs-CZ" dirty="0" err="1" smtClean="0"/>
              <a:t>is</a:t>
            </a:r>
            <a:r>
              <a:rPr lang="cs-CZ" dirty="0" smtClean="0"/>
              <a:t> </a:t>
            </a:r>
            <a:r>
              <a:rPr lang="cs-CZ" dirty="0" err="1" smtClean="0"/>
              <a:t>unknowable</a:t>
            </a:r>
            <a:endParaRPr lang="cs-CZ" dirty="0" smtClean="0"/>
          </a:p>
          <a:p>
            <a:pPr lvl="1"/>
            <a:r>
              <a:rPr lang="cs-CZ" dirty="0" err="1" smtClean="0"/>
              <a:t>We</a:t>
            </a:r>
            <a:r>
              <a:rPr lang="cs-CZ" dirty="0" smtClean="0"/>
              <a:t> </a:t>
            </a:r>
            <a:r>
              <a:rPr lang="cs-CZ" dirty="0" err="1" smtClean="0"/>
              <a:t>cannot</a:t>
            </a:r>
            <a:r>
              <a:rPr lang="cs-CZ" dirty="0" smtClean="0"/>
              <a:t> </a:t>
            </a:r>
            <a:r>
              <a:rPr lang="cs-CZ" dirty="0" err="1" smtClean="0"/>
              <a:t>perceive</a:t>
            </a:r>
            <a:r>
              <a:rPr lang="cs-CZ" dirty="0" smtClean="0"/>
              <a:t> </a:t>
            </a:r>
            <a:r>
              <a:rPr lang="cs-CZ" dirty="0" err="1" smtClean="0"/>
              <a:t>the</a:t>
            </a:r>
            <a:r>
              <a:rPr lang="cs-CZ" dirty="0" smtClean="0"/>
              <a:t> </a:t>
            </a:r>
            <a:r>
              <a:rPr lang="cs-CZ" dirty="0" err="1" smtClean="0"/>
              <a:t>world</a:t>
            </a:r>
            <a:r>
              <a:rPr lang="cs-CZ" dirty="0" smtClean="0"/>
              <a:t> </a:t>
            </a:r>
            <a:r>
              <a:rPr lang="cs-CZ" dirty="0" err="1" smtClean="0"/>
              <a:t>directly</a:t>
            </a:r>
            <a:endParaRPr lang="cs-CZ" dirty="0" smtClean="0"/>
          </a:p>
          <a:p>
            <a:pPr lvl="1"/>
            <a:r>
              <a:rPr lang="cs-CZ" dirty="0" err="1" smtClean="0"/>
              <a:t>We</a:t>
            </a:r>
            <a:r>
              <a:rPr lang="cs-CZ" dirty="0" smtClean="0"/>
              <a:t> </a:t>
            </a:r>
            <a:r>
              <a:rPr lang="cs-CZ" dirty="0" err="1" smtClean="0"/>
              <a:t>perceive</a:t>
            </a:r>
            <a:r>
              <a:rPr lang="cs-CZ" dirty="0" smtClean="0"/>
              <a:t> </a:t>
            </a:r>
            <a:r>
              <a:rPr lang="cs-CZ" dirty="0" err="1" smtClean="0"/>
              <a:t>only</a:t>
            </a:r>
            <a:r>
              <a:rPr lang="cs-CZ" dirty="0" smtClean="0"/>
              <a:t> </a:t>
            </a:r>
            <a:r>
              <a:rPr lang="cs-CZ" dirty="0" err="1" smtClean="0"/>
              <a:t>images</a:t>
            </a:r>
            <a:endParaRPr lang="cs-CZ" dirty="0" smtClean="0"/>
          </a:p>
          <a:p>
            <a:pPr lvl="1"/>
            <a:r>
              <a:rPr lang="cs-CZ" dirty="0" smtClean="0"/>
              <a:t>No </a:t>
            </a:r>
            <a:r>
              <a:rPr lang="cs-CZ" dirty="0" err="1" smtClean="0"/>
              <a:t>way</a:t>
            </a:r>
            <a:r>
              <a:rPr lang="cs-CZ" dirty="0" smtClean="0"/>
              <a:t> to </a:t>
            </a:r>
            <a:r>
              <a:rPr lang="cs-CZ" dirty="0" err="1" smtClean="0"/>
              <a:t>see</a:t>
            </a:r>
            <a:r>
              <a:rPr lang="cs-CZ" dirty="0" smtClean="0"/>
              <a:t> </a:t>
            </a:r>
            <a:r>
              <a:rPr lang="cs-CZ" dirty="0" err="1" smtClean="0"/>
              <a:t>if</a:t>
            </a:r>
            <a:r>
              <a:rPr lang="cs-CZ" dirty="0" smtClean="0"/>
              <a:t> </a:t>
            </a:r>
            <a:r>
              <a:rPr lang="cs-CZ" dirty="0" err="1" smtClean="0"/>
              <a:t>the</a:t>
            </a:r>
            <a:r>
              <a:rPr lang="cs-CZ" dirty="0" smtClean="0"/>
              <a:t> </a:t>
            </a:r>
            <a:r>
              <a:rPr lang="cs-CZ" dirty="0" err="1" smtClean="0"/>
              <a:t>images</a:t>
            </a:r>
            <a:r>
              <a:rPr lang="cs-CZ" dirty="0" smtClean="0"/>
              <a:t> </a:t>
            </a:r>
            <a:r>
              <a:rPr lang="cs-CZ" dirty="0" err="1" smtClean="0"/>
              <a:t>correspond</a:t>
            </a:r>
            <a:r>
              <a:rPr lang="cs-CZ" dirty="0" smtClean="0"/>
              <a:t> to </a:t>
            </a:r>
            <a:r>
              <a:rPr lang="cs-CZ" dirty="0" err="1" smtClean="0"/>
              <a:t>the</a:t>
            </a:r>
            <a:r>
              <a:rPr lang="cs-CZ" dirty="0" smtClean="0"/>
              <a:t> </a:t>
            </a:r>
            <a:r>
              <a:rPr lang="cs-CZ" dirty="0" err="1" smtClean="0"/>
              <a:t>world</a:t>
            </a:r>
            <a:r>
              <a:rPr lang="cs-CZ" dirty="0" smtClean="0"/>
              <a:t>. </a:t>
            </a:r>
          </a:p>
          <a:p>
            <a:pPr lvl="1"/>
            <a:r>
              <a:rPr lang="cs-CZ" dirty="0" err="1" smtClean="0"/>
              <a:t>Cannot</a:t>
            </a:r>
            <a:r>
              <a:rPr lang="cs-CZ" dirty="0" smtClean="0"/>
              <a:t> </a:t>
            </a:r>
            <a:r>
              <a:rPr lang="cs-CZ" dirty="0" err="1" smtClean="0"/>
              <a:t>leave</a:t>
            </a:r>
            <a:r>
              <a:rPr lang="cs-CZ" dirty="0" smtClean="0"/>
              <a:t> </a:t>
            </a:r>
            <a:r>
              <a:rPr lang="cs-CZ" dirty="0" err="1" smtClean="0"/>
              <a:t>the</a:t>
            </a:r>
            <a:r>
              <a:rPr lang="cs-CZ" dirty="0" smtClean="0"/>
              <a:t> </a:t>
            </a:r>
            <a:r>
              <a:rPr lang="cs-CZ" dirty="0" err="1" smtClean="0"/>
              <a:t>cinema</a:t>
            </a:r>
            <a:endParaRPr lang="en-GB" dirty="0"/>
          </a:p>
        </p:txBody>
      </p:sp>
    </p:spTree>
    <p:extLst>
      <p:ext uri="{BB962C8B-B14F-4D97-AF65-F5344CB8AC3E}">
        <p14:creationId xmlns:p14="http://schemas.microsoft.com/office/powerpoint/2010/main" val="70254276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err="1" smtClean="0"/>
              <a:t>Idealism</a:t>
            </a:r>
            <a:endParaRPr lang="en-GB" dirty="0"/>
          </a:p>
        </p:txBody>
      </p:sp>
      <p:sp>
        <p:nvSpPr>
          <p:cNvPr id="5" name="Podnadpis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2431176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The</a:t>
            </a:r>
            <a:r>
              <a:rPr lang="cs-CZ" dirty="0" smtClean="0"/>
              <a:t> Design Argument</a:t>
            </a:r>
            <a:endParaRPr lang="en-GB" dirty="0"/>
          </a:p>
        </p:txBody>
      </p:sp>
      <p:sp>
        <p:nvSpPr>
          <p:cNvPr id="3" name="Zástupný symbol pro obsah 2"/>
          <p:cNvSpPr>
            <a:spLocks noGrp="1"/>
          </p:cNvSpPr>
          <p:nvPr>
            <p:ph idx="1"/>
          </p:nvPr>
        </p:nvSpPr>
        <p:spPr/>
        <p:txBody>
          <a:bodyPr/>
          <a:lstStyle/>
          <a:p>
            <a:r>
              <a:rPr lang="cs-CZ" dirty="0" err="1" smtClean="0"/>
              <a:t>Teleological</a:t>
            </a:r>
            <a:r>
              <a:rPr lang="cs-CZ" dirty="0" smtClean="0"/>
              <a:t> Argument (</a:t>
            </a:r>
            <a:r>
              <a:rPr lang="cs-CZ" dirty="0" err="1" smtClean="0"/>
              <a:t>telos</a:t>
            </a:r>
            <a:r>
              <a:rPr lang="cs-CZ" dirty="0" smtClean="0"/>
              <a:t> – </a:t>
            </a:r>
            <a:r>
              <a:rPr lang="cs-CZ" dirty="0" err="1" smtClean="0"/>
              <a:t>purpose</a:t>
            </a:r>
            <a:r>
              <a:rPr lang="cs-CZ" dirty="0" smtClean="0"/>
              <a:t>)</a:t>
            </a:r>
          </a:p>
          <a:p>
            <a:pPr lvl="1"/>
            <a:r>
              <a:rPr lang="cs-CZ" dirty="0" err="1" smtClean="0"/>
              <a:t>Everything</a:t>
            </a:r>
            <a:r>
              <a:rPr lang="cs-CZ" dirty="0" smtClean="0"/>
              <a:t> </a:t>
            </a:r>
            <a:r>
              <a:rPr lang="cs-CZ" dirty="0" err="1" smtClean="0"/>
              <a:t>is</a:t>
            </a:r>
            <a:r>
              <a:rPr lang="cs-CZ" dirty="0" smtClean="0"/>
              <a:t> </a:t>
            </a:r>
            <a:r>
              <a:rPr lang="cs-CZ" dirty="0" err="1" smtClean="0"/>
              <a:t>suited</a:t>
            </a:r>
            <a:r>
              <a:rPr lang="cs-CZ" dirty="0" smtClean="0"/>
              <a:t> to </a:t>
            </a:r>
            <a:r>
              <a:rPr lang="cs-CZ" dirty="0" err="1" smtClean="0"/>
              <a:t>the</a:t>
            </a:r>
            <a:r>
              <a:rPr lang="cs-CZ" dirty="0" smtClean="0"/>
              <a:t> </a:t>
            </a:r>
            <a:r>
              <a:rPr lang="cs-CZ" dirty="0" err="1" smtClean="0"/>
              <a:t>function</a:t>
            </a:r>
            <a:r>
              <a:rPr lang="cs-CZ" dirty="0" smtClean="0"/>
              <a:t> </a:t>
            </a:r>
            <a:r>
              <a:rPr lang="cs-CZ" dirty="0" err="1" smtClean="0"/>
              <a:t>it</a:t>
            </a:r>
            <a:r>
              <a:rPr lang="cs-CZ" dirty="0" smtClean="0"/>
              <a:t> </a:t>
            </a:r>
            <a:r>
              <a:rPr lang="cs-CZ" dirty="0" err="1" smtClean="0"/>
              <a:t>performs</a:t>
            </a:r>
            <a:endParaRPr lang="cs-CZ" dirty="0" smtClean="0"/>
          </a:p>
          <a:p>
            <a:pPr lvl="1"/>
            <a:r>
              <a:rPr lang="cs-CZ" dirty="0" err="1" smtClean="0"/>
              <a:t>The</a:t>
            </a:r>
            <a:r>
              <a:rPr lang="cs-CZ" dirty="0" smtClean="0"/>
              <a:t> </a:t>
            </a:r>
            <a:r>
              <a:rPr lang="cs-CZ" dirty="0" err="1" smtClean="0"/>
              <a:t>complexity</a:t>
            </a:r>
            <a:r>
              <a:rPr lang="cs-CZ" dirty="0" smtClean="0"/>
              <a:t> </a:t>
            </a:r>
            <a:r>
              <a:rPr lang="cs-CZ" dirty="0" err="1" smtClean="0"/>
              <a:t>of</a:t>
            </a:r>
            <a:r>
              <a:rPr lang="cs-CZ" dirty="0" smtClean="0"/>
              <a:t> </a:t>
            </a:r>
            <a:r>
              <a:rPr lang="cs-CZ" dirty="0" err="1" smtClean="0"/>
              <a:t>some</a:t>
            </a:r>
            <a:r>
              <a:rPr lang="cs-CZ" dirty="0" smtClean="0"/>
              <a:t> </a:t>
            </a:r>
            <a:r>
              <a:rPr lang="cs-CZ" dirty="0" err="1" smtClean="0"/>
              <a:t>phenomena</a:t>
            </a:r>
            <a:r>
              <a:rPr lang="cs-CZ" dirty="0" smtClean="0"/>
              <a:t> </a:t>
            </a:r>
            <a:r>
              <a:rPr lang="cs-CZ" dirty="0" err="1" smtClean="0"/>
              <a:t>suggest</a:t>
            </a:r>
            <a:r>
              <a:rPr lang="cs-CZ" dirty="0" smtClean="0"/>
              <a:t> </a:t>
            </a:r>
            <a:r>
              <a:rPr lang="cs-CZ" dirty="0" err="1" smtClean="0"/>
              <a:t>they</a:t>
            </a:r>
            <a:r>
              <a:rPr lang="cs-CZ" dirty="0" smtClean="0"/>
              <a:t> </a:t>
            </a:r>
            <a:r>
              <a:rPr lang="cs-CZ" dirty="0" err="1" smtClean="0"/>
              <a:t>must</a:t>
            </a:r>
            <a:r>
              <a:rPr lang="cs-CZ" dirty="0" smtClean="0"/>
              <a:t> </a:t>
            </a:r>
            <a:r>
              <a:rPr lang="cs-CZ" dirty="0" err="1" smtClean="0"/>
              <a:t>have</a:t>
            </a:r>
            <a:r>
              <a:rPr lang="cs-CZ" dirty="0" smtClean="0"/>
              <a:t> </a:t>
            </a:r>
            <a:r>
              <a:rPr lang="cs-CZ" dirty="0" err="1" smtClean="0"/>
              <a:t>been</a:t>
            </a:r>
            <a:r>
              <a:rPr lang="cs-CZ" dirty="0" smtClean="0"/>
              <a:t> </a:t>
            </a:r>
            <a:r>
              <a:rPr lang="cs-CZ" dirty="0" err="1" smtClean="0"/>
              <a:t>designed</a:t>
            </a:r>
            <a:endParaRPr lang="cs-CZ" dirty="0" smtClean="0"/>
          </a:p>
          <a:p>
            <a:pPr lvl="1"/>
            <a:r>
              <a:rPr lang="cs-CZ" dirty="0" err="1" smtClean="0"/>
              <a:t>The</a:t>
            </a:r>
            <a:r>
              <a:rPr lang="cs-CZ" dirty="0" smtClean="0"/>
              <a:t> Divine </a:t>
            </a:r>
            <a:r>
              <a:rPr lang="cs-CZ" dirty="0" err="1" smtClean="0"/>
              <a:t>Watchmaker</a:t>
            </a:r>
            <a:r>
              <a:rPr lang="cs-CZ" dirty="0" smtClean="0"/>
              <a:t> analogy</a:t>
            </a:r>
          </a:p>
          <a:p>
            <a:pPr lvl="2"/>
            <a:r>
              <a:rPr lang="cs-CZ" dirty="0" err="1" smtClean="0"/>
              <a:t>compare</a:t>
            </a:r>
            <a:r>
              <a:rPr lang="cs-CZ" dirty="0" smtClean="0"/>
              <a:t> a </a:t>
            </a:r>
            <a:r>
              <a:rPr lang="cs-CZ" dirty="0" err="1" smtClean="0"/>
              <a:t>watch</a:t>
            </a:r>
            <a:r>
              <a:rPr lang="cs-CZ" dirty="0" smtClean="0"/>
              <a:t> </a:t>
            </a:r>
            <a:r>
              <a:rPr lang="cs-CZ" dirty="0" err="1" smtClean="0"/>
              <a:t>with</a:t>
            </a:r>
            <a:r>
              <a:rPr lang="cs-CZ" dirty="0" smtClean="0"/>
              <a:t> </a:t>
            </a:r>
            <a:r>
              <a:rPr lang="cs-CZ" dirty="0" err="1" smtClean="0"/>
              <a:t>the</a:t>
            </a:r>
            <a:r>
              <a:rPr lang="cs-CZ" dirty="0" smtClean="0"/>
              <a:t> </a:t>
            </a:r>
            <a:r>
              <a:rPr lang="cs-CZ" dirty="0" err="1" smtClean="0"/>
              <a:t>human</a:t>
            </a:r>
            <a:r>
              <a:rPr lang="cs-CZ" dirty="0" smtClean="0"/>
              <a:t> </a:t>
            </a:r>
            <a:r>
              <a:rPr lang="cs-CZ" dirty="0" err="1" smtClean="0"/>
              <a:t>eye</a:t>
            </a:r>
            <a:r>
              <a:rPr lang="cs-CZ" dirty="0" smtClean="0"/>
              <a:t>, </a:t>
            </a:r>
            <a:r>
              <a:rPr lang="cs-CZ" dirty="0" err="1" smtClean="0"/>
              <a:t>the</a:t>
            </a:r>
            <a:r>
              <a:rPr lang="cs-CZ" dirty="0" smtClean="0"/>
              <a:t> DNA, </a:t>
            </a:r>
            <a:r>
              <a:rPr lang="cs-CZ" dirty="0" err="1" smtClean="0"/>
              <a:t>the</a:t>
            </a:r>
            <a:r>
              <a:rPr lang="cs-CZ" dirty="0" smtClean="0"/>
              <a:t> </a:t>
            </a:r>
            <a:r>
              <a:rPr lang="cs-CZ" dirty="0" err="1" smtClean="0"/>
              <a:t>complex</a:t>
            </a:r>
            <a:r>
              <a:rPr lang="cs-CZ" dirty="0" smtClean="0"/>
              <a:t> </a:t>
            </a:r>
            <a:r>
              <a:rPr lang="cs-CZ" dirty="0" err="1" smtClean="0"/>
              <a:t>processes</a:t>
            </a:r>
            <a:r>
              <a:rPr lang="cs-CZ" dirty="0" smtClean="0"/>
              <a:t> in </a:t>
            </a:r>
            <a:r>
              <a:rPr lang="cs-CZ" dirty="0" err="1" smtClean="0"/>
              <a:t>ecosystems</a:t>
            </a:r>
            <a:r>
              <a:rPr lang="cs-CZ" dirty="0" smtClean="0"/>
              <a:t>, </a:t>
            </a:r>
            <a:r>
              <a:rPr lang="cs-CZ" dirty="0" err="1" smtClean="0"/>
              <a:t>etc</a:t>
            </a:r>
            <a:r>
              <a:rPr lang="cs-CZ" dirty="0" smtClean="0"/>
              <a:t>. </a:t>
            </a:r>
            <a:endParaRPr lang="en-GB" dirty="0"/>
          </a:p>
        </p:txBody>
      </p:sp>
    </p:spTree>
    <p:extLst>
      <p:ext uri="{BB962C8B-B14F-4D97-AF65-F5344CB8AC3E}">
        <p14:creationId xmlns:p14="http://schemas.microsoft.com/office/powerpoint/2010/main" val="295177015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sp>
        <p:nvSpPr>
          <p:cNvPr id="3" name="Zástupný symbol pro obsah 2"/>
          <p:cNvSpPr>
            <a:spLocks noGrp="1"/>
          </p:cNvSpPr>
          <p:nvPr>
            <p:ph idx="1"/>
          </p:nvPr>
        </p:nvSpPr>
        <p:spPr/>
        <p:txBody>
          <a:bodyPr>
            <a:normAutofit fontScale="92500"/>
          </a:bodyPr>
          <a:lstStyle/>
          <a:p>
            <a:r>
              <a:rPr lang="cs-CZ" dirty="0" smtClean="0"/>
              <a:t>George </a:t>
            </a:r>
            <a:r>
              <a:rPr lang="cs-CZ" dirty="0" err="1" smtClean="0"/>
              <a:t>Berkeley</a:t>
            </a:r>
            <a:r>
              <a:rPr lang="cs-CZ" dirty="0" smtClean="0"/>
              <a:t> – </a:t>
            </a:r>
            <a:r>
              <a:rPr lang="cs-CZ" dirty="0" err="1" smtClean="0"/>
              <a:t>esse</a:t>
            </a:r>
            <a:r>
              <a:rPr lang="cs-CZ" dirty="0" smtClean="0"/>
              <a:t> </a:t>
            </a:r>
            <a:r>
              <a:rPr lang="cs-CZ" dirty="0" err="1" smtClean="0"/>
              <a:t>est</a:t>
            </a:r>
            <a:r>
              <a:rPr lang="cs-CZ" dirty="0" smtClean="0"/>
              <a:t> </a:t>
            </a:r>
            <a:r>
              <a:rPr lang="cs-CZ" dirty="0" err="1" smtClean="0"/>
              <a:t>percipi</a:t>
            </a:r>
            <a:endParaRPr lang="cs-CZ" dirty="0" smtClean="0"/>
          </a:p>
          <a:p>
            <a:r>
              <a:rPr lang="cs-CZ" dirty="0" err="1" smtClean="0"/>
              <a:t>All</a:t>
            </a:r>
            <a:r>
              <a:rPr lang="cs-CZ" dirty="0" smtClean="0"/>
              <a:t> </a:t>
            </a:r>
            <a:r>
              <a:rPr lang="cs-CZ" dirty="0" err="1" smtClean="0"/>
              <a:t>experience</a:t>
            </a:r>
            <a:r>
              <a:rPr lang="cs-CZ" dirty="0" smtClean="0"/>
              <a:t> </a:t>
            </a:r>
            <a:r>
              <a:rPr lang="cs-CZ" dirty="0" err="1" smtClean="0"/>
              <a:t>is</a:t>
            </a:r>
            <a:r>
              <a:rPr lang="cs-CZ" dirty="0" smtClean="0"/>
              <a:t> </a:t>
            </a:r>
            <a:r>
              <a:rPr lang="cs-CZ" dirty="0" err="1" smtClean="0"/>
              <a:t>that</a:t>
            </a:r>
            <a:r>
              <a:rPr lang="cs-CZ" dirty="0" smtClean="0"/>
              <a:t> </a:t>
            </a:r>
            <a:r>
              <a:rPr lang="cs-CZ" dirty="0" err="1" smtClean="0"/>
              <a:t>of</a:t>
            </a:r>
            <a:r>
              <a:rPr lang="cs-CZ" dirty="0" smtClean="0"/>
              <a:t> </a:t>
            </a:r>
            <a:r>
              <a:rPr lang="cs-CZ" dirty="0" err="1" smtClean="0"/>
              <a:t>mental</a:t>
            </a:r>
            <a:r>
              <a:rPr lang="cs-CZ" dirty="0" smtClean="0"/>
              <a:t> </a:t>
            </a:r>
            <a:r>
              <a:rPr lang="cs-CZ" dirty="0" err="1" smtClean="0"/>
              <a:t>representations</a:t>
            </a:r>
            <a:endParaRPr lang="cs-CZ" dirty="0" smtClean="0"/>
          </a:p>
          <a:p>
            <a:r>
              <a:rPr lang="cs-CZ" dirty="0" err="1" smtClean="0"/>
              <a:t>External</a:t>
            </a:r>
            <a:r>
              <a:rPr lang="cs-CZ" dirty="0" smtClean="0"/>
              <a:t> </a:t>
            </a:r>
            <a:r>
              <a:rPr lang="cs-CZ" dirty="0" err="1" smtClean="0"/>
              <a:t>world</a:t>
            </a:r>
            <a:r>
              <a:rPr lang="cs-CZ" dirty="0" smtClean="0"/>
              <a:t> </a:t>
            </a:r>
            <a:r>
              <a:rPr lang="cs-CZ" dirty="0" err="1" smtClean="0"/>
              <a:t>does</a:t>
            </a:r>
            <a:r>
              <a:rPr lang="cs-CZ" dirty="0" smtClean="0"/>
              <a:t> not </a:t>
            </a:r>
            <a:r>
              <a:rPr lang="cs-CZ" dirty="0" err="1" smtClean="0"/>
              <a:t>exist</a:t>
            </a:r>
            <a:endParaRPr lang="cs-CZ" dirty="0" smtClean="0"/>
          </a:p>
          <a:p>
            <a:r>
              <a:rPr lang="cs-CZ" dirty="0" err="1" smtClean="0"/>
              <a:t>Objects</a:t>
            </a:r>
            <a:r>
              <a:rPr lang="cs-CZ" dirty="0" smtClean="0"/>
              <a:t> </a:t>
            </a:r>
            <a:r>
              <a:rPr lang="cs-CZ" dirty="0" err="1" smtClean="0"/>
              <a:t>only</a:t>
            </a:r>
            <a:r>
              <a:rPr lang="cs-CZ" dirty="0" smtClean="0"/>
              <a:t> </a:t>
            </a:r>
            <a:r>
              <a:rPr lang="cs-CZ" dirty="0" err="1" smtClean="0"/>
              <a:t>exist</a:t>
            </a:r>
            <a:r>
              <a:rPr lang="cs-CZ" dirty="0" smtClean="0"/>
              <a:t> </a:t>
            </a:r>
            <a:r>
              <a:rPr lang="cs-CZ" dirty="0" err="1" smtClean="0"/>
              <a:t>when</a:t>
            </a:r>
            <a:r>
              <a:rPr lang="cs-CZ" dirty="0" smtClean="0"/>
              <a:t> </a:t>
            </a:r>
            <a:r>
              <a:rPr lang="cs-CZ" dirty="0" err="1" smtClean="0"/>
              <a:t>perceived</a:t>
            </a:r>
            <a:endParaRPr lang="cs-CZ" dirty="0" smtClean="0"/>
          </a:p>
          <a:p>
            <a:r>
              <a:rPr lang="cs-CZ" dirty="0" smtClean="0"/>
              <a:t>No </a:t>
            </a:r>
            <a:r>
              <a:rPr lang="cs-CZ" dirty="0" err="1" smtClean="0"/>
              <a:t>need</a:t>
            </a:r>
            <a:r>
              <a:rPr lang="cs-CZ" dirty="0" smtClean="0"/>
              <a:t> to </a:t>
            </a:r>
            <a:r>
              <a:rPr lang="cs-CZ" dirty="0" err="1" smtClean="0"/>
              <a:t>postulate</a:t>
            </a:r>
            <a:r>
              <a:rPr lang="cs-CZ" dirty="0" smtClean="0"/>
              <a:t> independent </a:t>
            </a:r>
            <a:r>
              <a:rPr lang="cs-CZ" dirty="0" err="1" smtClean="0"/>
              <a:t>objects</a:t>
            </a:r>
            <a:endParaRPr lang="cs-CZ" dirty="0" smtClean="0"/>
          </a:p>
          <a:p>
            <a:r>
              <a:rPr lang="cs-CZ" dirty="0" err="1" smtClean="0"/>
              <a:t>Our</a:t>
            </a:r>
            <a:r>
              <a:rPr lang="cs-CZ" dirty="0" smtClean="0"/>
              <a:t> </a:t>
            </a:r>
            <a:r>
              <a:rPr lang="cs-CZ" dirty="0" err="1" smtClean="0"/>
              <a:t>realist</a:t>
            </a:r>
            <a:r>
              <a:rPr lang="cs-CZ" dirty="0" smtClean="0"/>
              <a:t> </a:t>
            </a:r>
            <a:r>
              <a:rPr lang="cs-CZ" dirty="0" err="1" smtClean="0"/>
              <a:t>language</a:t>
            </a:r>
            <a:r>
              <a:rPr lang="cs-CZ" dirty="0" smtClean="0"/>
              <a:t> </a:t>
            </a:r>
            <a:r>
              <a:rPr lang="cs-CZ" dirty="0" err="1" smtClean="0"/>
              <a:t>is</a:t>
            </a:r>
            <a:r>
              <a:rPr lang="cs-CZ" dirty="0" smtClean="0"/>
              <a:t> a </a:t>
            </a:r>
            <a:r>
              <a:rPr lang="cs-CZ" dirty="0" err="1" smtClean="0"/>
              <a:t>convenient</a:t>
            </a:r>
            <a:r>
              <a:rPr lang="cs-CZ" dirty="0" smtClean="0"/>
              <a:t> </a:t>
            </a:r>
            <a:r>
              <a:rPr lang="cs-CZ" dirty="0" err="1" smtClean="0"/>
              <a:t>way</a:t>
            </a:r>
            <a:r>
              <a:rPr lang="cs-CZ" dirty="0" smtClean="0"/>
              <a:t> </a:t>
            </a:r>
            <a:r>
              <a:rPr lang="cs-CZ" dirty="0" err="1" smtClean="0"/>
              <a:t>of</a:t>
            </a:r>
            <a:r>
              <a:rPr lang="cs-CZ" dirty="0" smtClean="0"/>
              <a:t> </a:t>
            </a:r>
            <a:r>
              <a:rPr lang="cs-CZ" dirty="0" err="1" smtClean="0"/>
              <a:t>speaking</a:t>
            </a:r>
            <a:endParaRPr lang="cs-CZ" dirty="0" smtClean="0"/>
          </a:p>
          <a:p>
            <a:r>
              <a:rPr lang="cs-CZ" dirty="0" err="1" smtClean="0"/>
              <a:t>There</a:t>
            </a:r>
            <a:r>
              <a:rPr lang="cs-CZ" dirty="0" smtClean="0"/>
              <a:t> </a:t>
            </a:r>
            <a:r>
              <a:rPr lang="cs-CZ" dirty="0" err="1" smtClean="0"/>
              <a:t>is</a:t>
            </a:r>
            <a:r>
              <a:rPr lang="cs-CZ" dirty="0" smtClean="0"/>
              <a:t> </a:t>
            </a:r>
            <a:r>
              <a:rPr lang="cs-CZ" dirty="0" err="1" smtClean="0"/>
              <a:t>nowhere</a:t>
            </a:r>
            <a:r>
              <a:rPr lang="cs-CZ" dirty="0" smtClean="0"/>
              <a:t> to go </a:t>
            </a:r>
            <a:r>
              <a:rPr lang="cs-CZ" dirty="0" err="1" smtClean="0"/>
              <a:t>from</a:t>
            </a:r>
            <a:r>
              <a:rPr lang="cs-CZ" dirty="0" smtClean="0"/>
              <a:t> </a:t>
            </a:r>
            <a:r>
              <a:rPr lang="cs-CZ" dirty="0" err="1" smtClean="0"/>
              <a:t>the</a:t>
            </a:r>
            <a:r>
              <a:rPr lang="cs-CZ" dirty="0" smtClean="0"/>
              <a:t> </a:t>
            </a:r>
            <a:r>
              <a:rPr lang="cs-CZ" dirty="0" err="1" smtClean="0"/>
              <a:t>cinema</a:t>
            </a:r>
            <a:endParaRPr lang="en-GB" dirty="0"/>
          </a:p>
        </p:txBody>
      </p:sp>
    </p:spTree>
    <p:extLst>
      <p:ext uri="{BB962C8B-B14F-4D97-AF65-F5344CB8AC3E}">
        <p14:creationId xmlns:p14="http://schemas.microsoft.com/office/powerpoint/2010/main" val="133893487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Criticisms</a:t>
            </a:r>
            <a:endParaRPr lang="en-GB" dirty="0"/>
          </a:p>
        </p:txBody>
      </p:sp>
      <p:sp>
        <p:nvSpPr>
          <p:cNvPr id="3" name="Zástupný symbol pro obsah 2"/>
          <p:cNvSpPr>
            <a:spLocks noGrp="1"/>
          </p:cNvSpPr>
          <p:nvPr>
            <p:ph idx="1"/>
          </p:nvPr>
        </p:nvSpPr>
        <p:spPr/>
        <p:txBody>
          <a:bodyPr/>
          <a:lstStyle/>
          <a:p>
            <a:r>
              <a:rPr lang="cs-CZ" dirty="0" err="1" smtClean="0"/>
              <a:t>How</a:t>
            </a:r>
            <a:r>
              <a:rPr lang="cs-CZ" dirty="0" smtClean="0"/>
              <a:t> </a:t>
            </a:r>
            <a:r>
              <a:rPr lang="cs-CZ" dirty="0" err="1" smtClean="0"/>
              <a:t>does</a:t>
            </a:r>
            <a:r>
              <a:rPr lang="cs-CZ" dirty="0" smtClean="0"/>
              <a:t> </a:t>
            </a:r>
            <a:r>
              <a:rPr lang="cs-CZ" dirty="0" err="1" smtClean="0"/>
              <a:t>an</a:t>
            </a:r>
            <a:r>
              <a:rPr lang="cs-CZ" dirty="0" smtClean="0"/>
              <a:t> </a:t>
            </a:r>
            <a:r>
              <a:rPr lang="cs-CZ" dirty="0" err="1" smtClean="0"/>
              <a:t>idealist</a:t>
            </a:r>
            <a:r>
              <a:rPr lang="cs-CZ" dirty="0" smtClean="0"/>
              <a:t> </a:t>
            </a:r>
            <a:r>
              <a:rPr lang="cs-CZ" dirty="0" err="1" smtClean="0"/>
              <a:t>explain</a:t>
            </a:r>
            <a:r>
              <a:rPr lang="cs-CZ" dirty="0" smtClean="0"/>
              <a:t> </a:t>
            </a:r>
            <a:r>
              <a:rPr lang="cs-CZ" dirty="0" err="1" smtClean="0"/>
              <a:t>dreams</a:t>
            </a:r>
            <a:r>
              <a:rPr lang="cs-CZ" dirty="0" smtClean="0"/>
              <a:t> and </a:t>
            </a:r>
            <a:r>
              <a:rPr lang="cs-CZ" dirty="0" err="1" smtClean="0"/>
              <a:t>illusions</a:t>
            </a:r>
            <a:r>
              <a:rPr lang="cs-CZ" dirty="0" smtClean="0"/>
              <a:t>?</a:t>
            </a:r>
          </a:p>
          <a:p>
            <a:pPr lvl="1"/>
            <a:r>
              <a:rPr lang="cs-CZ" dirty="0" err="1" smtClean="0"/>
              <a:t>unsystematic</a:t>
            </a:r>
            <a:r>
              <a:rPr lang="cs-CZ" dirty="0" smtClean="0"/>
              <a:t>, </a:t>
            </a:r>
            <a:r>
              <a:rPr lang="cs-CZ" dirty="0" err="1" smtClean="0"/>
              <a:t>unpredictable</a:t>
            </a:r>
            <a:endParaRPr lang="cs-CZ" dirty="0" smtClean="0"/>
          </a:p>
          <a:p>
            <a:r>
              <a:rPr lang="cs-CZ" dirty="0" err="1" smtClean="0"/>
              <a:t>Solipsism</a:t>
            </a:r>
            <a:r>
              <a:rPr lang="cs-CZ" dirty="0" smtClean="0"/>
              <a:t> – </a:t>
            </a:r>
            <a:r>
              <a:rPr lang="cs-CZ" dirty="0" err="1" smtClean="0"/>
              <a:t>all</a:t>
            </a:r>
            <a:r>
              <a:rPr lang="cs-CZ" dirty="0" smtClean="0"/>
              <a:t> </a:t>
            </a:r>
            <a:r>
              <a:rPr lang="cs-CZ" dirty="0" err="1" smtClean="0"/>
              <a:t>that</a:t>
            </a:r>
            <a:r>
              <a:rPr lang="cs-CZ" dirty="0" smtClean="0"/>
              <a:t> </a:t>
            </a:r>
            <a:r>
              <a:rPr lang="cs-CZ" dirty="0" err="1" smtClean="0"/>
              <a:t>exists</a:t>
            </a:r>
            <a:r>
              <a:rPr lang="cs-CZ" dirty="0" smtClean="0"/>
              <a:t> </a:t>
            </a:r>
            <a:r>
              <a:rPr lang="cs-CZ" dirty="0" err="1" smtClean="0"/>
              <a:t>is</a:t>
            </a:r>
            <a:r>
              <a:rPr lang="cs-CZ" dirty="0" smtClean="0"/>
              <a:t> my mind – no </a:t>
            </a:r>
            <a:r>
              <a:rPr lang="cs-CZ" dirty="0" err="1" smtClean="0"/>
              <a:t>other</a:t>
            </a:r>
            <a:r>
              <a:rPr lang="cs-CZ" dirty="0" smtClean="0"/>
              <a:t> </a:t>
            </a:r>
            <a:r>
              <a:rPr lang="cs-CZ" dirty="0" err="1" smtClean="0"/>
              <a:t>people</a:t>
            </a:r>
            <a:endParaRPr lang="cs-CZ" dirty="0" smtClean="0"/>
          </a:p>
          <a:p>
            <a:pPr lvl="1"/>
            <a:r>
              <a:rPr lang="cs-CZ" dirty="0" smtClean="0"/>
              <a:t>Reductio: </a:t>
            </a:r>
            <a:r>
              <a:rPr lang="cs-CZ" dirty="0" err="1" smtClean="0"/>
              <a:t>we</a:t>
            </a:r>
            <a:r>
              <a:rPr lang="cs-CZ" dirty="0" smtClean="0"/>
              <a:t> </a:t>
            </a:r>
            <a:r>
              <a:rPr lang="cs-CZ" dirty="0" err="1" smtClean="0"/>
              <a:t>presuppose</a:t>
            </a:r>
            <a:r>
              <a:rPr lang="cs-CZ" dirty="0" smtClean="0"/>
              <a:t> </a:t>
            </a:r>
            <a:r>
              <a:rPr lang="cs-CZ" dirty="0" err="1" smtClean="0"/>
              <a:t>the</a:t>
            </a:r>
            <a:r>
              <a:rPr lang="cs-CZ" dirty="0" smtClean="0"/>
              <a:t> existence </a:t>
            </a:r>
            <a:r>
              <a:rPr lang="cs-CZ" dirty="0" err="1" smtClean="0"/>
              <a:t>of</a:t>
            </a:r>
            <a:r>
              <a:rPr lang="cs-CZ" dirty="0" smtClean="0"/>
              <a:t> </a:t>
            </a:r>
            <a:r>
              <a:rPr lang="cs-CZ" dirty="0" err="1" smtClean="0"/>
              <a:t>other</a:t>
            </a:r>
            <a:r>
              <a:rPr lang="cs-CZ" dirty="0" smtClean="0"/>
              <a:t> </a:t>
            </a:r>
            <a:r>
              <a:rPr lang="cs-CZ" dirty="0" err="1" smtClean="0"/>
              <a:t>people</a:t>
            </a:r>
            <a:r>
              <a:rPr lang="cs-CZ" dirty="0" smtClean="0"/>
              <a:t> in </a:t>
            </a:r>
            <a:r>
              <a:rPr lang="cs-CZ" dirty="0" err="1" smtClean="0"/>
              <a:t>everyday</a:t>
            </a:r>
            <a:r>
              <a:rPr lang="cs-CZ" dirty="0" smtClean="0"/>
              <a:t> </a:t>
            </a:r>
            <a:r>
              <a:rPr lang="cs-CZ" dirty="0" err="1" smtClean="0"/>
              <a:t>life</a:t>
            </a:r>
            <a:endParaRPr lang="cs-CZ" dirty="0" smtClean="0"/>
          </a:p>
          <a:p>
            <a:pPr lvl="2"/>
            <a:r>
              <a:rPr lang="cs-CZ" dirty="0" err="1" smtClean="0"/>
              <a:t>Shame</a:t>
            </a:r>
            <a:r>
              <a:rPr lang="cs-CZ" dirty="0" smtClean="0"/>
              <a:t>, </a:t>
            </a:r>
            <a:r>
              <a:rPr lang="cs-CZ" dirty="0" err="1" smtClean="0"/>
              <a:t>embarrasment</a:t>
            </a:r>
            <a:r>
              <a:rPr lang="cs-CZ" dirty="0" smtClean="0"/>
              <a:t> </a:t>
            </a:r>
            <a:r>
              <a:rPr lang="cs-CZ" dirty="0" err="1" smtClean="0"/>
              <a:t>would</a:t>
            </a:r>
            <a:r>
              <a:rPr lang="cs-CZ" dirty="0" smtClean="0"/>
              <a:t> </a:t>
            </a:r>
            <a:r>
              <a:rPr lang="cs-CZ" dirty="0" err="1" smtClean="0"/>
              <a:t>be</a:t>
            </a:r>
            <a:r>
              <a:rPr lang="cs-CZ" dirty="0" smtClean="0"/>
              <a:t> absurd</a:t>
            </a:r>
          </a:p>
        </p:txBody>
      </p:sp>
    </p:spTree>
    <p:extLst>
      <p:ext uri="{BB962C8B-B14F-4D97-AF65-F5344CB8AC3E}">
        <p14:creationId xmlns:p14="http://schemas.microsoft.com/office/powerpoint/2010/main" val="230435159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Criticisms</a:t>
            </a:r>
            <a:endParaRPr lang="en-GB" dirty="0"/>
          </a:p>
        </p:txBody>
      </p:sp>
      <p:sp>
        <p:nvSpPr>
          <p:cNvPr id="3" name="Zástupný symbol pro obsah 2"/>
          <p:cNvSpPr>
            <a:spLocks noGrp="1"/>
          </p:cNvSpPr>
          <p:nvPr>
            <p:ph idx="1"/>
          </p:nvPr>
        </p:nvSpPr>
        <p:spPr/>
        <p:txBody>
          <a:bodyPr/>
          <a:lstStyle/>
          <a:p>
            <a:r>
              <a:rPr lang="cs-CZ" dirty="0" err="1" smtClean="0"/>
              <a:t>Simplest</a:t>
            </a:r>
            <a:r>
              <a:rPr lang="cs-CZ" dirty="0" smtClean="0"/>
              <a:t> </a:t>
            </a:r>
            <a:r>
              <a:rPr lang="cs-CZ" dirty="0" err="1" smtClean="0"/>
              <a:t>explanation</a:t>
            </a:r>
            <a:r>
              <a:rPr lang="cs-CZ" dirty="0" smtClean="0"/>
              <a:t> </a:t>
            </a:r>
          </a:p>
          <a:p>
            <a:pPr lvl="1"/>
            <a:r>
              <a:rPr lang="cs-CZ" dirty="0" err="1"/>
              <a:t>W</a:t>
            </a:r>
            <a:r>
              <a:rPr lang="cs-CZ" dirty="0" err="1" smtClean="0"/>
              <a:t>hat</a:t>
            </a:r>
            <a:r>
              <a:rPr lang="cs-CZ" dirty="0" smtClean="0"/>
              <a:t> </a:t>
            </a:r>
            <a:r>
              <a:rPr lang="cs-CZ" dirty="0" err="1" smtClean="0"/>
              <a:t>causes</a:t>
            </a:r>
            <a:r>
              <a:rPr lang="cs-CZ" dirty="0" smtClean="0"/>
              <a:t> </a:t>
            </a:r>
            <a:r>
              <a:rPr lang="cs-CZ" dirty="0" err="1" smtClean="0"/>
              <a:t>the</a:t>
            </a:r>
            <a:r>
              <a:rPr lang="cs-CZ" dirty="0" smtClean="0"/>
              <a:t> </a:t>
            </a:r>
            <a:r>
              <a:rPr lang="cs-CZ" dirty="0" err="1" smtClean="0"/>
              <a:t>experiences</a:t>
            </a:r>
            <a:r>
              <a:rPr lang="cs-CZ" dirty="0" smtClean="0"/>
              <a:t>?</a:t>
            </a:r>
          </a:p>
          <a:p>
            <a:pPr lvl="1"/>
            <a:r>
              <a:rPr lang="cs-CZ" dirty="0" err="1" smtClean="0"/>
              <a:t>How</a:t>
            </a:r>
            <a:r>
              <a:rPr lang="cs-CZ" dirty="0" smtClean="0"/>
              <a:t> </a:t>
            </a:r>
            <a:r>
              <a:rPr lang="cs-CZ" dirty="0" err="1" smtClean="0"/>
              <a:t>come</a:t>
            </a:r>
            <a:r>
              <a:rPr lang="cs-CZ" dirty="0" smtClean="0"/>
              <a:t> </a:t>
            </a:r>
            <a:r>
              <a:rPr lang="cs-CZ" dirty="0" err="1" smtClean="0"/>
              <a:t>they</a:t>
            </a:r>
            <a:r>
              <a:rPr lang="cs-CZ" dirty="0" smtClean="0"/>
              <a:t> are so </a:t>
            </a:r>
            <a:r>
              <a:rPr lang="cs-CZ" dirty="0" err="1" smtClean="0"/>
              <a:t>stable</a:t>
            </a:r>
            <a:r>
              <a:rPr lang="cs-CZ" dirty="0" smtClean="0"/>
              <a:t>?</a:t>
            </a:r>
          </a:p>
          <a:p>
            <a:r>
              <a:rPr lang="cs-CZ" dirty="0" err="1" smtClean="0"/>
              <a:t>We</a:t>
            </a:r>
            <a:r>
              <a:rPr lang="cs-CZ" dirty="0" smtClean="0"/>
              <a:t> </a:t>
            </a:r>
            <a:r>
              <a:rPr lang="cs-CZ" dirty="0" err="1" smtClean="0"/>
              <a:t>cannot</a:t>
            </a:r>
            <a:r>
              <a:rPr lang="cs-CZ" dirty="0" smtClean="0"/>
              <a:t> </a:t>
            </a:r>
            <a:r>
              <a:rPr lang="cs-CZ" dirty="0" err="1" smtClean="0"/>
              <a:t>prove</a:t>
            </a:r>
            <a:r>
              <a:rPr lang="cs-CZ" dirty="0" smtClean="0"/>
              <a:t> </a:t>
            </a:r>
            <a:r>
              <a:rPr lang="cs-CZ" dirty="0" err="1" smtClean="0"/>
              <a:t>objects</a:t>
            </a:r>
            <a:r>
              <a:rPr lang="cs-CZ" dirty="0" smtClean="0"/>
              <a:t> do </a:t>
            </a:r>
            <a:r>
              <a:rPr lang="cs-CZ" dirty="0" err="1" smtClean="0"/>
              <a:t>exist</a:t>
            </a:r>
            <a:r>
              <a:rPr lang="cs-CZ" dirty="0" smtClean="0"/>
              <a:t>, but </a:t>
            </a:r>
            <a:r>
              <a:rPr lang="cs-CZ" dirty="0" err="1" smtClean="0"/>
              <a:t>their</a:t>
            </a:r>
            <a:r>
              <a:rPr lang="cs-CZ" dirty="0" smtClean="0"/>
              <a:t> existence </a:t>
            </a:r>
            <a:r>
              <a:rPr lang="cs-CZ" dirty="0" err="1" smtClean="0"/>
              <a:t>is</a:t>
            </a:r>
            <a:r>
              <a:rPr lang="cs-CZ" dirty="0" smtClean="0"/>
              <a:t> </a:t>
            </a:r>
            <a:r>
              <a:rPr lang="cs-CZ" dirty="0" err="1" smtClean="0"/>
              <a:t>the</a:t>
            </a:r>
            <a:r>
              <a:rPr lang="cs-CZ" dirty="0" smtClean="0"/>
              <a:t> </a:t>
            </a:r>
            <a:r>
              <a:rPr lang="cs-CZ" dirty="0" err="1" smtClean="0"/>
              <a:t>best</a:t>
            </a:r>
            <a:r>
              <a:rPr lang="cs-CZ" dirty="0" smtClean="0"/>
              <a:t> </a:t>
            </a:r>
            <a:r>
              <a:rPr lang="cs-CZ" dirty="0" err="1" smtClean="0"/>
              <a:t>explanation</a:t>
            </a:r>
            <a:r>
              <a:rPr lang="cs-CZ" dirty="0" smtClean="0"/>
              <a:t> </a:t>
            </a:r>
            <a:r>
              <a:rPr lang="cs-CZ" dirty="0" err="1" smtClean="0"/>
              <a:t>of</a:t>
            </a:r>
            <a:r>
              <a:rPr lang="cs-CZ" dirty="0" smtClean="0"/>
              <a:t> </a:t>
            </a:r>
            <a:r>
              <a:rPr lang="cs-CZ" dirty="0" err="1" smtClean="0"/>
              <a:t>our</a:t>
            </a:r>
            <a:r>
              <a:rPr lang="cs-CZ" dirty="0" smtClean="0"/>
              <a:t> </a:t>
            </a:r>
            <a:r>
              <a:rPr lang="cs-CZ" dirty="0" err="1" smtClean="0"/>
              <a:t>observation</a:t>
            </a:r>
            <a:endParaRPr lang="cs-CZ" dirty="0" smtClean="0"/>
          </a:p>
          <a:p>
            <a:pPr lvl="1"/>
            <a:endParaRPr lang="en-GB" dirty="0"/>
          </a:p>
        </p:txBody>
      </p:sp>
    </p:spTree>
    <p:extLst>
      <p:ext uri="{BB962C8B-B14F-4D97-AF65-F5344CB8AC3E}">
        <p14:creationId xmlns:p14="http://schemas.microsoft.com/office/powerpoint/2010/main" val="32813587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err="1" smtClean="0"/>
              <a:t>Causal</a:t>
            </a:r>
            <a:r>
              <a:rPr lang="cs-CZ" dirty="0" smtClean="0"/>
              <a:t> </a:t>
            </a:r>
            <a:r>
              <a:rPr lang="cs-CZ" dirty="0" err="1" smtClean="0"/>
              <a:t>Realism</a:t>
            </a:r>
            <a:endParaRPr lang="en-GB" dirty="0"/>
          </a:p>
        </p:txBody>
      </p:sp>
      <p:sp>
        <p:nvSpPr>
          <p:cNvPr id="5" name="Podnadpis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78871261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sp>
        <p:nvSpPr>
          <p:cNvPr id="3" name="Zástupný symbol pro obsah 2"/>
          <p:cNvSpPr>
            <a:spLocks noGrp="1"/>
          </p:cNvSpPr>
          <p:nvPr>
            <p:ph idx="1"/>
          </p:nvPr>
        </p:nvSpPr>
        <p:spPr/>
        <p:txBody>
          <a:bodyPr>
            <a:normAutofit fontScale="92500"/>
          </a:bodyPr>
          <a:lstStyle/>
          <a:p>
            <a:r>
              <a:rPr lang="cs-CZ" dirty="0" err="1" smtClean="0"/>
              <a:t>Evolutionary</a:t>
            </a:r>
            <a:r>
              <a:rPr lang="cs-CZ" dirty="0" smtClean="0"/>
              <a:t> </a:t>
            </a:r>
            <a:r>
              <a:rPr lang="cs-CZ" dirty="0" err="1" smtClean="0"/>
              <a:t>assumption</a:t>
            </a:r>
            <a:r>
              <a:rPr lang="cs-CZ" dirty="0" smtClean="0"/>
              <a:t> – </a:t>
            </a:r>
          </a:p>
          <a:p>
            <a:pPr lvl="1"/>
            <a:r>
              <a:rPr lang="cs-CZ" dirty="0" err="1" smtClean="0"/>
              <a:t>The</a:t>
            </a:r>
            <a:r>
              <a:rPr lang="cs-CZ" dirty="0" smtClean="0"/>
              <a:t> role </a:t>
            </a:r>
            <a:r>
              <a:rPr lang="cs-CZ" dirty="0" err="1" smtClean="0"/>
              <a:t>of</a:t>
            </a:r>
            <a:r>
              <a:rPr lang="cs-CZ" dirty="0" smtClean="0"/>
              <a:t> </a:t>
            </a:r>
            <a:r>
              <a:rPr lang="cs-CZ" dirty="0" err="1" smtClean="0"/>
              <a:t>the</a:t>
            </a:r>
            <a:r>
              <a:rPr lang="cs-CZ" dirty="0" smtClean="0"/>
              <a:t> </a:t>
            </a:r>
            <a:r>
              <a:rPr lang="cs-CZ" dirty="0" err="1" smtClean="0"/>
              <a:t>senses</a:t>
            </a:r>
            <a:r>
              <a:rPr lang="cs-CZ" dirty="0" smtClean="0"/>
              <a:t> </a:t>
            </a:r>
            <a:r>
              <a:rPr lang="cs-CZ" dirty="0" err="1" smtClean="0"/>
              <a:t>is</a:t>
            </a:r>
            <a:r>
              <a:rPr lang="cs-CZ" dirty="0" smtClean="0"/>
              <a:t> to </a:t>
            </a:r>
            <a:r>
              <a:rPr lang="cs-CZ" dirty="0" err="1" smtClean="0"/>
              <a:t>navigate</a:t>
            </a:r>
            <a:r>
              <a:rPr lang="cs-CZ" dirty="0" smtClean="0"/>
              <a:t> </a:t>
            </a:r>
            <a:r>
              <a:rPr lang="cs-CZ" dirty="0" err="1" smtClean="0"/>
              <a:t>through</a:t>
            </a:r>
            <a:r>
              <a:rPr lang="cs-CZ" dirty="0" smtClean="0"/>
              <a:t> </a:t>
            </a:r>
            <a:r>
              <a:rPr lang="cs-CZ" dirty="0" err="1" smtClean="0"/>
              <a:t>environment</a:t>
            </a:r>
            <a:endParaRPr lang="cs-CZ" dirty="0" smtClean="0"/>
          </a:p>
          <a:p>
            <a:pPr lvl="1"/>
            <a:r>
              <a:rPr lang="cs-CZ" dirty="0" err="1" smtClean="0"/>
              <a:t>We</a:t>
            </a:r>
            <a:r>
              <a:rPr lang="cs-CZ" dirty="0" smtClean="0"/>
              <a:t> </a:t>
            </a:r>
            <a:r>
              <a:rPr lang="cs-CZ" dirty="0" err="1" smtClean="0"/>
              <a:t>acquire</a:t>
            </a:r>
            <a:r>
              <a:rPr lang="cs-CZ" dirty="0" smtClean="0"/>
              <a:t> </a:t>
            </a:r>
            <a:r>
              <a:rPr lang="cs-CZ" dirty="0" err="1" smtClean="0"/>
              <a:t>beliefs</a:t>
            </a:r>
            <a:r>
              <a:rPr lang="cs-CZ" dirty="0" smtClean="0"/>
              <a:t> </a:t>
            </a:r>
            <a:r>
              <a:rPr lang="cs-CZ" dirty="0" err="1" smtClean="0"/>
              <a:t>about</a:t>
            </a:r>
            <a:r>
              <a:rPr lang="cs-CZ" dirty="0" smtClean="0"/>
              <a:t> </a:t>
            </a:r>
            <a:r>
              <a:rPr lang="cs-CZ" dirty="0" err="1" smtClean="0"/>
              <a:t>environment</a:t>
            </a:r>
            <a:r>
              <a:rPr lang="cs-CZ" dirty="0" smtClean="0"/>
              <a:t> </a:t>
            </a:r>
            <a:r>
              <a:rPr lang="cs-CZ" dirty="0" err="1" smtClean="0"/>
              <a:t>through</a:t>
            </a:r>
            <a:r>
              <a:rPr lang="cs-CZ" dirty="0" smtClean="0"/>
              <a:t> </a:t>
            </a:r>
            <a:r>
              <a:rPr lang="cs-CZ" dirty="0" err="1" smtClean="0"/>
              <a:t>senses</a:t>
            </a:r>
            <a:endParaRPr lang="cs-CZ" dirty="0" smtClean="0"/>
          </a:p>
          <a:p>
            <a:pPr lvl="1"/>
            <a:r>
              <a:rPr lang="cs-CZ" dirty="0" smtClean="0"/>
              <a:t>These </a:t>
            </a:r>
            <a:r>
              <a:rPr lang="cs-CZ" dirty="0" err="1" smtClean="0"/>
              <a:t>beliefs</a:t>
            </a:r>
            <a:r>
              <a:rPr lang="cs-CZ" dirty="0" smtClean="0"/>
              <a:t> are </a:t>
            </a:r>
            <a:r>
              <a:rPr lang="cs-CZ" dirty="0" err="1" smtClean="0"/>
              <a:t>generally</a:t>
            </a:r>
            <a:r>
              <a:rPr lang="cs-CZ" dirty="0" smtClean="0"/>
              <a:t> </a:t>
            </a:r>
            <a:r>
              <a:rPr lang="cs-CZ" dirty="0" err="1" smtClean="0"/>
              <a:t>true</a:t>
            </a:r>
            <a:r>
              <a:rPr lang="cs-CZ" dirty="0" smtClean="0"/>
              <a:t>, as long as </a:t>
            </a:r>
            <a:r>
              <a:rPr lang="cs-CZ" dirty="0" err="1" smtClean="0"/>
              <a:t>they</a:t>
            </a:r>
            <a:r>
              <a:rPr lang="cs-CZ" dirty="0" smtClean="0"/>
              <a:t> are </a:t>
            </a:r>
            <a:r>
              <a:rPr lang="cs-CZ" dirty="0" err="1" smtClean="0"/>
              <a:t>caused</a:t>
            </a:r>
            <a:r>
              <a:rPr lang="cs-CZ" dirty="0" smtClean="0"/>
              <a:t> by </a:t>
            </a:r>
            <a:r>
              <a:rPr lang="cs-CZ" dirty="0" err="1" smtClean="0"/>
              <a:t>external</a:t>
            </a:r>
            <a:r>
              <a:rPr lang="cs-CZ" dirty="0" smtClean="0"/>
              <a:t> </a:t>
            </a:r>
            <a:r>
              <a:rPr lang="cs-CZ" dirty="0" err="1" smtClean="0"/>
              <a:t>objects</a:t>
            </a:r>
            <a:r>
              <a:rPr lang="cs-CZ" dirty="0" smtClean="0"/>
              <a:t> (not </a:t>
            </a:r>
            <a:r>
              <a:rPr lang="cs-CZ" dirty="0" err="1" smtClean="0"/>
              <a:t>drugs</a:t>
            </a:r>
            <a:r>
              <a:rPr lang="cs-CZ" dirty="0" smtClean="0"/>
              <a:t>, </a:t>
            </a:r>
            <a:r>
              <a:rPr lang="cs-CZ" dirty="0" err="1" smtClean="0"/>
              <a:t>etc</a:t>
            </a:r>
            <a:r>
              <a:rPr lang="cs-CZ" dirty="0" smtClean="0"/>
              <a:t>.)</a:t>
            </a:r>
          </a:p>
          <a:p>
            <a:r>
              <a:rPr lang="cs-CZ" dirty="0" err="1" smtClean="0"/>
              <a:t>Assumption</a:t>
            </a:r>
            <a:r>
              <a:rPr lang="cs-CZ" dirty="0" smtClean="0"/>
              <a:t>: </a:t>
            </a:r>
            <a:r>
              <a:rPr lang="cs-CZ" dirty="0" err="1" smtClean="0"/>
              <a:t>there</a:t>
            </a:r>
            <a:r>
              <a:rPr lang="cs-CZ" dirty="0" smtClean="0"/>
              <a:t> </a:t>
            </a:r>
            <a:r>
              <a:rPr lang="cs-CZ" dirty="0" err="1" smtClean="0"/>
              <a:t>is</a:t>
            </a:r>
            <a:r>
              <a:rPr lang="cs-CZ" dirty="0" smtClean="0"/>
              <a:t> </a:t>
            </a:r>
            <a:r>
              <a:rPr lang="cs-CZ" dirty="0" err="1" smtClean="0"/>
              <a:t>external</a:t>
            </a:r>
            <a:r>
              <a:rPr lang="cs-CZ" dirty="0" smtClean="0"/>
              <a:t> </a:t>
            </a:r>
            <a:r>
              <a:rPr lang="cs-CZ" dirty="0" err="1" smtClean="0"/>
              <a:t>world</a:t>
            </a:r>
            <a:endParaRPr lang="cs-CZ" dirty="0" smtClean="0"/>
          </a:p>
          <a:p>
            <a:r>
              <a:rPr lang="cs-CZ" dirty="0" err="1" smtClean="0"/>
              <a:t>Criticism</a:t>
            </a:r>
            <a:r>
              <a:rPr lang="cs-CZ" dirty="0" smtClean="0"/>
              <a:t>: no </a:t>
            </a:r>
            <a:r>
              <a:rPr lang="cs-CZ" dirty="0" err="1" smtClean="0"/>
              <a:t>reason</a:t>
            </a:r>
            <a:r>
              <a:rPr lang="cs-CZ" dirty="0" smtClean="0"/>
              <a:t> </a:t>
            </a:r>
            <a:r>
              <a:rPr lang="cs-CZ" dirty="0" err="1" smtClean="0"/>
              <a:t>selection</a:t>
            </a:r>
            <a:r>
              <a:rPr lang="cs-CZ" dirty="0" smtClean="0"/>
              <a:t> </a:t>
            </a:r>
            <a:r>
              <a:rPr lang="cs-CZ" dirty="0" err="1" smtClean="0"/>
              <a:t>should</a:t>
            </a:r>
            <a:r>
              <a:rPr lang="cs-CZ" dirty="0" smtClean="0"/>
              <a:t> track </a:t>
            </a:r>
            <a:r>
              <a:rPr lang="cs-CZ" dirty="0" err="1" smtClean="0"/>
              <a:t>true</a:t>
            </a:r>
            <a:r>
              <a:rPr lang="cs-CZ" dirty="0" smtClean="0"/>
              <a:t> </a:t>
            </a:r>
            <a:r>
              <a:rPr lang="cs-CZ" dirty="0" err="1" smtClean="0"/>
              <a:t>beliefs</a:t>
            </a:r>
            <a:r>
              <a:rPr lang="cs-CZ" dirty="0" smtClean="0"/>
              <a:t> as </a:t>
            </a:r>
            <a:r>
              <a:rPr lang="cs-CZ" dirty="0" err="1" smtClean="0"/>
              <a:t>opposed</a:t>
            </a:r>
            <a:r>
              <a:rPr lang="cs-CZ" dirty="0" smtClean="0"/>
              <a:t> to </a:t>
            </a:r>
            <a:r>
              <a:rPr lang="cs-CZ" dirty="0" err="1" smtClean="0"/>
              <a:t>advantageous</a:t>
            </a:r>
            <a:r>
              <a:rPr lang="cs-CZ" dirty="0"/>
              <a:t> </a:t>
            </a:r>
            <a:r>
              <a:rPr lang="cs-CZ" dirty="0" err="1" smtClean="0"/>
              <a:t>ones</a:t>
            </a:r>
            <a:endParaRPr lang="en-GB" dirty="0"/>
          </a:p>
        </p:txBody>
      </p:sp>
    </p:spTree>
    <p:extLst>
      <p:ext uri="{BB962C8B-B14F-4D97-AF65-F5344CB8AC3E}">
        <p14:creationId xmlns:p14="http://schemas.microsoft.com/office/powerpoint/2010/main" val="376782328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sp>
        <p:nvSpPr>
          <p:cNvPr id="3" name="Zástupný symbol pro obsah 2"/>
          <p:cNvSpPr>
            <a:spLocks noGrp="1"/>
          </p:cNvSpPr>
          <p:nvPr>
            <p:ph idx="1"/>
          </p:nvPr>
        </p:nvSpPr>
        <p:spPr/>
        <p:txBody>
          <a:bodyPr/>
          <a:lstStyle/>
          <a:p>
            <a:r>
              <a:rPr lang="cs-CZ" dirty="0" smtClean="0"/>
              <a:t>Positive </a:t>
            </a:r>
            <a:r>
              <a:rPr lang="cs-CZ" dirty="0" err="1" smtClean="0"/>
              <a:t>illusions</a:t>
            </a:r>
            <a:r>
              <a:rPr lang="cs-CZ" dirty="0" smtClean="0"/>
              <a:t> – </a:t>
            </a:r>
            <a:r>
              <a:rPr lang="cs-CZ" dirty="0" err="1" smtClean="0"/>
              <a:t>enhance</a:t>
            </a:r>
            <a:r>
              <a:rPr lang="cs-CZ" dirty="0" smtClean="0"/>
              <a:t> </a:t>
            </a:r>
            <a:r>
              <a:rPr lang="cs-CZ" dirty="0" err="1" smtClean="0"/>
              <a:t>our</a:t>
            </a:r>
            <a:r>
              <a:rPr lang="cs-CZ" dirty="0" smtClean="0"/>
              <a:t> </a:t>
            </a:r>
            <a:r>
              <a:rPr lang="cs-CZ" dirty="0" err="1" smtClean="0"/>
              <a:t>health</a:t>
            </a:r>
            <a:r>
              <a:rPr lang="cs-CZ" dirty="0" smtClean="0"/>
              <a:t> </a:t>
            </a:r>
            <a:r>
              <a:rPr lang="cs-CZ" dirty="0" err="1" smtClean="0"/>
              <a:t>prospects</a:t>
            </a:r>
            <a:endParaRPr lang="cs-CZ" dirty="0" smtClean="0"/>
          </a:p>
          <a:p>
            <a:r>
              <a:rPr lang="cs-CZ" dirty="0" err="1" smtClean="0"/>
              <a:t>Clinical</a:t>
            </a:r>
            <a:r>
              <a:rPr lang="cs-CZ" dirty="0" smtClean="0"/>
              <a:t> </a:t>
            </a:r>
            <a:r>
              <a:rPr lang="cs-CZ" dirty="0" err="1" smtClean="0"/>
              <a:t>delusions</a:t>
            </a:r>
            <a:r>
              <a:rPr lang="cs-CZ" dirty="0" smtClean="0"/>
              <a:t> – </a:t>
            </a:r>
            <a:r>
              <a:rPr lang="cs-CZ" dirty="0" err="1" smtClean="0"/>
              <a:t>explain</a:t>
            </a:r>
            <a:r>
              <a:rPr lang="cs-CZ" dirty="0" smtClean="0"/>
              <a:t> </a:t>
            </a:r>
            <a:r>
              <a:rPr lang="cs-CZ" dirty="0" err="1" smtClean="0"/>
              <a:t>unusual</a:t>
            </a:r>
            <a:r>
              <a:rPr lang="cs-CZ" dirty="0" smtClean="0"/>
              <a:t> </a:t>
            </a:r>
            <a:r>
              <a:rPr lang="cs-CZ" dirty="0" err="1" smtClean="0"/>
              <a:t>experiences</a:t>
            </a:r>
            <a:r>
              <a:rPr lang="cs-CZ" dirty="0" smtClean="0"/>
              <a:t> </a:t>
            </a:r>
            <a:r>
              <a:rPr lang="cs-CZ" dirty="0" err="1" smtClean="0"/>
              <a:t>due</a:t>
            </a:r>
            <a:r>
              <a:rPr lang="cs-CZ" dirty="0" smtClean="0"/>
              <a:t> to brain </a:t>
            </a:r>
            <a:r>
              <a:rPr lang="cs-CZ" dirty="0" err="1" smtClean="0"/>
              <a:t>damage</a:t>
            </a:r>
            <a:endParaRPr lang="cs-CZ" dirty="0" smtClean="0"/>
          </a:p>
          <a:p>
            <a:r>
              <a:rPr lang="cs-CZ" dirty="0" smtClean="0"/>
              <a:t>Self-</a:t>
            </a:r>
            <a:r>
              <a:rPr lang="cs-CZ" dirty="0" err="1" smtClean="0"/>
              <a:t>deception</a:t>
            </a:r>
            <a:r>
              <a:rPr lang="cs-CZ" dirty="0" smtClean="0"/>
              <a:t> – </a:t>
            </a:r>
            <a:r>
              <a:rPr lang="cs-CZ" dirty="0" err="1" smtClean="0"/>
              <a:t>hides</a:t>
            </a:r>
            <a:r>
              <a:rPr lang="cs-CZ" dirty="0" smtClean="0"/>
              <a:t> </a:t>
            </a:r>
            <a:r>
              <a:rPr lang="cs-CZ" dirty="0" err="1" smtClean="0"/>
              <a:t>undesirable</a:t>
            </a:r>
            <a:r>
              <a:rPr lang="cs-CZ" dirty="0" smtClean="0"/>
              <a:t> </a:t>
            </a:r>
            <a:r>
              <a:rPr lang="cs-CZ" dirty="0" err="1" smtClean="0"/>
              <a:t>truths</a:t>
            </a:r>
            <a:endParaRPr lang="cs-CZ" dirty="0" smtClean="0"/>
          </a:p>
          <a:p>
            <a:r>
              <a:rPr lang="cs-CZ" dirty="0" err="1" smtClean="0"/>
              <a:t>Confabulation</a:t>
            </a:r>
            <a:r>
              <a:rPr lang="cs-CZ" dirty="0" smtClean="0"/>
              <a:t> – </a:t>
            </a:r>
            <a:r>
              <a:rPr lang="cs-CZ" dirty="0" err="1" smtClean="0"/>
              <a:t>fills</a:t>
            </a:r>
            <a:r>
              <a:rPr lang="cs-CZ" dirty="0" smtClean="0"/>
              <a:t> </a:t>
            </a:r>
            <a:r>
              <a:rPr lang="cs-CZ" dirty="0" err="1" smtClean="0"/>
              <a:t>gaps</a:t>
            </a:r>
            <a:r>
              <a:rPr lang="cs-CZ" dirty="0" smtClean="0"/>
              <a:t> in </a:t>
            </a:r>
            <a:r>
              <a:rPr lang="cs-CZ" dirty="0" err="1" smtClean="0"/>
              <a:t>memory</a:t>
            </a:r>
            <a:endParaRPr lang="cs-CZ" dirty="0" smtClean="0"/>
          </a:p>
          <a:p>
            <a:r>
              <a:rPr lang="cs-CZ" dirty="0" err="1" smtClean="0"/>
              <a:t>Religious</a:t>
            </a:r>
            <a:r>
              <a:rPr lang="cs-CZ" dirty="0" smtClean="0"/>
              <a:t> </a:t>
            </a:r>
            <a:r>
              <a:rPr lang="cs-CZ" dirty="0" err="1" smtClean="0"/>
              <a:t>beliefs</a:t>
            </a:r>
            <a:r>
              <a:rPr lang="cs-CZ" dirty="0" smtClean="0"/>
              <a:t> – support a </a:t>
            </a:r>
            <a:r>
              <a:rPr lang="cs-CZ" dirty="0" err="1" smtClean="0"/>
              <a:t>sense</a:t>
            </a:r>
            <a:r>
              <a:rPr lang="cs-CZ" dirty="0" smtClean="0"/>
              <a:t> </a:t>
            </a:r>
            <a:r>
              <a:rPr lang="cs-CZ" dirty="0" err="1" smtClean="0"/>
              <a:t>of</a:t>
            </a:r>
            <a:r>
              <a:rPr lang="cs-CZ" dirty="0" smtClean="0"/>
              <a:t> </a:t>
            </a:r>
            <a:r>
              <a:rPr lang="cs-CZ" dirty="0" err="1" smtClean="0"/>
              <a:t>community</a:t>
            </a:r>
            <a:endParaRPr lang="en-GB" dirty="0"/>
          </a:p>
        </p:txBody>
      </p:sp>
    </p:spTree>
    <p:extLst>
      <p:ext uri="{BB962C8B-B14F-4D97-AF65-F5344CB8AC3E}">
        <p14:creationId xmlns:p14="http://schemas.microsoft.com/office/powerpoint/2010/main" val="140309692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err="1" smtClean="0"/>
              <a:t>knowledge</a:t>
            </a:r>
            <a:endParaRPr lang="en-GB" dirty="0"/>
          </a:p>
        </p:txBody>
      </p:sp>
      <p:sp>
        <p:nvSpPr>
          <p:cNvPr id="5" name="Podnadpis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358319445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How</a:t>
            </a:r>
            <a:r>
              <a:rPr lang="cs-CZ" dirty="0" smtClean="0"/>
              <a:t> to </a:t>
            </a:r>
            <a:r>
              <a:rPr lang="cs-CZ" dirty="0" err="1" smtClean="0"/>
              <a:t>define</a:t>
            </a:r>
            <a:r>
              <a:rPr lang="cs-CZ" dirty="0" smtClean="0"/>
              <a:t> </a:t>
            </a:r>
            <a:r>
              <a:rPr lang="cs-CZ" dirty="0" err="1" smtClean="0"/>
              <a:t>knowledge</a:t>
            </a:r>
            <a:endParaRPr lang="en-GB" dirty="0"/>
          </a:p>
        </p:txBody>
      </p:sp>
      <p:sp>
        <p:nvSpPr>
          <p:cNvPr id="3" name="Zástupný symbol pro obsah 2"/>
          <p:cNvSpPr>
            <a:spLocks noGrp="1"/>
          </p:cNvSpPr>
          <p:nvPr>
            <p:ph idx="1"/>
          </p:nvPr>
        </p:nvSpPr>
        <p:spPr/>
        <p:txBody>
          <a:bodyPr>
            <a:normAutofit fontScale="85000" lnSpcReduction="20000"/>
          </a:bodyPr>
          <a:lstStyle/>
          <a:p>
            <a:r>
              <a:rPr lang="cs-CZ" dirty="0"/>
              <a:t>John has no </a:t>
            </a:r>
            <a:r>
              <a:rPr lang="cs-CZ" dirty="0" err="1"/>
              <a:t>belief</a:t>
            </a:r>
            <a:r>
              <a:rPr lang="cs-CZ" dirty="0"/>
              <a:t> </a:t>
            </a:r>
            <a:r>
              <a:rPr lang="cs-CZ" dirty="0" err="1"/>
              <a:t>whatsoever</a:t>
            </a:r>
            <a:r>
              <a:rPr lang="cs-CZ" dirty="0"/>
              <a:t> </a:t>
            </a:r>
            <a:r>
              <a:rPr lang="cs-CZ" dirty="0" err="1"/>
              <a:t>about</a:t>
            </a:r>
            <a:r>
              <a:rPr lang="cs-CZ" dirty="0"/>
              <a:t> </a:t>
            </a:r>
            <a:r>
              <a:rPr lang="cs-CZ" dirty="0" err="1"/>
              <a:t>the</a:t>
            </a:r>
            <a:r>
              <a:rPr lang="cs-CZ" dirty="0"/>
              <a:t> </a:t>
            </a:r>
            <a:r>
              <a:rPr lang="cs-CZ" dirty="0" err="1"/>
              <a:t>date</a:t>
            </a:r>
            <a:r>
              <a:rPr lang="cs-CZ" dirty="0"/>
              <a:t> </a:t>
            </a:r>
            <a:r>
              <a:rPr lang="cs-CZ" dirty="0" err="1"/>
              <a:t>of</a:t>
            </a:r>
            <a:r>
              <a:rPr lang="cs-CZ" dirty="0"/>
              <a:t> </a:t>
            </a:r>
            <a:r>
              <a:rPr lang="cs-CZ" dirty="0" err="1"/>
              <a:t>Anne´s</a:t>
            </a:r>
            <a:r>
              <a:rPr lang="cs-CZ" dirty="0"/>
              <a:t> </a:t>
            </a:r>
            <a:r>
              <a:rPr lang="cs-CZ" dirty="0" err="1"/>
              <a:t>birthday</a:t>
            </a:r>
            <a:r>
              <a:rPr lang="cs-CZ" dirty="0"/>
              <a:t>. </a:t>
            </a:r>
            <a:r>
              <a:rPr lang="cs-CZ" dirty="0" err="1"/>
              <a:t>Does</a:t>
            </a:r>
            <a:r>
              <a:rPr lang="cs-CZ" dirty="0"/>
              <a:t> he </a:t>
            </a:r>
            <a:r>
              <a:rPr lang="cs-CZ" dirty="0" err="1"/>
              <a:t>know</a:t>
            </a:r>
            <a:r>
              <a:rPr lang="cs-CZ" dirty="0"/>
              <a:t> </a:t>
            </a:r>
            <a:r>
              <a:rPr lang="cs-CZ" dirty="0" err="1"/>
              <a:t>the</a:t>
            </a:r>
            <a:r>
              <a:rPr lang="cs-CZ" dirty="0"/>
              <a:t> </a:t>
            </a:r>
            <a:r>
              <a:rPr lang="cs-CZ" dirty="0" err="1"/>
              <a:t>date</a:t>
            </a:r>
            <a:r>
              <a:rPr lang="cs-CZ" dirty="0"/>
              <a:t>?</a:t>
            </a:r>
            <a:endParaRPr lang="en-GB" dirty="0"/>
          </a:p>
          <a:p>
            <a:r>
              <a:rPr lang="cs-CZ" dirty="0" smtClean="0"/>
              <a:t>John </a:t>
            </a:r>
            <a:r>
              <a:rPr lang="cs-CZ" dirty="0" err="1" smtClean="0"/>
              <a:t>believes</a:t>
            </a:r>
            <a:r>
              <a:rPr lang="cs-CZ" dirty="0" smtClean="0"/>
              <a:t> </a:t>
            </a:r>
            <a:r>
              <a:rPr lang="cs-CZ" dirty="0" err="1" smtClean="0"/>
              <a:t>it</a:t>
            </a:r>
            <a:r>
              <a:rPr lang="cs-CZ" dirty="0" smtClean="0"/>
              <a:t> </a:t>
            </a:r>
            <a:r>
              <a:rPr lang="cs-CZ" dirty="0" err="1" smtClean="0"/>
              <a:t>is</a:t>
            </a:r>
            <a:r>
              <a:rPr lang="cs-CZ" dirty="0" smtClean="0"/>
              <a:t> </a:t>
            </a:r>
            <a:r>
              <a:rPr lang="cs-CZ" dirty="0" err="1" smtClean="0"/>
              <a:t>Anne´s</a:t>
            </a:r>
            <a:r>
              <a:rPr lang="cs-CZ" dirty="0" smtClean="0"/>
              <a:t> </a:t>
            </a:r>
            <a:r>
              <a:rPr lang="cs-CZ" dirty="0" err="1" smtClean="0"/>
              <a:t>birthday</a:t>
            </a:r>
            <a:r>
              <a:rPr lang="cs-CZ" dirty="0" smtClean="0"/>
              <a:t>. </a:t>
            </a:r>
            <a:r>
              <a:rPr lang="cs-CZ" dirty="0" err="1" smtClean="0"/>
              <a:t>Anne´s</a:t>
            </a:r>
            <a:r>
              <a:rPr lang="cs-CZ" dirty="0" smtClean="0"/>
              <a:t> </a:t>
            </a:r>
            <a:r>
              <a:rPr lang="cs-CZ" dirty="0" err="1" smtClean="0"/>
              <a:t>birthday</a:t>
            </a:r>
            <a:r>
              <a:rPr lang="cs-CZ" dirty="0" smtClean="0"/>
              <a:t> </a:t>
            </a:r>
            <a:r>
              <a:rPr lang="cs-CZ" dirty="0" err="1" smtClean="0"/>
              <a:t>is</a:t>
            </a:r>
            <a:r>
              <a:rPr lang="cs-CZ" dirty="0" smtClean="0"/>
              <a:t> in a </a:t>
            </a:r>
            <a:r>
              <a:rPr lang="cs-CZ" dirty="0" err="1" smtClean="0"/>
              <a:t>week</a:t>
            </a:r>
            <a:r>
              <a:rPr lang="cs-CZ" dirty="0" smtClean="0"/>
              <a:t>. </a:t>
            </a:r>
            <a:r>
              <a:rPr lang="cs-CZ" dirty="0" err="1" smtClean="0"/>
              <a:t>Does</a:t>
            </a:r>
            <a:r>
              <a:rPr lang="cs-CZ" dirty="0" smtClean="0"/>
              <a:t> John </a:t>
            </a:r>
            <a:r>
              <a:rPr lang="cs-CZ" dirty="0" err="1" smtClean="0"/>
              <a:t>know</a:t>
            </a:r>
            <a:r>
              <a:rPr lang="cs-CZ" dirty="0" smtClean="0"/>
              <a:t> </a:t>
            </a:r>
            <a:r>
              <a:rPr lang="cs-CZ" dirty="0" err="1" smtClean="0"/>
              <a:t>that</a:t>
            </a:r>
            <a:r>
              <a:rPr lang="cs-CZ" dirty="0" smtClean="0"/>
              <a:t>?</a:t>
            </a:r>
          </a:p>
          <a:p>
            <a:r>
              <a:rPr lang="cs-CZ" dirty="0" smtClean="0"/>
              <a:t>John </a:t>
            </a:r>
            <a:r>
              <a:rPr lang="cs-CZ" dirty="0" err="1" smtClean="0"/>
              <a:t>throws</a:t>
            </a:r>
            <a:r>
              <a:rPr lang="cs-CZ" dirty="0" smtClean="0"/>
              <a:t> a </a:t>
            </a:r>
            <a:r>
              <a:rPr lang="cs-CZ" dirty="0" err="1" smtClean="0"/>
              <a:t>dart</a:t>
            </a:r>
            <a:r>
              <a:rPr lang="cs-CZ" dirty="0" smtClean="0"/>
              <a:t> </a:t>
            </a:r>
            <a:r>
              <a:rPr lang="cs-CZ" dirty="0" err="1" smtClean="0"/>
              <a:t>into</a:t>
            </a:r>
            <a:r>
              <a:rPr lang="cs-CZ" dirty="0" smtClean="0"/>
              <a:t> a </a:t>
            </a:r>
            <a:r>
              <a:rPr lang="cs-CZ" dirty="0" err="1" smtClean="0"/>
              <a:t>caledar</a:t>
            </a:r>
            <a:r>
              <a:rPr lang="cs-CZ" dirty="0" smtClean="0"/>
              <a:t> </a:t>
            </a:r>
            <a:r>
              <a:rPr lang="cs-CZ" dirty="0" err="1" smtClean="0"/>
              <a:t>shouting</a:t>
            </a:r>
            <a:r>
              <a:rPr lang="cs-CZ" dirty="0" smtClean="0"/>
              <a:t> „Anne“. He </a:t>
            </a:r>
            <a:r>
              <a:rPr lang="cs-CZ" dirty="0" err="1" smtClean="0"/>
              <a:t>hits</a:t>
            </a:r>
            <a:r>
              <a:rPr lang="cs-CZ" dirty="0" smtClean="0"/>
              <a:t> </a:t>
            </a:r>
            <a:r>
              <a:rPr lang="cs-CZ" dirty="0" err="1" smtClean="0"/>
              <a:t>today</a:t>
            </a:r>
            <a:r>
              <a:rPr lang="cs-CZ" dirty="0" smtClean="0"/>
              <a:t>. In </a:t>
            </a:r>
            <a:r>
              <a:rPr lang="cs-CZ" dirty="0" err="1" smtClean="0"/>
              <a:t>fact</a:t>
            </a:r>
            <a:r>
              <a:rPr lang="cs-CZ" dirty="0" smtClean="0"/>
              <a:t>, </a:t>
            </a:r>
            <a:r>
              <a:rPr lang="cs-CZ" dirty="0" err="1" smtClean="0"/>
              <a:t>it</a:t>
            </a:r>
            <a:r>
              <a:rPr lang="cs-CZ" dirty="0" smtClean="0"/>
              <a:t> </a:t>
            </a:r>
            <a:r>
              <a:rPr lang="cs-CZ" dirty="0" err="1" smtClean="0"/>
              <a:t>is</a:t>
            </a:r>
            <a:r>
              <a:rPr lang="cs-CZ" dirty="0" smtClean="0"/>
              <a:t> </a:t>
            </a:r>
            <a:r>
              <a:rPr lang="cs-CZ" dirty="0" err="1" smtClean="0"/>
              <a:t>Anne´s</a:t>
            </a:r>
            <a:r>
              <a:rPr lang="cs-CZ" dirty="0" smtClean="0"/>
              <a:t> </a:t>
            </a:r>
            <a:r>
              <a:rPr lang="cs-CZ" dirty="0" err="1" smtClean="0"/>
              <a:t>birthday</a:t>
            </a:r>
            <a:r>
              <a:rPr lang="cs-CZ" dirty="0" smtClean="0"/>
              <a:t> </a:t>
            </a:r>
            <a:r>
              <a:rPr lang="cs-CZ" dirty="0" err="1" smtClean="0"/>
              <a:t>today</a:t>
            </a:r>
            <a:r>
              <a:rPr lang="cs-CZ" dirty="0" smtClean="0"/>
              <a:t>. </a:t>
            </a:r>
            <a:r>
              <a:rPr lang="cs-CZ" dirty="0" err="1" smtClean="0"/>
              <a:t>Does</a:t>
            </a:r>
            <a:r>
              <a:rPr lang="cs-CZ" dirty="0" smtClean="0"/>
              <a:t> John </a:t>
            </a:r>
            <a:r>
              <a:rPr lang="cs-CZ" dirty="0" err="1" smtClean="0"/>
              <a:t>know</a:t>
            </a:r>
            <a:r>
              <a:rPr lang="cs-CZ" dirty="0" smtClean="0"/>
              <a:t> </a:t>
            </a:r>
            <a:r>
              <a:rPr lang="cs-CZ" dirty="0" err="1" smtClean="0"/>
              <a:t>that</a:t>
            </a:r>
            <a:r>
              <a:rPr lang="cs-CZ" dirty="0" smtClean="0"/>
              <a:t>?</a:t>
            </a:r>
          </a:p>
          <a:p>
            <a:r>
              <a:rPr lang="cs-CZ" dirty="0" smtClean="0"/>
              <a:t>John </a:t>
            </a:r>
            <a:r>
              <a:rPr lang="cs-CZ" dirty="0" err="1" smtClean="0"/>
              <a:t>sees</a:t>
            </a:r>
            <a:r>
              <a:rPr lang="cs-CZ" dirty="0" smtClean="0"/>
              <a:t> </a:t>
            </a:r>
            <a:r>
              <a:rPr lang="cs-CZ" dirty="0" err="1" smtClean="0"/>
              <a:t>Anne´s</a:t>
            </a:r>
            <a:r>
              <a:rPr lang="cs-CZ" dirty="0" smtClean="0"/>
              <a:t> </a:t>
            </a:r>
            <a:r>
              <a:rPr lang="cs-CZ" dirty="0" err="1" smtClean="0"/>
              <a:t>driving</a:t>
            </a:r>
            <a:r>
              <a:rPr lang="cs-CZ" dirty="0" smtClean="0"/>
              <a:t> </a:t>
            </a:r>
            <a:r>
              <a:rPr lang="cs-CZ" dirty="0" err="1" smtClean="0"/>
              <a:t>license</a:t>
            </a:r>
            <a:r>
              <a:rPr lang="cs-CZ" dirty="0" smtClean="0"/>
              <a:t> </a:t>
            </a:r>
            <a:r>
              <a:rPr lang="cs-CZ" dirty="0" err="1" smtClean="0"/>
              <a:t>showing</a:t>
            </a:r>
            <a:r>
              <a:rPr lang="cs-CZ" dirty="0" smtClean="0"/>
              <a:t> </a:t>
            </a:r>
            <a:r>
              <a:rPr lang="cs-CZ" dirty="0" err="1" smtClean="0"/>
              <a:t>it</a:t>
            </a:r>
            <a:r>
              <a:rPr lang="cs-CZ" dirty="0" smtClean="0"/>
              <a:t> </a:t>
            </a:r>
            <a:r>
              <a:rPr lang="cs-CZ" dirty="0" err="1" smtClean="0"/>
              <a:t>is</a:t>
            </a:r>
            <a:r>
              <a:rPr lang="cs-CZ" dirty="0" smtClean="0"/>
              <a:t> </a:t>
            </a:r>
            <a:r>
              <a:rPr lang="cs-CZ" dirty="0" err="1" smtClean="0"/>
              <a:t>Anne´s</a:t>
            </a:r>
            <a:r>
              <a:rPr lang="cs-CZ" dirty="0" smtClean="0"/>
              <a:t> </a:t>
            </a:r>
            <a:r>
              <a:rPr lang="cs-CZ" dirty="0" err="1" smtClean="0"/>
              <a:t>birthday</a:t>
            </a:r>
            <a:r>
              <a:rPr lang="cs-CZ" dirty="0" smtClean="0"/>
              <a:t> </a:t>
            </a:r>
            <a:r>
              <a:rPr lang="cs-CZ" dirty="0" err="1" smtClean="0"/>
              <a:t>today</a:t>
            </a:r>
            <a:r>
              <a:rPr lang="cs-CZ" dirty="0" smtClean="0"/>
              <a:t>. He has no </a:t>
            </a:r>
            <a:r>
              <a:rPr lang="cs-CZ" dirty="0" err="1" smtClean="0"/>
              <a:t>reason</a:t>
            </a:r>
            <a:r>
              <a:rPr lang="cs-CZ" dirty="0" smtClean="0"/>
              <a:t> to </a:t>
            </a:r>
            <a:r>
              <a:rPr lang="cs-CZ" dirty="0" err="1" smtClean="0"/>
              <a:t>suspect</a:t>
            </a:r>
            <a:r>
              <a:rPr lang="cs-CZ" dirty="0" smtClean="0"/>
              <a:t> </a:t>
            </a:r>
            <a:r>
              <a:rPr lang="cs-CZ" dirty="0" err="1" smtClean="0"/>
              <a:t>the</a:t>
            </a:r>
            <a:r>
              <a:rPr lang="cs-CZ" dirty="0" smtClean="0"/>
              <a:t> </a:t>
            </a:r>
            <a:r>
              <a:rPr lang="cs-CZ" dirty="0" err="1" smtClean="0"/>
              <a:t>license</a:t>
            </a:r>
            <a:r>
              <a:rPr lang="cs-CZ" dirty="0" smtClean="0"/>
              <a:t> </a:t>
            </a:r>
            <a:r>
              <a:rPr lang="cs-CZ" dirty="0" err="1" smtClean="0"/>
              <a:t>is</a:t>
            </a:r>
            <a:r>
              <a:rPr lang="cs-CZ" dirty="0" smtClean="0"/>
              <a:t> </a:t>
            </a:r>
            <a:r>
              <a:rPr lang="cs-CZ" dirty="0" err="1" smtClean="0"/>
              <a:t>fake</a:t>
            </a:r>
            <a:r>
              <a:rPr lang="cs-CZ" dirty="0" smtClean="0"/>
              <a:t>. As a </a:t>
            </a:r>
            <a:r>
              <a:rPr lang="cs-CZ" dirty="0" err="1" smtClean="0"/>
              <a:t>result</a:t>
            </a:r>
            <a:r>
              <a:rPr lang="cs-CZ" dirty="0" smtClean="0"/>
              <a:t>, he </a:t>
            </a:r>
            <a:r>
              <a:rPr lang="cs-CZ" dirty="0" err="1" smtClean="0"/>
              <a:t>forms</a:t>
            </a:r>
            <a:r>
              <a:rPr lang="cs-CZ" dirty="0" smtClean="0"/>
              <a:t> a </a:t>
            </a:r>
            <a:r>
              <a:rPr lang="cs-CZ" dirty="0" err="1" smtClean="0"/>
              <a:t>belief</a:t>
            </a:r>
            <a:r>
              <a:rPr lang="cs-CZ" dirty="0" smtClean="0"/>
              <a:t> </a:t>
            </a:r>
            <a:r>
              <a:rPr lang="cs-CZ" dirty="0" err="1" smtClean="0"/>
              <a:t>that</a:t>
            </a:r>
            <a:r>
              <a:rPr lang="cs-CZ" dirty="0" smtClean="0"/>
              <a:t> </a:t>
            </a:r>
            <a:r>
              <a:rPr lang="cs-CZ" dirty="0" err="1" smtClean="0"/>
              <a:t>it</a:t>
            </a:r>
            <a:r>
              <a:rPr lang="cs-CZ" dirty="0" smtClean="0"/>
              <a:t> </a:t>
            </a:r>
            <a:r>
              <a:rPr lang="cs-CZ" dirty="0" err="1" smtClean="0"/>
              <a:t>is</a:t>
            </a:r>
            <a:r>
              <a:rPr lang="cs-CZ" dirty="0" smtClean="0"/>
              <a:t> </a:t>
            </a:r>
            <a:r>
              <a:rPr lang="cs-CZ" dirty="0" err="1" smtClean="0"/>
              <a:t>Anne´s</a:t>
            </a:r>
            <a:r>
              <a:rPr lang="cs-CZ" dirty="0" smtClean="0"/>
              <a:t> </a:t>
            </a:r>
            <a:r>
              <a:rPr lang="cs-CZ" dirty="0" err="1" smtClean="0"/>
              <a:t>birthday</a:t>
            </a:r>
            <a:r>
              <a:rPr lang="cs-CZ" dirty="0" smtClean="0"/>
              <a:t> </a:t>
            </a:r>
            <a:r>
              <a:rPr lang="cs-CZ" dirty="0" err="1" smtClean="0"/>
              <a:t>today</a:t>
            </a:r>
            <a:r>
              <a:rPr lang="cs-CZ" dirty="0" smtClean="0"/>
              <a:t>. </a:t>
            </a:r>
            <a:r>
              <a:rPr lang="cs-CZ" dirty="0" err="1" smtClean="0"/>
              <a:t>It</a:t>
            </a:r>
            <a:r>
              <a:rPr lang="cs-CZ" dirty="0" smtClean="0"/>
              <a:t> </a:t>
            </a:r>
            <a:r>
              <a:rPr lang="cs-CZ" dirty="0" err="1" smtClean="0"/>
              <a:t>really</a:t>
            </a:r>
            <a:r>
              <a:rPr lang="cs-CZ" dirty="0" smtClean="0"/>
              <a:t> </a:t>
            </a:r>
            <a:r>
              <a:rPr lang="cs-CZ" dirty="0" err="1" smtClean="0"/>
              <a:t>is</a:t>
            </a:r>
            <a:r>
              <a:rPr lang="cs-CZ" dirty="0" smtClean="0"/>
              <a:t> </a:t>
            </a:r>
            <a:r>
              <a:rPr lang="cs-CZ" dirty="0" err="1" smtClean="0"/>
              <a:t>Anne´s</a:t>
            </a:r>
            <a:r>
              <a:rPr lang="cs-CZ" dirty="0" smtClean="0"/>
              <a:t> </a:t>
            </a:r>
            <a:r>
              <a:rPr lang="cs-CZ" dirty="0" err="1" smtClean="0"/>
              <a:t>birthday</a:t>
            </a:r>
            <a:r>
              <a:rPr lang="cs-CZ" dirty="0" smtClean="0"/>
              <a:t>. </a:t>
            </a:r>
            <a:r>
              <a:rPr lang="cs-CZ" dirty="0" err="1" smtClean="0"/>
              <a:t>Does</a:t>
            </a:r>
            <a:r>
              <a:rPr lang="cs-CZ" dirty="0" smtClean="0"/>
              <a:t> John </a:t>
            </a:r>
            <a:r>
              <a:rPr lang="cs-CZ" dirty="0" err="1" smtClean="0"/>
              <a:t>know</a:t>
            </a:r>
            <a:r>
              <a:rPr lang="cs-CZ" dirty="0" smtClean="0"/>
              <a:t> </a:t>
            </a:r>
            <a:r>
              <a:rPr lang="cs-CZ" dirty="0" err="1" smtClean="0"/>
              <a:t>that</a:t>
            </a:r>
            <a:r>
              <a:rPr lang="cs-CZ" dirty="0" smtClean="0"/>
              <a:t>?</a:t>
            </a:r>
          </a:p>
        </p:txBody>
      </p:sp>
    </p:spTree>
    <p:extLst>
      <p:ext uri="{BB962C8B-B14F-4D97-AF65-F5344CB8AC3E}">
        <p14:creationId xmlns:p14="http://schemas.microsoft.com/office/powerpoint/2010/main" val="82359563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How</a:t>
            </a:r>
            <a:r>
              <a:rPr lang="cs-CZ" dirty="0" smtClean="0"/>
              <a:t> to </a:t>
            </a:r>
            <a:r>
              <a:rPr lang="cs-CZ" dirty="0" err="1" smtClean="0"/>
              <a:t>define</a:t>
            </a:r>
            <a:r>
              <a:rPr lang="cs-CZ" dirty="0" smtClean="0"/>
              <a:t> </a:t>
            </a:r>
            <a:r>
              <a:rPr lang="cs-CZ" dirty="0" err="1" smtClean="0"/>
              <a:t>knowledge</a:t>
            </a:r>
            <a:endParaRPr lang="en-GB" dirty="0"/>
          </a:p>
        </p:txBody>
      </p:sp>
      <p:sp>
        <p:nvSpPr>
          <p:cNvPr id="3" name="Zástupný symbol pro obsah 2"/>
          <p:cNvSpPr>
            <a:spLocks noGrp="1"/>
          </p:cNvSpPr>
          <p:nvPr>
            <p:ph idx="1"/>
          </p:nvPr>
        </p:nvSpPr>
        <p:spPr/>
        <p:txBody>
          <a:bodyPr/>
          <a:lstStyle/>
          <a:p>
            <a:r>
              <a:rPr lang="cs-CZ" dirty="0" smtClean="0"/>
              <a:t>P </a:t>
            </a:r>
            <a:r>
              <a:rPr lang="cs-CZ" dirty="0" err="1" smtClean="0"/>
              <a:t>knows</a:t>
            </a:r>
            <a:r>
              <a:rPr lang="cs-CZ" dirty="0" smtClean="0"/>
              <a:t> </a:t>
            </a:r>
            <a:r>
              <a:rPr lang="cs-CZ" dirty="0" err="1" smtClean="0"/>
              <a:t>that</a:t>
            </a:r>
            <a:r>
              <a:rPr lang="cs-CZ" dirty="0" smtClean="0"/>
              <a:t> T =</a:t>
            </a:r>
            <a:r>
              <a:rPr lang="cs-CZ" dirty="0" err="1" smtClean="0"/>
              <a:t>df</a:t>
            </a:r>
            <a:r>
              <a:rPr lang="cs-CZ" dirty="0" smtClean="0"/>
              <a:t> </a:t>
            </a:r>
          </a:p>
          <a:p>
            <a:pPr lvl="1"/>
            <a:r>
              <a:rPr lang="cs-CZ" dirty="0" smtClean="0"/>
              <a:t>P has a </a:t>
            </a:r>
            <a:r>
              <a:rPr lang="cs-CZ" dirty="0" err="1" smtClean="0"/>
              <a:t>belief</a:t>
            </a:r>
            <a:r>
              <a:rPr lang="cs-CZ" dirty="0" smtClean="0"/>
              <a:t> T</a:t>
            </a:r>
          </a:p>
          <a:p>
            <a:pPr lvl="1"/>
            <a:r>
              <a:rPr lang="cs-CZ" dirty="0" smtClean="0"/>
              <a:t>T </a:t>
            </a:r>
            <a:r>
              <a:rPr lang="cs-CZ" dirty="0" err="1" smtClean="0"/>
              <a:t>is</a:t>
            </a:r>
            <a:r>
              <a:rPr lang="cs-CZ" dirty="0" smtClean="0"/>
              <a:t> </a:t>
            </a:r>
            <a:r>
              <a:rPr lang="cs-CZ" dirty="0" err="1" smtClean="0"/>
              <a:t>true</a:t>
            </a:r>
            <a:endParaRPr lang="cs-CZ" dirty="0" smtClean="0"/>
          </a:p>
          <a:p>
            <a:pPr lvl="1"/>
            <a:r>
              <a:rPr lang="cs-CZ" dirty="0" smtClean="0"/>
              <a:t>P </a:t>
            </a:r>
            <a:r>
              <a:rPr lang="cs-CZ" dirty="0" err="1" smtClean="0"/>
              <a:t>is</a:t>
            </a:r>
            <a:r>
              <a:rPr lang="cs-CZ" dirty="0" smtClean="0"/>
              <a:t> </a:t>
            </a:r>
            <a:r>
              <a:rPr lang="cs-CZ" dirty="0" err="1" smtClean="0"/>
              <a:t>justified</a:t>
            </a:r>
            <a:r>
              <a:rPr lang="cs-CZ" dirty="0" smtClean="0"/>
              <a:t> in </a:t>
            </a:r>
            <a:r>
              <a:rPr lang="cs-CZ" dirty="0" err="1" smtClean="0"/>
              <a:t>believing</a:t>
            </a:r>
            <a:r>
              <a:rPr lang="cs-CZ" dirty="0" smtClean="0"/>
              <a:t> T</a:t>
            </a:r>
            <a:endParaRPr lang="en-GB" dirty="0"/>
          </a:p>
        </p:txBody>
      </p:sp>
    </p:spTree>
    <p:extLst>
      <p:ext uri="{BB962C8B-B14F-4D97-AF65-F5344CB8AC3E}">
        <p14:creationId xmlns:p14="http://schemas.microsoft.com/office/powerpoint/2010/main" val="108443493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The</a:t>
            </a:r>
            <a:r>
              <a:rPr lang="cs-CZ" dirty="0" smtClean="0"/>
              <a:t> </a:t>
            </a:r>
            <a:r>
              <a:rPr lang="cs-CZ" dirty="0" err="1" smtClean="0"/>
              <a:t>Gettier</a:t>
            </a:r>
            <a:r>
              <a:rPr lang="cs-CZ" dirty="0" smtClean="0"/>
              <a:t> </a:t>
            </a:r>
            <a:r>
              <a:rPr lang="cs-CZ" dirty="0" err="1" smtClean="0"/>
              <a:t>Problem</a:t>
            </a:r>
            <a:endParaRPr lang="en-GB" dirty="0"/>
          </a:p>
        </p:txBody>
      </p:sp>
      <p:sp>
        <p:nvSpPr>
          <p:cNvPr id="3" name="Zástupný symbol pro obsah 2"/>
          <p:cNvSpPr>
            <a:spLocks noGrp="1"/>
          </p:cNvSpPr>
          <p:nvPr>
            <p:ph idx="1"/>
          </p:nvPr>
        </p:nvSpPr>
        <p:spPr/>
        <p:txBody>
          <a:bodyPr>
            <a:normAutofit fontScale="85000" lnSpcReduction="10000"/>
          </a:bodyPr>
          <a:lstStyle/>
          <a:p>
            <a:r>
              <a:rPr lang="cs-CZ" dirty="0" smtClean="0"/>
              <a:t>Smith and Jones </a:t>
            </a:r>
            <a:r>
              <a:rPr lang="cs-CZ" dirty="0" err="1" smtClean="0"/>
              <a:t>have</a:t>
            </a:r>
            <a:r>
              <a:rPr lang="cs-CZ" dirty="0" smtClean="0"/>
              <a:t> </a:t>
            </a:r>
            <a:r>
              <a:rPr lang="cs-CZ" dirty="0" err="1" smtClean="0"/>
              <a:t>applied</a:t>
            </a:r>
            <a:r>
              <a:rPr lang="cs-CZ" dirty="0" smtClean="0"/>
              <a:t> </a:t>
            </a:r>
            <a:r>
              <a:rPr lang="cs-CZ" dirty="0" err="1" smtClean="0"/>
              <a:t>for</a:t>
            </a:r>
            <a:r>
              <a:rPr lang="cs-CZ" dirty="0" smtClean="0"/>
              <a:t> a </a:t>
            </a:r>
            <a:r>
              <a:rPr lang="cs-CZ" dirty="0" err="1" smtClean="0"/>
              <a:t>particular</a:t>
            </a:r>
            <a:r>
              <a:rPr lang="cs-CZ" dirty="0" smtClean="0"/>
              <a:t> </a:t>
            </a:r>
            <a:r>
              <a:rPr lang="cs-CZ" dirty="0" err="1" smtClean="0"/>
              <a:t>job</a:t>
            </a:r>
            <a:r>
              <a:rPr lang="cs-CZ" dirty="0" smtClean="0"/>
              <a:t>. Smith has </a:t>
            </a:r>
            <a:r>
              <a:rPr lang="cs-CZ" dirty="0" err="1" smtClean="0"/>
              <a:t>been</a:t>
            </a:r>
            <a:r>
              <a:rPr lang="cs-CZ" dirty="0" smtClean="0"/>
              <a:t> </a:t>
            </a:r>
            <a:r>
              <a:rPr lang="cs-CZ" dirty="0" err="1" smtClean="0"/>
              <a:t>told</a:t>
            </a:r>
            <a:r>
              <a:rPr lang="cs-CZ" dirty="0" smtClean="0"/>
              <a:t> by </a:t>
            </a:r>
            <a:r>
              <a:rPr lang="cs-CZ" dirty="0" err="1" smtClean="0"/>
              <a:t>the</a:t>
            </a:r>
            <a:r>
              <a:rPr lang="cs-CZ" dirty="0" smtClean="0"/>
              <a:t> </a:t>
            </a:r>
            <a:r>
              <a:rPr lang="cs-CZ" dirty="0" err="1" smtClean="0"/>
              <a:t>director</a:t>
            </a:r>
            <a:r>
              <a:rPr lang="cs-CZ" dirty="0" smtClean="0"/>
              <a:t> </a:t>
            </a:r>
            <a:r>
              <a:rPr lang="cs-CZ" dirty="0" err="1" smtClean="0"/>
              <a:t>that</a:t>
            </a:r>
            <a:r>
              <a:rPr lang="cs-CZ" dirty="0" smtClean="0"/>
              <a:t> Jones </a:t>
            </a:r>
            <a:r>
              <a:rPr lang="cs-CZ" dirty="0" err="1" smtClean="0"/>
              <a:t>will</a:t>
            </a:r>
            <a:r>
              <a:rPr lang="cs-CZ" dirty="0" smtClean="0"/>
              <a:t> </a:t>
            </a:r>
            <a:r>
              <a:rPr lang="cs-CZ" dirty="0" err="1" smtClean="0"/>
              <a:t>get</a:t>
            </a:r>
            <a:r>
              <a:rPr lang="cs-CZ" dirty="0" smtClean="0"/>
              <a:t> </a:t>
            </a:r>
            <a:r>
              <a:rPr lang="cs-CZ" dirty="0" err="1" smtClean="0"/>
              <a:t>the</a:t>
            </a:r>
            <a:r>
              <a:rPr lang="cs-CZ" dirty="0" smtClean="0"/>
              <a:t> Job. </a:t>
            </a:r>
            <a:r>
              <a:rPr lang="cs-CZ" dirty="0" err="1" smtClean="0"/>
              <a:t>Further</a:t>
            </a:r>
            <a:r>
              <a:rPr lang="cs-CZ" dirty="0" smtClean="0"/>
              <a:t>, Jones has </a:t>
            </a:r>
            <a:r>
              <a:rPr lang="cs-CZ" dirty="0" err="1" smtClean="0"/>
              <a:t>shown</a:t>
            </a:r>
            <a:r>
              <a:rPr lang="cs-CZ" dirty="0" smtClean="0"/>
              <a:t> Smith </a:t>
            </a:r>
            <a:r>
              <a:rPr lang="cs-CZ" dirty="0" err="1" smtClean="0"/>
              <a:t>that</a:t>
            </a:r>
            <a:r>
              <a:rPr lang="cs-CZ" dirty="0" smtClean="0"/>
              <a:t> he has ten </a:t>
            </a:r>
            <a:r>
              <a:rPr lang="cs-CZ" dirty="0" err="1" smtClean="0"/>
              <a:t>coins</a:t>
            </a:r>
            <a:r>
              <a:rPr lang="cs-CZ" dirty="0" smtClean="0"/>
              <a:t> in his </a:t>
            </a:r>
            <a:r>
              <a:rPr lang="cs-CZ" dirty="0" err="1" smtClean="0"/>
              <a:t>pocket</a:t>
            </a:r>
            <a:r>
              <a:rPr lang="cs-CZ" dirty="0" smtClean="0"/>
              <a:t>. As a </a:t>
            </a:r>
            <a:r>
              <a:rPr lang="cs-CZ" dirty="0" err="1" smtClean="0"/>
              <a:t>result</a:t>
            </a:r>
            <a:r>
              <a:rPr lang="cs-CZ" dirty="0" smtClean="0"/>
              <a:t>, Smith </a:t>
            </a:r>
            <a:r>
              <a:rPr lang="cs-CZ" dirty="0" err="1" smtClean="0"/>
              <a:t>forms</a:t>
            </a:r>
            <a:r>
              <a:rPr lang="cs-CZ" dirty="0" smtClean="0"/>
              <a:t> </a:t>
            </a:r>
            <a:r>
              <a:rPr lang="cs-CZ" dirty="0" err="1" smtClean="0"/>
              <a:t>the</a:t>
            </a:r>
            <a:r>
              <a:rPr lang="cs-CZ" dirty="0" smtClean="0"/>
              <a:t> </a:t>
            </a:r>
            <a:r>
              <a:rPr lang="cs-CZ" dirty="0" err="1" smtClean="0"/>
              <a:t>following</a:t>
            </a:r>
            <a:r>
              <a:rPr lang="cs-CZ" dirty="0" smtClean="0"/>
              <a:t> </a:t>
            </a:r>
            <a:r>
              <a:rPr lang="cs-CZ" dirty="0" err="1" smtClean="0"/>
              <a:t>belief</a:t>
            </a:r>
            <a:r>
              <a:rPr lang="cs-CZ" dirty="0" smtClean="0"/>
              <a:t>: </a:t>
            </a:r>
          </a:p>
          <a:p>
            <a:pPr lvl="1"/>
            <a:r>
              <a:rPr lang="cs-CZ" dirty="0" err="1" smtClean="0"/>
              <a:t>The</a:t>
            </a:r>
            <a:r>
              <a:rPr lang="cs-CZ" dirty="0" smtClean="0"/>
              <a:t> </a:t>
            </a:r>
            <a:r>
              <a:rPr lang="cs-CZ" dirty="0" err="1" smtClean="0"/>
              <a:t>guy</a:t>
            </a:r>
            <a:r>
              <a:rPr lang="cs-CZ" dirty="0" smtClean="0"/>
              <a:t> </a:t>
            </a:r>
            <a:r>
              <a:rPr lang="cs-CZ" dirty="0" err="1" smtClean="0"/>
              <a:t>who</a:t>
            </a:r>
            <a:r>
              <a:rPr lang="cs-CZ" dirty="0" smtClean="0"/>
              <a:t> </a:t>
            </a:r>
            <a:r>
              <a:rPr lang="cs-CZ" dirty="0" err="1" smtClean="0"/>
              <a:t>will</a:t>
            </a:r>
            <a:r>
              <a:rPr lang="cs-CZ" dirty="0" smtClean="0"/>
              <a:t> </a:t>
            </a:r>
            <a:r>
              <a:rPr lang="cs-CZ" dirty="0" err="1" smtClean="0"/>
              <a:t>get</a:t>
            </a:r>
            <a:r>
              <a:rPr lang="cs-CZ" dirty="0" smtClean="0"/>
              <a:t> </a:t>
            </a:r>
            <a:r>
              <a:rPr lang="cs-CZ" dirty="0" err="1" smtClean="0"/>
              <a:t>the</a:t>
            </a:r>
            <a:r>
              <a:rPr lang="cs-CZ" dirty="0" smtClean="0"/>
              <a:t> </a:t>
            </a:r>
            <a:r>
              <a:rPr lang="cs-CZ" dirty="0" err="1" smtClean="0"/>
              <a:t>job</a:t>
            </a:r>
            <a:r>
              <a:rPr lang="cs-CZ" dirty="0" smtClean="0"/>
              <a:t> has ten </a:t>
            </a:r>
            <a:r>
              <a:rPr lang="cs-CZ" dirty="0" err="1" smtClean="0"/>
              <a:t>coins</a:t>
            </a:r>
            <a:r>
              <a:rPr lang="cs-CZ" dirty="0" smtClean="0"/>
              <a:t> in his </a:t>
            </a:r>
            <a:r>
              <a:rPr lang="cs-CZ" dirty="0" err="1" smtClean="0"/>
              <a:t>pocket</a:t>
            </a:r>
            <a:endParaRPr lang="cs-CZ" dirty="0" smtClean="0"/>
          </a:p>
          <a:p>
            <a:r>
              <a:rPr lang="cs-CZ" dirty="0" err="1" smtClean="0"/>
              <a:t>However</a:t>
            </a:r>
            <a:r>
              <a:rPr lang="cs-CZ" dirty="0" smtClean="0"/>
              <a:t>, </a:t>
            </a:r>
            <a:r>
              <a:rPr lang="cs-CZ" dirty="0" err="1" smtClean="0"/>
              <a:t>it</a:t>
            </a:r>
            <a:r>
              <a:rPr lang="cs-CZ" dirty="0" smtClean="0"/>
              <a:t> </a:t>
            </a:r>
            <a:r>
              <a:rPr lang="cs-CZ" dirty="0" err="1" smtClean="0"/>
              <a:t>is</a:t>
            </a:r>
            <a:r>
              <a:rPr lang="cs-CZ" dirty="0" smtClean="0"/>
              <a:t> Smith </a:t>
            </a:r>
            <a:r>
              <a:rPr lang="cs-CZ" dirty="0" err="1" smtClean="0"/>
              <a:t>who</a:t>
            </a:r>
            <a:r>
              <a:rPr lang="cs-CZ" dirty="0" smtClean="0"/>
              <a:t> </a:t>
            </a:r>
            <a:r>
              <a:rPr lang="cs-CZ" dirty="0" err="1" smtClean="0"/>
              <a:t>gets</a:t>
            </a:r>
            <a:r>
              <a:rPr lang="cs-CZ" dirty="0" smtClean="0"/>
              <a:t> </a:t>
            </a:r>
            <a:r>
              <a:rPr lang="cs-CZ" dirty="0" err="1" smtClean="0"/>
              <a:t>the</a:t>
            </a:r>
            <a:r>
              <a:rPr lang="cs-CZ" dirty="0" smtClean="0"/>
              <a:t> </a:t>
            </a:r>
            <a:r>
              <a:rPr lang="cs-CZ" dirty="0" err="1" smtClean="0"/>
              <a:t>job</a:t>
            </a:r>
            <a:r>
              <a:rPr lang="cs-CZ" dirty="0" smtClean="0"/>
              <a:t> in </a:t>
            </a:r>
            <a:r>
              <a:rPr lang="cs-CZ" dirty="0" err="1" smtClean="0"/>
              <a:t>the</a:t>
            </a:r>
            <a:r>
              <a:rPr lang="cs-CZ" dirty="0" smtClean="0"/>
              <a:t> end and, in </a:t>
            </a:r>
            <a:r>
              <a:rPr lang="cs-CZ" dirty="0" err="1" smtClean="0"/>
              <a:t>fact</a:t>
            </a:r>
            <a:r>
              <a:rPr lang="cs-CZ" dirty="0" smtClean="0"/>
              <a:t>, Smith </a:t>
            </a:r>
            <a:r>
              <a:rPr lang="cs-CZ" dirty="0" err="1" smtClean="0"/>
              <a:t>also</a:t>
            </a:r>
            <a:r>
              <a:rPr lang="cs-CZ" dirty="0" smtClean="0"/>
              <a:t> has ten </a:t>
            </a:r>
            <a:r>
              <a:rPr lang="cs-CZ" dirty="0" err="1" smtClean="0"/>
              <a:t>coins</a:t>
            </a:r>
            <a:r>
              <a:rPr lang="cs-CZ" dirty="0" smtClean="0"/>
              <a:t> in his </a:t>
            </a:r>
            <a:r>
              <a:rPr lang="cs-CZ" dirty="0" err="1" smtClean="0"/>
              <a:t>pocket</a:t>
            </a:r>
            <a:r>
              <a:rPr lang="cs-CZ" dirty="0" smtClean="0"/>
              <a:t>. </a:t>
            </a:r>
          </a:p>
          <a:p>
            <a:pPr marL="0" indent="0">
              <a:buNone/>
            </a:pPr>
            <a:endParaRPr lang="cs-CZ" dirty="0" smtClean="0"/>
          </a:p>
          <a:p>
            <a:r>
              <a:rPr lang="cs-CZ" dirty="0" smtClean="0"/>
              <a:t>His </a:t>
            </a:r>
            <a:r>
              <a:rPr lang="cs-CZ" dirty="0" err="1" smtClean="0"/>
              <a:t>belief</a:t>
            </a:r>
            <a:r>
              <a:rPr lang="cs-CZ" dirty="0" smtClean="0"/>
              <a:t> </a:t>
            </a:r>
            <a:r>
              <a:rPr lang="cs-CZ" dirty="0" err="1" smtClean="0"/>
              <a:t>is</a:t>
            </a:r>
            <a:r>
              <a:rPr lang="cs-CZ" dirty="0" smtClean="0"/>
              <a:t> </a:t>
            </a:r>
            <a:r>
              <a:rPr lang="cs-CZ" dirty="0" err="1" smtClean="0"/>
              <a:t>true</a:t>
            </a:r>
            <a:r>
              <a:rPr lang="cs-CZ" dirty="0" smtClean="0"/>
              <a:t> and </a:t>
            </a:r>
            <a:r>
              <a:rPr lang="cs-CZ" dirty="0" err="1" smtClean="0"/>
              <a:t>justified</a:t>
            </a:r>
            <a:r>
              <a:rPr lang="cs-CZ" dirty="0" smtClean="0"/>
              <a:t>, but </a:t>
            </a:r>
            <a:r>
              <a:rPr lang="cs-CZ" dirty="0" err="1" smtClean="0"/>
              <a:t>is</a:t>
            </a:r>
            <a:r>
              <a:rPr lang="cs-CZ" dirty="0" smtClean="0"/>
              <a:t> not </a:t>
            </a:r>
            <a:r>
              <a:rPr lang="cs-CZ" dirty="0" err="1" smtClean="0"/>
              <a:t>knowledge</a:t>
            </a:r>
            <a:r>
              <a:rPr lang="cs-CZ" dirty="0" smtClean="0"/>
              <a:t>. </a:t>
            </a:r>
            <a:endParaRPr lang="en-GB" dirty="0"/>
          </a:p>
        </p:txBody>
      </p:sp>
    </p:spTree>
    <p:extLst>
      <p:ext uri="{BB962C8B-B14F-4D97-AF65-F5344CB8AC3E}">
        <p14:creationId xmlns:p14="http://schemas.microsoft.com/office/powerpoint/2010/main" val="1027615658"/>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7826</Words>
  <Application>Microsoft Office PowerPoint</Application>
  <PresentationFormat>Předvádění na obrazovce (4:3)</PresentationFormat>
  <Paragraphs>1009</Paragraphs>
  <Slides>202</Slides>
  <Notes>88</Notes>
  <HiddenSlides>0</HiddenSlides>
  <MMClips>0</MMClips>
  <ScaleCrop>false</ScaleCrop>
  <HeadingPairs>
    <vt:vector size="4" baseType="variant">
      <vt:variant>
        <vt:lpstr>Motiv</vt:lpstr>
      </vt:variant>
      <vt:variant>
        <vt:i4>1</vt:i4>
      </vt:variant>
      <vt:variant>
        <vt:lpstr>Nadpisy snímků</vt:lpstr>
      </vt:variant>
      <vt:variant>
        <vt:i4>202</vt:i4>
      </vt:variant>
    </vt:vector>
  </HeadingPairs>
  <TitlesOfParts>
    <vt:vector size="203" baseType="lpstr">
      <vt:lpstr>Motiv systému Office</vt:lpstr>
      <vt:lpstr>Philosophy for non-philosophical disciplines students</vt:lpstr>
      <vt:lpstr>Course requirements</vt:lpstr>
      <vt:lpstr>What is philosophy?</vt:lpstr>
      <vt:lpstr>What is philosophy?</vt:lpstr>
      <vt:lpstr>Why study philosophy?</vt:lpstr>
      <vt:lpstr>Is philosophy difficult?</vt:lpstr>
      <vt:lpstr>Concept I - God</vt:lpstr>
      <vt:lpstr>Why start with God?</vt:lpstr>
      <vt:lpstr>The Design Argument</vt:lpstr>
      <vt:lpstr>Criticisms</vt:lpstr>
      <vt:lpstr>Criticisms</vt:lpstr>
      <vt:lpstr>The Fine Tuning Argument</vt:lpstr>
      <vt:lpstr>Criticisms</vt:lpstr>
      <vt:lpstr>The First Cause Argument</vt:lpstr>
      <vt:lpstr>Criticisms</vt:lpstr>
      <vt:lpstr>The Ontological Argument</vt:lpstr>
      <vt:lpstr>Criticisms</vt:lpstr>
      <vt:lpstr>The Problem of Evil</vt:lpstr>
      <vt:lpstr>The argument</vt:lpstr>
      <vt:lpstr>Saintliness</vt:lpstr>
      <vt:lpstr>Artistic Analogy</vt:lpstr>
      <vt:lpstr>Free Will Defence</vt:lpstr>
      <vt:lpstr>Free Will Defence</vt:lpstr>
      <vt:lpstr>Laws of Nature</vt:lpstr>
      <vt:lpstr>Pascal´s Wager</vt:lpstr>
      <vt:lpstr>Pascal´s Wager</vt:lpstr>
      <vt:lpstr>Metaphysics</vt:lpstr>
      <vt:lpstr>Motivations</vt:lpstr>
      <vt:lpstr>Ship of Theseus</vt:lpstr>
      <vt:lpstr>Ship of Theseus</vt:lpstr>
      <vt:lpstr>Motivations 2</vt:lpstr>
      <vt:lpstr>Two questions</vt:lpstr>
      <vt:lpstr>Soul and immortality</vt:lpstr>
      <vt:lpstr>Soul and immortality</vt:lpstr>
      <vt:lpstr>Body and immortality</vt:lpstr>
      <vt:lpstr>Memory theory</vt:lpstr>
      <vt:lpstr>Memory theory</vt:lpstr>
      <vt:lpstr>Problems of memory theory</vt:lpstr>
      <vt:lpstr>Psychological theory</vt:lpstr>
      <vt:lpstr>Psychological theory</vt:lpstr>
      <vt:lpstr>Problems of PT</vt:lpstr>
      <vt:lpstr>Problems of PT</vt:lpstr>
      <vt:lpstr>Problems of PT</vt:lpstr>
      <vt:lpstr>Problems</vt:lpstr>
      <vt:lpstr>Identity does not matter</vt:lpstr>
      <vt:lpstr>Animalism</vt:lpstr>
      <vt:lpstr>The fetus problem</vt:lpstr>
      <vt:lpstr>Popular answer</vt:lpstr>
      <vt:lpstr>Problem</vt:lpstr>
      <vt:lpstr>Animalism and the practical</vt:lpstr>
      <vt:lpstr>Concept 2 - Morality</vt:lpstr>
      <vt:lpstr>Motivating questions</vt:lpstr>
      <vt:lpstr>Consequentialism</vt:lpstr>
      <vt:lpstr>Basics</vt:lpstr>
      <vt:lpstr>Theories of happiness</vt:lpstr>
      <vt:lpstr>Criticisms</vt:lpstr>
      <vt:lpstr>Rule utilitarianism</vt:lpstr>
      <vt:lpstr>Duty-based theories</vt:lpstr>
      <vt:lpstr>Basics</vt:lpstr>
      <vt:lpstr>CHRISTIAN ETHICS</vt:lpstr>
      <vt:lpstr>What is God´s will?</vt:lpstr>
      <vt:lpstr>The Euthyphro Dilemma</vt:lpstr>
      <vt:lpstr>KANTIAN ETHICS</vt:lpstr>
      <vt:lpstr>The Categorical Imperative</vt:lpstr>
      <vt:lpstr>The Categorical Imperative</vt:lpstr>
      <vt:lpstr>Criticism</vt:lpstr>
      <vt:lpstr>Criticism</vt:lpstr>
      <vt:lpstr>Doing harm vs. allowing harm</vt:lpstr>
      <vt:lpstr> Intending harm vs. forseeing harm </vt:lpstr>
      <vt:lpstr>A means vs. an end</vt:lpstr>
      <vt:lpstr>Virtue Theory</vt:lpstr>
      <vt:lpstr>Basics</vt:lpstr>
      <vt:lpstr>VIRTUE THEORY</vt:lpstr>
      <vt:lpstr>Criticisms</vt:lpstr>
      <vt:lpstr>Appearance and Reality</vt:lpstr>
      <vt:lpstr>Outline</vt:lpstr>
      <vt:lpstr>Common-sense realism</vt:lpstr>
      <vt:lpstr>Prezentace aplikace PowerPoint</vt:lpstr>
      <vt:lpstr>The Illusion Argument</vt:lpstr>
      <vt:lpstr>Criticisms</vt:lpstr>
      <vt:lpstr>Brain in a vat</vt:lpstr>
      <vt:lpstr>Memory reliability</vt:lpstr>
      <vt:lpstr>An answer to the sceptic</vt:lpstr>
      <vt:lpstr>Representative Realism</vt:lpstr>
      <vt:lpstr>Prezentace aplikace PowerPoint</vt:lpstr>
      <vt:lpstr>Primary and secondary qualities</vt:lpstr>
      <vt:lpstr>Criticisms</vt:lpstr>
      <vt:lpstr>Criticism</vt:lpstr>
      <vt:lpstr>Idealism</vt:lpstr>
      <vt:lpstr>Prezentace aplikace PowerPoint</vt:lpstr>
      <vt:lpstr>Criticisms</vt:lpstr>
      <vt:lpstr>Criticisms</vt:lpstr>
      <vt:lpstr>Causal Realism</vt:lpstr>
      <vt:lpstr>Prezentace aplikace PowerPoint</vt:lpstr>
      <vt:lpstr>Prezentace aplikace PowerPoint</vt:lpstr>
      <vt:lpstr>knowledge</vt:lpstr>
      <vt:lpstr>How to define knowledge</vt:lpstr>
      <vt:lpstr>How to define knowledge</vt:lpstr>
      <vt:lpstr>The Gettier Problem</vt:lpstr>
      <vt:lpstr>Justification</vt:lpstr>
      <vt:lpstr>Truth</vt:lpstr>
      <vt:lpstr>Critical thinking</vt:lpstr>
      <vt:lpstr>Prezentace aplikace PowerPoint</vt:lpstr>
      <vt:lpstr>Logic</vt:lpstr>
      <vt:lpstr>Argument </vt:lpstr>
      <vt:lpstr>Unsupported statements</vt:lpstr>
      <vt:lpstr>Statement</vt:lpstr>
      <vt:lpstr>Premises</vt:lpstr>
      <vt:lpstr>Conclusion</vt:lpstr>
      <vt:lpstr>Good/bad arguments</vt:lpstr>
      <vt:lpstr>Prezentace aplikace PowerPoint</vt:lpstr>
      <vt:lpstr>Prezentace aplikace PowerPoint</vt:lpstr>
      <vt:lpstr>Frequent types of non-arguments  1.Passages lacking an inferential claim</vt:lpstr>
      <vt:lpstr>Frequent types of non-arguments  1.Passages lacking an inferential claim</vt:lpstr>
      <vt:lpstr>Frequent types of non-arguments  1.Passages lacking an inferential claim</vt:lpstr>
      <vt:lpstr>Frequent types of non-arguments  1.Passages lacking an inferential claim</vt:lpstr>
      <vt:lpstr>Frequent types of non-arguments  1.Passages lacking an inferential claim</vt:lpstr>
      <vt:lpstr>Frequent types of non-arguments  1.Passages lacking an inferential claim</vt:lpstr>
      <vt:lpstr>Frequent types of non-arguments  2. Conditional Statements</vt:lpstr>
      <vt:lpstr>Frequent types of non-arguments  2. Conditional Statements</vt:lpstr>
      <vt:lpstr>Frequent types of non-arguments  3. Explanation</vt:lpstr>
      <vt:lpstr>Frequent types of non-arguments  3. Explanation</vt:lpstr>
      <vt:lpstr>Prezentace aplikace PowerPoint</vt:lpstr>
      <vt:lpstr>Prezentace aplikace PowerPoint</vt:lpstr>
      <vt:lpstr>Prezentace aplikace PowerPoint</vt:lpstr>
      <vt:lpstr>Typical deductive arguments</vt:lpstr>
      <vt:lpstr>Typical deductive arguments</vt:lpstr>
      <vt:lpstr>Typical deductive arguments</vt:lpstr>
      <vt:lpstr>Typical deductive arguments</vt:lpstr>
      <vt:lpstr>Typical deductive arguments</vt:lpstr>
      <vt:lpstr>Typical inductive arguments</vt:lpstr>
      <vt:lpstr>Typical inductive arguments</vt:lpstr>
      <vt:lpstr>Typical inductive arguments</vt:lpstr>
      <vt:lpstr>Typical inductive arguments</vt:lpstr>
      <vt:lpstr>Typical inductive arguments</vt:lpstr>
      <vt:lpstr>Typical inductive arguments</vt:lpstr>
      <vt:lpstr>Conclusion </vt:lpstr>
      <vt:lpstr>Prezentace aplikace PowerPoint</vt:lpstr>
      <vt:lpstr>Prezentace aplikace PowerPoint</vt:lpstr>
      <vt:lpstr>Types of argument structure</vt:lpstr>
      <vt:lpstr>Vertical pattern</vt:lpstr>
      <vt:lpstr>Vertical pattern</vt:lpstr>
      <vt:lpstr>Horizontal pattern</vt:lpstr>
      <vt:lpstr>Horizontal Pattern</vt:lpstr>
      <vt:lpstr>Conjoint premises</vt:lpstr>
      <vt:lpstr>Conjoint premises</vt:lpstr>
      <vt:lpstr>Multiple conclusion</vt:lpstr>
      <vt:lpstr>Multiple conclusion</vt:lpstr>
      <vt:lpstr>Hidden premises</vt:lpstr>
      <vt:lpstr>example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6. basic properties of arguments</vt:lpstr>
      <vt:lpstr>Assessment of conditions</vt:lpstr>
      <vt:lpstr>Validity, invalidity</vt:lpstr>
      <vt:lpstr>Validity, invalidity</vt:lpstr>
      <vt:lpstr>Soundness</vt:lpstr>
      <vt:lpstr>Summary</vt:lpstr>
      <vt:lpstr>Summary</vt:lpstr>
      <vt:lpstr>INFORMAL FALLACIES Fallacies of relevance</vt:lpstr>
      <vt:lpstr>Example 1</vt:lpstr>
      <vt:lpstr>Appeal to force </vt:lpstr>
      <vt:lpstr>Example 2</vt:lpstr>
      <vt:lpstr>Appeal to pity</vt:lpstr>
      <vt:lpstr>Example 3</vt:lpstr>
      <vt:lpstr>Appeal to people</vt:lpstr>
      <vt:lpstr>Example 4</vt:lpstr>
      <vt:lpstr>Argument ad hominem</vt:lpstr>
      <vt:lpstr>Example 5</vt:lpstr>
      <vt:lpstr>Straw Man</vt:lpstr>
      <vt:lpstr>Example 6</vt:lpstr>
      <vt:lpstr>Red Herring</vt:lpstr>
      <vt:lpstr>Example 7</vt:lpstr>
      <vt:lpstr>Missing the point </vt:lpstr>
      <vt:lpstr>Prezentace aplikace PowerPoint</vt:lpstr>
      <vt:lpstr>Fallacies of weak induction</vt:lpstr>
      <vt:lpstr>Example 1</vt:lpstr>
      <vt:lpstr>Appeal to unqualified authority</vt:lpstr>
      <vt:lpstr>untrustworthiness</vt:lpstr>
      <vt:lpstr>Example 2</vt:lpstr>
      <vt:lpstr>Appeal to ignorance</vt:lpstr>
      <vt:lpstr>Example 3</vt:lpstr>
      <vt:lpstr>Hasty generalization</vt:lpstr>
      <vt:lpstr>Example 4</vt:lpstr>
      <vt:lpstr>False cause</vt:lpstr>
      <vt:lpstr>varieties</vt:lpstr>
      <vt:lpstr>Prezentace aplikace PowerPoint</vt:lpstr>
      <vt:lpstr>Prezentace aplikace PowerPoint</vt:lpstr>
      <vt:lpstr>Example 5</vt:lpstr>
      <vt:lpstr>Slippery slope</vt:lpstr>
      <vt:lpstr>Example 6</vt:lpstr>
      <vt:lpstr>Weak analogy</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PHILOSOPHY 101</dc:title>
  <dc:creator>Radim</dc:creator>
  <cp:lastModifiedBy>reviewer</cp:lastModifiedBy>
  <cp:revision>116</cp:revision>
  <dcterms:created xsi:type="dcterms:W3CDTF">2015-02-05T07:28:36Z</dcterms:created>
  <dcterms:modified xsi:type="dcterms:W3CDTF">2018-02-22T09:16:28Z</dcterms:modified>
</cp:coreProperties>
</file>