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04" r:id="rId11"/>
    <p:sldId id="313" r:id="rId12"/>
    <p:sldId id="294" r:id="rId13"/>
    <p:sldId id="295" r:id="rId14"/>
    <p:sldId id="296" r:id="rId15"/>
    <p:sldId id="263" r:id="rId16"/>
    <p:sldId id="257" r:id="rId17"/>
    <p:sldId id="264" r:id="rId18"/>
    <p:sldId id="266" r:id="rId19"/>
    <p:sldId id="265" r:id="rId20"/>
    <p:sldId id="314" r:id="rId21"/>
    <p:sldId id="315" r:id="rId22"/>
    <p:sldId id="317" r:id="rId23"/>
    <p:sldId id="267" r:id="rId24"/>
    <p:sldId id="268" r:id="rId25"/>
    <p:sldId id="269" r:id="rId26"/>
    <p:sldId id="270" r:id="rId27"/>
    <p:sldId id="322" r:id="rId28"/>
    <p:sldId id="319" r:id="rId29"/>
    <p:sldId id="321" r:id="rId30"/>
    <p:sldId id="323" r:id="rId31"/>
    <p:sldId id="271" r:id="rId32"/>
    <p:sldId id="259" r:id="rId33"/>
    <p:sldId id="262" r:id="rId34"/>
    <p:sldId id="299" r:id="rId35"/>
    <p:sldId id="258" r:id="rId36"/>
    <p:sldId id="272" r:id="rId37"/>
    <p:sldId id="281" r:id="rId38"/>
    <p:sldId id="282" r:id="rId39"/>
    <p:sldId id="300" r:id="rId40"/>
    <p:sldId id="260" r:id="rId41"/>
    <p:sldId id="283" r:id="rId42"/>
    <p:sldId id="301" r:id="rId43"/>
    <p:sldId id="324" r:id="rId44"/>
    <p:sldId id="284" r:id="rId45"/>
    <p:sldId id="285" r:id="rId46"/>
    <p:sldId id="325" r:id="rId47"/>
    <p:sldId id="273" r:id="rId48"/>
    <p:sldId id="274" r:id="rId49"/>
    <p:sldId id="326" r:id="rId50"/>
    <p:sldId id="275" r:id="rId51"/>
    <p:sldId id="286" r:id="rId52"/>
    <p:sldId id="276" r:id="rId53"/>
    <p:sldId id="277" r:id="rId54"/>
    <p:sldId id="287" r:id="rId55"/>
    <p:sldId id="327" r:id="rId56"/>
    <p:sldId id="278" r:id="rId57"/>
    <p:sldId id="280" r:id="rId58"/>
    <p:sldId id="302" r:id="rId59"/>
    <p:sldId id="318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0903-B5BD-4C85-A8AC-9D50B281A8A6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35563-5E94-43AD-A165-E878EF2CA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39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29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35563-5E94-43AD-A165-E878EF2CA20E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7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35563-5E94-43AD-A165-E878EF2CA20E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6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33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70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09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8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30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3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45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84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5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91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8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2A6E-BEF6-43AE-8B4E-B40E638C202B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5DA4-E4DF-4FE4-9841-9DCF2F89D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7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vc.instituto-camoes.pt/tempolingua/07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icionarioegramatica.com.br/cronologia-da-lingua-portugues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2pJe7pw9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COreBJXOZ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 smtClean="0">
                <a:solidFill>
                  <a:srgbClr val="FF0000"/>
                </a:solidFill>
              </a:rPr>
              <a:t>GALEGO-PORTUGUÊS</a:t>
            </a:r>
            <a:br>
              <a:rPr lang="pt-PT" b="1" smtClean="0">
                <a:solidFill>
                  <a:srgbClr val="FF0000"/>
                </a:solidFill>
              </a:rPr>
            </a:br>
            <a:r>
              <a:rPr lang="pt-PT" b="1" smtClean="0">
                <a:solidFill>
                  <a:srgbClr val="FF0000"/>
                </a:solidFill>
              </a:rPr>
              <a:t>PORTUGUÊS ANTIGO</a:t>
            </a:r>
            <a:endParaRPr lang="cs-CZ" b="1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 smtClean="0">
                <a:solidFill>
                  <a:srgbClr val="FFFF00"/>
                </a:solidFill>
              </a:rPr>
              <a:t>Esperança Cardeira</a:t>
            </a:r>
          </a:p>
          <a:p>
            <a:r>
              <a:rPr lang="pt-PT" b="1" smtClean="0">
                <a:solidFill>
                  <a:srgbClr val="FFFF00"/>
                </a:solidFill>
              </a:rPr>
              <a:t>História do Português</a:t>
            </a:r>
          </a:p>
          <a:p>
            <a:r>
              <a:rPr lang="pt-PT" b="1" smtClean="0">
                <a:solidFill>
                  <a:srgbClr val="FFFF00"/>
                </a:solidFill>
              </a:rPr>
              <a:t>(pp.44-56)</a:t>
            </a:r>
            <a:endParaRPr lang="cs-CZ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dado Portucalense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72" y="350"/>
            <a:ext cx="5250159" cy="28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raimundo e henriques -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27" y="2790824"/>
            <a:ext cx="55816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Reino de Portugal Afonso Henriques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0" y="764704"/>
            <a:ext cx="6658926" cy="57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9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Problemas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investiga</a:t>
            </a:r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ção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 Limitação: a língua escrita não reflete </a:t>
            </a:r>
            <a:r>
              <a:rPr lang="cs-CZ" dirty="0" smtClean="0"/>
              <a:t>  </a:t>
            </a:r>
            <a:r>
              <a:rPr lang="pt-PT" dirty="0" smtClean="0"/>
              <a:t>exatamente a língua falada</a:t>
            </a:r>
          </a:p>
          <a:p>
            <a:r>
              <a:rPr lang="pt-PT" b="1" dirty="0" smtClean="0"/>
              <a:t>Documentos literário x não literários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Documentos literários</a:t>
            </a:r>
            <a:r>
              <a:rPr lang="pt-PT" dirty="0" smtClean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pt-PT" b="1" dirty="0" smtClean="0">
                <a:solidFill>
                  <a:schemeClr val="accent2"/>
                </a:solidFill>
              </a:rPr>
              <a:t>+</a:t>
            </a:r>
            <a:r>
              <a:rPr lang="pt-PT" b="1" dirty="0" smtClean="0"/>
              <a:t> </a:t>
            </a:r>
            <a:r>
              <a:rPr lang="pt-PT" dirty="0" smtClean="0"/>
              <a:t>riqueza linguística, testos poéticos permitem através da métrica e rima análises profundas</a:t>
            </a:r>
            <a:endParaRPr lang="cs-CZ" dirty="0" smtClean="0"/>
          </a:p>
          <a:p>
            <a:pPr marL="0" indent="0">
              <a:buNone/>
            </a:pPr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pt-PT" dirty="0" smtClean="0"/>
              <a:t> sobreviveram aos nosso dias à custa das cópias que os foram progressivamente modificando, sendo difícil reconhecer o que é a língua original e o que é a actualização do texto.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1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Problemas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</a:t>
            </a:r>
            <a:r>
              <a:rPr lang="pt-P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ção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b="1" u="sng" dirty="0" smtClean="0">
                <a:solidFill>
                  <a:srgbClr val="00B0F0"/>
                </a:solidFill>
              </a:rPr>
              <a:t>Documentos não literários:</a:t>
            </a:r>
            <a:endParaRPr lang="cs-CZ" b="1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u="sng" dirty="0" smtClean="0">
                <a:solidFill>
                  <a:srgbClr val="FF0000"/>
                </a:solidFill>
              </a:rPr>
              <a:t>+</a:t>
            </a:r>
            <a:r>
              <a:rPr lang="pt-PT" b="1" u="sng" dirty="0" smtClean="0">
                <a:solidFill>
                  <a:srgbClr val="C00000"/>
                </a:solidFill>
              </a:rPr>
              <a:t> </a:t>
            </a:r>
            <a:r>
              <a:rPr lang="pt-PT" dirty="0" smtClean="0"/>
              <a:t>sabe-se o lugar e a data do documento escrito, origem do autor – notário responsável pela sua elaboração</a:t>
            </a:r>
            <a:endParaRPr lang="cs-CZ" dirty="0" smtClean="0"/>
          </a:p>
          <a:p>
            <a:pPr marL="0" indent="0">
              <a:buNone/>
            </a:pPr>
            <a:r>
              <a:rPr lang="pt-PT" b="1" u="sng" dirty="0" smtClean="0">
                <a:solidFill>
                  <a:srgbClr val="FF0000"/>
                </a:solidFill>
              </a:rPr>
              <a:t>+</a:t>
            </a:r>
            <a:r>
              <a:rPr lang="cs-CZ" dirty="0" smtClean="0"/>
              <a:t>m</a:t>
            </a:r>
            <a:r>
              <a:rPr lang="pt-PT" dirty="0" smtClean="0"/>
              <a:t>ais próxima da oralidade apesar dos formalismos inerentes a este tipo de texto</a:t>
            </a:r>
            <a:endParaRPr lang="cs-CZ" dirty="0" smtClean="0"/>
          </a:p>
          <a:p>
            <a:pPr marL="0" indent="0">
              <a:buNone/>
            </a:pPr>
            <a:r>
              <a:rPr lang="pt-PT" b="1" u="sng" dirty="0" smtClean="0">
                <a:solidFill>
                  <a:srgbClr val="0070C0"/>
                </a:solidFill>
              </a:rPr>
              <a:t>-</a:t>
            </a:r>
            <a:r>
              <a:rPr lang="pt-PT" u="sng" dirty="0" smtClean="0">
                <a:solidFill>
                  <a:srgbClr val="0070C0"/>
                </a:solidFill>
              </a:rPr>
              <a:t> </a:t>
            </a:r>
            <a:r>
              <a:rPr lang="pt-PT" dirty="0" smtClean="0"/>
              <a:t>frequentemente difíceis de interpretar sem o paior de especialistas em paleografia e em outras áreas, como a diplomacia, codicologia, , etc. </a:t>
            </a:r>
          </a:p>
          <a:p>
            <a:pPr lvl="1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44353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1"/>
                </a:solidFill>
              </a:rPr>
              <a:t>Os primeiros séculos da reconquista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A língua falada ainda não se traduzia na escrita</a:t>
            </a:r>
          </a:p>
          <a:p>
            <a:pPr algn="just"/>
            <a:r>
              <a:rPr lang="pt-PT" b="1" dirty="0" smtClean="0"/>
              <a:t>O latim </a:t>
            </a:r>
            <a:r>
              <a:rPr lang="pt-PT" dirty="0" smtClean="0"/>
              <a:t>– </a:t>
            </a:r>
            <a:r>
              <a:rPr lang="pt-PT" b="1" dirty="0" smtClean="0"/>
              <a:t>língua de prestígio </a:t>
            </a:r>
            <a:r>
              <a:rPr lang="pt-PT" dirty="0" smtClean="0"/>
              <a:t>– por isso, os primeiros documentos do Condado Portucalense de D. Teresa e D. Henrique e os do reino indepedente são de Afonso Henriques.</a:t>
            </a:r>
          </a:p>
          <a:p>
            <a:pPr algn="just"/>
            <a:r>
              <a:rPr lang="pt-PT" dirty="0" smtClean="0"/>
              <a:t>O latim, apesar de ser língua de pr</a:t>
            </a:r>
            <a:r>
              <a:rPr lang="cs-CZ" dirty="0" smtClean="0"/>
              <a:t>e</a:t>
            </a:r>
            <a:r>
              <a:rPr lang="pt-PT" dirty="0" smtClean="0"/>
              <a:t>stígio, era muito simplificado e pronunciado de uma forma muito próxima do romance falado, o que permitia compreensão mesmo por aquelas pessoas que não tivessem capacidade de se exprimirem em latim. </a:t>
            </a:r>
          </a:p>
        </p:txBody>
      </p:sp>
    </p:spTree>
    <p:extLst>
      <p:ext uri="{BB962C8B-B14F-4D97-AF65-F5344CB8AC3E}">
        <p14:creationId xmlns:p14="http://schemas.microsoft.com/office/powerpoint/2010/main" val="84414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>
                <a:solidFill>
                  <a:srgbClr val="0070C0"/>
                </a:solidFill>
              </a:rPr>
              <a:t/>
            </a:r>
            <a:br>
              <a:rPr lang="pt-PT" b="1" smtClean="0">
                <a:solidFill>
                  <a:srgbClr val="0070C0"/>
                </a:solidFill>
              </a:rPr>
            </a:br>
            <a:r>
              <a:rPr lang="pt-PT" b="1" smtClean="0">
                <a:solidFill>
                  <a:srgbClr val="0070C0"/>
                </a:solidFill>
              </a:rPr>
              <a:t>Os primeiros textos escritos em língua portuguesa surgem no século XII. </a:t>
            </a:r>
            <a:r>
              <a:rPr lang="pt-PT" b="1" smtClean="0"/>
              <a:t/>
            </a:r>
            <a:br>
              <a:rPr lang="pt-PT" b="1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O latim deixou de ser usado como a linguagem tabeliónica (notarial) e assim, foi sendo substituído pela língua portuguesa. Assim,  </a:t>
            </a:r>
            <a:r>
              <a:rPr lang="pt-PT" b="1" dirty="0" smtClean="0"/>
              <a:t>os primeiros textos escritos em língua portuguesa </a:t>
            </a:r>
            <a:r>
              <a:rPr lang="pt-PT" dirty="0" smtClean="0"/>
              <a:t>surgem </a:t>
            </a:r>
            <a:r>
              <a:rPr lang="pt-PT" b="1" dirty="0" smtClean="0"/>
              <a:t>no século XII. </a:t>
            </a:r>
          </a:p>
          <a:p>
            <a:pPr marL="0" indent="0" algn="ctr">
              <a:buNone/>
            </a:pPr>
            <a:r>
              <a:rPr lang="pt-PT" dirty="0" smtClean="0"/>
              <a:t>Ao passo que </a:t>
            </a:r>
            <a:r>
              <a:rPr lang="pt-PT" b="1" dirty="0" smtClean="0"/>
              <a:t>em França </a:t>
            </a:r>
            <a:r>
              <a:rPr lang="pt-PT" dirty="0" smtClean="0"/>
              <a:t>os mais antigos documentos linguísticos têm quase todos </a:t>
            </a:r>
            <a:r>
              <a:rPr lang="pt-PT" b="1" dirty="0" smtClean="0"/>
              <a:t>origem eclesiástica</a:t>
            </a:r>
            <a:r>
              <a:rPr lang="pt-PT" dirty="0" smtClean="0"/>
              <a:t>, </a:t>
            </a:r>
          </a:p>
          <a:p>
            <a:pPr marL="0" indent="0" algn="ctr">
              <a:buNone/>
            </a:pPr>
            <a:r>
              <a:rPr lang="pt-PT" dirty="0" smtClean="0"/>
              <a:t>x</a:t>
            </a:r>
          </a:p>
          <a:p>
            <a:pPr marL="0" indent="0" algn="ctr">
              <a:buNone/>
            </a:pPr>
            <a:r>
              <a:rPr lang="pt-PT" b="1" dirty="0" smtClean="0"/>
              <a:t>em Portugal </a:t>
            </a:r>
            <a:r>
              <a:rPr lang="pt-PT" dirty="0" smtClean="0"/>
              <a:t>têm </a:t>
            </a:r>
            <a:r>
              <a:rPr lang="pt-PT" b="1" dirty="0" smtClean="0"/>
              <a:t>origem jurída</a:t>
            </a:r>
            <a:r>
              <a:rPr lang="pt-PT" dirty="0" smtClean="0"/>
              <a:t>. São escrituras de compra, cartas de doação, testamentos e outros..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38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>
                <a:solidFill>
                  <a:srgbClr val="0070C0"/>
                </a:solidFill>
              </a:rPr>
              <a:t/>
            </a:r>
            <a:br>
              <a:rPr lang="pt-PT" b="1" smtClean="0">
                <a:solidFill>
                  <a:srgbClr val="0070C0"/>
                </a:solidFill>
              </a:rPr>
            </a:br>
            <a:r>
              <a:rPr lang="pt-PT" b="1" smtClean="0">
                <a:solidFill>
                  <a:srgbClr val="0070C0"/>
                </a:solidFill>
              </a:rPr>
              <a:t>Os documentos mais antigos escritos em Português</a:t>
            </a:r>
            <a:r>
              <a:rPr lang="pt-PT" smtClean="0"/>
              <a:t/>
            </a:r>
            <a:br>
              <a:rPr lang="pt-PT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smtClean="0"/>
          </a:p>
          <a:p>
            <a:pPr algn="just"/>
            <a:r>
              <a:rPr lang="pt-PT" smtClean="0"/>
              <a:t>Do século </a:t>
            </a:r>
            <a:r>
              <a:rPr lang="pt-PT" b="1" smtClean="0"/>
              <a:t>IX</a:t>
            </a:r>
            <a:r>
              <a:rPr lang="pt-PT" smtClean="0"/>
              <a:t> até ao século </a:t>
            </a:r>
            <a:r>
              <a:rPr lang="pt-PT" b="1" smtClean="0"/>
              <a:t>XII</a:t>
            </a:r>
            <a:r>
              <a:rPr lang="pt-PT" smtClean="0"/>
              <a:t> conservou-se um grande número de </a:t>
            </a:r>
            <a:r>
              <a:rPr lang="pt-PT" b="1" smtClean="0"/>
              <a:t>documentos latinos </a:t>
            </a:r>
            <a:r>
              <a:rPr lang="pt-PT" smtClean="0"/>
              <a:t>de Portugal em que aparecem </a:t>
            </a:r>
            <a:r>
              <a:rPr lang="pt-PT" b="1" smtClean="0"/>
              <a:t>palavras porquguesas</a:t>
            </a:r>
            <a:r>
              <a:rPr lang="pt-PT" smtClean="0"/>
              <a:t> em grafia latinizante. Consistuem </a:t>
            </a:r>
            <a:r>
              <a:rPr lang="pt-PT" b="1" smtClean="0"/>
              <a:t>os primeiros vestígios </a:t>
            </a:r>
            <a:r>
              <a:rPr lang="pt-PT" smtClean="0"/>
              <a:t>da língua portuguesa. </a:t>
            </a:r>
          </a:p>
          <a:p>
            <a:pPr algn="just"/>
            <a:r>
              <a:rPr lang="pt-PT" b="1" smtClean="0"/>
              <a:t>Portugaliae Monumenta Historica (diplomata et Chartae) </a:t>
            </a:r>
            <a:r>
              <a:rPr lang="pt-PT" smtClean="0"/>
              <a:t>contêm </a:t>
            </a:r>
            <a:r>
              <a:rPr lang="pt-PT" b="1" smtClean="0"/>
              <a:t>952</a:t>
            </a:r>
            <a:r>
              <a:rPr lang="pt-PT" smtClean="0"/>
              <a:t> documentos.</a:t>
            </a:r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03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>
                <a:solidFill>
                  <a:srgbClr val="0070C0"/>
                </a:solidFill>
              </a:rPr>
              <a:t>1143</a:t>
            </a:r>
            <a:r>
              <a:rPr lang="pt-PT" smtClean="0">
                <a:solidFill>
                  <a:srgbClr val="0070C0"/>
                </a:solidFill>
              </a:rPr>
              <a:t> -o Reino de Portugal torna-se num </a:t>
            </a:r>
            <a:r>
              <a:rPr lang="pt-PT" b="1" smtClean="0">
                <a:solidFill>
                  <a:srgbClr val="0070C0"/>
                </a:solidFill>
              </a:rPr>
              <a:t>estado independente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pPr algn="just"/>
            <a:r>
              <a:rPr lang="pt-PT" dirty="0" smtClean="0"/>
              <a:t>Os primeiros documentos escritos em </a:t>
            </a:r>
            <a:r>
              <a:rPr lang="pt-PT" b="1" dirty="0" smtClean="0"/>
              <a:t>Língua Portuguesa</a:t>
            </a:r>
            <a:r>
              <a:rPr lang="pt-PT" dirty="0" smtClean="0"/>
              <a:t> relacionam-se com o ano de </a:t>
            </a:r>
            <a:r>
              <a:rPr lang="pt-PT" b="1" dirty="0" smtClean="0"/>
              <a:t>1143</a:t>
            </a:r>
            <a:r>
              <a:rPr lang="pt-PT" dirty="0" smtClean="0"/>
              <a:t> quando o Reino de Portugal se torna num </a:t>
            </a:r>
            <a:r>
              <a:rPr lang="pt-PT" b="1" dirty="0" smtClean="0"/>
              <a:t>estado independente </a:t>
            </a:r>
            <a:r>
              <a:rPr lang="pt-PT" dirty="0" smtClean="0"/>
              <a:t>e quando nos paços portugueses florescia uma </a:t>
            </a:r>
            <a:r>
              <a:rPr lang="pt-PT" b="1" dirty="0" smtClean="0"/>
              <a:t>literatura</a:t>
            </a:r>
            <a:r>
              <a:rPr lang="pt-PT" dirty="0" smtClean="0"/>
              <a:t> em parte importada, em parte autóctone.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39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>
                <a:solidFill>
                  <a:srgbClr val="0070C0"/>
                </a:solidFill>
              </a:rPr>
              <a:t/>
            </a:r>
            <a:br>
              <a:rPr lang="pt-PT" b="1" smtClean="0">
                <a:solidFill>
                  <a:srgbClr val="0070C0"/>
                </a:solidFill>
              </a:rPr>
            </a:br>
            <a:r>
              <a:rPr lang="pt-PT" b="1" smtClean="0">
                <a:solidFill>
                  <a:srgbClr val="0070C0"/>
                </a:solidFill>
              </a:rPr>
              <a:t>GEOGRAFIA DOS OUTROS DOCUMENTOS</a:t>
            </a:r>
            <a:br>
              <a:rPr lang="pt-PT" b="1" smtClean="0">
                <a:solidFill>
                  <a:srgbClr val="0070C0"/>
                </a:solidFill>
              </a:rPr>
            </a:b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 </a:t>
            </a:r>
            <a:r>
              <a:rPr lang="pt-PT" dirty="0" smtClean="0"/>
              <a:t>A maioria dos documentos: </a:t>
            </a:r>
            <a:r>
              <a:rPr lang="pt-PT" b="1" dirty="0" smtClean="0"/>
              <a:t>entre Douro e Minho </a:t>
            </a:r>
            <a:endParaRPr lang="cs-CZ" b="1" dirty="0" smtClean="0"/>
          </a:p>
          <a:p>
            <a:pPr algn="just"/>
            <a:r>
              <a:rPr lang="cs-CZ" dirty="0" smtClean="0"/>
              <a:t>u</a:t>
            </a:r>
            <a:r>
              <a:rPr lang="pt-PT" dirty="0" smtClean="0"/>
              <a:t>m título de compra – 1262 – Porto</a:t>
            </a:r>
          </a:p>
          <a:p>
            <a:r>
              <a:rPr lang="cs-CZ" dirty="0" smtClean="0"/>
              <a:t>o</a:t>
            </a:r>
            <a:r>
              <a:rPr lang="pt-PT" dirty="0" smtClean="0"/>
              <a:t>utras regiões com documentos linguísticos: a Beira,Lisboa, </a:t>
            </a:r>
            <a:r>
              <a:rPr lang="cs-CZ" dirty="0" smtClean="0"/>
              <a:t>É</a:t>
            </a:r>
            <a:r>
              <a:rPr lang="pt-PT" dirty="0" smtClean="0"/>
              <a:t>vora, Lagos, Loulé, Albufeira.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4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/>
              <a:t/>
            </a:r>
            <a:br>
              <a:rPr lang="pt-PT" b="1" smtClean="0"/>
            </a:br>
            <a:r>
              <a:rPr lang="pt-PT" b="1" smtClean="0">
                <a:solidFill>
                  <a:srgbClr val="0070C0"/>
                </a:solidFill>
              </a:rPr>
              <a:t>DOCUMENTOS DO NORTE DE PORTUGAL</a:t>
            </a:r>
            <a:br>
              <a:rPr lang="pt-PT" b="1" smtClean="0">
                <a:solidFill>
                  <a:srgbClr val="0070C0"/>
                </a:solidFill>
              </a:rPr>
            </a:b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t-PT" b="1" dirty="0" smtClean="0"/>
          </a:p>
          <a:p>
            <a:r>
              <a:rPr lang="pt-PT" dirty="0" smtClean="0"/>
              <a:t>O documento </a:t>
            </a:r>
            <a:r>
              <a:rPr lang="pt-PT" b="1" dirty="0" smtClean="0"/>
              <a:t>mais antigo em língua portuguesa</a:t>
            </a:r>
            <a:r>
              <a:rPr lang="pt-PT" dirty="0" smtClean="0"/>
              <a:t>, oficialmente, é </a:t>
            </a:r>
            <a:r>
              <a:rPr lang="pt-PT" b="1" i="1" dirty="0" smtClean="0"/>
              <a:t>Auto de Partilhas </a:t>
            </a:r>
            <a:r>
              <a:rPr lang="pt-PT" dirty="0" smtClean="0"/>
              <a:t>de 1192 (1230).</a:t>
            </a:r>
          </a:p>
          <a:p>
            <a:r>
              <a:rPr lang="pt-PT" dirty="0" smtClean="0"/>
              <a:t>O segundo documento mais antigo em língua portuguesa é (era 1231) </a:t>
            </a:r>
            <a:r>
              <a:rPr lang="pt-PT" b="1" dirty="0"/>
              <a:t>um pequeno testamento de 1193 </a:t>
            </a:r>
            <a:endParaRPr lang="pt-PT" dirty="0" smtClean="0"/>
          </a:p>
          <a:p>
            <a:r>
              <a:rPr lang="pt-PT" dirty="0" smtClean="0"/>
              <a:t>O terceiro documento mais antigo em LP, e o mais extenso, é o </a:t>
            </a:r>
            <a:r>
              <a:rPr lang="pt-PT" b="1" i="1" dirty="0" smtClean="0"/>
              <a:t>Testamento do rei D. Afonso II </a:t>
            </a:r>
            <a:r>
              <a:rPr lang="pt-PT" dirty="0" smtClean="0"/>
              <a:t>de 1214.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84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 DO SÉCULO XI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PT" b="1" dirty="0" smtClean="0"/>
              <a:t>Afonso VI</a:t>
            </a:r>
            <a:r>
              <a:rPr lang="pt-PT" dirty="0" smtClean="0"/>
              <a:t> durante  </a:t>
            </a:r>
            <a:r>
              <a:rPr lang="cs-CZ" dirty="0" smtClean="0"/>
              <a:t>a </a:t>
            </a:r>
            <a:r>
              <a:rPr lang="cs-CZ" dirty="0" err="1"/>
              <a:t>guerra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os </a:t>
            </a:r>
            <a:r>
              <a:rPr lang="cs-CZ" dirty="0" err="1" smtClean="0"/>
              <a:t>muçulmanos</a:t>
            </a:r>
            <a:r>
              <a:rPr lang="pt-PT" dirty="0" smtClean="0"/>
              <a:t>, chamou </a:t>
            </a:r>
            <a:r>
              <a:rPr lang="cs-CZ" dirty="0" smtClean="0"/>
              <a:t>os </a:t>
            </a:r>
            <a:r>
              <a:rPr lang="cs-CZ" dirty="0" err="1"/>
              <a:t>príncipes</a:t>
            </a:r>
            <a:r>
              <a:rPr lang="cs-CZ" dirty="0"/>
              <a:t> </a:t>
            </a:r>
            <a:r>
              <a:rPr lang="cs-CZ" dirty="0" err="1"/>
              <a:t>dalém</a:t>
            </a:r>
            <a:r>
              <a:rPr lang="cs-CZ" dirty="0"/>
              <a:t> </a:t>
            </a: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 smtClean="0"/>
              <a:t>Pirinéus</a:t>
            </a:r>
            <a:r>
              <a:rPr lang="pt-PT" dirty="0" smtClean="0"/>
              <a:t>. Entre eles </a:t>
            </a:r>
            <a:r>
              <a:rPr lang="cs-CZ" dirty="0" smtClean="0"/>
              <a:t>o </a:t>
            </a:r>
            <a:r>
              <a:rPr lang="cs-CZ" b="1" dirty="0" err="1"/>
              <a:t>príncipe</a:t>
            </a:r>
            <a:r>
              <a:rPr lang="cs-CZ" b="1" dirty="0"/>
              <a:t> </a:t>
            </a:r>
            <a:r>
              <a:rPr lang="cs-CZ" b="1" dirty="0" err="1"/>
              <a:t>Henrique</a:t>
            </a:r>
            <a:r>
              <a:rPr lang="cs-CZ" b="1" dirty="0"/>
              <a:t> </a:t>
            </a:r>
            <a:r>
              <a:rPr lang="pt-PT" dirty="0" smtClean="0"/>
              <a:t>e o </a:t>
            </a:r>
            <a:r>
              <a:rPr lang="cs-CZ" dirty="0" err="1" smtClean="0"/>
              <a:t>seu</a:t>
            </a:r>
            <a:r>
              <a:rPr lang="cs-CZ" dirty="0" smtClean="0"/>
              <a:t> </a:t>
            </a:r>
            <a:r>
              <a:rPr lang="cs-CZ" dirty="0"/>
              <a:t>primo </a:t>
            </a:r>
            <a:r>
              <a:rPr lang="cs-CZ" b="1" dirty="0" err="1"/>
              <a:t>Raimundo</a:t>
            </a:r>
            <a:r>
              <a:rPr lang="cs-CZ" dirty="0"/>
              <a:t> de </a:t>
            </a:r>
            <a:r>
              <a:rPr lang="cs-CZ" b="1" dirty="0" err="1" smtClean="0"/>
              <a:t>Borgonha</a:t>
            </a:r>
            <a:r>
              <a:rPr lang="pt-PT" dirty="0" smtClean="0"/>
              <a:t>.</a:t>
            </a:r>
            <a:r>
              <a:rPr lang="cs-CZ" dirty="0" smtClean="0"/>
              <a:t> </a:t>
            </a: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príncipes</a:t>
            </a:r>
            <a:r>
              <a:rPr lang="cs-CZ" dirty="0"/>
              <a:t> </a:t>
            </a:r>
            <a:r>
              <a:rPr lang="cs-CZ" dirty="0" err="1"/>
              <a:t>granjearam</a:t>
            </a:r>
            <a:r>
              <a:rPr lang="cs-CZ" dirty="0"/>
              <a:t> grande </a:t>
            </a:r>
            <a:r>
              <a:rPr lang="cs-CZ" dirty="0" err="1"/>
              <a:t>reputação</a:t>
            </a:r>
            <a:r>
              <a:rPr lang="cs-CZ" dirty="0"/>
              <a:t> </a:t>
            </a:r>
            <a:r>
              <a:rPr lang="cs-CZ" dirty="0" err="1"/>
              <a:t>pelo</a:t>
            </a:r>
            <a:r>
              <a:rPr lang="cs-CZ" dirty="0"/>
              <a:t> </a:t>
            </a:r>
            <a:r>
              <a:rPr lang="cs-CZ" dirty="0" err="1"/>
              <a:t>seu</a:t>
            </a:r>
            <a:r>
              <a:rPr lang="cs-CZ" dirty="0"/>
              <a:t> </a:t>
            </a:r>
            <a:r>
              <a:rPr lang="cs-CZ" dirty="0" err="1"/>
              <a:t>valor</a:t>
            </a:r>
            <a:r>
              <a:rPr lang="cs-CZ" dirty="0"/>
              <a:t> </a:t>
            </a:r>
            <a:r>
              <a:rPr lang="cs-CZ" dirty="0" err="1"/>
              <a:t>nas</a:t>
            </a:r>
            <a:r>
              <a:rPr lang="cs-CZ" dirty="0"/>
              <a:t> </a:t>
            </a:r>
            <a:r>
              <a:rPr lang="cs-CZ" dirty="0" err="1"/>
              <a:t>guerras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entraram</a:t>
            </a:r>
            <a:r>
              <a:rPr lang="cs-CZ" dirty="0"/>
              <a:t>, e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prémio</a:t>
            </a:r>
            <a:r>
              <a:rPr lang="cs-CZ" dirty="0"/>
              <a:t> </a:t>
            </a: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/>
              <a:t>serviços</a:t>
            </a:r>
            <a:r>
              <a:rPr lang="cs-CZ" dirty="0"/>
              <a:t> </a:t>
            </a:r>
            <a:r>
              <a:rPr lang="cs-CZ" dirty="0" err="1"/>
              <a:t>prestados</a:t>
            </a:r>
            <a:r>
              <a:rPr lang="cs-CZ" dirty="0"/>
              <a:t>, </a:t>
            </a:r>
            <a:endParaRPr lang="pt-PT" dirty="0" smtClean="0"/>
          </a:p>
          <a:p>
            <a:pPr algn="just"/>
            <a:r>
              <a:rPr lang="cs-CZ" dirty="0" smtClean="0"/>
              <a:t>D</a:t>
            </a:r>
            <a:r>
              <a:rPr lang="cs-CZ" dirty="0"/>
              <a:t>. </a:t>
            </a:r>
            <a:r>
              <a:rPr lang="cs-CZ" dirty="0" err="1"/>
              <a:t>Afonso</a:t>
            </a:r>
            <a:r>
              <a:rPr lang="cs-CZ" dirty="0"/>
              <a:t> VI </a:t>
            </a:r>
            <a:r>
              <a:rPr lang="cs-CZ" dirty="0" err="1"/>
              <a:t>casou</a:t>
            </a:r>
            <a:r>
              <a:rPr lang="cs-CZ" dirty="0"/>
              <a:t> 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sua </a:t>
            </a:r>
            <a:r>
              <a:rPr lang="cs-CZ" dirty="0" err="1"/>
              <a:t>filha</a:t>
            </a:r>
            <a:r>
              <a:rPr lang="cs-CZ" dirty="0"/>
              <a:t> </a:t>
            </a:r>
            <a:r>
              <a:rPr lang="cs-CZ" b="1" dirty="0" smtClean="0"/>
              <a:t>D</a:t>
            </a:r>
            <a:r>
              <a:rPr lang="cs-CZ" b="1" dirty="0"/>
              <a:t>. </a:t>
            </a:r>
            <a:r>
              <a:rPr lang="cs-CZ" b="1" dirty="0" err="1"/>
              <a:t>Urraca</a:t>
            </a:r>
            <a:r>
              <a:rPr lang="cs-CZ" b="1" dirty="0"/>
              <a:t> </a:t>
            </a:r>
            <a:r>
              <a:rPr lang="cs-CZ" b="1" dirty="0" err="1"/>
              <a:t>com</a:t>
            </a:r>
            <a:r>
              <a:rPr lang="cs-CZ" b="1" dirty="0"/>
              <a:t> </a:t>
            </a:r>
            <a:r>
              <a:rPr lang="cs-CZ" b="1" dirty="0" err="1" smtClean="0"/>
              <a:t>Raimundo</a:t>
            </a:r>
            <a:r>
              <a:rPr lang="cs-CZ" dirty="0"/>
              <a:t> </a:t>
            </a:r>
            <a:r>
              <a:rPr lang="cs-CZ" dirty="0" smtClean="0"/>
              <a:t>–</a:t>
            </a:r>
            <a:r>
              <a:rPr lang="pt-PT" dirty="0" smtClean="0"/>
              <a:t> </a:t>
            </a:r>
            <a:r>
              <a:rPr lang="cs-CZ" dirty="0" err="1" smtClean="0"/>
              <a:t>concede-lhe</a:t>
            </a:r>
            <a:r>
              <a:rPr lang="cs-CZ" dirty="0" smtClean="0"/>
              <a:t> o </a:t>
            </a:r>
            <a:r>
              <a:rPr lang="pt-PT" dirty="0" smtClean="0"/>
              <a:t>território </a:t>
            </a:r>
            <a:r>
              <a:rPr lang="pt-PT" dirty="0"/>
              <a:t>de </a:t>
            </a:r>
            <a:r>
              <a:rPr lang="pt-PT" b="1" dirty="0"/>
              <a:t>Galaecia</a:t>
            </a:r>
            <a:r>
              <a:rPr lang="pt-PT" dirty="0"/>
              <a:t> 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sua </a:t>
            </a:r>
            <a:r>
              <a:rPr lang="cs-CZ" dirty="0" err="1" smtClean="0"/>
              <a:t>filha</a:t>
            </a:r>
            <a:r>
              <a:rPr lang="cs-CZ" dirty="0" smtClean="0"/>
              <a:t> bastarda </a:t>
            </a:r>
            <a:r>
              <a:rPr lang="cs-CZ" b="1" dirty="0" smtClean="0"/>
              <a:t>D</a:t>
            </a:r>
            <a:r>
              <a:rPr lang="cs-CZ" b="1" dirty="0"/>
              <a:t>. Teresa ou </a:t>
            </a:r>
            <a:r>
              <a:rPr lang="cs-CZ" b="1" dirty="0" err="1" smtClean="0"/>
              <a:t>Tareja</a:t>
            </a:r>
            <a:r>
              <a:rPr lang="cs-CZ" dirty="0" smtClean="0"/>
              <a:t>  </a:t>
            </a:r>
            <a:r>
              <a:rPr lang="cs-CZ" b="1" dirty="0" err="1"/>
              <a:t>com</a:t>
            </a:r>
            <a:r>
              <a:rPr lang="cs-CZ" b="1" dirty="0"/>
              <a:t> D. </a:t>
            </a:r>
            <a:r>
              <a:rPr lang="cs-CZ" b="1" dirty="0" err="1" smtClean="0"/>
              <a:t>Henrique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concede-lhe</a:t>
            </a:r>
            <a:r>
              <a:rPr lang="cs-CZ" dirty="0" smtClean="0"/>
              <a:t> </a:t>
            </a:r>
            <a:r>
              <a:rPr lang="pt-PT" dirty="0" smtClean="0"/>
              <a:t>o território de </a:t>
            </a:r>
            <a:r>
              <a:rPr lang="pt-PT" b="1" dirty="0" smtClean="0"/>
              <a:t>Conimbriga e de Portucale </a:t>
            </a:r>
            <a:r>
              <a:rPr lang="cs-CZ" dirty="0" smtClean="0"/>
              <a:t> </a:t>
            </a:r>
            <a:endParaRPr lang="pt-PT" dirty="0" smtClean="0"/>
          </a:p>
          <a:p>
            <a:pPr marL="0" indent="0">
              <a:buNone/>
            </a:pPr>
            <a:endParaRPr lang="pt-PT" b="1" dirty="0" smtClean="0"/>
          </a:p>
        </p:txBody>
      </p:sp>
    </p:spTree>
    <p:extLst>
      <p:ext uri="{BB962C8B-B14F-4D97-AF65-F5344CB8AC3E}">
        <p14:creationId xmlns:p14="http://schemas.microsoft.com/office/powerpoint/2010/main" val="26839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 i="1" dirty="0">
                <a:solidFill>
                  <a:schemeClr val="accent1"/>
                </a:solidFill>
              </a:rPr>
              <a:t>Testamento do rei D. Afonso II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Assim à primeira vista pode não parecer, mas o texto da imagem acima, datado de 27 de Junho de 1214 (ou seja, «IIII.or dias por andar de junio, E(r)a M.ª CC.ª Lª II.ª», não esquecendo de fazer o desconto de 38 anos do calendário da era hispânica...), é considerado o primeiro documento oficial escrito em português</a:t>
            </a:r>
            <a:r>
              <a:rPr lang="pt-BR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Neste texto de D. Afonso II é utilizada oficialmente uma língua já falada pelo povo e distanciada do latim. Passados oito séculos, a versão ortográfica actual do início desse documento seria esta: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in</a:t>
            </a:r>
            <a:r>
              <a:rPr lang="pt-BR" dirty="0"/>
              <a:t> </a:t>
            </a:r>
            <a:r>
              <a:rPr lang="pt-BR" u="sng" dirty="0">
                <a:hlinkClick r:id="rId2"/>
              </a:rPr>
              <a:t>http://cvc.instituto-camoes.pt/tempolingua/07.html</a:t>
            </a:r>
            <a:r>
              <a:rPr lang="pt-BR" dirty="0"/>
              <a:t> [consultado em 27-06-2014</a:t>
            </a:r>
            <a:r>
              <a:rPr lang="pt-BR" dirty="0" smtClean="0"/>
              <a:t>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81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i="1" dirty="0">
                <a:solidFill>
                  <a:schemeClr val="accent1"/>
                </a:solidFill>
              </a:rPr>
              <a:t>Testamento do rei D. Afonso II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dirty="0"/>
              <a:t>« </a:t>
            </a:r>
            <a:r>
              <a:rPr lang="pt-BR" sz="1800" dirty="0" smtClean="0"/>
              <a:t>En'o </a:t>
            </a:r>
            <a:r>
              <a:rPr lang="pt-BR" sz="1800" dirty="0"/>
              <a:t>nome de Deus. Eu rei don Afonso pela gracia de Deus rei de Portugal, seendo sano e saluo, temëte o dia de mia morte, a saude de mia alma e a proe de mia molier raina dona Orraca e de me(us) filios e de me(us) uassalos e de todo meu reino fiz mia mãda p(er) q(ue) de pos mia morte mia molier e me(us) filios e meu reino e me(us) uassalos e todas aq(ue)las cousas q(ue) De(us) mi deu en poder sten en paz e en folgãcia. P(ri)meiram(en)te mãdo q(ue) meu filio infante don Sancho q(ue) ei da raina dona Orraca agia meu reino enteg(ra)m(en)te e en paz. E ssi este for morto sen semmel, o maior filio q(ue) ouuer da raina dona Orraca agia o reino entegram(en)te e en paz. E ssi filio barõ nõ ouuermos, a maior filia q(ue) ouuuermos agia'o </a:t>
            </a:r>
            <a:r>
              <a:rPr lang="pt-BR" sz="1800" dirty="0" smtClean="0"/>
              <a:t>[...]»</a:t>
            </a:r>
            <a:endParaRPr lang="cs-CZ" sz="1800" dirty="0" smtClean="0"/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pt-BR" sz="1800" dirty="0" smtClean="0"/>
              <a:t> «</a:t>
            </a:r>
            <a:r>
              <a:rPr lang="pt-BR" sz="1800" dirty="0"/>
              <a:t>Em nome de Deus. Eu rei dom Afonso pela graça de Deus rei de Portugal, sendo são e salvo, temente o dia de minha morte, a saúde de minha alma e a prole de minha mulher rainha dona Urraca e de meus filhos e de meus vassalos e de todo meu reino fiz minha manda para que depois da minha morte minha mulher e meus filhos e meu reino e meus vassalos e todas aquelas coisas que Deus me deu em poder estejam em paz e em folgança. Primeiramente mando que meu filho infante dom Sancho que hei da rainha dona Urraca haja meu reino integramente e em paz. E se este for morto sem semente, o maior filho que houver da rainha dona Urraca haja o reino integramente e em paz. E se filho barão não houvermos, a maior filha que houvermos o haja </a:t>
            </a:r>
            <a:r>
              <a:rPr lang="pt-BR" sz="1800" dirty="0" smtClean="0"/>
              <a:t>[...]»</a:t>
            </a:r>
            <a:endParaRPr lang="cs-CZ" sz="1800" dirty="0" smtClean="0"/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4923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aKT8XAbZIBQ/U62s3jN0OeI/AAAAAAAAAxE/MPDfKYURE78/s1600/1214_testamento_Afonso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95121" cy="44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8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/>
              <a:t/>
            </a:r>
            <a:br>
              <a:rPr lang="pt-PT" b="1" smtClean="0"/>
            </a:br>
            <a:r>
              <a:rPr lang="pt-PT" b="1" smtClean="0">
                <a:solidFill>
                  <a:srgbClr val="0070C0"/>
                </a:solidFill>
              </a:rPr>
              <a:t>A linguagem tabeliónica </a:t>
            </a:r>
            <a:r>
              <a:rPr lang="pt-PT" smtClean="0">
                <a:solidFill>
                  <a:srgbClr val="0070C0"/>
                </a:solidFill>
              </a:rPr>
              <a:t/>
            </a:r>
            <a:br>
              <a:rPr lang="pt-PT" smtClean="0">
                <a:solidFill>
                  <a:srgbClr val="0070C0"/>
                </a:solidFill>
              </a:rPr>
            </a:b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 smtClean="0"/>
              <a:t>muito oficial, pouco nos diz sobre a linguagem corrente daquela época, é uma linguagem de uma comunidade mais restrita, demasiado tradicional e convencional nas suas formas e expressões.</a:t>
            </a:r>
          </a:p>
          <a:p>
            <a:pPr algn="just"/>
            <a:r>
              <a:rPr lang="pt-PT" smtClean="0"/>
              <a:t>é valiosa para a datação de certos fenómentos fonéticos ou pelo menos de determinadas particularidades ortgráficas. </a:t>
            </a:r>
          </a:p>
          <a:p>
            <a:pPr algn="just"/>
            <a:r>
              <a:rPr lang="pt-PT" smtClean="0"/>
              <a:t>seria importante averiguar a sede das várias chancelarias em que os documentos foram redigidos e saber a naturalidade e condições de vida do tabeliães para podermos esclarecer a geografia dos fenómenos fonéticos e morfológicos que surgem nos documentos: acontece que nem sempre o local onde os manuscritos foram descobertos se identifica com a terra natal do escrivão .</a:t>
            </a:r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46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0070C0"/>
                </a:solidFill>
              </a:rPr>
              <a:t>Escritura da Fundação da Igreja de Lordosa - Viseu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992887" cy="4320480"/>
          </a:xfrm>
        </p:spPr>
      </p:pic>
    </p:spTree>
    <p:extLst>
      <p:ext uri="{BB962C8B-B14F-4D97-AF65-F5344CB8AC3E}">
        <p14:creationId xmlns:p14="http://schemas.microsoft.com/office/powerpoint/2010/main" val="2030784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>
                <a:solidFill>
                  <a:srgbClr val="0070C0"/>
                </a:solidFill>
              </a:rPr>
              <a:t>Escritura da fundação da Igreja da Lordosa</a:t>
            </a:r>
            <a:endParaRPr lang="cs-CZ" b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mtClean="0"/>
              <a:t>escrito em 882, em Latim</a:t>
            </a:r>
          </a:p>
          <a:p>
            <a:r>
              <a:rPr lang="pt-PT" i="1" smtClean="0"/>
              <a:t>moastica</a:t>
            </a:r>
            <a:r>
              <a:rPr lang="pt-PT" smtClean="0"/>
              <a:t> – em vez de </a:t>
            </a:r>
            <a:r>
              <a:rPr lang="pt-PT" i="1" smtClean="0"/>
              <a:t>monastica </a:t>
            </a:r>
            <a:r>
              <a:rPr lang="pt-PT" smtClean="0"/>
              <a:t>(síncope de n)</a:t>
            </a:r>
          </a:p>
          <a:p>
            <a:pPr marL="0" indent="0" algn="ctr">
              <a:buNone/>
            </a:pPr>
            <a:r>
              <a:rPr lang="pt-PT" smtClean="0"/>
              <a:t>mo</a:t>
            </a:r>
            <a:r>
              <a:rPr lang="pt-PT" b="1" smtClean="0"/>
              <a:t>n</a:t>
            </a:r>
            <a:r>
              <a:rPr lang="pt-PT" smtClean="0"/>
              <a:t>astica 	mo</a:t>
            </a:r>
            <a:r>
              <a:rPr lang="pt-PT" b="1" smtClean="0"/>
              <a:t>n</a:t>
            </a:r>
            <a:r>
              <a:rPr lang="pt-PT" smtClean="0"/>
              <a:t>astica 	 mo</a:t>
            </a:r>
            <a:r>
              <a:rPr lang="pt-PT" b="1" strike="sngStrike" smtClean="0"/>
              <a:t>n</a:t>
            </a:r>
            <a:r>
              <a:rPr lang="pt-PT" smtClean="0"/>
              <a:t>astica </a:t>
            </a:r>
            <a:endParaRPr lang="cs-CZ"/>
          </a:p>
        </p:txBody>
      </p:sp>
      <p:sp>
        <p:nvSpPr>
          <p:cNvPr id="4" name="Zahnutá šipka nahoru 3"/>
          <p:cNvSpPr/>
          <p:nvPr/>
        </p:nvSpPr>
        <p:spPr>
          <a:xfrm>
            <a:off x="2411760" y="3789040"/>
            <a:ext cx="1944216" cy="4434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nahoru 4"/>
          <p:cNvSpPr/>
          <p:nvPr/>
        </p:nvSpPr>
        <p:spPr>
          <a:xfrm>
            <a:off x="4355976" y="3861048"/>
            <a:ext cx="1944216" cy="4434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24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 smtClean="0">
                <a:solidFill>
                  <a:srgbClr val="0070C0"/>
                </a:solidFill>
              </a:rPr>
              <a:t>século XIII</a:t>
            </a:r>
            <a:endParaRPr lang="cs-CZ" b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PT" dirty="0" smtClean="0"/>
              <a:t>No século </a:t>
            </a:r>
            <a:r>
              <a:rPr lang="pt-PT" b="1" dirty="0" smtClean="0"/>
              <a:t>XIII</a:t>
            </a:r>
            <a:r>
              <a:rPr lang="pt-PT" dirty="0" smtClean="0"/>
              <a:t>, no início do Reinado de </a:t>
            </a:r>
            <a:r>
              <a:rPr lang="pt-PT" b="1" dirty="0" smtClean="0"/>
              <a:t>D.Dinis</a:t>
            </a:r>
            <a:r>
              <a:rPr lang="pt-PT" dirty="0" smtClean="0"/>
              <a:t>, a Chancelaria Régia adopta o </a:t>
            </a:r>
            <a:r>
              <a:rPr lang="pt-PT" b="1" dirty="0" smtClean="0"/>
              <a:t>Português</a:t>
            </a:r>
            <a:r>
              <a:rPr lang="pt-PT" dirty="0" smtClean="0"/>
              <a:t> como </a:t>
            </a:r>
            <a:r>
              <a:rPr lang="pt-PT" b="1" dirty="0" smtClean="0"/>
              <a:t>Língua de escrita.</a:t>
            </a:r>
            <a:r>
              <a:rPr lang="pt-PT" dirty="0" smtClean="0"/>
              <a:t> Surgem: </a:t>
            </a:r>
            <a:endParaRPr lang="pt-PT" b="1" dirty="0" smtClean="0"/>
          </a:p>
          <a:p>
            <a:r>
              <a:rPr lang="pt-PT" b="1" i="1" dirty="0" smtClean="0"/>
              <a:t>O Testamento de Afonso </a:t>
            </a:r>
            <a:r>
              <a:rPr lang="pt-PT" dirty="0" smtClean="0"/>
              <a:t>- 1214</a:t>
            </a:r>
          </a:p>
          <a:p>
            <a:r>
              <a:rPr lang="pt-PT" b="1" i="1" dirty="0" smtClean="0"/>
              <a:t>A Notícia de Torto  </a:t>
            </a:r>
            <a:r>
              <a:rPr lang="pt-PT" dirty="0" smtClean="0"/>
              <a:t>1234/1236/1243/1252/1253</a:t>
            </a:r>
          </a:p>
          <a:p>
            <a:r>
              <a:rPr lang="pt-PT" b="1" i="1" dirty="0" smtClean="0"/>
              <a:t>Notícia de Fiadores </a:t>
            </a:r>
            <a:r>
              <a:rPr lang="pt-PT" dirty="0" smtClean="0"/>
              <a:t>– 1175</a:t>
            </a:r>
          </a:p>
          <a:p>
            <a:r>
              <a:rPr lang="pt-PT" b="1" i="1" dirty="0" smtClean="0"/>
              <a:t>Pacto de Gomes Pais e Ramiro Pais 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1173-1175</a:t>
            </a:r>
          </a:p>
        </p:txBody>
      </p:sp>
    </p:spTree>
    <p:extLst>
      <p:ext uri="{BB962C8B-B14F-4D97-AF65-F5344CB8AC3E}">
        <p14:creationId xmlns:p14="http://schemas.microsoft.com/office/powerpoint/2010/main" val="1531236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notícia de to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5" y="260648"/>
            <a:ext cx="8712667" cy="6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51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notícia de to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987"/>
            <a:ext cx="8057378" cy="60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4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/>
            </a:r>
            <a:br>
              <a:rPr lang="cs-CZ" sz="4000" b="1" dirty="0" smtClean="0">
                <a:solidFill>
                  <a:schemeClr val="accent1"/>
                </a:solidFill>
              </a:rPr>
            </a:br>
            <a:r>
              <a:rPr lang="pt-BR" sz="3600" b="1" dirty="0" smtClean="0">
                <a:solidFill>
                  <a:schemeClr val="accent1"/>
                </a:solidFill>
              </a:rPr>
              <a:t>O </a:t>
            </a:r>
            <a:r>
              <a:rPr lang="pt-BR" sz="3600" b="1" dirty="0">
                <a:solidFill>
                  <a:schemeClr val="accent1"/>
                </a:solidFill>
              </a:rPr>
              <a:t>Pacto dos Irmãos Pais, um dos mais antigos escritos portugueses</a:t>
            </a:r>
            <a:r>
              <a:rPr lang="pt-BR" b="1" dirty="0"/>
              <a:t/>
            </a:r>
            <a:br>
              <a:rPr lang="pt-BR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400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fontAlgn="base"/>
            <a:r>
              <a:rPr lang="pt-BR" sz="1600" dirty="0"/>
              <a:t>Em 2002, o galego José António Souto, professor de História da Língua na Universidade de Santiago de Compostela, descobriu e publicou um antiquíssimo texto com um pacto de apoio mútuo entre dois irmãos em caso de agressão externa. No verso do pergaminho encontrado consta a data de 1175.</a:t>
            </a:r>
          </a:p>
          <a:p>
            <a:pPr fontAlgn="base"/>
            <a:r>
              <a:rPr lang="pt-BR" sz="1600" b="1" dirty="0"/>
              <a:t>O documento foi então anunciado por parte da imprensa como um achado histórico pois, se a data </a:t>
            </a:r>
            <a:r>
              <a:rPr lang="pt-BR" sz="1600" b="1" u="sng" dirty="0"/>
              <a:t>anotada no verso de fato for a de escrita do pacto (o que não se pode afirmar com certeza), tratar-se-ia possivelmente do mais antigo texto conservado até hoje escrito </a:t>
            </a:r>
            <a:r>
              <a:rPr lang="pt-BR" sz="1600" u="sng" dirty="0"/>
              <a:t>(</a:t>
            </a:r>
            <a:r>
              <a:rPr lang="pt-BR" sz="1600" b="1" u="sng" dirty="0"/>
              <a:t>segundo seu descobridor) na língua galego-portuguesa; roubaria o título, portanto, do testamento de </a:t>
            </a:r>
            <a:r>
              <a:rPr lang="pt-BR" sz="1600" b="1" u="sng" dirty="0">
                <a:hlinkClick r:id="rId2"/>
              </a:rPr>
              <a:t>dom Afonso II (rei de Portugal), redigido em 1214 e tradicionalmente considerado o mais antigo texto escrito no que viria a ser a língua portuguesa</a:t>
            </a:r>
            <a:r>
              <a:rPr lang="pt-BR" sz="1600" b="1" u="sng" dirty="0"/>
              <a:t>.</a:t>
            </a:r>
          </a:p>
          <a:p>
            <a:pPr fontAlgn="base"/>
            <a:r>
              <a:rPr lang="pt-BR" sz="1600" dirty="0"/>
              <a:t>A verdade é que, diferentemente do testamento do rei Afonso II, é bastante discutível se o pacto entre os </a:t>
            </a:r>
            <a:r>
              <a:rPr lang="pt-BR" sz="1600" b="1" dirty="0"/>
              <a:t>irmãos Gomenze Pelaiz e Ramiro Pelaiz </a:t>
            </a:r>
            <a:r>
              <a:rPr lang="pt-BR" sz="1600" dirty="0"/>
              <a:t>(que a imprensa portuguesa “atualizou” a “Gomes Pais e Ramiro Pais”, razão pela qual o texto é por vezes chamado “</a:t>
            </a:r>
            <a:r>
              <a:rPr lang="pt-BR" sz="1600" i="1" dirty="0"/>
              <a:t>Pacto dos Irmãos Pais</a:t>
            </a:r>
            <a:r>
              <a:rPr lang="pt-BR" sz="1600" dirty="0"/>
              <a:t>“) de fato foi escrito </a:t>
            </a:r>
            <a:r>
              <a:rPr lang="pt-BR" sz="1600" b="1" dirty="0">
                <a:solidFill>
                  <a:schemeClr val="tx2"/>
                </a:solidFill>
              </a:rPr>
              <a:t>em galego-português, ou se se tratava ainda de um “latim popular”, ou de um híbrido entre o latim e o que viria a ser o português.</a:t>
            </a:r>
          </a:p>
          <a:p>
            <a:pPr fontAlgn="base"/>
            <a:r>
              <a:rPr lang="pt-BR" sz="1600" dirty="0"/>
              <a:t>Sendo este o caso, </a:t>
            </a:r>
            <a:r>
              <a:rPr lang="pt-BR" sz="1600" b="1" dirty="0"/>
              <a:t>o </a:t>
            </a:r>
            <a:r>
              <a:rPr lang="pt-BR" sz="1600" b="1" i="1" dirty="0"/>
              <a:t>Pacto dos Irmãos Pelaiz</a:t>
            </a:r>
            <a:r>
              <a:rPr lang="pt-BR" sz="1600" b="1" dirty="0"/>
              <a:t> (ou </a:t>
            </a:r>
            <a:r>
              <a:rPr lang="pt-BR" sz="1600" b="1" i="1" dirty="0"/>
              <a:t>Pais</a:t>
            </a:r>
            <a:r>
              <a:rPr lang="pt-BR" sz="1600" b="1" dirty="0"/>
              <a:t>) </a:t>
            </a:r>
            <a:r>
              <a:rPr lang="pt-BR" sz="1600" dirty="0"/>
              <a:t>não pode ser considerado o primeiro nem o mais antigo documento de seu tipo. Desde </a:t>
            </a:r>
            <a:r>
              <a:rPr lang="pt-BR" sz="1600" dirty="0">
                <a:hlinkClick r:id="rId2"/>
              </a:rPr>
              <a:t>a chegada dos romanos à região dos atuais Galiza e Portugal, no primeiro milênio de nossa era</a:t>
            </a:r>
            <a:r>
              <a:rPr lang="pt-BR" sz="1600" dirty="0"/>
              <a:t>, </a:t>
            </a:r>
            <a:r>
              <a:rPr lang="pt-BR" sz="1600" b="1" dirty="0"/>
              <a:t>o latim foi-se modificando ano após ano, evoluindo em direção à língua que falamos hoje, e que apenas em 1536 </a:t>
            </a:r>
            <a:r>
              <a:rPr lang="pt-BR" sz="1600" dirty="0"/>
              <a:t>(já depois, portanto, do descobrimento do Brasil) </a:t>
            </a:r>
            <a:r>
              <a:rPr lang="pt-BR" sz="1600" b="1" dirty="0"/>
              <a:t>ganharia a sua primeira codificação escrita sob o nome atual </a:t>
            </a:r>
            <a:r>
              <a:rPr lang="pt-BR" sz="1600" dirty="0"/>
              <a:t>(a “</a:t>
            </a:r>
            <a:r>
              <a:rPr lang="pt-BR" sz="1600" i="1" dirty="0"/>
              <a:t>Grammatica da lingoagem portuguesa</a:t>
            </a:r>
            <a:r>
              <a:rPr lang="pt-BR" sz="1600" dirty="0"/>
              <a:t>“).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4615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</a:t>
            </a:r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cs-CZ" b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Borgonha</a:t>
            </a:r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o </a:t>
            </a:r>
            <a:r>
              <a:rPr lang="cs-CZ" b="1" i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/>
              <a:t>Em </a:t>
            </a:r>
            <a:r>
              <a:rPr lang="cs-CZ" b="1"/>
              <a:t>1093</a:t>
            </a:r>
            <a:r>
              <a:rPr lang="cs-CZ"/>
              <a:t> D. Afonso atravessou o rio Mondego, tomou </a:t>
            </a:r>
            <a:r>
              <a:rPr lang="cs-CZ" b="1"/>
              <a:t>Santarém, Lisboa </a:t>
            </a:r>
            <a:r>
              <a:rPr lang="cs-CZ"/>
              <a:t>e </a:t>
            </a:r>
            <a:r>
              <a:rPr lang="cs-CZ" b="1"/>
              <a:t>Sintra</a:t>
            </a:r>
            <a:r>
              <a:rPr lang="cs-CZ"/>
              <a:t>, dilatando assim o domínio cristão </a:t>
            </a:r>
            <a:r>
              <a:rPr lang="cs-CZ" b="1"/>
              <a:t>até ao rio Tejo</a:t>
            </a:r>
            <a:r>
              <a:rPr lang="cs-CZ"/>
              <a:t>. Como o ocidente da península hispânica formava um domínio já bastante extenso para que os seus chefes pudessem </a:t>
            </a:r>
            <a:r>
              <a:rPr lang="cs-CZ" smtClean="0"/>
              <a:t>tornar-se independentes</a:t>
            </a:r>
            <a:r>
              <a:rPr lang="cs-CZ"/>
              <a:t>, pensou em delegar o seu poder para esses lados num homem de confiança. Fez pois de </a:t>
            </a:r>
            <a:r>
              <a:rPr lang="cs-CZ" b="1"/>
              <a:t>Raimundo</a:t>
            </a:r>
            <a:r>
              <a:rPr lang="cs-CZ"/>
              <a:t> </a:t>
            </a:r>
            <a:r>
              <a:rPr lang="cs-CZ" b="1"/>
              <a:t>conde soberano de Galiza</a:t>
            </a:r>
            <a:r>
              <a:rPr lang="cs-CZ"/>
              <a:t>, e de </a:t>
            </a:r>
            <a:r>
              <a:rPr lang="cs-CZ" b="1"/>
              <a:t>Henrique governador do </a:t>
            </a:r>
            <a:r>
              <a:rPr lang="pt-PT" b="1"/>
              <a:t>condado de Portucale,</a:t>
            </a:r>
            <a:r>
              <a:rPr lang="pt-PT"/>
              <a:t> sob a suserania de Raimundo</a:t>
            </a:r>
            <a:r>
              <a:rPr lang="pt-PT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8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sz="2800" b="1" i="1" dirty="0" smtClean="0">
                <a:solidFill>
                  <a:schemeClr val="tx2"/>
                </a:solidFill>
              </a:rPr>
              <a:t> </a:t>
            </a:r>
            <a:r>
              <a:rPr lang="cs-CZ" sz="2800" dirty="0" smtClean="0"/>
              <a:t>„</a:t>
            </a:r>
            <a:r>
              <a:rPr lang="pt-BR" sz="2800" i="1" dirty="0" smtClean="0">
                <a:solidFill>
                  <a:schemeClr val="tx2"/>
                </a:solidFill>
              </a:rPr>
              <a:t>Pacto </a:t>
            </a:r>
            <a:r>
              <a:rPr lang="pt-BR" sz="2800" i="1" dirty="0">
                <a:solidFill>
                  <a:schemeClr val="tx2"/>
                </a:solidFill>
              </a:rPr>
              <a:t>de Gomes Pais e Ramiro Pais</a:t>
            </a:r>
            <a:r>
              <a:rPr lang="pt-BR" sz="2800" dirty="0">
                <a:solidFill>
                  <a:schemeClr val="tx2"/>
                </a:solidFill>
              </a:rPr>
              <a:t>“, ou “</a:t>
            </a:r>
            <a:r>
              <a:rPr lang="pt-BR" sz="2800" i="1" dirty="0">
                <a:solidFill>
                  <a:schemeClr val="tx2"/>
                </a:solidFill>
              </a:rPr>
              <a:t>Pacto dos Irmãos Pais</a:t>
            </a:r>
            <a:r>
              <a:rPr lang="pt-BR" sz="2800" dirty="0">
                <a:solidFill>
                  <a:schemeClr val="tx2"/>
                </a:solidFill>
              </a:rPr>
              <a:t>” (</a:t>
            </a:r>
            <a:r>
              <a:rPr lang="pt-BR" sz="2800" i="1" dirty="0">
                <a:solidFill>
                  <a:schemeClr val="tx2"/>
                </a:solidFill>
              </a:rPr>
              <a:t>Pelaiz</a:t>
            </a:r>
            <a:r>
              <a:rPr lang="pt-BR" sz="2800" dirty="0">
                <a:solidFill>
                  <a:schemeClr val="tx2"/>
                </a:solidFill>
              </a:rPr>
              <a:t>), possivelmente escrito em 1175</a:t>
            </a:r>
            <a:r>
              <a:rPr lang="pt-BR" sz="2800" dirty="0"/>
              <a:t>: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63888" y="1268760"/>
            <a:ext cx="5122912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i="1" dirty="0"/>
              <a:t>Ego </a:t>
            </a:r>
            <a:r>
              <a:rPr lang="cs-CZ" sz="1400" i="1" dirty="0" err="1"/>
              <a:t>gomenze</a:t>
            </a:r>
            <a:r>
              <a:rPr lang="cs-CZ" sz="1400" i="1" dirty="0"/>
              <a:t> </a:t>
            </a:r>
            <a:r>
              <a:rPr lang="cs-CZ" sz="1400" i="1" dirty="0" err="1"/>
              <a:t>pelaiz</a:t>
            </a:r>
            <a:r>
              <a:rPr lang="cs-CZ" sz="1400" i="1" dirty="0"/>
              <a:t> </a:t>
            </a:r>
            <a:r>
              <a:rPr lang="cs-CZ" sz="1400" i="1" dirty="0" err="1"/>
              <a:t>facio</a:t>
            </a:r>
            <a:r>
              <a:rPr lang="cs-CZ" sz="1400" i="1" dirty="0"/>
              <a:t> a </a:t>
            </a:r>
            <a:r>
              <a:rPr lang="cs-CZ" sz="1400" i="1" dirty="0" err="1"/>
              <a:t>tibi</a:t>
            </a:r>
            <a:r>
              <a:rPr lang="cs-CZ" sz="1400" i="1" dirty="0"/>
              <a:t> </a:t>
            </a:r>
            <a:r>
              <a:rPr lang="cs-CZ" sz="1400" i="1" dirty="0" err="1"/>
              <a:t>irmano</a:t>
            </a:r>
            <a:r>
              <a:rPr lang="cs-CZ" sz="1400" i="1" dirty="0"/>
              <a:t> </a:t>
            </a:r>
            <a:r>
              <a:rPr lang="cs-CZ" sz="1400" i="1" dirty="0" err="1"/>
              <a:t>meo</a:t>
            </a:r>
            <a:r>
              <a:rPr lang="cs-CZ" sz="1400" i="1" dirty="0"/>
              <a:t> </a:t>
            </a:r>
            <a:r>
              <a:rPr lang="cs-CZ" sz="1400" i="1" dirty="0" err="1"/>
              <a:t>ramiru</a:t>
            </a:r>
            <a:r>
              <a:rPr lang="cs-CZ" sz="1400" i="1" dirty="0"/>
              <a:t> </a:t>
            </a:r>
            <a:r>
              <a:rPr lang="cs-CZ" sz="1400" i="1" dirty="0" err="1" smtClean="0"/>
              <a:t>pelaiz</a:t>
            </a:r>
            <a:r>
              <a:rPr lang="cs-CZ" sz="1400" i="1" dirty="0" smtClean="0"/>
              <a:t>  </a:t>
            </a:r>
            <a:r>
              <a:rPr lang="cs-CZ" sz="1400" i="1" dirty="0" err="1" smtClean="0"/>
              <a:t>isto</a:t>
            </a:r>
            <a:r>
              <a:rPr lang="cs-CZ" sz="1400" i="1" dirty="0" smtClean="0"/>
              <a:t> </a:t>
            </a:r>
            <a:r>
              <a:rPr lang="cs-CZ" sz="1400" i="1" dirty="0" err="1"/>
              <a:t>plazo</a:t>
            </a:r>
            <a:r>
              <a:rPr lang="cs-CZ" sz="1400" i="1" dirty="0"/>
              <a:t> </a:t>
            </a:r>
            <a:r>
              <a:rPr lang="cs-CZ" sz="1400" i="1" dirty="0" err="1"/>
              <a:t>ut</a:t>
            </a:r>
            <a:r>
              <a:rPr lang="cs-CZ" sz="1400" i="1" dirty="0"/>
              <a:t> non </a:t>
            </a:r>
            <a:r>
              <a:rPr lang="cs-CZ" sz="1400" i="1" dirty="0" err="1"/>
              <a:t>intret</a:t>
            </a:r>
            <a:r>
              <a:rPr lang="cs-CZ" sz="1400" i="1" dirty="0"/>
              <a:t> </a:t>
            </a:r>
            <a:r>
              <a:rPr lang="cs-CZ" sz="1400" i="1" dirty="0" err="1"/>
              <a:t>meo</a:t>
            </a:r>
            <a:r>
              <a:rPr lang="cs-CZ" sz="1400" i="1" dirty="0"/>
              <a:t> </a:t>
            </a:r>
            <a:r>
              <a:rPr lang="cs-CZ" sz="1400" i="1" dirty="0" err="1"/>
              <a:t>maiordomo</a:t>
            </a:r>
            <a:r>
              <a:rPr lang="cs-CZ" sz="1400" i="1" dirty="0"/>
              <a:t> </a:t>
            </a:r>
            <a:r>
              <a:rPr lang="cs-CZ" sz="1400" i="1" dirty="0" err="1"/>
              <a:t>inilla</a:t>
            </a:r>
            <a:r>
              <a:rPr lang="cs-CZ" sz="1400" i="1" dirty="0"/>
              <a:t> </a:t>
            </a:r>
            <a:r>
              <a:rPr lang="cs-CZ" sz="1400" i="1" dirty="0" err="1" smtClean="0"/>
              <a:t>uilla</a:t>
            </a:r>
            <a:r>
              <a:rPr lang="cs-CZ" sz="1400" i="1" dirty="0" smtClean="0"/>
              <a:t>  super </a:t>
            </a:r>
            <a:r>
              <a:rPr lang="cs-CZ" sz="1400" i="1" dirty="0" err="1"/>
              <a:t>uostros</a:t>
            </a:r>
            <a:r>
              <a:rPr lang="cs-CZ" sz="1400" i="1" dirty="0"/>
              <a:t> </a:t>
            </a:r>
            <a:r>
              <a:rPr lang="cs-CZ" sz="1400" i="1" dirty="0" err="1"/>
              <a:t>homines</a:t>
            </a:r>
            <a:r>
              <a:rPr lang="cs-CZ" sz="1400" i="1" dirty="0"/>
              <a:t> </a:t>
            </a:r>
            <a:r>
              <a:rPr lang="cs-CZ" sz="1400" i="1" dirty="0" err="1"/>
              <a:t>deslo</a:t>
            </a:r>
            <a:r>
              <a:rPr lang="cs-CZ" sz="1400" i="1" dirty="0"/>
              <a:t> </a:t>
            </a:r>
            <a:r>
              <a:rPr lang="cs-CZ" sz="1400" i="1" dirty="0" err="1"/>
              <a:t>mormuiral</a:t>
            </a:r>
            <a:r>
              <a:rPr lang="cs-CZ" sz="1400" i="1" dirty="0"/>
              <a:t>. </a:t>
            </a:r>
            <a:endParaRPr lang="cs-CZ" sz="1400" i="1" dirty="0" smtClean="0"/>
          </a:p>
          <a:p>
            <a:pPr marL="0" indent="0">
              <a:buNone/>
            </a:pPr>
            <a:r>
              <a:rPr lang="cs-CZ" sz="1400" i="1" dirty="0" smtClean="0"/>
              <a:t>&amp; </a:t>
            </a:r>
            <a:r>
              <a:rPr lang="cs-CZ" sz="1400" i="1" dirty="0"/>
              <a:t>de </a:t>
            </a:r>
            <a:r>
              <a:rPr lang="cs-CZ" sz="1400" i="1" dirty="0" err="1"/>
              <a:t>inde</a:t>
            </a:r>
            <a:r>
              <a:rPr lang="cs-CZ" sz="1400" i="1" dirty="0"/>
              <a:t> </a:t>
            </a:r>
            <a:r>
              <a:rPr lang="cs-CZ" sz="1400" i="1" dirty="0" err="1"/>
              <a:t>ãtre</a:t>
            </a:r>
            <a:r>
              <a:rPr lang="cs-CZ" sz="1400" i="1" dirty="0"/>
              <a:t> as </a:t>
            </a:r>
            <a:r>
              <a:rPr lang="cs-CZ" sz="1400" i="1" dirty="0" smtClean="0"/>
              <a:t>ca  </a:t>
            </a:r>
            <a:r>
              <a:rPr lang="cs-CZ" sz="1400" i="1" dirty="0" err="1" smtClean="0"/>
              <a:t>sas</a:t>
            </a:r>
            <a:r>
              <a:rPr lang="cs-CZ" sz="1400" i="1" dirty="0" smtClean="0"/>
              <a:t> </a:t>
            </a:r>
            <a:r>
              <a:rPr lang="cs-CZ" sz="1400" i="1" dirty="0" err="1"/>
              <a:t>dousenda</a:t>
            </a:r>
            <a:r>
              <a:rPr lang="cs-CZ" sz="1400" i="1" dirty="0"/>
              <a:t> grade &amp; </a:t>
            </a:r>
            <a:r>
              <a:rPr lang="cs-CZ" sz="1400" i="1" dirty="0" err="1"/>
              <a:t>deluira</a:t>
            </a:r>
            <a:r>
              <a:rPr lang="cs-CZ" sz="1400" i="1" dirty="0"/>
              <a:t> grade. &amp; </a:t>
            </a:r>
            <a:r>
              <a:rPr lang="cs-CZ" sz="1400" i="1" dirty="0" err="1"/>
              <a:t>ĩde</a:t>
            </a:r>
            <a:r>
              <a:rPr lang="cs-CZ" sz="1400" i="1" dirty="0"/>
              <a:t> </a:t>
            </a:r>
            <a:r>
              <a:rPr lang="cs-CZ" sz="1400" i="1" dirty="0" err="1"/>
              <a:t>pora</a:t>
            </a:r>
            <a:r>
              <a:rPr lang="cs-CZ" sz="1400" i="1" dirty="0"/>
              <a:t> </a:t>
            </a:r>
            <a:r>
              <a:rPr lang="cs-CZ" sz="1400" i="1" dirty="0" err="1"/>
              <a:t>pena</a:t>
            </a:r>
            <a:r>
              <a:rPr lang="cs-CZ" sz="1400" i="1" dirty="0"/>
              <a:t> </a:t>
            </a:r>
            <a:r>
              <a:rPr lang="cs-CZ" sz="1400" i="1" dirty="0" err="1"/>
              <a:t>lõga</a:t>
            </a:r>
            <a:r>
              <a:rPr lang="cs-CZ" sz="1400" i="1" dirty="0"/>
              <a:t/>
            </a:r>
            <a:br>
              <a:rPr lang="cs-CZ" sz="1400" i="1" dirty="0"/>
            </a:br>
            <a:r>
              <a:rPr lang="cs-CZ" sz="1400" i="1" dirty="0"/>
              <a:t>&amp; de </a:t>
            </a:r>
            <a:r>
              <a:rPr lang="cs-CZ" sz="1400" i="1" dirty="0" err="1"/>
              <a:t>ista</a:t>
            </a:r>
            <a:r>
              <a:rPr lang="cs-CZ" sz="1400" i="1" dirty="0"/>
              <a:t> parte </a:t>
            </a:r>
            <a:r>
              <a:rPr lang="cs-CZ" sz="1400" i="1" dirty="0" err="1"/>
              <a:t>perilla</a:t>
            </a:r>
            <a:r>
              <a:rPr lang="cs-CZ" sz="1400" i="1" dirty="0"/>
              <a:t> </a:t>
            </a:r>
            <a:r>
              <a:rPr lang="cs-CZ" sz="1400" i="1" dirty="0" err="1"/>
              <a:t>petra</a:t>
            </a:r>
            <a:r>
              <a:rPr lang="cs-CZ" sz="1400" i="1" dirty="0"/>
              <a:t> </a:t>
            </a:r>
            <a:r>
              <a:rPr lang="cs-CZ" sz="1400" i="1" dirty="0" err="1"/>
              <a:t>cauada</a:t>
            </a:r>
            <a:r>
              <a:rPr lang="cs-CZ" sz="1400" i="1" dirty="0"/>
              <a:t> de </a:t>
            </a:r>
            <a:r>
              <a:rPr lang="cs-CZ" sz="1400" i="1" dirty="0" err="1"/>
              <a:t>sueiro</a:t>
            </a:r>
            <a:r>
              <a:rPr lang="cs-CZ" sz="1400" i="1" dirty="0"/>
              <a:t> </a:t>
            </a:r>
            <a:r>
              <a:rPr lang="cs-CZ" sz="1400" i="1" dirty="0" err="1" smtClean="0"/>
              <a:t>ramiriz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dou</a:t>
            </a:r>
            <a:r>
              <a:rPr lang="cs-CZ" sz="1400" i="1" dirty="0" smtClean="0"/>
              <a:t> </a:t>
            </a:r>
            <a:r>
              <a:rPr lang="cs-CZ" sz="1400" i="1" dirty="0" err="1"/>
              <a:t>uobis</a:t>
            </a:r>
            <a:r>
              <a:rPr lang="cs-CZ" sz="1400" i="1" dirty="0"/>
              <a:t> </a:t>
            </a:r>
            <a:r>
              <a:rPr lang="cs-CZ" sz="1400" i="1" dirty="0" err="1"/>
              <a:t>isto</a:t>
            </a:r>
            <a:r>
              <a:rPr lang="cs-CZ" sz="1400" i="1" dirty="0"/>
              <a:t> </a:t>
            </a:r>
            <a:r>
              <a:rPr lang="cs-CZ" sz="1400" i="1" dirty="0" err="1"/>
              <a:t>que</a:t>
            </a:r>
            <a:r>
              <a:rPr lang="cs-CZ" sz="1400" i="1" dirty="0"/>
              <a:t> </a:t>
            </a:r>
            <a:r>
              <a:rPr lang="cs-CZ" sz="1400" i="1" dirty="0" err="1"/>
              <a:t>seiades</a:t>
            </a:r>
            <a:r>
              <a:rPr lang="cs-CZ" sz="1400" i="1" dirty="0"/>
              <a:t> </a:t>
            </a:r>
            <a:r>
              <a:rPr lang="cs-CZ" sz="1400" i="1" dirty="0" err="1"/>
              <a:t>meo</a:t>
            </a:r>
            <a:r>
              <a:rPr lang="cs-CZ" sz="1400" i="1" dirty="0"/>
              <a:t> </a:t>
            </a:r>
            <a:r>
              <a:rPr lang="cs-CZ" sz="1400" i="1" dirty="0" err="1"/>
              <a:t>amico</a:t>
            </a:r>
            <a:r>
              <a:rPr lang="cs-CZ" sz="1400" i="1" dirty="0"/>
              <a:t> bono. </a:t>
            </a:r>
            <a:endParaRPr lang="cs-CZ" sz="1400" i="1" dirty="0" smtClean="0"/>
          </a:p>
          <a:p>
            <a:pPr marL="0" indent="0">
              <a:buNone/>
            </a:pPr>
            <a:r>
              <a:rPr lang="cs-CZ" sz="1400" i="1" dirty="0" smtClean="0"/>
              <a:t>&amp; </a:t>
            </a:r>
            <a:r>
              <a:rPr lang="cs-CZ" sz="1400" i="1" dirty="0" err="1"/>
              <a:t>irmano</a:t>
            </a:r>
            <a:r>
              <a:rPr lang="cs-CZ" sz="1400" i="1" dirty="0"/>
              <a:t> bono</a:t>
            </a:r>
            <a:br>
              <a:rPr lang="cs-CZ" sz="1400" i="1" dirty="0"/>
            </a:br>
            <a:r>
              <a:rPr lang="cs-CZ" sz="1400" i="1" dirty="0"/>
              <a:t>&amp; </a:t>
            </a:r>
            <a:r>
              <a:rPr lang="cs-CZ" sz="1400" i="1" dirty="0" err="1"/>
              <a:t>que</a:t>
            </a:r>
            <a:r>
              <a:rPr lang="cs-CZ" sz="1400" i="1" dirty="0"/>
              <a:t> </a:t>
            </a:r>
            <a:r>
              <a:rPr lang="cs-CZ" sz="1400" i="1" dirty="0" err="1"/>
              <a:t>adiuderis</a:t>
            </a:r>
            <a:r>
              <a:rPr lang="cs-CZ" sz="1400" i="1" dirty="0"/>
              <a:t> </a:t>
            </a:r>
            <a:r>
              <a:rPr lang="cs-CZ" sz="1400" i="1" dirty="0" err="1"/>
              <a:t>me</a:t>
            </a:r>
            <a:r>
              <a:rPr lang="cs-CZ" sz="1400" i="1" dirty="0"/>
              <a:t> </a:t>
            </a:r>
            <a:r>
              <a:rPr lang="cs-CZ" sz="1400" i="1" dirty="0" err="1"/>
              <a:t>contra</a:t>
            </a:r>
            <a:r>
              <a:rPr lang="cs-CZ" sz="1400" i="1" dirty="0"/>
              <a:t> toto </a:t>
            </a:r>
            <a:r>
              <a:rPr lang="cs-CZ" sz="1400" i="1" dirty="0" err="1"/>
              <a:t>homine</a:t>
            </a:r>
            <a:r>
              <a:rPr lang="cs-CZ" sz="1400" i="1" dirty="0"/>
              <a:t> </a:t>
            </a:r>
            <a:r>
              <a:rPr lang="cs-CZ" sz="1400" i="1" dirty="0" err="1"/>
              <a:t>fora</a:t>
            </a:r>
            <a:r>
              <a:rPr lang="cs-CZ" sz="1400" i="1" dirty="0"/>
              <a:t> el </a:t>
            </a:r>
            <a:r>
              <a:rPr lang="cs-CZ" sz="1400" i="1" dirty="0" err="1"/>
              <a:t>rei</a:t>
            </a:r>
            <a:r>
              <a:rPr lang="cs-CZ" sz="1400" i="1" dirty="0"/>
              <a:t> </a:t>
            </a:r>
            <a:endParaRPr lang="cs-CZ" sz="1400" i="1" dirty="0" smtClean="0"/>
          </a:p>
          <a:p>
            <a:pPr marL="0" indent="0">
              <a:buNone/>
            </a:pPr>
            <a:r>
              <a:rPr lang="cs-CZ" sz="1400" i="1" dirty="0" smtClean="0"/>
              <a:t>&amp; </a:t>
            </a:r>
            <a:r>
              <a:rPr lang="cs-CZ" sz="1400" i="1" dirty="0" err="1" smtClean="0"/>
              <a:t>suos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filios</a:t>
            </a:r>
            <a:r>
              <a:rPr lang="cs-CZ" sz="1400" i="1" dirty="0"/>
              <a:t>. </a:t>
            </a:r>
            <a:endParaRPr lang="cs-CZ" sz="1400" i="1" dirty="0" smtClean="0"/>
          </a:p>
          <a:p>
            <a:pPr marL="0" indent="0">
              <a:buNone/>
            </a:pPr>
            <a:r>
              <a:rPr lang="cs-CZ" sz="1400" i="1" dirty="0" smtClean="0"/>
              <a:t>&amp; </a:t>
            </a:r>
            <a:r>
              <a:rPr lang="cs-CZ" sz="1400" i="1" dirty="0"/>
              <a:t>si </a:t>
            </a:r>
            <a:r>
              <a:rPr lang="cs-CZ" sz="1400" i="1" dirty="0" err="1"/>
              <a:t>pelagio</a:t>
            </a:r>
            <a:r>
              <a:rPr lang="cs-CZ" sz="1400" i="1" dirty="0"/>
              <a:t> </a:t>
            </a:r>
            <a:r>
              <a:rPr lang="cs-CZ" sz="1400" i="1" dirty="0" err="1"/>
              <a:t>soariz</a:t>
            </a:r>
            <a:r>
              <a:rPr lang="cs-CZ" sz="1400" i="1" dirty="0"/>
              <a:t>. ou </a:t>
            </a:r>
            <a:r>
              <a:rPr lang="cs-CZ" sz="1400" i="1" dirty="0" err="1"/>
              <a:t>menendo</a:t>
            </a:r>
            <a:r>
              <a:rPr lang="cs-CZ" sz="1400" i="1" dirty="0"/>
              <a:t> </a:t>
            </a:r>
            <a:r>
              <a:rPr lang="cs-CZ" sz="1400" i="1" dirty="0" err="1"/>
              <a:t>pelaiz</a:t>
            </a:r>
            <a:r>
              <a:rPr lang="cs-CZ" sz="1400" i="1" dirty="0"/>
              <a:t>. ou </a:t>
            </a:r>
            <a:r>
              <a:rPr lang="cs-CZ" sz="1400" i="1" dirty="0" err="1"/>
              <a:t>uelas</a:t>
            </a:r>
            <a:r>
              <a:rPr lang="cs-CZ" sz="1400" i="1" dirty="0"/>
              <a:t/>
            </a:r>
            <a:br>
              <a:rPr lang="cs-CZ" sz="1400" i="1" dirty="0"/>
            </a:br>
            <a:r>
              <a:rPr lang="cs-CZ" sz="1400" i="1" dirty="0"/>
              <a:t>co </a:t>
            </a:r>
            <a:r>
              <a:rPr lang="cs-CZ" sz="1400" i="1" dirty="0" err="1"/>
              <a:t>pelaiz</a:t>
            </a:r>
            <a:r>
              <a:rPr lang="cs-CZ" sz="1400" i="1" dirty="0"/>
              <a:t>. ou </a:t>
            </a:r>
            <a:r>
              <a:rPr lang="cs-CZ" sz="1400" i="1" dirty="0" err="1"/>
              <a:t>petro</a:t>
            </a:r>
            <a:r>
              <a:rPr lang="cs-CZ" sz="1400" i="1" dirty="0"/>
              <a:t> </a:t>
            </a:r>
            <a:r>
              <a:rPr lang="cs-CZ" sz="1400" i="1" dirty="0" err="1"/>
              <a:t>martiniz</a:t>
            </a:r>
            <a:r>
              <a:rPr lang="cs-CZ" sz="1400" i="1" dirty="0"/>
              <a:t>. </a:t>
            </a:r>
            <a:r>
              <a:rPr lang="cs-CZ" sz="1400" i="1" dirty="0" err="1"/>
              <a:t>Daquele</a:t>
            </a:r>
            <a:r>
              <a:rPr lang="cs-CZ" sz="1400" i="1" dirty="0"/>
              <a:t> </a:t>
            </a:r>
            <a:r>
              <a:rPr lang="cs-CZ" sz="1400" i="1" dirty="0" err="1"/>
              <a:t>que</a:t>
            </a:r>
            <a:r>
              <a:rPr lang="cs-CZ" sz="1400" i="1" dirty="0"/>
              <a:t> </a:t>
            </a:r>
            <a:r>
              <a:rPr lang="cs-CZ" sz="1400" i="1" dirty="0" err="1"/>
              <a:t>torto</a:t>
            </a:r>
            <a:r>
              <a:rPr lang="cs-CZ" sz="1400" i="1" dirty="0"/>
              <a:t> </a:t>
            </a:r>
            <a:r>
              <a:rPr lang="cs-CZ" sz="1400" i="1" dirty="0" err="1"/>
              <a:t>fezer</a:t>
            </a:r>
            <a:r>
              <a:rPr lang="cs-CZ" sz="1400" i="1" dirty="0"/>
              <a:t> a </a:t>
            </a:r>
            <a:r>
              <a:rPr lang="cs-CZ" sz="1400" i="1" dirty="0" err="1"/>
              <a:t>dõ</a:t>
            </a:r>
            <a:r>
              <a:rPr lang="cs-CZ" sz="1400" i="1" dirty="0"/>
              <a:t/>
            </a:r>
            <a:br>
              <a:rPr lang="cs-CZ" sz="1400" i="1" dirty="0"/>
            </a:br>
            <a:r>
              <a:rPr lang="cs-CZ" sz="1400" i="1" dirty="0" err="1"/>
              <a:t>ramiru</a:t>
            </a:r>
            <a:r>
              <a:rPr lang="cs-CZ" sz="1400" i="1" dirty="0"/>
              <a:t>. ou a don </a:t>
            </a:r>
            <a:r>
              <a:rPr lang="cs-CZ" sz="1400" i="1" dirty="0" err="1"/>
              <a:t>gomeze</a:t>
            </a:r>
            <a:r>
              <a:rPr lang="cs-CZ" sz="1400" i="1" dirty="0"/>
              <a:t> si </a:t>
            </a:r>
            <a:r>
              <a:rPr lang="cs-CZ" sz="1400" i="1" dirty="0" err="1"/>
              <a:t>quiser</a:t>
            </a:r>
            <a:r>
              <a:rPr lang="cs-CZ" sz="1400" i="1" dirty="0"/>
              <a:t> </a:t>
            </a:r>
            <a:r>
              <a:rPr lang="cs-CZ" sz="1400" i="1" dirty="0" err="1"/>
              <a:t>caber</a:t>
            </a:r>
            <a:r>
              <a:rPr lang="cs-CZ" sz="1400" i="1" dirty="0"/>
              <a:t> en </a:t>
            </a:r>
            <a:r>
              <a:rPr lang="cs-CZ" sz="1400" i="1" dirty="0" err="1"/>
              <a:t>dereito</a:t>
            </a:r>
            <a:r>
              <a:rPr lang="cs-CZ" sz="1400" i="1" dirty="0"/>
              <a:t> &amp; se</a:t>
            </a:r>
            <a:br>
              <a:rPr lang="cs-CZ" sz="1400" i="1" dirty="0"/>
            </a:br>
            <a:r>
              <a:rPr lang="cs-CZ" sz="1400" i="1" dirty="0"/>
              <a:t>non </a:t>
            </a:r>
            <a:r>
              <a:rPr lang="cs-CZ" sz="1400" i="1" dirty="0" err="1"/>
              <a:t>aiudarmonos</a:t>
            </a:r>
            <a:r>
              <a:rPr lang="cs-CZ" sz="1400" i="1" dirty="0"/>
              <a:t> </a:t>
            </a:r>
            <a:r>
              <a:rPr lang="cs-CZ" sz="1400" i="1" dirty="0" err="1"/>
              <a:t>contra</a:t>
            </a:r>
            <a:r>
              <a:rPr lang="cs-CZ" sz="1400" i="1" dirty="0"/>
              <a:t> </a:t>
            </a:r>
            <a:r>
              <a:rPr lang="cs-CZ" sz="1400" i="1" dirty="0" err="1"/>
              <a:t>illos</a:t>
            </a:r>
            <a:r>
              <a:rPr lang="cs-CZ" sz="1400" i="1" dirty="0"/>
              <a:t>. </a:t>
            </a:r>
            <a:r>
              <a:rPr lang="cs-CZ" sz="1400" i="1" dirty="0" smtClean="0"/>
              <a:t>Des </a:t>
            </a:r>
            <a:r>
              <a:rPr lang="cs-CZ" sz="1400" i="1" dirty="0" err="1"/>
              <a:t>illo</a:t>
            </a:r>
            <a:r>
              <a:rPr lang="cs-CZ" sz="1400" i="1" dirty="0"/>
              <a:t> </a:t>
            </a:r>
            <a:r>
              <a:rPr lang="cs-CZ" sz="1400" i="1" dirty="0" err="1"/>
              <a:t>mormoiral</a:t>
            </a:r>
            <a:r>
              <a:rPr lang="cs-CZ" sz="1400" i="1" dirty="0"/>
              <a:t> </a:t>
            </a:r>
            <a:r>
              <a:rPr lang="cs-CZ" sz="1400" i="1" dirty="0" err="1" smtClean="0"/>
              <a:t>ata</a:t>
            </a:r>
            <a:r>
              <a:rPr lang="cs-CZ" sz="1400" i="1" dirty="0" smtClean="0"/>
              <a:t> en </a:t>
            </a:r>
            <a:r>
              <a:rPr lang="cs-CZ" sz="1400" i="1" dirty="0" err="1"/>
              <a:t>frojom</a:t>
            </a:r>
            <a:r>
              <a:rPr lang="cs-CZ" sz="1400" i="1" dirty="0"/>
              <a:t> non </a:t>
            </a:r>
            <a:r>
              <a:rPr lang="cs-CZ" sz="1400" i="1" dirty="0" err="1"/>
              <a:t>lauer</a:t>
            </a:r>
            <a:r>
              <a:rPr lang="cs-CZ" sz="1400" i="1" dirty="0"/>
              <a:t> iure mala </a:t>
            </a:r>
            <a:r>
              <a:rPr lang="cs-CZ" sz="1400" i="1" dirty="0" err="1"/>
              <a:t>Dos</a:t>
            </a:r>
            <a:r>
              <a:rPr lang="cs-CZ" sz="1400" i="1" dirty="0"/>
              <a:t> ergo </a:t>
            </a:r>
            <a:r>
              <a:rPr lang="cs-CZ" sz="1400" i="1" dirty="0" err="1"/>
              <a:t>illos</a:t>
            </a:r>
            <a:r>
              <a:rPr lang="cs-CZ" sz="1400" i="1" dirty="0"/>
              <a:t> </a:t>
            </a:r>
            <a:r>
              <a:rPr lang="cs-CZ" sz="1400" i="1" dirty="0" err="1"/>
              <a:t>que</a:t>
            </a:r>
            <a:r>
              <a:rPr lang="cs-CZ" sz="1400" i="1" dirty="0"/>
              <a:t> </a:t>
            </a:r>
            <a:r>
              <a:rPr lang="cs-CZ" sz="1400" i="1" dirty="0" err="1"/>
              <a:t>abet</a:t>
            </a:r>
            <a:r>
              <a:rPr lang="cs-CZ" sz="1400" i="1" dirty="0"/>
              <a:t> </a:t>
            </a:r>
            <a:r>
              <a:rPr lang="cs-CZ" sz="1400" i="1" dirty="0" err="1" smtClean="0"/>
              <a:t>hodie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fora</a:t>
            </a:r>
            <a:r>
              <a:rPr lang="cs-CZ" sz="1400" i="1" dirty="0" smtClean="0"/>
              <a:t> </a:t>
            </a:r>
            <a:r>
              <a:rPr lang="cs-CZ" sz="1400" i="1" dirty="0"/>
              <a:t>se </a:t>
            </a:r>
            <a:r>
              <a:rPr lang="cs-CZ" sz="1400" i="1" dirty="0" err="1"/>
              <a:t>ganar</a:t>
            </a:r>
            <a:r>
              <a:rPr lang="cs-CZ" sz="1400" i="1" dirty="0"/>
              <a:t> </a:t>
            </a:r>
            <a:r>
              <a:rPr lang="cs-CZ" sz="1400" i="1" dirty="0" err="1"/>
              <a:t>herdade</a:t>
            </a:r>
            <a:r>
              <a:rPr lang="cs-CZ" sz="1400" i="1" dirty="0"/>
              <a:t> de </a:t>
            </a:r>
            <a:r>
              <a:rPr lang="cs-CZ" sz="1400" i="1" dirty="0" err="1"/>
              <a:t>gaualeiros</a:t>
            </a:r>
            <a:r>
              <a:rPr lang="cs-CZ" sz="1400" i="1" dirty="0"/>
              <a:t> ou de </a:t>
            </a:r>
            <a:r>
              <a:rPr lang="cs-CZ" sz="1400" i="1" dirty="0" err="1"/>
              <a:t>engeoida</a:t>
            </a:r>
            <a:r>
              <a:rPr lang="cs-CZ" sz="1400" i="1" dirty="0"/>
              <a:t>. &amp; </a:t>
            </a:r>
            <a:r>
              <a:rPr lang="cs-CZ" sz="1400" i="1" dirty="0" smtClean="0"/>
              <a:t>ĩ  </a:t>
            </a:r>
            <a:r>
              <a:rPr lang="cs-CZ" sz="1400" i="1" dirty="0" err="1" smtClean="0"/>
              <a:t>uostra</a:t>
            </a:r>
            <a:r>
              <a:rPr lang="cs-CZ" sz="1400" i="1" dirty="0" smtClean="0"/>
              <a:t> </a:t>
            </a:r>
            <a:r>
              <a:rPr lang="cs-CZ" sz="1400" i="1" dirty="0" err="1"/>
              <a:t>herdade</a:t>
            </a:r>
            <a:r>
              <a:rPr lang="cs-CZ" sz="1400" i="1" dirty="0"/>
              <a:t> </a:t>
            </a:r>
            <a:r>
              <a:rPr lang="cs-CZ" sz="1400" i="1" dirty="0" err="1"/>
              <a:t>habet</a:t>
            </a:r>
            <a:r>
              <a:rPr lang="cs-CZ" sz="1400" i="1" dirty="0"/>
              <a:t> </a:t>
            </a:r>
            <a:r>
              <a:rPr lang="cs-CZ" sz="1400" i="1" dirty="0" err="1"/>
              <a:t>tal</a:t>
            </a:r>
            <a:r>
              <a:rPr lang="cs-CZ" sz="1400" i="1" dirty="0"/>
              <a:t> </a:t>
            </a:r>
            <a:r>
              <a:rPr lang="cs-CZ" sz="1400" i="1" dirty="0" err="1"/>
              <a:t>foro</a:t>
            </a:r>
            <a:r>
              <a:rPr lang="cs-CZ" sz="1400" i="1" dirty="0"/>
              <a:t> </a:t>
            </a:r>
            <a:r>
              <a:rPr lang="cs-CZ" sz="1400" i="1" dirty="0" err="1"/>
              <a:t>quale</a:t>
            </a:r>
            <a:r>
              <a:rPr lang="cs-CZ" sz="1400" i="1" dirty="0"/>
              <a:t> </a:t>
            </a:r>
            <a:r>
              <a:rPr lang="cs-CZ" sz="1400" i="1" dirty="0" err="1"/>
              <a:t>dóóspital</a:t>
            </a:r>
            <a:r>
              <a:rPr lang="cs-CZ" sz="1400" i="1" dirty="0"/>
              <a:t>. </a:t>
            </a:r>
            <a:endParaRPr lang="cs-CZ" sz="1400" i="1" dirty="0" smtClean="0"/>
          </a:p>
          <a:p>
            <a:pPr marL="0" indent="0">
              <a:buNone/>
            </a:pPr>
            <a:r>
              <a:rPr lang="cs-CZ" sz="1400" i="1" dirty="0" smtClean="0"/>
              <a:t>&amp; </a:t>
            </a:r>
            <a:r>
              <a:rPr lang="cs-CZ" sz="1400" i="1" dirty="0" err="1" smtClean="0"/>
              <a:t>herdade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for</a:t>
            </a:r>
            <a:r>
              <a:rPr lang="cs-CZ" sz="1400" i="1" dirty="0" smtClean="0"/>
              <a:t> </a:t>
            </a:r>
            <a:r>
              <a:rPr lang="cs-CZ" sz="1400" i="1" dirty="0"/>
              <a:t>de </a:t>
            </a:r>
            <a:r>
              <a:rPr lang="cs-CZ" sz="1400" i="1" dirty="0" err="1"/>
              <a:t>penores</a:t>
            </a:r>
            <a:r>
              <a:rPr lang="cs-CZ" sz="1400" i="1" dirty="0"/>
              <a:t> &amp; </a:t>
            </a:r>
            <a:r>
              <a:rPr lang="cs-CZ" sz="1400" i="1" dirty="0" err="1"/>
              <a:t>ibi</a:t>
            </a:r>
            <a:r>
              <a:rPr lang="cs-CZ" sz="1400" i="1" dirty="0"/>
              <a:t> </a:t>
            </a:r>
            <a:r>
              <a:rPr lang="cs-CZ" sz="1400" i="1" dirty="0" err="1"/>
              <a:t>morar</a:t>
            </a:r>
            <a:r>
              <a:rPr lang="cs-CZ" sz="1400" i="1" dirty="0"/>
              <a:t> </a:t>
            </a:r>
            <a:r>
              <a:rPr lang="cs-CZ" sz="1400" i="1" dirty="0" err="1"/>
              <a:t>suo</a:t>
            </a:r>
            <a:r>
              <a:rPr lang="cs-CZ" sz="1400" i="1" dirty="0"/>
              <a:t> dono dar </a:t>
            </a:r>
            <a:r>
              <a:rPr lang="cs-CZ" sz="1400" i="1" dirty="0" err="1"/>
              <a:t>calupnia</a:t>
            </a:r>
            <a:r>
              <a:rPr lang="cs-CZ" sz="1400" i="1" dirty="0"/>
              <a:t> &amp; </a:t>
            </a:r>
            <a:r>
              <a:rPr lang="cs-CZ" sz="1400" i="1" dirty="0" err="1" smtClean="0"/>
              <a:t>fosadei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ra</a:t>
            </a:r>
            <a:r>
              <a:rPr lang="cs-CZ" sz="1400" i="1" dirty="0" smtClean="0"/>
              <a:t> </a:t>
            </a:r>
          </a:p>
          <a:p>
            <a:pPr marL="0" indent="0">
              <a:buNone/>
            </a:pPr>
            <a:r>
              <a:rPr lang="cs-CZ" sz="1400" i="1" dirty="0" smtClean="0"/>
              <a:t>&amp; </a:t>
            </a:r>
            <a:r>
              <a:rPr lang="cs-CZ" sz="1400" i="1" dirty="0"/>
              <a:t>si se </a:t>
            </a:r>
            <a:r>
              <a:rPr lang="cs-CZ" sz="1400" i="1" dirty="0" err="1"/>
              <a:t>for</a:t>
            </a:r>
            <a:r>
              <a:rPr lang="cs-CZ" sz="1400" i="1" dirty="0"/>
              <a:t> </a:t>
            </a:r>
            <a:r>
              <a:rPr lang="cs-CZ" sz="1400" i="1" dirty="0" err="1"/>
              <a:t>dela</a:t>
            </a:r>
            <a:r>
              <a:rPr lang="cs-CZ" sz="1400" i="1" dirty="0"/>
              <a:t> </a:t>
            </a:r>
            <a:r>
              <a:rPr lang="cs-CZ" sz="1400" i="1" dirty="0" err="1"/>
              <a:t>abere</a:t>
            </a:r>
            <a:r>
              <a:rPr lang="cs-CZ" sz="1400" i="1" dirty="0"/>
              <a:t> </a:t>
            </a:r>
            <a:r>
              <a:rPr lang="cs-CZ" sz="1400" i="1" dirty="0" err="1"/>
              <a:t>tal</a:t>
            </a:r>
            <a:r>
              <a:rPr lang="cs-CZ" sz="1400" i="1" dirty="0"/>
              <a:t> </a:t>
            </a:r>
            <a:r>
              <a:rPr lang="cs-CZ" sz="1400" i="1" dirty="0" err="1"/>
              <a:t>foro</a:t>
            </a:r>
            <a:r>
              <a:rPr lang="cs-CZ" sz="1400" i="1" dirty="0"/>
              <a:t> </a:t>
            </a:r>
            <a:r>
              <a:rPr lang="cs-CZ" sz="1400" i="1" dirty="0" err="1"/>
              <a:t>quomodo</a:t>
            </a:r>
            <a:r>
              <a:rPr lang="cs-CZ" sz="1400" i="1" dirty="0"/>
              <a:t> </a:t>
            </a:r>
            <a:r>
              <a:rPr lang="cs-CZ" sz="1400" i="1" dirty="0" err="1"/>
              <a:t>uostros</a:t>
            </a:r>
            <a:r>
              <a:rPr lang="cs-CZ" sz="1400" i="1" dirty="0"/>
              <a:t> </a:t>
            </a:r>
            <a:r>
              <a:rPr lang="cs-CZ" sz="1400" i="1" dirty="0" err="1"/>
              <a:t>herdades</a:t>
            </a:r>
            <a:r>
              <a:rPr lang="cs-CZ" sz="1400" i="1" dirty="0"/>
              <a:t>.</a:t>
            </a:r>
            <a:br>
              <a:rPr lang="cs-CZ" sz="1400" i="1" dirty="0"/>
            </a:br>
            <a:r>
              <a:rPr lang="cs-CZ" sz="1400" i="1" dirty="0"/>
              <a:t>Se </a:t>
            </a:r>
            <a:r>
              <a:rPr lang="cs-CZ" sz="1400" i="1" dirty="0" err="1"/>
              <a:t>homenem</a:t>
            </a:r>
            <a:r>
              <a:rPr lang="cs-CZ" sz="1400" i="1" dirty="0"/>
              <a:t> </a:t>
            </a:r>
            <a:r>
              <a:rPr lang="cs-CZ" sz="1400" i="1" dirty="0" err="1"/>
              <a:t>entrar</a:t>
            </a:r>
            <a:r>
              <a:rPr lang="cs-CZ" sz="1400" i="1" dirty="0"/>
              <a:t> </a:t>
            </a:r>
            <a:r>
              <a:rPr lang="cs-CZ" sz="1400" i="1" dirty="0" err="1"/>
              <a:t>enaquela</a:t>
            </a:r>
            <a:r>
              <a:rPr lang="cs-CZ" sz="1400" i="1" dirty="0"/>
              <a:t> vila </a:t>
            </a:r>
            <a:r>
              <a:rPr lang="cs-CZ" sz="1400" i="1" dirty="0" err="1"/>
              <a:t>que</a:t>
            </a:r>
            <a:r>
              <a:rPr lang="cs-CZ" sz="1400" i="1" dirty="0"/>
              <a:t> </a:t>
            </a:r>
            <a:r>
              <a:rPr lang="cs-CZ" sz="1400" i="1" dirty="0" err="1"/>
              <a:t>torto</a:t>
            </a:r>
            <a:r>
              <a:rPr lang="cs-CZ" sz="1400" i="1" dirty="0"/>
              <a:t> </a:t>
            </a:r>
            <a:r>
              <a:rPr lang="cs-CZ" sz="1400" i="1" dirty="0" err="1"/>
              <a:t>tenia</a:t>
            </a:r>
            <a:r>
              <a:rPr lang="cs-CZ" sz="1400" i="1" dirty="0"/>
              <a:t> a </a:t>
            </a:r>
            <a:r>
              <a:rPr lang="cs-CZ" sz="1400" i="1" dirty="0" err="1"/>
              <a:t>dõ</a:t>
            </a:r>
            <a:r>
              <a:rPr lang="cs-CZ" sz="1400" i="1" dirty="0"/>
              <a:t> go</a:t>
            </a:r>
            <a:br>
              <a:rPr lang="cs-CZ" sz="1400" i="1" dirty="0"/>
            </a:br>
            <a:r>
              <a:rPr lang="cs-CZ" sz="1400" i="1" dirty="0"/>
              <a:t>meze dar </a:t>
            </a:r>
            <a:r>
              <a:rPr lang="cs-CZ" sz="1400" i="1" dirty="0" err="1"/>
              <a:t>dereito</a:t>
            </a:r>
            <a:r>
              <a:rPr lang="cs-CZ" sz="1400" i="1" dirty="0"/>
              <a:t> </a:t>
            </a:r>
            <a:r>
              <a:rPr lang="cs-CZ" sz="1400" i="1" dirty="0" err="1"/>
              <a:t>dele</a:t>
            </a:r>
            <a:r>
              <a:rPr lang="cs-CZ" sz="1400" i="1" dirty="0"/>
              <a:t> si </a:t>
            </a:r>
            <a:r>
              <a:rPr lang="cs-CZ" sz="1400" i="1" dirty="0" err="1"/>
              <a:t>seu</a:t>
            </a:r>
            <a:r>
              <a:rPr lang="cs-CZ" sz="1400" i="1" dirty="0"/>
              <a:t> </a:t>
            </a:r>
            <a:r>
              <a:rPr lang="cs-CZ" sz="1400" i="1" dirty="0" err="1"/>
              <a:t>for</a:t>
            </a:r>
            <a:r>
              <a:rPr lang="cs-CZ" sz="1400" i="1" dirty="0"/>
              <a:t> de don </a:t>
            </a:r>
            <a:r>
              <a:rPr lang="cs-CZ" sz="1400" i="1" dirty="0" err="1"/>
              <a:t>ramiro</a:t>
            </a:r>
            <a:r>
              <a:rPr lang="cs-CZ" sz="1400" i="1" dirty="0"/>
              <a:t> </a:t>
            </a:r>
            <a:r>
              <a:rPr lang="cs-CZ" sz="1400" i="1" dirty="0" err="1"/>
              <a:t>quen</a:t>
            </a:r>
            <a:r>
              <a:rPr lang="cs-CZ" sz="1400" i="1" dirty="0"/>
              <a:t> de </a:t>
            </a:r>
            <a:r>
              <a:rPr lang="cs-CZ" sz="1400" i="1" dirty="0" err="1"/>
              <a:t>fora</a:t>
            </a:r>
            <a:r>
              <a:rPr lang="cs-CZ" sz="1400" i="1" dirty="0"/>
              <a:t> </a:t>
            </a:r>
            <a:r>
              <a:rPr lang="cs-CZ" sz="1400" i="1" dirty="0" err="1"/>
              <a:t>ue</a:t>
            </a:r>
            <a:r>
              <a:rPr lang="cs-CZ" sz="1400" i="1" dirty="0"/>
              <a:t/>
            </a:r>
            <a:br>
              <a:rPr lang="cs-CZ" sz="1400" i="1" dirty="0"/>
            </a:br>
            <a:r>
              <a:rPr lang="cs-CZ" sz="1400" i="1" dirty="0" err="1"/>
              <a:t>nia</a:t>
            </a:r>
            <a:r>
              <a:rPr lang="cs-CZ" sz="1400" i="1" dirty="0"/>
              <a:t>. &amp; </a:t>
            </a:r>
            <a:r>
              <a:rPr lang="cs-CZ" sz="1400" i="1" dirty="0" err="1"/>
              <a:t>quen</a:t>
            </a:r>
            <a:r>
              <a:rPr lang="cs-CZ" sz="1400" i="1" dirty="0"/>
              <a:t> </a:t>
            </a:r>
            <a:r>
              <a:rPr lang="cs-CZ" sz="1400" i="1" dirty="0" err="1"/>
              <a:t>isto</a:t>
            </a:r>
            <a:r>
              <a:rPr lang="cs-CZ" sz="1400" i="1" dirty="0"/>
              <a:t> </a:t>
            </a:r>
            <a:r>
              <a:rPr lang="cs-CZ" sz="1400" i="1" dirty="0" err="1"/>
              <a:t>plazo</a:t>
            </a:r>
            <a:r>
              <a:rPr lang="cs-CZ" sz="1400" i="1" dirty="0"/>
              <a:t> </a:t>
            </a:r>
            <a:r>
              <a:rPr lang="cs-CZ" sz="1400" i="1" dirty="0" err="1"/>
              <a:t>exierit</a:t>
            </a:r>
            <a:r>
              <a:rPr lang="cs-CZ" sz="1400" i="1" dirty="0"/>
              <a:t> ad </a:t>
            </a:r>
            <a:r>
              <a:rPr lang="cs-CZ" sz="1400" i="1" dirty="0" err="1"/>
              <a:t>uos</a:t>
            </a:r>
            <a:r>
              <a:rPr lang="cs-CZ" sz="1400" i="1" dirty="0"/>
              <a:t> </a:t>
            </a:r>
            <a:r>
              <a:rPr lang="cs-CZ" sz="1400" i="1" dirty="0" err="1"/>
              <a:t>ramiro</a:t>
            </a:r>
            <a:r>
              <a:rPr lang="cs-CZ" sz="1400" i="1" dirty="0"/>
              <a:t> </a:t>
            </a:r>
            <a:r>
              <a:rPr lang="cs-CZ" sz="1400" i="1" dirty="0" err="1"/>
              <a:t>pelaiz</a:t>
            </a:r>
            <a:r>
              <a:rPr lang="cs-CZ" sz="1400" i="1" dirty="0"/>
              <a:t> se </a:t>
            </a:r>
            <a:r>
              <a:rPr lang="cs-CZ" sz="1400" i="1" dirty="0" err="1"/>
              <a:t>erar</a:t>
            </a:r>
            <a:r>
              <a:rPr lang="cs-CZ" sz="1400" i="1" dirty="0"/>
              <a:t/>
            </a:r>
            <a:br>
              <a:rPr lang="cs-CZ" sz="1400" i="1" dirty="0"/>
            </a:br>
            <a:r>
              <a:rPr lang="cs-CZ" sz="1400" i="1" dirty="0" err="1"/>
              <a:t>coregelo</a:t>
            </a:r>
            <a:r>
              <a:rPr lang="cs-CZ" sz="1400" i="1" dirty="0"/>
              <a:t> &amp; se non  q  </a:t>
            </a:r>
            <a:r>
              <a:rPr lang="cs-CZ" sz="1400" i="1" dirty="0" err="1"/>
              <a:t>uoluerit</a:t>
            </a:r>
            <a:r>
              <a:rPr lang="cs-CZ" sz="1400" i="1" dirty="0"/>
              <a:t> </a:t>
            </a:r>
            <a:r>
              <a:rPr lang="cs-CZ" sz="1400" i="1" dirty="0" err="1"/>
              <a:t>peitar</a:t>
            </a:r>
            <a:r>
              <a:rPr lang="cs-CZ" sz="1400" i="1" dirty="0"/>
              <a:t> </a:t>
            </a:r>
            <a:r>
              <a:rPr lang="cs-CZ" sz="1400" i="1" dirty="0" err="1"/>
              <a:t>quinientos</a:t>
            </a:r>
            <a:r>
              <a:rPr lang="cs-CZ" sz="1400" i="1" dirty="0"/>
              <a:t> </a:t>
            </a:r>
            <a:r>
              <a:rPr lang="cs-CZ" sz="1400" i="1" dirty="0" err="1"/>
              <a:t>soldos</a:t>
            </a:r>
            <a:r>
              <a:rPr lang="cs-CZ" sz="1400" i="1" dirty="0"/>
              <a:t>.</a:t>
            </a:r>
            <a:br>
              <a:rPr lang="cs-CZ" sz="1400" i="1" dirty="0"/>
            </a:br>
            <a:r>
              <a:rPr lang="cs-CZ" sz="1400" i="1" dirty="0" err="1"/>
              <a:t>jsto</a:t>
            </a:r>
            <a:r>
              <a:rPr lang="cs-CZ" sz="1400" i="1" dirty="0"/>
              <a:t> </a:t>
            </a:r>
            <a:r>
              <a:rPr lang="cs-CZ" sz="1400" i="1" dirty="0" err="1"/>
              <a:t>pleito</a:t>
            </a:r>
            <a:r>
              <a:rPr lang="cs-CZ" sz="1400" i="1" dirty="0"/>
              <a:t> </a:t>
            </a:r>
            <a:r>
              <a:rPr lang="cs-CZ" sz="1400" i="1" dirty="0" err="1"/>
              <a:t>est</a:t>
            </a:r>
            <a:r>
              <a:rPr lang="cs-CZ" sz="1400" i="1" dirty="0"/>
              <a:t> </a:t>
            </a:r>
            <a:r>
              <a:rPr lang="cs-CZ" sz="1400" i="1" dirty="0" err="1"/>
              <a:t>taliado</a:t>
            </a:r>
            <a:r>
              <a:rPr lang="cs-CZ" sz="1400" i="1" dirty="0"/>
              <a:t> de </a:t>
            </a:r>
            <a:r>
              <a:rPr lang="cs-CZ" sz="1400" i="1" dirty="0" err="1"/>
              <a:t>isto</a:t>
            </a:r>
            <a:r>
              <a:rPr lang="cs-CZ" sz="1400" i="1" dirty="0"/>
              <a:t> </a:t>
            </a:r>
            <a:r>
              <a:rPr lang="cs-CZ" sz="1400" i="1" dirty="0" err="1"/>
              <a:t>maio</a:t>
            </a:r>
            <a:r>
              <a:rPr lang="cs-CZ" sz="1400" i="1" dirty="0"/>
              <a:t>  q  </a:t>
            </a:r>
            <a:r>
              <a:rPr lang="cs-CZ" sz="1400" i="1" dirty="0" err="1"/>
              <a:t>venit</a:t>
            </a:r>
            <a:r>
              <a:rPr lang="cs-CZ" sz="1400" i="1" dirty="0"/>
              <a:t> ad .</a:t>
            </a:r>
            <a:r>
              <a:rPr lang="cs-CZ" sz="1400" i="1" dirty="0" err="1"/>
              <a:t>ijs</a:t>
            </a:r>
            <a:r>
              <a:rPr lang="cs-CZ" sz="1400" i="1" dirty="0"/>
              <a:t>. </a:t>
            </a:r>
            <a:r>
              <a:rPr lang="cs-CZ" sz="1400" i="1" dirty="0" err="1"/>
              <a:t>anos</a:t>
            </a:r>
            <a:endParaRPr lang="cs-CZ" sz="1600" dirty="0"/>
          </a:p>
        </p:txBody>
      </p:sp>
      <p:pic>
        <p:nvPicPr>
          <p:cNvPr id="5" name="Picture 2" descr="Výsledek obrázku pro Pacto de Gomes Pais e Ramiro Pa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40360" cy="56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93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 smtClean="0">
                <a:solidFill>
                  <a:srgbClr val="0070C0"/>
                </a:solidFill>
              </a:rPr>
              <a:t>Documentos literários</a:t>
            </a:r>
            <a:endParaRPr lang="cs-CZ" b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mtClean="0"/>
              <a:t>Ao mesmo tempo, floresce a </a:t>
            </a:r>
            <a:r>
              <a:rPr lang="pt-PT" b="1" smtClean="0">
                <a:solidFill>
                  <a:srgbClr val="0070C0"/>
                </a:solidFill>
              </a:rPr>
              <a:t>produção literária</a:t>
            </a:r>
            <a:r>
              <a:rPr lang="pt-PT" smtClean="0"/>
              <a:t>, </a:t>
            </a:r>
            <a:r>
              <a:rPr lang="pt-PT" b="1" smtClean="0">
                <a:solidFill>
                  <a:srgbClr val="0070C0"/>
                </a:solidFill>
              </a:rPr>
              <a:t>poética, trovadoresca</a:t>
            </a:r>
            <a:r>
              <a:rPr lang="pt-PT" smtClean="0"/>
              <a:t>, escrita não numa linguagem  diferente, mas estilizada numa </a:t>
            </a:r>
            <a:r>
              <a:rPr lang="pt-PT" b="1" smtClean="0">
                <a:solidFill>
                  <a:srgbClr val="0070C0"/>
                </a:solidFill>
              </a:rPr>
              <a:t>língua falada</a:t>
            </a:r>
            <a:r>
              <a:rPr lang="pt-PT" smtClean="0"/>
              <a:t> dos dois lados do rio Minho e perpetua </a:t>
            </a:r>
            <a:r>
              <a:rPr lang="pt-PT" b="1" smtClean="0"/>
              <a:t>arcaísmos</a:t>
            </a:r>
            <a:r>
              <a:rPr lang="pt-PT" smtClean="0"/>
              <a:t> e </a:t>
            </a:r>
            <a:r>
              <a:rPr lang="pt-PT" b="1" smtClean="0"/>
              <a:t>convencionalismos</a:t>
            </a:r>
            <a:r>
              <a:rPr lang="pt-PT" smtClean="0"/>
              <a:t> literários. Surgem </a:t>
            </a:r>
            <a:r>
              <a:rPr lang="pt-PT" b="1" smtClean="0"/>
              <a:t>mais de 1500 poemas </a:t>
            </a:r>
            <a:r>
              <a:rPr lang="pt-PT" smtClean="0"/>
              <a:t>trovadorescos, pdroduzidos entre finais do </a:t>
            </a:r>
            <a:r>
              <a:rPr lang="pt-PT" b="1" smtClean="0"/>
              <a:t>século XII </a:t>
            </a:r>
            <a:r>
              <a:rPr lang="pt-PT" smtClean="0"/>
              <a:t>e a primeira metade do séc. </a:t>
            </a:r>
            <a:r>
              <a:rPr lang="pt-PT" b="1" smtClean="0"/>
              <a:t>XIV</a:t>
            </a:r>
            <a:r>
              <a:rPr lang="pt-PT" smtClean="0"/>
              <a:t> e que foram conservados em três cancioneiros: </a:t>
            </a:r>
            <a:r>
              <a:rPr lang="pt-PT" b="1" smtClean="0"/>
              <a:t>d´Ajuda, d´Escarnho e Maldizer, d´Amigo</a:t>
            </a:r>
            <a:r>
              <a:rPr lang="pt-PT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518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smtClean="0"/>
              <a:t> </a:t>
            </a:r>
            <a:br>
              <a:rPr lang="pt-PT" smtClean="0"/>
            </a:br>
            <a:r>
              <a:rPr lang="pt-PT" b="1" smtClean="0">
                <a:solidFill>
                  <a:srgbClr val="0070C0"/>
                </a:solidFill>
              </a:rPr>
              <a:t>Português antigo  </a:t>
            </a:r>
            <a:r>
              <a:rPr lang="pt-PT" b="1" smtClean="0">
                <a:solidFill>
                  <a:srgbClr val="FF0000"/>
                </a:solidFill>
              </a:rPr>
              <a:t>x</a:t>
            </a:r>
            <a:r>
              <a:rPr lang="pt-PT" b="1" smtClean="0">
                <a:solidFill>
                  <a:srgbClr val="0070C0"/>
                </a:solidFill>
              </a:rPr>
              <a:t> Galego-português</a:t>
            </a:r>
            <a:r>
              <a:rPr lang="pt-PT" smtClean="0"/>
              <a:t/>
            </a:r>
            <a:br>
              <a:rPr lang="pt-PT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smtClean="0"/>
              <a:t>Por </a:t>
            </a:r>
            <a:r>
              <a:rPr lang="pt-PT" b="1" u="sng" smtClean="0">
                <a:solidFill>
                  <a:srgbClr val="0070C0"/>
                </a:solidFill>
              </a:rPr>
              <a:t>Português Antigo </a:t>
            </a:r>
            <a:r>
              <a:rPr lang="pt-PT" smtClean="0"/>
              <a:t>entenda-se o período da história do português que se inicia com os primeiro documentos escritos em </a:t>
            </a:r>
            <a:r>
              <a:rPr lang="pt-PT" b="1" smtClean="0">
                <a:solidFill>
                  <a:srgbClr val="0070C0"/>
                </a:solidFill>
              </a:rPr>
              <a:t>língua vulgar </a:t>
            </a:r>
            <a:r>
              <a:rPr lang="pt-PT" smtClean="0"/>
              <a:t>e que se prolonga </a:t>
            </a:r>
            <a:r>
              <a:rPr lang="pt-PT" b="1" smtClean="0"/>
              <a:t>até finais do século XIV ou meados do século XV</a:t>
            </a:r>
            <a:r>
              <a:rPr lang="pt-PT" smtClean="0"/>
              <a:t>. É a língua de </a:t>
            </a:r>
            <a:r>
              <a:rPr lang="pt-PT" b="1" smtClean="0">
                <a:solidFill>
                  <a:srgbClr val="0070C0"/>
                </a:solidFill>
              </a:rPr>
              <a:t>Afonso Henriques </a:t>
            </a:r>
            <a:r>
              <a:rPr lang="pt-PT" smtClean="0"/>
              <a:t>e de toda a primeira dinastia. A fase do Português Antigo (e até ao Renascimento) corresponde </a:t>
            </a:r>
            <a:r>
              <a:rPr lang="pt-PT" b="1" smtClean="0">
                <a:solidFill>
                  <a:srgbClr val="0070C0"/>
                </a:solidFill>
              </a:rPr>
              <a:t>ao Período Fonético</a:t>
            </a:r>
            <a:r>
              <a:rPr lang="pt-PT" smtClean="0"/>
              <a:t>.</a:t>
            </a:r>
          </a:p>
          <a:p>
            <a:pPr marL="0" indent="0" algn="just">
              <a:buNone/>
            </a:pPr>
            <a:endParaRPr lang="pt-PT" smtClean="0"/>
          </a:p>
          <a:p>
            <a:pPr algn="just"/>
            <a:r>
              <a:rPr lang="pt-PT" b="1" u="sng" smtClean="0">
                <a:solidFill>
                  <a:srgbClr val="0070C0"/>
                </a:solidFill>
              </a:rPr>
              <a:t>Galego-Português </a:t>
            </a:r>
            <a:r>
              <a:rPr lang="pt-PT" smtClean="0"/>
              <a:t>– é a expressão que deva se reservada para a </a:t>
            </a:r>
            <a:r>
              <a:rPr lang="pt-PT" b="1" smtClean="0">
                <a:solidFill>
                  <a:srgbClr val="0070C0"/>
                </a:solidFill>
              </a:rPr>
              <a:t>produção poética</a:t>
            </a:r>
            <a:r>
              <a:rPr lang="pt-PT" smtClean="0"/>
              <a:t>, dinstinguindo-se do Português Antigo que se vai  transformando e distanciando dos outros domínios portugueses.  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093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smtClean="0"/>
              <a:t/>
            </a:r>
            <a:br>
              <a:rPr lang="pt-PT" smtClean="0"/>
            </a:br>
            <a:r>
              <a:rPr lang="pt-PT" b="1" smtClean="0">
                <a:solidFill>
                  <a:srgbClr val="0070C0"/>
                </a:solidFill>
              </a:rPr>
              <a:t> o Português Antigo  =  </a:t>
            </a:r>
            <a:r>
              <a:rPr lang="cs-CZ" b="1" smtClean="0">
                <a:solidFill>
                  <a:srgbClr val="0070C0"/>
                </a:solidFill>
              </a:rPr>
              <a:t/>
            </a:r>
            <a:br>
              <a:rPr lang="cs-CZ" b="1" smtClean="0">
                <a:solidFill>
                  <a:srgbClr val="0070C0"/>
                </a:solidFill>
              </a:rPr>
            </a:br>
            <a:r>
              <a:rPr lang="pt-PT" b="1" smtClean="0">
                <a:solidFill>
                  <a:srgbClr val="0070C0"/>
                </a:solidFill>
              </a:rPr>
              <a:t>o Período Fonético </a:t>
            </a:r>
            <a:br>
              <a:rPr lang="pt-PT" b="1" smtClean="0">
                <a:solidFill>
                  <a:srgbClr val="0070C0"/>
                </a:solidFill>
              </a:rPr>
            </a:br>
            <a:endParaRPr lang="cs-CZ" b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A característica principal deste período é a </a:t>
            </a:r>
          </a:p>
          <a:p>
            <a:pPr marL="0" indent="0" algn="ctr">
              <a:buNone/>
            </a:pPr>
            <a:r>
              <a:rPr lang="pt-PT" b="1" u="sng" dirty="0" smtClean="0"/>
              <a:t>LIBERDADE GRÁFICA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 algn="just">
              <a:buNone/>
            </a:pPr>
            <a:r>
              <a:rPr lang="pt-PT" dirty="0" smtClean="0"/>
              <a:t>Os escribas adaptavam velhas grafias para representar os novos sons, sendo que surgiam novas grafias. As soluções variavam de escriba para escrita, de documento para documento: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endParaRPr lang="pt-PT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622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1"/>
                </a:solidFill>
              </a:rPr>
              <a:t>Notícia de Torto x Testamento de D-Afonso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Notícia de Torto </a:t>
            </a:r>
            <a:r>
              <a:rPr lang="pt-PT" dirty="0" smtClean="0"/>
              <a:t>– os notários esforçavam-se por  verter num modelo latino os novos fonemas – o resultado +e uma escrita individualizada oscilando entre formas latinas e romances.</a:t>
            </a:r>
          </a:p>
          <a:p>
            <a:r>
              <a:rPr lang="pt-PT" b="1" dirty="0" smtClean="0"/>
              <a:t>Testamento de Afonso II </a:t>
            </a:r>
            <a:r>
              <a:rPr lang="pt-PT" dirty="0" smtClean="0"/>
              <a:t>– produzido em português mais estável, com o nivel mais nivelado.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997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smtClean="0"/>
              <a:t> </a:t>
            </a:r>
            <a:br>
              <a:rPr lang="pt-PT" smtClean="0"/>
            </a:br>
            <a:r>
              <a:rPr lang="pt-PT"/>
              <a:t/>
            </a:r>
            <a:br>
              <a:rPr lang="pt-PT"/>
            </a:br>
            <a:r>
              <a:rPr lang="pt-PT" b="1" smtClean="0">
                <a:solidFill>
                  <a:srgbClr val="0070C0"/>
                </a:solidFill>
              </a:rPr>
              <a:t>Testamento de </a:t>
            </a:r>
            <a:r>
              <a:rPr lang="pt-PT" b="1" i="1" smtClean="0">
                <a:solidFill>
                  <a:srgbClr val="0070C0"/>
                </a:solidFill>
              </a:rPr>
              <a:t>Afonso II </a:t>
            </a:r>
            <a:r>
              <a:rPr lang="pt-PT" b="1" smtClean="0">
                <a:solidFill>
                  <a:srgbClr val="0070C0"/>
                </a:solidFill>
              </a:rPr>
              <a:t>e </a:t>
            </a:r>
            <a:r>
              <a:rPr lang="pt-PT" b="1" i="1" smtClean="0">
                <a:solidFill>
                  <a:srgbClr val="0070C0"/>
                </a:solidFill>
              </a:rPr>
              <a:t>Notícia de Torto  </a:t>
            </a:r>
            <a:r>
              <a:rPr lang="pt-PT" b="1" smtClean="0">
                <a:solidFill>
                  <a:srgbClr val="0070C0"/>
                </a:solidFill>
              </a:rPr>
              <a:t/>
            </a:r>
            <a:br>
              <a:rPr lang="pt-PT" b="1" smtClean="0">
                <a:solidFill>
                  <a:srgbClr val="0070C0"/>
                </a:solidFill>
              </a:rPr>
            </a:b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PT" dirty="0" smtClean="0"/>
              <a:t>A análise dos doisdocumentos permite observar </a:t>
            </a:r>
          </a:p>
          <a:p>
            <a:pPr marL="0" indent="0" algn="ctr">
              <a:buNone/>
            </a:pPr>
            <a:r>
              <a:rPr lang="pt-PT" b="1" u="sng" dirty="0" smtClean="0"/>
              <a:t>duas tradições diferentes:</a:t>
            </a:r>
          </a:p>
          <a:p>
            <a:pPr marL="0" indent="0" algn="ctr">
              <a:buNone/>
            </a:pPr>
            <a:endParaRPr lang="pt-PT" b="1" u="sng" dirty="0" smtClean="0"/>
          </a:p>
          <a:p>
            <a:pPr marL="514350" indent="-514350" algn="just">
              <a:buAutoNum type="arabicPeriod"/>
            </a:pPr>
            <a:r>
              <a:rPr lang="pt-PT" dirty="0" smtClean="0"/>
              <a:t>no caso da </a:t>
            </a:r>
            <a:r>
              <a:rPr lang="pt-PT" b="1" i="1" dirty="0" smtClean="0">
                <a:solidFill>
                  <a:srgbClr val="0070C0"/>
                </a:solidFill>
              </a:rPr>
              <a:t>Notícia de Torto</a:t>
            </a:r>
            <a:r>
              <a:rPr lang="pt-PT" dirty="0" smtClean="0"/>
              <a:t>, vê-se que o trabalho é um fruto de notários, que, isolados, </a:t>
            </a:r>
            <a:r>
              <a:rPr lang="pt-PT" b="1" dirty="0" smtClean="0">
                <a:solidFill>
                  <a:srgbClr val="0070C0"/>
                </a:solidFill>
              </a:rPr>
              <a:t>tentam verter </a:t>
            </a:r>
            <a:r>
              <a:rPr lang="pt-PT" dirty="0" smtClean="0"/>
              <a:t>nom modelo latino os </a:t>
            </a:r>
            <a:r>
              <a:rPr lang="pt-PT" b="1" dirty="0" smtClean="0">
                <a:solidFill>
                  <a:srgbClr val="0070C0"/>
                </a:solidFill>
              </a:rPr>
              <a:t>novos fonemas </a:t>
            </a:r>
            <a:r>
              <a:rPr lang="pt-PT" dirty="0" smtClean="0"/>
              <a:t>da língua que ouvem. Assim surte uma </a:t>
            </a:r>
            <a:r>
              <a:rPr lang="pt-PT" b="1" dirty="0" smtClean="0">
                <a:solidFill>
                  <a:srgbClr val="0070C0"/>
                </a:solidFill>
              </a:rPr>
              <a:t>escrita individualizada</a:t>
            </a:r>
            <a:r>
              <a:rPr lang="pt-PT" dirty="0" smtClean="0"/>
              <a:t>, oscilando entre formas latinas e romances.</a:t>
            </a:r>
          </a:p>
          <a:p>
            <a:pPr marL="514350" indent="-514350" algn="just">
              <a:buAutoNum type="arabicPeriod"/>
            </a:pPr>
            <a:endParaRPr lang="pt-PT" dirty="0"/>
          </a:p>
          <a:p>
            <a:pPr marL="514350" indent="-514350" algn="just">
              <a:buAutoNum type="arabicPeriod"/>
            </a:pPr>
            <a:r>
              <a:rPr lang="pt-PT" dirty="0" smtClean="0"/>
              <a:t>no caso do </a:t>
            </a:r>
            <a:r>
              <a:rPr lang="pt-PT" b="1" i="1" dirty="0" smtClean="0">
                <a:solidFill>
                  <a:srgbClr val="0070C0"/>
                </a:solidFill>
              </a:rPr>
              <a:t>Testamento de Afonso II</a:t>
            </a:r>
            <a:r>
              <a:rPr lang="pt-PT" dirty="0" smtClean="0"/>
              <a:t>, que foi produzido numa . Chancelaria régia, atesta-se um </a:t>
            </a:r>
            <a:r>
              <a:rPr lang="pt-PT" b="1" dirty="0" smtClean="0">
                <a:solidFill>
                  <a:srgbClr val="0070C0"/>
                </a:solidFill>
              </a:rPr>
              <a:t>ambiente mais estável </a:t>
            </a:r>
            <a:r>
              <a:rPr lang="pt-PT" dirty="0" smtClean="0"/>
              <a:t>, escolhas e convenções mais niveladas, constituicão de </a:t>
            </a:r>
            <a:r>
              <a:rPr lang="pt-PT" b="1" dirty="0" smtClean="0">
                <a:solidFill>
                  <a:srgbClr val="0070C0"/>
                </a:solidFill>
              </a:rPr>
              <a:t>normas gráficas</a:t>
            </a:r>
            <a:r>
              <a:rPr lang="pt-PT" b="1" dirty="0" smtClean="0"/>
              <a:t>. </a:t>
            </a:r>
            <a:r>
              <a:rPr lang="pt-PT" dirty="0" smtClean="0"/>
              <a:t>é o primeiro documento régio, de que foram feitas treze cópias, de que restaram duas: uma conservada em Lisboa, outra em Toledo.  Muito frequentemente, as duas cópias são objecto de análises diacrónicas. Existem variações embora não tão radicais e frequentes como na Notícia de Torto.</a:t>
            </a:r>
          </a:p>
        </p:txBody>
      </p:sp>
    </p:spTree>
    <p:extLst>
      <p:ext uri="{BB962C8B-B14F-4D97-AF65-F5344CB8AC3E}">
        <p14:creationId xmlns:p14="http://schemas.microsoft.com/office/powerpoint/2010/main" val="3376170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i="1" smtClean="0"/>
              <a:t>Exemplificação</a:t>
            </a:r>
            <a:r>
              <a:rPr lang="pt-PT" smtClean="0"/>
              <a:t>: </a:t>
            </a:r>
            <a:r>
              <a:rPr lang="pt-PT" b="1" smtClean="0"/>
              <a:t>palatal nh</a:t>
            </a:r>
            <a:br>
              <a:rPr lang="pt-PT" b="1" smtClean="0"/>
            </a:b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0070C0"/>
                </a:solidFill>
              </a:rPr>
              <a:t>Notícia do Torto</a:t>
            </a:r>
            <a:r>
              <a:rPr lang="pt-PT" dirty="0" smtClean="0"/>
              <a:t>: </a:t>
            </a:r>
          </a:p>
          <a:p>
            <a:pPr marL="0" indent="0" algn="just">
              <a:buNone/>
            </a:pPr>
            <a:r>
              <a:rPr lang="pt-PT" dirty="0" smtClean="0"/>
              <a:t>quinione (quinhão) = </a:t>
            </a:r>
            <a:r>
              <a:rPr lang="cs-CZ" dirty="0" smtClean="0"/>
              <a:t>část, podíl, dědictví, uskupení pěti</a:t>
            </a:r>
            <a:endParaRPr lang="pt-PT" dirty="0" smtClean="0"/>
          </a:p>
          <a:p>
            <a:pPr marL="514350" indent="-514350" algn="just">
              <a:buAutoNum type="arabicPeriod"/>
            </a:pPr>
            <a:r>
              <a:rPr lang="pt-PT" b="1" dirty="0" smtClean="0"/>
              <a:t>qui</a:t>
            </a:r>
            <a:r>
              <a:rPr lang="pt-PT" b="1" u="sng" dirty="0" smtClean="0"/>
              <a:t>n</a:t>
            </a:r>
            <a:r>
              <a:rPr lang="pt-PT" b="1" dirty="0" smtClean="0"/>
              <a:t>õ</a:t>
            </a:r>
            <a:r>
              <a:rPr lang="pt-PT" dirty="0" smtClean="0"/>
              <a:t> </a:t>
            </a:r>
          </a:p>
          <a:p>
            <a:pPr marL="514350" indent="-514350" algn="just">
              <a:buAutoNum type="arabicPeriod"/>
            </a:pPr>
            <a:r>
              <a:rPr lang="pt-PT" b="1" dirty="0" smtClean="0"/>
              <a:t>qui</a:t>
            </a:r>
            <a:r>
              <a:rPr lang="pt-PT" b="1" u="sng" dirty="0" smtClean="0"/>
              <a:t>ni</a:t>
            </a:r>
            <a:r>
              <a:rPr lang="pt-PT" b="1" dirty="0" smtClean="0"/>
              <a:t>õ  </a:t>
            </a:r>
          </a:p>
          <a:p>
            <a:pPr marL="514350" indent="-514350" algn="just">
              <a:buAutoNum type="arabicPeriod"/>
            </a:pPr>
            <a:r>
              <a:rPr lang="pt-PT" b="1" dirty="0" smtClean="0"/>
              <a:t>qui</a:t>
            </a:r>
            <a:r>
              <a:rPr lang="pt-PT" b="1" u="sng" dirty="0" smtClean="0"/>
              <a:t>nnõ</a:t>
            </a:r>
            <a:r>
              <a:rPr lang="pt-PT" b="1" dirty="0" smtClean="0"/>
              <a:t>s</a:t>
            </a:r>
            <a:r>
              <a:rPr lang="pt-PT" dirty="0" smtClean="0"/>
              <a:t> (no latim não existia </a:t>
            </a:r>
            <a:r>
              <a:rPr lang="pt-PT" b="1" dirty="0" smtClean="0"/>
              <a:t>ã, õ</a:t>
            </a:r>
            <a:r>
              <a:rPr lang="pt-PT" dirty="0" smtClean="0"/>
              <a:t>, nem </a:t>
            </a:r>
            <a:r>
              <a:rPr lang="pt-PT" b="1" dirty="0" smtClean="0"/>
              <a:t>nh</a:t>
            </a:r>
            <a:r>
              <a:rPr lang="pt-PT" dirty="0" smtClean="0"/>
              <a:t> – por isso, os escribas hesitam entre: </a:t>
            </a:r>
            <a:r>
              <a:rPr lang="pt-PT" b="1" dirty="0" smtClean="0"/>
              <a:t>n, ni, nn</a:t>
            </a:r>
            <a:r>
              <a:rPr lang="pt-PT" dirty="0" smtClean="0"/>
              <a:t>)</a:t>
            </a:r>
          </a:p>
          <a:p>
            <a:pPr marL="514350" indent="-514350" algn="just">
              <a:buAutoNum type="arabicPeriod"/>
            </a:pPr>
            <a:endParaRPr lang="pt-PT" dirty="0" smtClean="0"/>
          </a:p>
          <a:p>
            <a:pPr marL="0" indent="0" algn="ctr">
              <a:buNone/>
            </a:pPr>
            <a:r>
              <a:rPr lang="pt-PT" b="1" dirty="0" smtClean="0">
                <a:solidFill>
                  <a:srgbClr val="0070C0"/>
                </a:solidFill>
              </a:rPr>
              <a:t>Testamento de Afonso II</a:t>
            </a:r>
            <a:r>
              <a:rPr lang="cs-CZ" dirty="0" smtClean="0"/>
              <a:t>: </a:t>
            </a:r>
            <a:endParaRPr lang="pt-PT" dirty="0" smtClean="0"/>
          </a:p>
          <a:p>
            <a:pPr marL="0" indent="0" algn="just">
              <a:buNone/>
            </a:pPr>
            <a:r>
              <a:rPr lang="cs-CZ" dirty="0" smtClean="0"/>
              <a:t>se</a:t>
            </a:r>
            <a:r>
              <a:rPr lang="cs-CZ" b="1" dirty="0" smtClean="0"/>
              <a:t>ni</a:t>
            </a:r>
            <a:r>
              <a:rPr lang="cs-CZ" dirty="0" smtClean="0"/>
              <a:t>or, </a:t>
            </a:r>
            <a:r>
              <a:rPr lang="cs-CZ" dirty="0" err="1" smtClean="0"/>
              <a:t>te</a:t>
            </a:r>
            <a:r>
              <a:rPr lang="cs-CZ" b="1" dirty="0" err="1" smtClean="0"/>
              <a:t>ni</a:t>
            </a:r>
            <a:r>
              <a:rPr lang="cs-CZ" dirty="0" err="1" smtClean="0"/>
              <a:t>o</a:t>
            </a:r>
            <a:r>
              <a:rPr lang="cs-CZ" dirty="0" smtClean="0"/>
              <a:t>, </a:t>
            </a:r>
            <a:r>
              <a:rPr lang="cs-CZ" dirty="0" err="1" smtClean="0"/>
              <a:t>Ju</a:t>
            </a:r>
            <a:r>
              <a:rPr lang="cs-CZ" b="1" dirty="0" err="1" smtClean="0"/>
              <a:t>ni</a:t>
            </a:r>
            <a:r>
              <a:rPr lang="cs-CZ" dirty="0" err="1" smtClean="0"/>
              <a:t>o</a:t>
            </a:r>
            <a:r>
              <a:rPr lang="cs-CZ" dirty="0" smtClean="0"/>
              <a:t> – </a:t>
            </a:r>
            <a:r>
              <a:rPr lang="cs-CZ" dirty="0" err="1" smtClean="0"/>
              <a:t>apenas</a:t>
            </a:r>
            <a:r>
              <a:rPr lang="cs-CZ" dirty="0" smtClean="0"/>
              <a:t> </a:t>
            </a:r>
            <a:r>
              <a:rPr lang="cs-CZ" dirty="0" err="1" smtClean="0"/>
              <a:t>uma</a:t>
            </a:r>
            <a:r>
              <a:rPr lang="cs-CZ" dirty="0" smtClean="0"/>
              <a:t> </a:t>
            </a:r>
            <a:r>
              <a:rPr lang="cs-CZ" dirty="0" err="1" smtClean="0"/>
              <a:t>vers</a:t>
            </a:r>
            <a:r>
              <a:rPr lang="pt-PT" dirty="0" smtClean="0"/>
              <a:t>ão: -</a:t>
            </a:r>
            <a:r>
              <a:rPr lang="pt-PT" b="1" dirty="0" smtClean="0"/>
              <a:t>ni-</a:t>
            </a:r>
          </a:p>
          <a:p>
            <a:pPr marL="0" indent="0" algn="just">
              <a:buNone/>
            </a:pPr>
            <a:endParaRPr lang="pt-PT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755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 smtClean="0">
                <a:solidFill>
                  <a:srgbClr val="0070C0"/>
                </a:solidFill>
              </a:rPr>
              <a:t>vocalismo </a:t>
            </a:r>
            <a:endParaRPr lang="cs-CZ" b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 abundância de sequências hiáticas resultantes da síncope das </a:t>
            </a:r>
            <a:r>
              <a:rPr lang="pt-PT" b="1" dirty="0" smtClean="0"/>
              <a:t>oclusivas sonoras  </a:t>
            </a:r>
            <a:r>
              <a:rPr lang="pt-PT" dirty="0" smtClean="0"/>
              <a:t>e de </a:t>
            </a:r>
            <a:r>
              <a:rPr lang="pt-PT" b="1" dirty="0" smtClean="0"/>
              <a:t>–n- </a:t>
            </a:r>
            <a:r>
              <a:rPr lang="pt-PT" dirty="0" smtClean="0"/>
              <a:t>e </a:t>
            </a:r>
            <a:r>
              <a:rPr lang="pt-PT" b="1" dirty="0" smtClean="0"/>
              <a:t>–l- </a:t>
            </a:r>
            <a:r>
              <a:rPr lang="pt-PT" dirty="0" smtClean="0"/>
              <a:t>intervocálicos: </a:t>
            </a:r>
          </a:p>
          <a:p>
            <a:pPr lvl="3"/>
            <a:r>
              <a:rPr lang="pt-PT" dirty="0" smtClean="0"/>
              <a:t>VI</a:t>
            </a:r>
            <a:r>
              <a:rPr lang="pt-PT" b="1" dirty="0" smtClean="0"/>
              <a:t>D</a:t>
            </a:r>
            <a:r>
              <a:rPr lang="pt-PT" dirty="0" smtClean="0"/>
              <a:t>I	VI-I		VI</a:t>
            </a:r>
          </a:p>
          <a:p>
            <a:pPr lvl="3"/>
            <a:r>
              <a:rPr lang="pt-PT" dirty="0" smtClean="0"/>
              <a:t>SO</a:t>
            </a:r>
            <a:r>
              <a:rPr lang="pt-PT" b="1" dirty="0" smtClean="0"/>
              <a:t>L</a:t>
            </a:r>
            <a:r>
              <a:rPr lang="pt-PT" dirty="0" smtClean="0"/>
              <a:t>O	SO-O		SÓ</a:t>
            </a:r>
          </a:p>
          <a:p>
            <a:pPr lvl="3"/>
            <a:r>
              <a:rPr lang="pt-PT" dirty="0" smtClean="0"/>
              <a:t>TE</a:t>
            </a:r>
            <a:r>
              <a:rPr lang="pt-PT" b="1" dirty="0" smtClean="0"/>
              <a:t>L</a:t>
            </a:r>
            <a:r>
              <a:rPr lang="pt-PT" dirty="0" smtClean="0"/>
              <a:t>A	TE-A		TE</a:t>
            </a:r>
            <a:r>
              <a:rPr lang="pt-PT" b="1" dirty="0" smtClean="0"/>
              <a:t>I</a:t>
            </a:r>
            <a:r>
              <a:rPr lang="pt-PT" dirty="0" smtClean="0"/>
              <a:t>A</a:t>
            </a:r>
          </a:p>
          <a:p>
            <a:pPr lvl="3"/>
            <a:r>
              <a:rPr lang="pt-PT" dirty="0" smtClean="0"/>
              <a:t>VI</a:t>
            </a:r>
            <a:r>
              <a:rPr lang="pt-PT" b="1" dirty="0" smtClean="0"/>
              <a:t>N</a:t>
            </a:r>
            <a:r>
              <a:rPr lang="pt-PT" dirty="0" smtClean="0"/>
              <a:t>U	V</a:t>
            </a:r>
            <a:r>
              <a:rPr lang="pt-PT" dirty="0" smtClean="0">
                <a:latin typeface="Times New Roman"/>
                <a:cs typeface="Times New Roman"/>
              </a:rPr>
              <a:t>ĩ</a:t>
            </a:r>
            <a:r>
              <a:rPr lang="pt-PT" dirty="0" smtClean="0"/>
              <a:t>-U		VI</a:t>
            </a:r>
            <a:r>
              <a:rPr lang="pt-PT" b="1" dirty="0" smtClean="0"/>
              <a:t>NH</a:t>
            </a:r>
            <a:r>
              <a:rPr lang="pt-PT" dirty="0" smtClean="0"/>
              <a:t>O</a:t>
            </a:r>
          </a:p>
          <a:p>
            <a:pPr lvl="3"/>
            <a:r>
              <a:rPr lang="pt-PT" dirty="0" smtClean="0"/>
              <a:t>MA</a:t>
            </a:r>
            <a:r>
              <a:rPr lang="pt-PT" b="1" dirty="0" smtClean="0"/>
              <a:t>N</a:t>
            </a:r>
            <a:r>
              <a:rPr lang="pt-PT" dirty="0" smtClean="0"/>
              <a:t>U	MÃ-O		MÃO</a:t>
            </a:r>
          </a:p>
          <a:p>
            <a:pPr lvl="3"/>
            <a:r>
              <a:rPr lang="pt-PT" dirty="0" smtClean="0"/>
              <a:t>MA</a:t>
            </a:r>
            <a:r>
              <a:rPr lang="pt-PT" b="1" dirty="0" smtClean="0"/>
              <a:t>N</a:t>
            </a:r>
            <a:r>
              <a:rPr lang="pt-PT" dirty="0" smtClean="0"/>
              <a:t>OS	MÃ-OS		MÃOS</a:t>
            </a:r>
          </a:p>
          <a:p>
            <a:pPr lvl="3"/>
            <a:r>
              <a:rPr lang="pt-PT" dirty="0" smtClean="0"/>
              <a:t>PA</a:t>
            </a:r>
            <a:r>
              <a:rPr lang="pt-PT" b="1" dirty="0" smtClean="0"/>
              <a:t>N</a:t>
            </a:r>
            <a:r>
              <a:rPr lang="pt-PT" dirty="0" smtClean="0"/>
              <a:t>ES	PÃ-ES		PÃES</a:t>
            </a:r>
          </a:p>
          <a:p>
            <a:pPr lvl="3"/>
            <a:r>
              <a:rPr lang="pt-PT" dirty="0" smtClean="0"/>
              <a:t>LEONES 	LEÕ-ES		LEÕES</a:t>
            </a:r>
          </a:p>
        </p:txBody>
      </p:sp>
    </p:spTree>
    <p:extLst>
      <p:ext uri="{BB962C8B-B14F-4D97-AF65-F5344CB8AC3E}">
        <p14:creationId xmlns:p14="http://schemas.microsoft.com/office/powerpoint/2010/main" val="3107210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0070C0"/>
                </a:solidFill>
              </a:rPr>
              <a:t>Vocalismo – terminações nominais e verbais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PT" b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b="1" dirty="0" smtClean="0">
                <a:latin typeface="Times New Roman"/>
                <a:cs typeface="Times New Roman"/>
              </a:rPr>
              <a:t>as terminações nominais e verbais – não existia o ditongo /ão/</a:t>
            </a:r>
            <a:r>
              <a:rPr lang="pt-PT" dirty="0" smtClean="0">
                <a:latin typeface="Times New Roman"/>
                <a:cs typeface="Times New Roman"/>
              </a:rPr>
              <a:t>.</a:t>
            </a:r>
          </a:p>
          <a:p>
            <a:pPr marL="0" indent="0" algn="ctr">
              <a:buNone/>
            </a:pPr>
            <a:r>
              <a:rPr lang="pt-PT" dirty="0" smtClean="0">
                <a:latin typeface="Times New Roman"/>
                <a:cs typeface="Times New Roman"/>
              </a:rPr>
              <a:t>  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anu 	= ão </a:t>
            </a:r>
            <a:r>
              <a:rPr lang="pt-PT" b="1" dirty="0" smtClean="0">
                <a:latin typeface="Times New Roman"/>
                <a:cs typeface="Times New Roman"/>
              </a:rPr>
              <a:t>/ma</a:t>
            </a:r>
            <a:r>
              <a:rPr lang="pt-PT" b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dirty="0" smtClean="0">
                <a:latin typeface="Times New Roman"/>
                <a:cs typeface="Times New Roman"/>
              </a:rPr>
              <a:t>u = m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o/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ane = ãe </a:t>
            </a:r>
            <a:r>
              <a:rPr lang="pt-PT" b="1" dirty="0" smtClean="0">
                <a:latin typeface="Times New Roman"/>
                <a:cs typeface="Times New Roman"/>
              </a:rPr>
              <a:t>/pa</a:t>
            </a:r>
            <a:r>
              <a:rPr lang="pt-PT" b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dirty="0" smtClean="0">
                <a:latin typeface="Times New Roman"/>
                <a:cs typeface="Times New Roman"/>
              </a:rPr>
              <a:t>e</a:t>
            </a:r>
            <a:r>
              <a:rPr lang="pt-PT" b="1" strike="sngStrike" dirty="0" smtClean="0">
                <a:latin typeface="Times New Roman"/>
                <a:cs typeface="Times New Roman"/>
              </a:rPr>
              <a:t>m</a:t>
            </a:r>
            <a:r>
              <a:rPr lang="pt-PT" b="1" dirty="0" smtClean="0">
                <a:latin typeface="Times New Roman"/>
                <a:cs typeface="Times New Roman"/>
              </a:rPr>
              <a:t>=p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e/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ant = ã </a:t>
            </a:r>
            <a:r>
              <a:rPr lang="pt-PT" b="1" dirty="0" smtClean="0">
                <a:latin typeface="Times New Roman"/>
                <a:cs typeface="Times New Roman"/>
              </a:rPr>
              <a:t>/catab</a:t>
            </a:r>
            <a:r>
              <a:rPr lang="pt-PT" b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ant</a:t>
            </a:r>
            <a:r>
              <a:rPr lang="pt-PT" b="1" dirty="0" smtClean="0">
                <a:latin typeface="Times New Roman"/>
                <a:cs typeface="Times New Roman"/>
              </a:rPr>
              <a:t> /cantav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/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one = õ </a:t>
            </a:r>
            <a:r>
              <a:rPr lang="pt-PT" b="1" dirty="0" smtClean="0">
                <a:latin typeface="Times New Roman"/>
                <a:cs typeface="Times New Roman"/>
              </a:rPr>
              <a:t>/cora</a:t>
            </a:r>
            <a:r>
              <a:rPr lang="pt-PT" b="1" u="sng" dirty="0" smtClean="0">
                <a:latin typeface="Times New Roman"/>
                <a:cs typeface="Times New Roman"/>
              </a:rPr>
              <a:t>tio</a:t>
            </a:r>
            <a:r>
              <a:rPr lang="pt-PT" b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strike="sngStrike" dirty="0" smtClean="0">
                <a:latin typeface="Times New Roman"/>
                <a:cs typeface="Times New Roman"/>
              </a:rPr>
              <a:t>e</a:t>
            </a:r>
            <a:r>
              <a:rPr lang="pt-PT" b="1" dirty="0" smtClean="0">
                <a:latin typeface="Times New Roman"/>
                <a:cs typeface="Times New Roman"/>
              </a:rPr>
              <a:t>=cora</a:t>
            </a:r>
            <a:r>
              <a:rPr lang="pt-PT" b="1" u="sng" dirty="0" smtClean="0">
                <a:latin typeface="Times New Roman"/>
                <a:cs typeface="Times New Roman"/>
              </a:rPr>
              <a:t>ç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õ</a:t>
            </a:r>
            <a:r>
              <a:rPr lang="pt-PT" b="1" dirty="0" smtClean="0">
                <a:latin typeface="Times New Roman"/>
                <a:cs typeface="Times New Roman"/>
              </a:rPr>
              <a:t>/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unt = õ </a:t>
            </a:r>
            <a:r>
              <a:rPr lang="pt-PT" b="1" dirty="0" smtClean="0">
                <a:latin typeface="Times New Roman"/>
                <a:cs typeface="Times New Roman"/>
              </a:rPr>
              <a:t>/ s</a:t>
            </a:r>
            <a:r>
              <a:rPr lang="pt-PT" b="1" strike="sngStrike" dirty="0" smtClean="0">
                <a:latin typeface="Times New Roman"/>
                <a:cs typeface="Times New Roman"/>
              </a:rPr>
              <a:t>u</a:t>
            </a:r>
            <a:r>
              <a:rPr lang="pt-PT" b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strike="sngStrike" dirty="0" smtClean="0">
                <a:latin typeface="Times New Roman"/>
                <a:cs typeface="Times New Roman"/>
              </a:rPr>
              <a:t>t</a:t>
            </a:r>
            <a:r>
              <a:rPr lang="pt-PT" b="1" dirty="0" smtClean="0">
                <a:latin typeface="Times New Roman"/>
                <a:cs typeface="Times New Roman"/>
              </a:rPr>
              <a:t> = s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õ</a:t>
            </a:r>
            <a:r>
              <a:rPr lang="pt-PT" b="1" dirty="0" smtClean="0">
                <a:latin typeface="Times New Roman"/>
                <a:cs typeface="Times New Roman"/>
              </a:rPr>
              <a:t>/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6890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0070C0"/>
                </a:solidFill>
              </a:rPr>
              <a:t>Vocalismo – terminações nominais e verbais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dirty="0">
                <a:solidFill>
                  <a:srgbClr val="FF0000"/>
                </a:solidFill>
                <a:latin typeface="Times New Roman"/>
                <a:cs typeface="Times New Roman"/>
              </a:rPr>
              <a:t>anu 	= ão </a:t>
            </a:r>
            <a:r>
              <a:rPr lang="pt-PT" b="1" dirty="0">
                <a:latin typeface="Times New Roman"/>
                <a:cs typeface="Times New Roman"/>
              </a:rPr>
              <a:t>/ma</a:t>
            </a:r>
            <a:r>
              <a:rPr lang="pt-PT" b="1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dirty="0">
                <a:latin typeface="Times New Roman"/>
                <a:cs typeface="Times New Roman"/>
              </a:rPr>
              <a:t>u = </a:t>
            </a:r>
            <a:r>
              <a:rPr lang="pt-PT" b="1" dirty="0" smtClean="0">
                <a:latin typeface="Times New Roman"/>
                <a:cs typeface="Times New Roman"/>
              </a:rPr>
              <a:t>m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o/</a:t>
            </a:r>
            <a:r>
              <a:rPr lang="pt-PT" b="1" dirty="0">
                <a:latin typeface="Times New Roman"/>
                <a:cs typeface="Times New Roman"/>
              </a:rPr>
              <a:t> </a:t>
            </a:r>
            <a:r>
              <a:rPr lang="pt-PT" b="1" dirty="0" smtClean="0">
                <a:latin typeface="Times New Roman"/>
                <a:cs typeface="Times New Roman"/>
              </a:rPr>
              <a:t>m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os </a:t>
            </a:r>
            <a:r>
              <a:rPr lang="pt-PT" i="1" dirty="0" smtClean="0">
                <a:latin typeface="Times New Roman"/>
                <a:cs typeface="Times New Roman"/>
              </a:rPr>
              <a:t>hoje mão/mãos</a:t>
            </a:r>
            <a:endParaRPr lang="pt-PT" i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b="1" dirty="0">
                <a:solidFill>
                  <a:srgbClr val="FF0000"/>
                </a:solidFill>
                <a:latin typeface="Times New Roman"/>
                <a:cs typeface="Times New Roman"/>
              </a:rPr>
              <a:t>ane = ãe </a:t>
            </a:r>
            <a:r>
              <a:rPr lang="pt-PT" b="1" dirty="0">
                <a:latin typeface="Times New Roman"/>
                <a:cs typeface="Times New Roman"/>
              </a:rPr>
              <a:t>/</a:t>
            </a:r>
            <a:r>
              <a:rPr lang="pt-PT" b="1" dirty="0" smtClean="0">
                <a:latin typeface="Times New Roman"/>
                <a:cs typeface="Times New Roman"/>
              </a:rPr>
              <a:t>pa</a:t>
            </a:r>
            <a:r>
              <a:rPr lang="pt-PT" b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dirty="0" smtClean="0">
                <a:latin typeface="Times New Roman"/>
                <a:cs typeface="Times New Roman"/>
              </a:rPr>
              <a:t>e</a:t>
            </a:r>
            <a:r>
              <a:rPr lang="pt-PT" b="1" strike="sngStrike" dirty="0" smtClean="0">
                <a:latin typeface="Times New Roman"/>
                <a:cs typeface="Times New Roman"/>
              </a:rPr>
              <a:t>m</a:t>
            </a:r>
            <a:r>
              <a:rPr lang="pt-PT" b="1" dirty="0" smtClean="0">
                <a:latin typeface="Times New Roman"/>
                <a:cs typeface="Times New Roman"/>
              </a:rPr>
              <a:t>=p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/p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es  </a:t>
            </a:r>
            <a:r>
              <a:rPr lang="pt-PT" i="1" dirty="0" smtClean="0">
                <a:latin typeface="Times New Roman"/>
                <a:cs typeface="Times New Roman"/>
              </a:rPr>
              <a:t>hoje pão/pães</a:t>
            </a:r>
            <a:endParaRPr lang="pt-PT" i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b="1" dirty="0">
                <a:solidFill>
                  <a:srgbClr val="FF0000"/>
                </a:solidFill>
                <a:latin typeface="Times New Roman"/>
                <a:cs typeface="Times New Roman"/>
              </a:rPr>
              <a:t>ant = ã </a:t>
            </a:r>
            <a:r>
              <a:rPr lang="pt-PT" b="1" dirty="0">
                <a:latin typeface="Times New Roman"/>
                <a:cs typeface="Times New Roman"/>
              </a:rPr>
              <a:t>/catab</a:t>
            </a:r>
            <a:r>
              <a:rPr lang="pt-PT" b="1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ant</a:t>
            </a:r>
            <a:r>
              <a:rPr lang="pt-PT" b="1" dirty="0">
                <a:latin typeface="Times New Roman"/>
                <a:cs typeface="Times New Roman"/>
              </a:rPr>
              <a:t> /cantav</a:t>
            </a:r>
            <a:r>
              <a:rPr lang="pt-PT" b="1" dirty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lang="pt-PT" b="1" dirty="0" smtClean="0">
                <a:latin typeface="Times New Roman"/>
                <a:cs typeface="Times New Roman"/>
              </a:rPr>
              <a:t>/</a:t>
            </a:r>
            <a:r>
              <a:rPr lang="pt-PT" i="1" dirty="0">
                <a:latin typeface="Times New Roman"/>
                <a:cs typeface="Times New Roman"/>
              </a:rPr>
              <a:t> </a:t>
            </a:r>
            <a:r>
              <a:rPr lang="pt-PT" i="1" dirty="0" smtClean="0">
                <a:latin typeface="Times New Roman"/>
                <a:cs typeface="Times New Roman"/>
              </a:rPr>
              <a:t>hoje cantavam</a:t>
            </a:r>
            <a:endParaRPr lang="pt-PT" b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b="1" dirty="0">
                <a:solidFill>
                  <a:srgbClr val="FF0000"/>
                </a:solidFill>
                <a:latin typeface="Times New Roman"/>
                <a:cs typeface="Times New Roman"/>
              </a:rPr>
              <a:t>one = õ </a:t>
            </a:r>
            <a:r>
              <a:rPr lang="pt-PT" b="1" dirty="0">
                <a:latin typeface="Times New Roman"/>
                <a:cs typeface="Times New Roman"/>
              </a:rPr>
              <a:t>/</a:t>
            </a:r>
            <a:r>
              <a:rPr lang="pt-PT" b="1" dirty="0" smtClean="0">
                <a:latin typeface="Times New Roman"/>
                <a:cs typeface="Times New Roman"/>
              </a:rPr>
              <a:t>cora</a:t>
            </a:r>
            <a:r>
              <a:rPr lang="pt-PT" b="1" u="sng" dirty="0" smtClean="0">
                <a:latin typeface="Times New Roman"/>
                <a:cs typeface="Times New Roman"/>
              </a:rPr>
              <a:t>tio</a:t>
            </a:r>
            <a:r>
              <a:rPr lang="pt-PT" b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strike="sngStrike" dirty="0" smtClean="0">
                <a:latin typeface="Times New Roman"/>
                <a:cs typeface="Times New Roman"/>
              </a:rPr>
              <a:t>e</a:t>
            </a:r>
            <a:r>
              <a:rPr lang="pt-PT" b="1" dirty="0" smtClean="0">
                <a:latin typeface="Times New Roman"/>
                <a:cs typeface="Times New Roman"/>
              </a:rPr>
              <a:t>=cora</a:t>
            </a:r>
            <a:r>
              <a:rPr lang="pt-PT" b="1" u="sng" dirty="0" smtClean="0">
                <a:latin typeface="Times New Roman"/>
                <a:cs typeface="Times New Roman"/>
              </a:rPr>
              <a:t>ç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õ</a:t>
            </a:r>
            <a:r>
              <a:rPr lang="pt-PT" b="1" dirty="0" smtClean="0">
                <a:latin typeface="Times New Roman"/>
                <a:cs typeface="Times New Roman"/>
              </a:rPr>
              <a:t>/cora</a:t>
            </a:r>
            <a:r>
              <a:rPr lang="pt-PT" b="1" u="sng" dirty="0" smtClean="0">
                <a:latin typeface="Times New Roman"/>
                <a:cs typeface="Times New Roman"/>
              </a:rPr>
              <a:t>ç</a:t>
            </a:r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õ</a:t>
            </a:r>
            <a:r>
              <a:rPr lang="pt-PT" b="1" dirty="0" smtClean="0">
                <a:latin typeface="Times New Roman"/>
                <a:cs typeface="Times New Roman"/>
              </a:rPr>
              <a:t>es</a:t>
            </a:r>
            <a:r>
              <a:rPr lang="pt-PT" i="1" dirty="0">
                <a:latin typeface="Times New Roman"/>
                <a:cs typeface="Times New Roman"/>
              </a:rPr>
              <a:t> hoje </a:t>
            </a:r>
            <a:r>
              <a:rPr lang="pt-PT" i="1" dirty="0" smtClean="0">
                <a:latin typeface="Times New Roman"/>
                <a:cs typeface="Times New Roman"/>
              </a:rPr>
              <a:t>coraçãò/corações</a:t>
            </a:r>
            <a:endParaRPr lang="pt-PT" b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b="1" dirty="0">
                <a:solidFill>
                  <a:srgbClr val="FF0000"/>
                </a:solidFill>
                <a:latin typeface="Times New Roman"/>
                <a:cs typeface="Times New Roman"/>
              </a:rPr>
              <a:t>unt = õ </a:t>
            </a:r>
            <a:r>
              <a:rPr lang="pt-PT" b="1" dirty="0">
                <a:latin typeface="Times New Roman"/>
                <a:cs typeface="Times New Roman"/>
              </a:rPr>
              <a:t>/ s</a:t>
            </a:r>
            <a:r>
              <a:rPr lang="pt-PT" b="1" strike="sngStrike" dirty="0">
                <a:latin typeface="Times New Roman"/>
                <a:cs typeface="Times New Roman"/>
              </a:rPr>
              <a:t>u</a:t>
            </a:r>
            <a:r>
              <a:rPr lang="pt-PT" b="1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pt-PT" b="1" strike="sngStrike" dirty="0">
                <a:latin typeface="Times New Roman"/>
                <a:cs typeface="Times New Roman"/>
              </a:rPr>
              <a:t>t</a:t>
            </a:r>
            <a:r>
              <a:rPr lang="pt-PT" b="1" dirty="0">
                <a:latin typeface="Times New Roman"/>
                <a:cs typeface="Times New Roman"/>
              </a:rPr>
              <a:t> = s</a:t>
            </a:r>
            <a:r>
              <a:rPr lang="pt-PT" b="1" dirty="0">
                <a:solidFill>
                  <a:srgbClr val="FF0000"/>
                </a:solidFill>
                <a:latin typeface="Times New Roman"/>
                <a:cs typeface="Times New Roman"/>
              </a:rPr>
              <a:t>õ</a:t>
            </a:r>
            <a:r>
              <a:rPr lang="pt-PT" b="1" dirty="0" smtClean="0">
                <a:latin typeface="Times New Roman"/>
                <a:cs typeface="Times New Roman"/>
              </a:rPr>
              <a:t>/</a:t>
            </a:r>
            <a:r>
              <a:rPr lang="pt-PT" i="1" dirty="0">
                <a:latin typeface="Times New Roman"/>
                <a:cs typeface="Times New Roman"/>
              </a:rPr>
              <a:t> hoje </a:t>
            </a:r>
            <a:r>
              <a:rPr lang="pt-PT" i="1" dirty="0" smtClean="0">
                <a:latin typeface="Times New Roman"/>
                <a:cs typeface="Times New Roman"/>
              </a:rPr>
              <a:t>são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30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 de Borgonha, o </a:t>
            </a:r>
            <a:r>
              <a:rPr lang="cs-CZ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/>
              <a:t>O território entre o Minho e o Tejo compreendia então três </a:t>
            </a:r>
            <a:r>
              <a:rPr lang="pt-PT" smtClean="0"/>
              <a:t>territórios:</a:t>
            </a:r>
          </a:p>
          <a:p>
            <a:pPr marL="514350" indent="-514350">
              <a:buFont typeface="+mj-lt"/>
              <a:buAutoNum type="arabicPeriod"/>
            </a:pPr>
            <a:r>
              <a:rPr lang="pt-PT" smtClean="0"/>
              <a:t> </a:t>
            </a:r>
            <a:r>
              <a:rPr lang="pt-PT"/>
              <a:t>o condado de </a:t>
            </a:r>
            <a:r>
              <a:rPr lang="pt-PT" b="1"/>
              <a:t>Portucale</a:t>
            </a:r>
            <a:r>
              <a:rPr lang="pt-PT"/>
              <a:t>, que ia do Minho ao Douro; </a:t>
            </a:r>
            <a:endParaRPr lang="pt-PT" smtClean="0"/>
          </a:p>
          <a:p>
            <a:pPr marL="514350" indent="-514350">
              <a:buFont typeface="+mj-lt"/>
              <a:buAutoNum type="arabicPeriod"/>
            </a:pPr>
            <a:r>
              <a:rPr lang="pt-PT" smtClean="0"/>
              <a:t>o </a:t>
            </a:r>
            <a:r>
              <a:rPr lang="pt-PT"/>
              <a:t>de </a:t>
            </a:r>
            <a:r>
              <a:rPr lang="pt-PT" b="1"/>
              <a:t>Coimbra</a:t>
            </a:r>
            <a:r>
              <a:rPr lang="pt-PT"/>
              <a:t>, do Douro ao Mondego</a:t>
            </a:r>
            <a:r>
              <a:rPr lang="pt-PT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t-PT" smtClean="0"/>
              <a:t>e </a:t>
            </a:r>
            <a:r>
              <a:rPr lang="pt-PT"/>
              <a:t>o novamente conquistado aos sarracenos, do Mondego ao Tejo, de que D. Afonso fizera governador Soeiro Mendes, com a sede do governo em </a:t>
            </a:r>
            <a:r>
              <a:rPr lang="pt-PT" b="1"/>
              <a:t>Santarém</a:t>
            </a:r>
            <a:r>
              <a:rPr lang="pt-PT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pt-PT" sz="3200" b="1" smtClean="0"/>
              <a:t> </a:t>
            </a:r>
            <a:r>
              <a:rPr lang="pt-PT" sz="3200" b="1" smtClean="0">
                <a:solidFill>
                  <a:srgbClr val="0070C0"/>
                </a:solidFill>
              </a:rPr>
              <a:t>O SISTEMA CONSONÂNTICO</a:t>
            </a:r>
            <a:endParaRPr lang="cs-CZ" sz="320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pt-PT" dirty="0" smtClean="0"/>
              <a:t>NA SEQUÊNCIA DE HIATOS  LATINOS ATRAVÉS DA DITONGAÇÃO TINHA SURGIDO UMA SEMIVOGAL PALATAL QUE, EM CONTACTO COM ALGUMAS CONSOANTES, AS </a:t>
            </a:r>
            <a:r>
              <a:rPr lang="pt-PT" b="1" dirty="0" smtClean="0"/>
              <a:t>PALATELIZOU</a:t>
            </a:r>
            <a:r>
              <a:rPr lang="pt-PT" dirty="0" smtClean="0"/>
              <a:t>: </a:t>
            </a:r>
          </a:p>
          <a:p>
            <a:pPr marL="457200" lvl="1" indent="0">
              <a:buNone/>
            </a:pPr>
            <a:r>
              <a:rPr lang="pt-PT" b="1" dirty="0" smtClean="0"/>
              <a:t>TI + vogal </a:t>
            </a:r>
            <a:r>
              <a:rPr lang="pt-PT" dirty="0" smtClean="0"/>
              <a:t>= </a:t>
            </a:r>
            <a:r>
              <a:rPr lang="pt-PT" b="1" dirty="0" smtClean="0">
                <a:solidFill>
                  <a:srgbClr val="0070C0"/>
                </a:solidFill>
              </a:rPr>
              <a:t>ç</a:t>
            </a:r>
            <a:r>
              <a:rPr lang="pt-PT" dirty="0" smtClean="0"/>
              <a:t> tertiu – ter</a:t>
            </a:r>
            <a:r>
              <a:rPr lang="pt-PT" dirty="0" smtClean="0">
                <a:latin typeface="Times New Roman"/>
                <a:cs typeface="Times New Roman"/>
              </a:rPr>
              <a:t>[tju] - ter[tsj]o- ter[ts]o - terço</a:t>
            </a:r>
          </a:p>
          <a:p>
            <a:pPr marL="457200" lvl="1" indent="0">
              <a:buNone/>
            </a:pPr>
            <a:r>
              <a:rPr lang="pt-PT" b="1" dirty="0" smtClean="0">
                <a:latin typeface="Times New Roman"/>
                <a:cs typeface="Times New Roman"/>
              </a:rPr>
              <a:t>CI+vogal= </a:t>
            </a:r>
            <a:r>
              <a:rPr lang="pt-PT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ç</a:t>
            </a:r>
            <a:r>
              <a:rPr lang="pt-PT" dirty="0" smtClean="0">
                <a:latin typeface="Times New Roman"/>
                <a:cs typeface="Times New Roman"/>
              </a:rPr>
              <a:t> facio - fa[tsu] – faço</a:t>
            </a:r>
          </a:p>
          <a:p>
            <a:pPr marL="457200" lvl="1" indent="0">
              <a:buNone/>
            </a:pPr>
            <a:r>
              <a:rPr lang="pt-PT" b="1" dirty="0" smtClean="0">
                <a:latin typeface="Times New Roman"/>
                <a:cs typeface="Times New Roman"/>
              </a:rPr>
              <a:t>CE </a:t>
            </a:r>
            <a:r>
              <a:rPr lang="pt-PT" dirty="0" smtClean="0">
                <a:latin typeface="Times New Roman"/>
                <a:cs typeface="Times New Roman"/>
              </a:rPr>
              <a:t>= centu –  [</a:t>
            </a:r>
            <a:r>
              <a:rPr lang="pt-PT" b="1" dirty="0" smtClean="0">
                <a:latin typeface="Times New Roman"/>
                <a:cs typeface="Times New Roman"/>
              </a:rPr>
              <a:t>ts</a:t>
            </a:r>
            <a:r>
              <a:rPr lang="pt-PT" dirty="0" smtClean="0">
                <a:latin typeface="Times New Roman"/>
                <a:cs typeface="Times New Roman"/>
              </a:rPr>
              <a:t>]entu – cento </a:t>
            </a:r>
          </a:p>
          <a:p>
            <a:pPr marL="457200" lvl="1" indent="0">
              <a:buNone/>
            </a:pPr>
            <a:endParaRPr lang="pt-PT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pt-PT" b="1" dirty="0" smtClean="0">
                <a:latin typeface="Times New Roman"/>
                <a:cs typeface="Times New Roman"/>
              </a:rPr>
              <a:t>MAIS TARDE: SONORIZAÇÃO</a:t>
            </a:r>
            <a:r>
              <a:rPr lang="pt-PT" dirty="0" smtClean="0">
                <a:latin typeface="Times New Roman"/>
                <a:cs typeface="Times New Roman"/>
              </a:rPr>
              <a:t>:</a:t>
            </a:r>
          </a:p>
          <a:p>
            <a:pPr marL="457200" lvl="1" indent="0">
              <a:buNone/>
            </a:pPr>
            <a:r>
              <a:rPr lang="pt-PT" dirty="0" smtClean="0">
                <a:latin typeface="Times New Roman"/>
                <a:cs typeface="Times New Roman"/>
              </a:rPr>
              <a:t>pretiare- pre[</a:t>
            </a:r>
            <a:r>
              <a:rPr lang="pt-PT" b="1" dirty="0" smtClean="0">
                <a:latin typeface="Times New Roman"/>
                <a:cs typeface="Times New Roman"/>
              </a:rPr>
              <a:t>ts</a:t>
            </a:r>
            <a:r>
              <a:rPr lang="pt-PT" dirty="0" smtClean="0">
                <a:latin typeface="Times New Roman"/>
                <a:cs typeface="Times New Roman"/>
              </a:rPr>
              <a:t>]ar – pre[</a:t>
            </a:r>
            <a:r>
              <a:rPr lang="pt-PT" b="1" dirty="0" smtClean="0">
                <a:latin typeface="Times New Roman"/>
                <a:cs typeface="Times New Roman"/>
              </a:rPr>
              <a:t>dz</a:t>
            </a:r>
            <a:r>
              <a:rPr lang="pt-PT" dirty="0" smtClean="0">
                <a:latin typeface="Times New Roman"/>
                <a:cs typeface="Times New Roman"/>
              </a:rPr>
              <a:t>]ar</a:t>
            </a:r>
          </a:p>
          <a:p>
            <a:pPr marL="457200" lvl="1" indent="0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471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rgbClr val="0070C0"/>
                </a:solidFill>
              </a:rPr>
              <a:t>novos elementos distintos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mtClean="0"/>
              <a:t> duas africadas predorosdentais TS/DZ e duas fricativas apicoalverorares s,z</a:t>
            </a:r>
            <a:endParaRPr lang="cs-CZ" smtClean="0"/>
          </a:p>
          <a:p>
            <a:endParaRPr lang="pt-PT" smtClean="0"/>
          </a:p>
          <a:p>
            <a:pPr marL="0" indent="0">
              <a:buNone/>
            </a:pPr>
            <a:r>
              <a:rPr lang="pt-PT" b="1" smtClean="0"/>
              <a:t>CE</a:t>
            </a:r>
            <a:r>
              <a:rPr lang="pt-PT" smtClean="0"/>
              <a:t>RVO </a:t>
            </a:r>
            <a:r>
              <a:rPr lang="pt-PT" smtClean="0">
                <a:latin typeface="Times New Roman"/>
                <a:cs typeface="Times New Roman"/>
              </a:rPr>
              <a:t>[</a:t>
            </a:r>
            <a:r>
              <a:rPr lang="pt-PT" b="1" smtClean="0">
                <a:latin typeface="Times New Roman"/>
                <a:cs typeface="Times New Roman"/>
              </a:rPr>
              <a:t>ts</a:t>
            </a:r>
            <a:r>
              <a:rPr lang="pt-PT" smtClean="0">
                <a:latin typeface="Times New Roman"/>
                <a:cs typeface="Times New Roman"/>
              </a:rPr>
              <a:t>]ervo   </a:t>
            </a:r>
            <a:r>
              <a:rPr lang="pt-PT" smtClean="0"/>
              <a:t>    	CO</a:t>
            </a:r>
            <a:r>
              <a:rPr lang="pt-PT" b="1" smtClean="0"/>
              <a:t>Z</a:t>
            </a:r>
            <a:r>
              <a:rPr lang="pt-PT" smtClean="0"/>
              <a:t>ER	co</a:t>
            </a:r>
            <a:r>
              <a:rPr lang="pt-PT" smtClean="0">
                <a:latin typeface="Times New Roman"/>
                <a:cs typeface="Times New Roman"/>
              </a:rPr>
              <a:t>[</a:t>
            </a:r>
            <a:r>
              <a:rPr lang="pt-PT" b="1" smtClean="0">
                <a:latin typeface="Times New Roman"/>
                <a:cs typeface="Times New Roman"/>
              </a:rPr>
              <a:t>dz</a:t>
            </a:r>
            <a:r>
              <a:rPr lang="pt-PT" smtClean="0">
                <a:latin typeface="Times New Roman"/>
                <a:cs typeface="Times New Roman"/>
              </a:rPr>
              <a:t>]er</a:t>
            </a:r>
          </a:p>
          <a:p>
            <a:pPr marL="0" indent="0">
              <a:buNone/>
            </a:pPr>
            <a:endParaRPr lang="pt-PT" smtClean="0"/>
          </a:p>
          <a:p>
            <a:pPr marL="0" indent="0">
              <a:buNone/>
            </a:pPr>
            <a:r>
              <a:rPr lang="pt-PT" b="1" smtClean="0"/>
              <a:t>SE</a:t>
            </a:r>
            <a:r>
              <a:rPr lang="pt-PT" smtClean="0"/>
              <a:t>RVO  </a:t>
            </a:r>
            <a:r>
              <a:rPr lang="pt-PT" smtClean="0">
                <a:latin typeface="Times New Roman"/>
                <a:cs typeface="Times New Roman"/>
              </a:rPr>
              <a:t>[</a:t>
            </a:r>
            <a:r>
              <a:rPr lang="pt-PT" b="1" smtClean="0">
                <a:latin typeface="Times New Roman"/>
                <a:cs typeface="Times New Roman"/>
              </a:rPr>
              <a:t>s</a:t>
            </a:r>
            <a:r>
              <a:rPr lang="pt-PT" smtClean="0">
                <a:latin typeface="Times New Roman"/>
                <a:cs typeface="Times New Roman"/>
              </a:rPr>
              <a:t>]ervo</a:t>
            </a:r>
            <a:r>
              <a:rPr lang="pt-PT" smtClean="0"/>
              <a:t>		CO</a:t>
            </a:r>
            <a:r>
              <a:rPr lang="pt-PT" b="1" smtClean="0"/>
              <a:t>S</a:t>
            </a:r>
            <a:r>
              <a:rPr lang="pt-PT" smtClean="0"/>
              <a:t>ER </a:t>
            </a:r>
            <a:r>
              <a:rPr lang="pt-PT" smtClean="0">
                <a:latin typeface="Times New Roman"/>
                <a:cs typeface="Times New Roman"/>
              </a:rPr>
              <a:t> 	co[</a:t>
            </a:r>
            <a:r>
              <a:rPr lang="pt-PT" b="1" smtClean="0">
                <a:latin typeface="Times New Roman"/>
                <a:cs typeface="Times New Roman"/>
              </a:rPr>
              <a:t>z</a:t>
            </a:r>
            <a:r>
              <a:rPr lang="pt-PT" smtClean="0">
                <a:latin typeface="Times New Roman"/>
                <a:cs typeface="Times New Roman"/>
              </a:rPr>
              <a:t>]er</a:t>
            </a:r>
          </a:p>
          <a:p>
            <a:pPr marL="0" indent="0">
              <a:buNone/>
            </a:pPr>
            <a:r>
              <a:rPr lang="pt-PT" smtClean="0">
                <a:latin typeface="Times New Roman"/>
                <a:cs typeface="Times New Roman"/>
              </a:rPr>
              <a:t>PASSO pa[</a:t>
            </a:r>
            <a:r>
              <a:rPr lang="pt-PT" b="1" smtClean="0">
                <a:latin typeface="Times New Roman"/>
                <a:cs typeface="Times New Roman"/>
              </a:rPr>
              <a:t>s</a:t>
            </a:r>
            <a:r>
              <a:rPr lang="pt-PT" smtClean="0">
                <a:latin typeface="Times New Roman"/>
                <a:cs typeface="Times New Roman"/>
              </a:rPr>
              <a:t>]u</a:t>
            </a:r>
          </a:p>
          <a:p>
            <a:pPr marL="0" indent="0">
              <a:buNone/>
            </a:pPr>
            <a:r>
              <a:rPr lang="pt-PT" smtClean="0">
                <a:latin typeface="Times New Roman"/>
                <a:cs typeface="Times New Roman"/>
              </a:rPr>
              <a:t>			</a:t>
            </a:r>
            <a:endParaRPr lang="cs-CZ"/>
          </a:p>
        </p:txBody>
      </p:sp>
      <p:sp>
        <p:nvSpPr>
          <p:cNvPr id="4" name="Šikmý pruh 3"/>
          <p:cNvSpPr/>
          <p:nvPr/>
        </p:nvSpPr>
        <p:spPr>
          <a:xfrm>
            <a:off x="5004048" y="2132856"/>
            <a:ext cx="72008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Šikmý pruh 4"/>
          <p:cNvSpPr/>
          <p:nvPr/>
        </p:nvSpPr>
        <p:spPr>
          <a:xfrm>
            <a:off x="5292080" y="2132856"/>
            <a:ext cx="72008" cy="1306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Šikmý pruh 7"/>
          <p:cNvSpPr/>
          <p:nvPr/>
        </p:nvSpPr>
        <p:spPr>
          <a:xfrm>
            <a:off x="6588224" y="4221088"/>
            <a:ext cx="72008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kmý pruh 8"/>
          <p:cNvSpPr/>
          <p:nvPr/>
        </p:nvSpPr>
        <p:spPr>
          <a:xfrm flipH="1" flipV="1">
            <a:off x="2051720" y="4149080"/>
            <a:ext cx="72008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Šikmý pruh 10"/>
          <p:cNvSpPr/>
          <p:nvPr/>
        </p:nvSpPr>
        <p:spPr>
          <a:xfrm flipH="1" flipV="1">
            <a:off x="2483768" y="4725144"/>
            <a:ext cx="72008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9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 dirty="0">
                <a:solidFill>
                  <a:srgbClr val="0070C0"/>
                </a:solidFill>
              </a:rPr>
              <a:t>novos elementos distintos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Testamento de Afonso II – sistemática </a:t>
            </a:r>
            <a:r>
              <a:rPr lang="pt-PT" b="1" dirty="0" smtClean="0"/>
              <a:t>distinção entre africadas e fricativas</a:t>
            </a:r>
          </a:p>
          <a:p>
            <a:r>
              <a:rPr lang="pt-PT" dirty="0" smtClean="0"/>
              <a:t>/ts/ c, ci </a:t>
            </a:r>
          </a:p>
          <a:p>
            <a:pPr lvl="1"/>
            <a:r>
              <a:rPr lang="pt-PT" dirty="0" smtClean="0"/>
              <a:t>arcebispo, gracia (Lisboa)</a:t>
            </a:r>
          </a:p>
          <a:p>
            <a:r>
              <a:rPr lang="pt-PT" dirty="0" smtClean="0"/>
              <a:t>/dz/ x   z</a:t>
            </a:r>
          </a:p>
          <a:p>
            <a:pPr lvl="1"/>
            <a:r>
              <a:rPr lang="cs-CZ" dirty="0" smtClean="0"/>
              <a:t>f</a:t>
            </a:r>
            <a:r>
              <a:rPr lang="pt-PT" dirty="0" smtClean="0"/>
              <a:t>azer, treze (Toledo)</a:t>
            </a:r>
          </a:p>
        </p:txBody>
      </p:sp>
    </p:spTree>
    <p:extLst>
      <p:ext uri="{BB962C8B-B14F-4D97-AF65-F5344CB8AC3E}">
        <p14:creationId xmlns:p14="http://schemas.microsoft.com/office/powerpoint/2010/main" val="1643896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847725"/>
            <a:ext cx="75819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64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 smtClean="0">
                <a:solidFill>
                  <a:srgbClr val="0070C0"/>
                </a:solidFill>
              </a:rPr>
              <a:t>outros 4  fonemas</a:t>
            </a:r>
            <a:endParaRPr lang="cs-CZ" b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cs-CZ" b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ʃ]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dirty="0" smtClean="0">
                <a:latin typeface="Times New Roman"/>
                <a:cs typeface="Times New Roman"/>
              </a:rPr>
              <a:t>pa</a:t>
            </a:r>
            <a:r>
              <a:rPr lang="pt-PT" b="1" u="sng" dirty="0" smtClean="0">
                <a:solidFill>
                  <a:srgbClr val="00B050"/>
                </a:solidFill>
                <a:latin typeface="Times New Roman"/>
                <a:cs typeface="Times New Roman"/>
              </a:rPr>
              <a:t>SS</a:t>
            </a:r>
            <a:r>
              <a:rPr lang="pt-PT" dirty="0" smtClean="0">
                <a:latin typeface="Times New Roman"/>
                <a:cs typeface="Times New Roman"/>
              </a:rPr>
              <a:t>ione - pa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latin typeface="Times New Roman"/>
                <a:cs typeface="Times New Roman"/>
              </a:rPr>
              <a:t>SJ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one - pai</a:t>
            </a:r>
            <a:r>
              <a:rPr lang="cs-CZ" b="1" dirty="0" smtClean="0">
                <a:latin typeface="Times New Roman"/>
                <a:cs typeface="Times New Roman"/>
              </a:rPr>
              <a:t>[</a:t>
            </a:r>
            <a:r>
              <a:rPr lang="cs-CZ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ʃ</a:t>
            </a:r>
            <a:r>
              <a:rPr lang="cs-CZ" b="1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ão</a:t>
            </a:r>
          </a:p>
          <a:p>
            <a:pPr marL="0" indent="0" algn="ctr">
              <a:buNone/>
            </a:pPr>
            <a:r>
              <a:rPr lang="pt-PT" u="sng" dirty="0" smtClean="0">
                <a:latin typeface="Times New Roman"/>
                <a:cs typeface="Times New Roman"/>
              </a:rPr>
              <a:t> </a:t>
            </a:r>
            <a:endParaRPr lang="pt-PT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cs-CZ" b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ʒ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dirty="0" smtClean="0">
                <a:latin typeface="Times New Roman"/>
                <a:cs typeface="Times New Roman"/>
              </a:rPr>
              <a:t>ba</a:t>
            </a:r>
            <a:r>
              <a:rPr lang="pt-PT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pt-PT" dirty="0" smtClean="0">
                <a:latin typeface="Times New Roman"/>
                <a:cs typeface="Times New Roman"/>
              </a:rPr>
              <a:t>u– ba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latin typeface="Times New Roman"/>
                <a:cs typeface="Times New Roman"/>
              </a:rPr>
              <a:t>ZJ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u - bei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cs-CZ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ʒ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o</a:t>
            </a:r>
          </a:p>
          <a:p>
            <a:pPr marL="0" indent="0" algn="ctr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latin typeface="Times New Roman"/>
                <a:cs typeface="Times New Roman"/>
              </a:rPr>
              <a:t>t</a:t>
            </a:r>
            <a:r>
              <a:rPr lang="cs-CZ" b="1" dirty="0" smtClean="0">
                <a:latin typeface="Times New Roman"/>
                <a:cs typeface="Times New Roman"/>
              </a:rPr>
              <a:t>ʃ</a:t>
            </a:r>
            <a:r>
              <a:rPr lang="cs-CZ" dirty="0" smtClean="0">
                <a:latin typeface="Times New Roman"/>
                <a:cs typeface="Times New Roman"/>
              </a:rPr>
              <a:t>] </a:t>
            </a: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b="1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PL</a:t>
            </a:r>
            <a:r>
              <a:rPr lang="pt-PT" dirty="0" smtClean="0">
                <a:latin typeface="Times New Roman"/>
                <a:cs typeface="Times New Roman"/>
              </a:rPr>
              <a:t>anu, </a:t>
            </a:r>
            <a:r>
              <a:rPr lang="pt-PT" b="1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CL</a:t>
            </a:r>
            <a:r>
              <a:rPr lang="pt-PT" dirty="0" smtClean="0">
                <a:latin typeface="Times New Roman"/>
                <a:cs typeface="Times New Roman"/>
              </a:rPr>
              <a:t>ave, </a:t>
            </a:r>
            <a:r>
              <a:rPr lang="pt-PT" b="1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FR</a:t>
            </a:r>
            <a:r>
              <a:rPr lang="pt-PT" dirty="0" smtClean="0">
                <a:latin typeface="Times New Roman"/>
                <a:cs typeface="Times New Roman"/>
              </a:rPr>
              <a:t>agrare  = 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ʃ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ão, 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ʃ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ave, 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ʃ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eirar</a:t>
            </a:r>
          </a:p>
          <a:p>
            <a:pPr marL="0" indent="0" algn="ctr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latin typeface="Times New Roman"/>
                <a:cs typeface="Times New Roman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ʒ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GE</a:t>
            </a:r>
            <a:r>
              <a:rPr lang="pt-PT" dirty="0" smtClean="0">
                <a:latin typeface="Times New Roman"/>
                <a:cs typeface="Times New Roman"/>
              </a:rPr>
              <a:t>nte =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ʒ]</a:t>
            </a:r>
            <a:r>
              <a:rPr lang="pt-PT" dirty="0" smtClean="0">
                <a:latin typeface="Times New Roman"/>
                <a:cs typeface="Times New Roman"/>
              </a:rPr>
              <a:t>ente</a:t>
            </a:r>
          </a:p>
          <a:p>
            <a:pPr marL="0" indent="0" algn="ctr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pt-PT" dirty="0" smtClean="0">
                <a:latin typeface="Times New Roman"/>
                <a:cs typeface="Times New Roman"/>
              </a:rPr>
              <a:t>A africada palatal sonora 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latin typeface="Times New Roman"/>
                <a:cs typeface="Times New Roman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ʒ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 </a:t>
            </a:r>
            <a:r>
              <a:rPr lang="pt-PT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GE</a:t>
            </a:r>
            <a:r>
              <a:rPr lang="pt-PT" dirty="0" smtClean="0">
                <a:latin typeface="Times New Roman"/>
                <a:cs typeface="Times New Roman"/>
              </a:rPr>
              <a:t>nte e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cs-CZ" b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ʒ</a:t>
            </a:r>
            <a:r>
              <a:rPr lang="cs-CZ" dirty="0" smtClean="0">
                <a:latin typeface="Times New Roman"/>
                <a:cs typeface="Times New Roman"/>
              </a:rPr>
              <a:t>]</a:t>
            </a:r>
            <a:r>
              <a:rPr lang="pt-PT" dirty="0" smtClean="0">
                <a:latin typeface="Times New Roman"/>
                <a:cs typeface="Times New Roman"/>
              </a:rPr>
              <a:t>  ba</a:t>
            </a:r>
            <a:r>
              <a:rPr lang="pt-PT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pt-PT" dirty="0" smtClean="0">
                <a:latin typeface="Times New Roman"/>
                <a:cs typeface="Times New Roman"/>
              </a:rPr>
              <a:t>u convergem ainda no período de Português Arcaico. A africada </a:t>
            </a:r>
            <a:r>
              <a:rPr lang="cs-CZ" dirty="0" smtClean="0">
                <a:latin typeface="Times New Roman"/>
                <a:cs typeface="Times New Roman"/>
              </a:rPr>
              <a:t>[</a:t>
            </a:r>
            <a:r>
              <a:rPr lang="pt-PT" b="1" dirty="0" smtClean="0">
                <a:latin typeface="Times New Roman"/>
                <a:cs typeface="Times New Roman"/>
              </a:rPr>
              <a:t>t</a:t>
            </a:r>
            <a:r>
              <a:rPr lang="cs-CZ" b="1" dirty="0" smtClean="0">
                <a:latin typeface="Times New Roman"/>
                <a:cs typeface="Times New Roman"/>
              </a:rPr>
              <a:t>ʃ</a:t>
            </a:r>
            <a:r>
              <a:rPr lang="cs-CZ" dirty="0" smtClean="0">
                <a:latin typeface="Times New Roman"/>
                <a:cs typeface="Times New Roman"/>
              </a:rPr>
              <a:t>] </a:t>
            </a:r>
            <a:r>
              <a:rPr lang="pt-PT" dirty="0" smtClean="0">
                <a:latin typeface="Times New Roman"/>
                <a:cs typeface="Times New Roman"/>
              </a:rPr>
              <a:t>, por outro lado, conserva-se ainda no dialecto setentrioal do português. </a:t>
            </a:r>
          </a:p>
          <a:p>
            <a:pPr marL="0" indent="0" algn="ctr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pt-PT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pt-PT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pt-PT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278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 smtClean="0">
                <a:solidFill>
                  <a:schemeClr val="accent1"/>
                </a:solidFill>
              </a:rPr>
              <a:t>Morfologia</a:t>
            </a:r>
            <a:endParaRPr lang="cs-CZ" b="1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smtClean="0">
                <a:solidFill>
                  <a:schemeClr val="accent1"/>
                </a:solidFill>
              </a:rPr>
              <a:t>o género </a:t>
            </a:r>
            <a:r>
              <a:rPr lang="pt-PT" smtClean="0"/>
              <a:t>de alguns nomes náo correspondiam o o de hoje: </a:t>
            </a:r>
          </a:p>
          <a:p>
            <a:pPr marL="0" indent="0" algn="ctr">
              <a:buNone/>
            </a:pPr>
            <a:r>
              <a:rPr lang="pt-PT" smtClean="0"/>
              <a:t>Exemplificação:</a:t>
            </a:r>
          </a:p>
          <a:p>
            <a:pPr marL="0" indent="0" algn="ctr">
              <a:buNone/>
            </a:pPr>
            <a:r>
              <a:rPr lang="pt-PT" b="1" i="1" smtClean="0"/>
              <a:t>linguagem, linhagem </a:t>
            </a:r>
            <a:r>
              <a:rPr lang="pt-PT" smtClean="0"/>
              <a:t>– masculinos</a:t>
            </a:r>
          </a:p>
          <a:p>
            <a:pPr marL="0" indent="0" algn="ctr">
              <a:buNone/>
            </a:pPr>
            <a:r>
              <a:rPr lang="pt-PT" b="1" i="1" smtClean="0"/>
              <a:t>dor</a:t>
            </a:r>
            <a:r>
              <a:rPr lang="pt-PT" smtClean="0"/>
              <a:t> – ambos os géneros</a:t>
            </a:r>
          </a:p>
          <a:p>
            <a:pPr marL="0" indent="0" algn="ctr">
              <a:buNone/>
            </a:pPr>
            <a:r>
              <a:rPr lang="pt-PT" b="1" i="1" smtClean="0"/>
              <a:t>valor, fim </a:t>
            </a:r>
            <a:r>
              <a:rPr lang="pt-PT" smtClean="0"/>
              <a:t>– femeninos</a:t>
            </a:r>
          </a:p>
          <a:p>
            <a:pPr marL="0" indent="0" algn="ctr">
              <a:buNone/>
            </a:pPr>
            <a:r>
              <a:rPr lang="pt-PT" b="1" i="1" smtClean="0"/>
              <a:t>senhor, português, espanhol </a:t>
            </a:r>
            <a:r>
              <a:rPr lang="pt-PT" smtClean="0"/>
              <a:t>– não existia a marca do feminino /a senhor branca e vermellha/ – o género era distinguido </a:t>
            </a:r>
            <a:r>
              <a:rPr lang="pt-PT" b="1" smtClean="0"/>
              <a:t>pelos determinantes </a:t>
            </a:r>
            <a:r>
              <a:rPr lang="pt-PT" smtClean="0"/>
              <a:t>ou</a:t>
            </a:r>
            <a:r>
              <a:rPr lang="pt-PT" b="1" smtClean="0"/>
              <a:t> modificadores.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129276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Garvaia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b="1" dirty="0"/>
              <a:t>Cantiga da Ribeirinha</a:t>
            </a:r>
            <a:r>
              <a:rPr lang="pt-BR" dirty="0"/>
              <a:t>, ou </a:t>
            </a:r>
            <a:r>
              <a:rPr lang="pt-BR" b="1" dirty="0"/>
              <a:t>Cantiga de Guarvaia</a:t>
            </a:r>
            <a:r>
              <a:rPr lang="pt-BR" dirty="0"/>
              <a:t>, é o primeiro texto literário em </a:t>
            </a:r>
            <a:r>
              <a:rPr lang="cs-CZ" dirty="0" err="1" smtClean="0"/>
              <a:t>língua</a:t>
            </a:r>
            <a:r>
              <a:rPr lang="cs-CZ" dirty="0" smtClean="0"/>
              <a:t> </a:t>
            </a:r>
            <a:r>
              <a:rPr lang="cs-CZ" dirty="0" err="1" smtClean="0"/>
              <a:t>galaico-portuguesa</a:t>
            </a:r>
            <a:r>
              <a:rPr lang="pt-BR" dirty="0"/>
              <a:t> de que se tem registro.</a:t>
            </a:r>
          </a:p>
          <a:p>
            <a:r>
              <a:rPr lang="pt-BR" dirty="0"/>
              <a:t>Apesar de ser considerada a primeira cantiga trovadoresca sua data de composição ainda é muito discutida, tendo estudiosos que dizem ela foi criada em 1189 ou 1198, enquanto outros não admitem que sua criação possa ser antes de 1200. Foi composta </a:t>
            </a:r>
            <a:r>
              <a:rPr lang="pt-BR" dirty="0" smtClean="0"/>
              <a:t>por</a:t>
            </a:r>
            <a:r>
              <a:rPr lang="cs-CZ" dirty="0"/>
              <a:t> </a:t>
            </a:r>
            <a:r>
              <a:rPr lang="cs-CZ" dirty="0" err="1" smtClean="0"/>
              <a:t>Paio</a:t>
            </a:r>
            <a:r>
              <a:rPr lang="cs-CZ" dirty="0" smtClean="0"/>
              <a:t> </a:t>
            </a:r>
            <a:r>
              <a:rPr lang="cs-CZ" dirty="0" err="1" smtClean="0"/>
              <a:t>Soares</a:t>
            </a:r>
            <a:r>
              <a:rPr lang="cs-CZ" dirty="0" smtClean="0"/>
              <a:t> de </a:t>
            </a:r>
            <a:r>
              <a:rPr lang="cs-CZ" dirty="0" err="1" smtClean="0"/>
              <a:t>Taveiró</a:t>
            </a:r>
            <a:r>
              <a:rPr lang="cs-CZ" dirty="0" smtClean="0"/>
              <a:t> </a:t>
            </a:r>
            <a:r>
              <a:rPr lang="pt-BR" dirty="0" smtClean="0"/>
              <a:t>, </a:t>
            </a:r>
            <a:r>
              <a:rPr lang="pt-BR" dirty="0"/>
              <a:t>e recebeu esse nome por ter sido dedicada a D. </a:t>
            </a:r>
            <a:r>
              <a:rPr lang="cs-CZ" dirty="0" smtClean="0"/>
              <a:t>Maria </a:t>
            </a:r>
            <a:r>
              <a:rPr lang="cs-CZ" dirty="0" err="1" smtClean="0"/>
              <a:t>Pais</a:t>
            </a:r>
            <a:r>
              <a:rPr lang="cs-CZ" dirty="0" smtClean="0"/>
              <a:t> </a:t>
            </a:r>
            <a:r>
              <a:rPr lang="cs-CZ" dirty="0" err="1" smtClean="0"/>
              <a:t>Ribeira</a:t>
            </a:r>
            <a:r>
              <a:rPr lang="pt-BR" dirty="0" smtClean="0"/>
              <a:t>, </a:t>
            </a:r>
            <a:r>
              <a:rPr lang="pt-BR" dirty="0"/>
              <a:t>concubina de </a:t>
            </a:r>
            <a:r>
              <a:rPr lang="cs-CZ" dirty="0" err="1" smtClean="0"/>
              <a:t>Sancho</a:t>
            </a:r>
            <a:r>
              <a:rPr lang="cs-CZ" dirty="0" smtClean="0"/>
              <a:t> I de Portugal, </a:t>
            </a:r>
            <a:r>
              <a:rPr lang="pt-BR" dirty="0" smtClean="0"/>
              <a:t>apelidada </a:t>
            </a:r>
            <a:r>
              <a:rPr lang="pt-BR" dirty="0"/>
              <a:t>de "Ribeirinha".</a:t>
            </a:r>
          </a:p>
          <a:p>
            <a:r>
              <a:rPr lang="pt-BR" dirty="0"/>
              <a:t>Segue, abaixo, o poema que serve como modelo das cantigas de amor do Trovadorismo </a:t>
            </a:r>
            <a:r>
              <a:rPr lang="cs-CZ" dirty="0" err="1" smtClean="0"/>
              <a:t>galego-portugues</a:t>
            </a:r>
            <a:r>
              <a:rPr lang="cs-CZ" dirty="0" smtClean="0"/>
              <a:t> </a:t>
            </a:r>
            <a:r>
              <a:rPr lang="pt-BR" dirty="0"/>
              <a:t> (possui o eu-lírico masculino), pois fala de um </a:t>
            </a:r>
            <a:r>
              <a:rPr lang="cs-CZ" dirty="0" smtClean="0"/>
              <a:t>amor </a:t>
            </a:r>
            <a:r>
              <a:rPr lang="cs-CZ" dirty="0" err="1" smtClean="0"/>
              <a:t>platonico</a:t>
            </a:r>
            <a:r>
              <a:rPr lang="pt-BR" dirty="0"/>
              <a:t> do poeta, pequeno fidalgo, por uma mulher nobre e inacessível. Seu gênero é cantiga de amor.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1" y="1600200"/>
            <a:ext cx="34914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66372" y="270892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916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pt-PT" sz="4000" b="1" smtClean="0">
                <a:solidFill>
                  <a:schemeClr val="accent1"/>
                </a:solidFill>
              </a:rPr>
              <a:t>pronomes possessivos</a:t>
            </a:r>
            <a:endParaRPr lang="cs-CZ" sz="4000" b="1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PT" smtClean="0"/>
              <a:t>duas séries de possesivos:</a:t>
            </a:r>
          </a:p>
          <a:p>
            <a:pPr marL="0" indent="0" algn="ctr">
              <a:buNone/>
            </a:pPr>
            <a:endParaRPr lang="pt-PT" b="1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pt-PT" b="1" smtClean="0">
                <a:solidFill>
                  <a:schemeClr val="accent3"/>
                </a:solidFill>
              </a:rPr>
              <a:t>TÓNICOS – ambas as posições</a:t>
            </a:r>
          </a:p>
          <a:p>
            <a:pPr marL="0" indent="0" algn="ctr">
              <a:buNone/>
            </a:pPr>
            <a:r>
              <a:rPr lang="pt-PT" b="1" smtClean="0">
                <a:solidFill>
                  <a:schemeClr val="accent3"/>
                </a:solidFill>
              </a:rPr>
              <a:t>minha, tua, sua </a:t>
            </a:r>
            <a:r>
              <a:rPr lang="pt-PT" b="1" smtClean="0"/>
              <a:t>(uma ordem sua, sua ordem)</a:t>
            </a:r>
          </a:p>
          <a:p>
            <a:pPr marL="0" indent="0" algn="ctr">
              <a:buNone/>
            </a:pPr>
            <a:r>
              <a:rPr lang="pt-PT" b="1" smtClean="0">
                <a:solidFill>
                  <a:schemeClr val="accent3"/>
                </a:solidFill>
              </a:rPr>
              <a:t>x</a:t>
            </a:r>
          </a:p>
          <a:p>
            <a:pPr marL="0" indent="0" algn="ctr">
              <a:buNone/>
            </a:pPr>
            <a:r>
              <a:rPr lang="pt-PT" b="1" smtClean="0">
                <a:solidFill>
                  <a:schemeClr val="accent3"/>
                </a:solidFill>
              </a:rPr>
              <a:t> meum, teum, suum (seum)</a:t>
            </a:r>
          </a:p>
          <a:p>
            <a:pPr marL="0" indent="0" algn="ctr">
              <a:buNone/>
            </a:pPr>
            <a:endParaRPr lang="pt-PT" smtClean="0"/>
          </a:p>
          <a:p>
            <a:pPr marL="0" indent="0" algn="ctr">
              <a:buNone/>
            </a:pPr>
            <a:r>
              <a:rPr lang="pt-PT" b="1" smtClean="0">
                <a:solidFill>
                  <a:schemeClr val="accent5"/>
                </a:solidFill>
              </a:rPr>
              <a:t>ÁTONOS – antecede sempre o substantivo (existem até o séc.XV)</a:t>
            </a:r>
          </a:p>
          <a:p>
            <a:pPr marL="0" indent="0" algn="ctr">
              <a:buNone/>
            </a:pPr>
            <a:r>
              <a:rPr lang="pt-PT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m(h)a, ta, sa  </a:t>
            </a:r>
            <a:r>
              <a:rPr lang="pt-PT" b="1" smtClean="0"/>
              <a:t>(sa ordem)</a:t>
            </a:r>
          </a:p>
          <a:p>
            <a:pPr marL="0" indent="0" algn="ctr">
              <a:buNone/>
            </a:pPr>
            <a:r>
              <a:rPr lang="pt-PT" b="1">
                <a:solidFill>
                  <a:schemeClr val="tx2">
                    <a:lumMod val="40000"/>
                    <a:lumOff val="60000"/>
                  </a:schemeClr>
                </a:solidFill>
              </a:rPr>
              <a:t>x</a:t>
            </a:r>
            <a:endParaRPr lang="pt-PT" b="1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pt-PT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mou, tou, sou</a:t>
            </a:r>
          </a:p>
        </p:txBody>
      </p:sp>
    </p:spTree>
    <p:extLst>
      <p:ext uri="{BB962C8B-B14F-4D97-AF65-F5344CB8AC3E}">
        <p14:creationId xmlns:p14="http://schemas.microsoft.com/office/powerpoint/2010/main" val="856895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PT" sz="3600" b="1" smtClean="0">
                <a:solidFill>
                  <a:srgbClr val="00B0F0"/>
                </a:solidFill>
              </a:rPr>
              <a:t>FLEXÃO VERBAL – 2ª pessoa de plural</a:t>
            </a:r>
            <a:endParaRPr lang="cs-CZ" sz="3600" b="1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PT" dirty="0" smtClean="0"/>
              <a:t>O –</a:t>
            </a:r>
            <a:r>
              <a:rPr lang="pt-PT" b="1" dirty="0" smtClean="0"/>
              <a:t>t-</a:t>
            </a:r>
            <a:r>
              <a:rPr lang="pt-PT" dirty="0" smtClean="0"/>
              <a:t> intervocálico </a:t>
            </a:r>
            <a:r>
              <a:rPr lang="pt-PT" b="1" dirty="0" smtClean="0"/>
              <a:t>sonorizou-se</a:t>
            </a:r>
            <a:r>
              <a:rPr lang="pt-PT" dirty="0" smtClean="0"/>
              <a:t>, assim todas as formas da 2ªpessoa do plural apresentava, no Português Antigo, -</a:t>
            </a:r>
            <a:r>
              <a:rPr lang="pt-PT" b="1" dirty="0" smtClean="0"/>
              <a:t>d-</a:t>
            </a:r>
            <a:r>
              <a:rPr lang="pt-PT" dirty="0" smtClean="0"/>
              <a:t>: </a:t>
            </a:r>
            <a:r>
              <a:rPr lang="pt-PT" i="1" dirty="0" smtClean="0"/>
              <a:t>ama</a:t>
            </a:r>
            <a:r>
              <a:rPr lang="pt-PT" b="1" i="1" dirty="0" smtClean="0"/>
              <a:t>d</a:t>
            </a:r>
            <a:r>
              <a:rPr lang="pt-PT" i="1" dirty="0" smtClean="0"/>
              <a:t>es, fare</a:t>
            </a:r>
            <a:r>
              <a:rPr lang="pt-PT" b="1" i="1" dirty="0" smtClean="0"/>
              <a:t>d</a:t>
            </a:r>
            <a:r>
              <a:rPr lang="pt-PT" i="1" dirty="0" smtClean="0"/>
              <a:t>es, ouvi</a:t>
            </a:r>
            <a:r>
              <a:rPr lang="pt-PT" b="1" i="1" dirty="0" smtClean="0"/>
              <a:t>d</a:t>
            </a:r>
            <a:r>
              <a:rPr lang="pt-PT" i="1" dirty="0" smtClean="0"/>
              <a:t>es. </a:t>
            </a:r>
          </a:p>
          <a:p>
            <a:pPr algn="just"/>
            <a:r>
              <a:rPr lang="pt-PT" dirty="0" smtClean="0"/>
              <a:t>O </a:t>
            </a:r>
            <a:r>
              <a:rPr lang="pt-PT" b="1" dirty="0" smtClean="0"/>
              <a:t>d</a:t>
            </a:r>
            <a:r>
              <a:rPr lang="pt-PT" dirty="0" smtClean="0"/>
              <a:t> acabará por </a:t>
            </a:r>
            <a:r>
              <a:rPr lang="pt-PT" b="1" dirty="0" smtClean="0"/>
              <a:t>sincopar</a:t>
            </a:r>
            <a:r>
              <a:rPr lang="pt-PT" dirty="0" smtClean="0"/>
              <a:t> até ao </a:t>
            </a:r>
            <a:r>
              <a:rPr lang="pt-PT" b="1" dirty="0" smtClean="0"/>
              <a:t>século XVI</a:t>
            </a:r>
            <a:r>
              <a:rPr lang="pt-PT" dirty="0" smtClean="0"/>
              <a:t>. Mas ainda, no iníncio do século XV, atlrenam as formas sincopadas e não sincopadas:  </a:t>
            </a:r>
            <a:r>
              <a:rPr lang="pt-PT" i="1" dirty="0" smtClean="0"/>
              <a:t>ajades // ajaes. </a:t>
            </a:r>
          </a:p>
          <a:p>
            <a:pPr algn="just"/>
            <a:r>
              <a:rPr lang="pt-PT" b="1" dirty="0" smtClean="0"/>
              <a:t>Em meados do século XVI </a:t>
            </a:r>
            <a:r>
              <a:rPr lang="pt-PT" dirty="0" smtClean="0"/>
              <a:t>o processo de sincopização está generalizado (hoje temos </a:t>
            </a:r>
            <a:r>
              <a:rPr lang="pt-PT" i="1" dirty="0" smtClean="0"/>
              <a:t>mandae – mandai, dormides – dormies – dormis</a:t>
            </a:r>
            <a:r>
              <a:rPr lang="pt-PT" dirty="0" smtClean="0"/>
              <a:t>), embora sobreviva </a:t>
            </a:r>
            <a:r>
              <a:rPr lang="pt-PT" b="1" dirty="0" smtClean="0"/>
              <a:t>em galego </a:t>
            </a:r>
            <a:r>
              <a:rPr lang="pt-PT" dirty="0" smtClean="0"/>
              <a:t>e em dialectos setentionais portugueses.</a:t>
            </a:r>
          </a:p>
          <a:p>
            <a:pPr algn="just"/>
            <a:r>
              <a:rPr lang="pt-PT" dirty="0" smtClean="0"/>
              <a:t>Foram poucas as formas que resistiram ao </a:t>
            </a:r>
            <a:r>
              <a:rPr lang="pt-PT" b="1" dirty="0" smtClean="0"/>
              <a:t>apagamento do – d- </a:t>
            </a:r>
            <a:r>
              <a:rPr lang="pt-PT" dirty="0" smtClean="0"/>
              <a:t>: hoje temos apenas </a:t>
            </a:r>
            <a:r>
              <a:rPr lang="pt-PT" b="1" i="1" dirty="0" smtClean="0"/>
              <a:t>tendes, ledes, ide </a:t>
            </a:r>
            <a:r>
              <a:rPr lang="pt-PT" dirty="0" smtClean="0"/>
              <a:t>– estas formas conservaram-se porque da síncope provavelmente resultariam monossílabos ou homomorfia com a segunda pessoa do singular. </a:t>
            </a:r>
          </a:p>
        </p:txBody>
      </p:sp>
    </p:spTree>
    <p:extLst>
      <p:ext uri="{BB962C8B-B14F-4D97-AF65-F5344CB8AC3E}">
        <p14:creationId xmlns:p14="http://schemas.microsoft.com/office/powerpoint/2010/main" val="773883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4914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2425841" y="2365658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Libertação de D.Henriques da suserrania de Raimundo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PT" sz="3400" dirty="0" smtClean="0"/>
          </a:p>
          <a:p>
            <a:pPr marL="0" indent="0" algn="just">
              <a:buNone/>
            </a:pPr>
            <a:r>
              <a:rPr lang="pt-PT" sz="3400" dirty="0" smtClean="0"/>
              <a:t>Este </a:t>
            </a:r>
            <a:r>
              <a:rPr lang="pt-PT" sz="3400" dirty="0"/>
              <a:t>território foi retomado pelos moiros logo em </a:t>
            </a:r>
            <a:r>
              <a:rPr lang="pt-PT" sz="3400" b="1" dirty="0" smtClean="0"/>
              <a:t>1095</a:t>
            </a:r>
            <a:r>
              <a:rPr lang="pt-PT" sz="3400" dirty="0"/>
              <a:t> </a:t>
            </a:r>
            <a:r>
              <a:rPr lang="pt-PT" sz="3400" dirty="0" smtClean="0"/>
              <a:t>e parece que este desastre contribuiu para que D.Afonso </a:t>
            </a:r>
            <a:r>
              <a:rPr lang="pt-PT" sz="3400" dirty="0"/>
              <a:t>VI libertasse o conde D. Henrique da suserania de seu primo Raimundo, </a:t>
            </a:r>
            <a:r>
              <a:rPr lang="pt-PT" sz="3400" dirty="0" smtClean="0"/>
              <a:t>porque </a:t>
            </a:r>
            <a:r>
              <a:rPr lang="pt-PT" sz="3400" dirty="0"/>
              <a:t>em </a:t>
            </a:r>
            <a:r>
              <a:rPr lang="pt-PT" sz="3400" b="1" dirty="0"/>
              <a:t>1097</a:t>
            </a:r>
            <a:r>
              <a:rPr lang="pt-PT" sz="3400" dirty="0"/>
              <a:t> já governava independentemente o seu condado, e em </a:t>
            </a:r>
            <a:r>
              <a:rPr lang="pt-PT" sz="3400" b="1" dirty="0"/>
              <a:t>1101</a:t>
            </a:r>
            <a:r>
              <a:rPr lang="pt-PT" sz="3400" dirty="0"/>
              <a:t> encontrava-se na corte do rei de Leão e de Castela. Estavam, portanto, sossegadas as fronteiras de Portugal, e os muçulmanos, concentrando todos os seus esforços </a:t>
            </a:r>
            <a:r>
              <a:rPr lang="pt-PT" sz="3400" b="1" dirty="0"/>
              <a:t>no oriente da península </a:t>
            </a:r>
            <a:r>
              <a:rPr lang="pt-PT" sz="3400" dirty="0"/>
              <a:t>e nas fronteiras de Castela, contentavam-se </a:t>
            </a:r>
            <a:r>
              <a:rPr lang="pt-PT" sz="3400" b="1" dirty="0"/>
              <a:t>no ocidente </a:t>
            </a:r>
            <a:r>
              <a:rPr lang="pt-PT" sz="3400" dirty="0"/>
              <a:t>só com a posse de </a:t>
            </a:r>
            <a:r>
              <a:rPr lang="pt-PT" sz="3400" b="1" dirty="0"/>
              <a:t>Lisboa</a:t>
            </a:r>
            <a:r>
              <a:rPr lang="pt-PT" sz="3400" dirty="0"/>
              <a:t> e de </a:t>
            </a:r>
            <a:r>
              <a:rPr lang="pt-PT" sz="3400" b="1" dirty="0"/>
              <a:t>Sintra</a:t>
            </a:r>
            <a:r>
              <a:rPr lang="pt-PT" sz="3400" dirty="0"/>
              <a:t>, que por esse lado limitavam o seu império já tão disseminado. Vendo a Espanha quase tranquila, procurou o conde D. Henrique outro campo em que pudesse empregar a sua irrequieta actividade. Seduziu-o, como a tantos outros príncipes, o movimento das cruzadas.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42032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PT" sz="3600" smtClean="0">
                <a:solidFill>
                  <a:srgbClr val="00B0F0"/>
                </a:solidFill>
              </a:rPr>
              <a:t>particípio passado </a:t>
            </a:r>
            <a:r>
              <a:rPr lang="pt-PT" sz="3600" b="1" smtClean="0">
                <a:solidFill>
                  <a:srgbClr val="00B0F0"/>
                </a:solidFill>
              </a:rPr>
              <a:t>– ado, -udo, - ido</a:t>
            </a:r>
            <a:br>
              <a:rPr lang="pt-PT" sz="3600" b="1" smtClean="0">
                <a:solidFill>
                  <a:srgbClr val="00B0F0"/>
                </a:solidFill>
              </a:rPr>
            </a:br>
            <a:endParaRPr lang="cs-CZ" sz="3600" b="1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 smtClean="0"/>
              <a:t>Havia, no Português Antigo, três terminações: </a:t>
            </a:r>
          </a:p>
          <a:p>
            <a:pPr marL="0" indent="0" algn="ctr">
              <a:buNone/>
            </a:pPr>
            <a:r>
              <a:rPr lang="pt-PT" dirty="0" smtClean="0"/>
              <a:t>-</a:t>
            </a:r>
            <a:r>
              <a:rPr lang="pt-PT" b="1" dirty="0" smtClean="0"/>
              <a:t>ado, -udo, ido</a:t>
            </a:r>
            <a:r>
              <a:rPr lang="cs-CZ" b="1" dirty="0" smtClean="0"/>
              <a:t>: </a:t>
            </a:r>
          </a:p>
          <a:p>
            <a:pPr marL="0" indent="0" algn="ctr">
              <a:buNone/>
            </a:pPr>
            <a:r>
              <a:rPr lang="cs-CZ" i="1" dirty="0" err="1" smtClean="0"/>
              <a:t>amado</a:t>
            </a:r>
            <a:r>
              <a:rPr lang="cs-CZ" i="1" dirty="0" smtClean="0"/>
              <a:t>, </a:t>
            </a:r>
            <a:r>
              <a:rPr lang="cs-CZ" i="1" dirty="0" err="1" smtClean="0"/>
              <a:t>avudo</a:t>
            </a:r>
            <a:r>
              <a:rPr lang="cs-CZ" i="1" dirty="0" smtClean="0"/>
              <a:t> </a:t>
            </a:r>
            <a:r>
              <a:rPr lang="cs-CZ" i="1" dirty="0" err="1" smtClean="0"/>
              <a:t>dormido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dirty="0" smtClean="0"/>
              <a:t>Mas: a 2</a:t>
            </a:r>
            <a:r>
              <a:rPr lang="pt-PT" dirty="0" smtClean="0"/>
              <a:t>ª conjugação -</a:t>
            </a:r>
            <a:r>
              <a:rPr lang="pt-PT" b="1" dirty="0" smtClean="0">
                <a:latin typeface="Times New Roman"/>
                <a:cs typeface="Times New Roman"/>
              </a:rPr>
              <a:t>ē</a:t>
            </a:r>
            <a:r>
              <a:rPr lang="pt-PT" b="1" dirty="0" smtClean="0"/>
              <a:t>re</a:t>
            </a:r>
            <a:r>
              <a:rPr lang="pt-PT" dirty="0" smtClean="0"/>
              <a:t> e a 3ª conjugação em </a:t>
            </a:r>
            <a:r>
              <a:rPr lang="pt-PT" b="1" dirty="0" smtClean="0"/>
              <a:t>– </a:t>
            </a:r>
            <a:r>
              <a:rPr lang="pt-PT" b="1" dirty="0" smtClean="0">
                <a:latin typeface="Times New Roman"/>
                <a:cs typeface="Times New Roman"/>
              </a:rPr>
              <a:t>ě</a:t>
            </a:r>
            <a:r>
              <a:rPr lang="pt-PT" b="1" dirty="0" smtClean="0"/>
              <a:t>re</a:t>
            </a:r>
            <a:r>
              <a:rPr lang="pt-PT" dirty="0" smtClean="0"/>
              <a:t>. alguns verbos passaram à 2ª e outro à 3ª conjugação, o que levou a uma certa instabilidade:</a:t>
            </a:r>
          </a:p>
          <a:p>
            <a:pPr marL="0" indent="0" algn="ctr">
              <a:buNone/>
            </a:pPr>
            <a:r>
              <a:rPr lang="pt-PT" dirty="0" smtClean="0"/>
              <a:t> </a:t>
            </a:r>
            <a:r>
              <a:rPr lang="pt-PT" b="1" i="1" dirty="0" smtClean="0"/>
              <a:t>requerer, caer, confonder, finger, tinger, traer</a:t>
            </a:r>
            <a:r>
              <a:rPr lang="pt-PT" dirty="0" smtClean="0"/>
              <a:t> </a:t>
            </a:r>
          </a:p>
          <a:p>
            <a:pPr marL="0" indent="0" algn="ctr">
              <a:buNone/>
            </a:pPr>
            <a:r>
              <a:rPr lang="pt-PT" dirty="0" smtClean="0"/>
              <a:t>mudaram para: </a:t>
            </a:r>
          </a:p>
          <a:p>
            <a:pPr marL="0" indent="0" algn="ctr">
              <a:buNone/>
            </a:pPr>
            <a:r>
              <a:rPr lang="pt-PT" b="1" i="1" dirty="0" smtClean="0"/>
              <a:t>requerer, cair, confundir, fingir, tingir  trair.</a:t>
            </a:r>
          </a:p>
          <a:p>
            <a:pPr marL="0" indent="0" algn="ctr">
              <a:buNone/>
            </a:pPr>
            <a:endParaRPr lang="pt-PT" b="1" i="1" dirty="0"/>
          </a:p>
          <a:p>
            <a:pPr marL="0" indent="0" algn="just">
              <a:buNone/>
            </a:pPr>
            <a:r>
              <a:rPr lang="pt-PT" dirty="0" smtClean="0"/>
              <a:t>Daí os particípios diferentes. Os verbos da 2ª conjugação, por analogia, passaram, até ao século XVI, a adoptar as desinências verbais participiais da 3ª conjugação. Até hoje mantiveram-se </a:t>
            </a:r>
            <a:r>
              <a:rPr lang="pt-PT" b="1" dirty="0" smtClean="0"/>
              <a:t>conteúdo, teúda, manteúda</a:t>
            </a:r>
            <a:r>
              <a:rPr lang="pt-PT" dirty="0" smtClean="0"/>
              <a:t>.</a:t>
            </a:r>
          </a:p>
          <a:p>
            <a:pPr marL="0" indent="0" algn="ctr">
              <a:buNone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569678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 smtClean="0">
                <a:solidFill>
                  <a:schemeClr val="accent1"/>
                </a:solidFill>
              </a:rPr>
              <a:t>a 1ª p.sg. </a:t>
            </a:r>
            <a:r>
              <a:rPr lang="pt-PT" smtClean="0"/>
              <a:t>do indicativo de alguns verbos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i="1" dirty="0" smtClean="0"/>
              <a:t>ARDIO, SENTIO, AUDIO, PETIO</a:t>
            </a:r>
          </a:p>
          <a:p>
            <a:pPr marL="0" indent="0" algn="ctr">
              <a:buNone/>
            </a:pPr>
            <a:r>
              <a:rPr lang="pt-PT" b="1" i="1" dirty="0" smtClean="0"/>
              <a:t>ARÇO, SENÇO, OUÇO, PEÇO</a:t>
            </a:r>
          </a:p>
          <a:p>
            <a:pPr marL="0" indent="0" algn="ctr">
              <a:buNone/>
            </a:pPr>
            <a:r>
              <a:rPr lang="pt-PT" dirty="0" smtClean="0"/>
              <a:t>duas evoluções:</a:t>
            </a:r>
          </a:p>
          <a:p>
            <a:pPr marL="514350" indent="-514350" algn="ctr">
              <a:buAutoNum type="arabicPeriod"/>
            </a:pPr>
            <a:r>
              <a:rPr lang="pt-PT" dirty="0" smtClean="0"/>
              <a:t>regularização:  arço -  ardo, sentio- sinto</a:t>
            </a:r>
          </a:p>
          <a:p>
            <a:pPr marL="514350" indent="-514350" algn="ctr">
              <a:buAutoNum type="arabicPeriod"/>
            </a:pPr>
            <a:r>
              <a:rPr lang="pt-PT" dirty="0" smtClean="0"/>
              <a:t>antiga variação. ou</a:t>
            </a:r>
            <a:r>
              <a:rPr lang="pt-PT" b="1" dirty="0" smtClean="0">
                <a:solidFill>
                  <a:srgbClr val="FF0000"/>
                </a:solidFill>
              </a:rPr>
              <a:t>ç</a:t>
            </a:r>
            <a:r>
              <a:rPr lang="pt-PT" dirty="0" smtClean="0"/>
              <a:t>o, pe</a:t>
            </a:r>
            <a:r>
              <a:rPr lang="pt-PT" b="1" dirty="0" smtClean="0">
                <a:solidFill>
                  <a:srgbClr val="FF0000"/>
                </a:solidFill>
              </a:rPr>
              <a:t>ç</a:t>
            </a:r>
            <a:r>
              <a:rPr lang="pt-PT" dirty="0" smtClean="0"/>
              <a:t>o</a:t>
            </a:r>
          </a:p>
          <a:p>
            <a:pPr marL="514350" indent="-514350">
              <a:buAutoNum type="arabicPeriod"/>
            </a:pPr>
            <a:endParaRPr lang="pt-PT" dirty="0"/>
          </a:p>
          <a:p>
            <a:pPr marL="0" indent="0" algn="ctr">
              <a:buNone/>
            </a:pPr>
            <a:r>
              <a:rPr lang="pt-PT" b="1" dirty="0" smtClean="0"/>
              <a:t>verbos em </a:t>
            </a:r>
            <a:r>
              <a:rPr lang="pt-PT" b="1" i="1" dirty="0" smtClean="0"/>
              <a:t>–scere: </a:t>
            </a:r>
          </a:p>
          <a:p>
            <a:pPr marL="0" indent="0" algn="ctr">
              <a:buNone/>
            </a:pPr>
            <a:r>
              <a:rPr lang="pt-PT" dirty="0" smtClean="0"/>
              <a:t>modificação analógica</a:t>
            </a:r>
          </a:p>
          <a:p>
            <a:pPr marL="0" indent="0" algn="ctr">
              <a:buNone/>
            </a:pPr>
            <a:r>
              <a:rPr lang="pt-PT" b="1" dirty="0" smtClean="0"/>
              <a:t>conh</a:t>
            </a:r>
            <a:r>
              <a:rPr lang="pt-PT" b="1" dirty="0" smtClean="0">
                <a:solidFill>
                  <a:srgbClr val="FF0000"/>
                </a:solidFill>
              </a:rPr>
              <a:t>osco</a:t>
            </a:r>
            <a:r>
              <a:rPr lang="pt-PT" b="1" dirty="0" smtClean="0"/>
              <a:t>, par</a:t>
            </a:r>
            <a:r>
              <a:rPr lang="pt-PT" b="1" dirty="0" smtClean="0">
                <a:solidFill>
                  <a:srgbClr val="FF0000"/>
                </a:solidFill>
              </a:rPr>
              <a:t>esco</a:t>
            </a:r>
            <a:r>
              <a:rPr lang="pt-PT" b="1" dirty="0" smtClean="0"/>
              <a:t> </a:t>
            </a:r>
            <a:r>
              <a:rPr lang="pt-PT" dirty="0" smtClean="0"/>
              <a:t>– </a:t>
            </a:r>
            <a:r>
              <a:rPr lang="pt-PT" b="1" dirty="0" smtClean="0"/>
              <a:t>conhe</a:t>
            </a:r>
            <a:r>
              <a:rPr lang="pt-PT" b="1" dirty="0" smtClean="0">
                <a:solidFill>
                  <a:srgbClr val="FF0000"/>
                </a:solidFill>
              </a:rPr>
              <a:t>ç</a:t>
            </a:r>
            <a:r>
              <a:rPr lang="pt-PT" b="1" dirty="0" smtClean="0"/>
              <a:t>o, pare</a:t>
            </a:r>
            <a:r>
              <a:rPr lang="pt-PT" b="1" dirty="0" smtClean="0">
                <a:solidFill>
                  <a:srgbClr val="FF0000"/>
                </a:solidFill>
              </a:rPr>
              <a:t>ç</a:t>
            </a:r>
            <a:r>
              <a:rPr lang="pt-PT" b="1" dirty="0" smtClean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504983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PT" smtClean="0"/>
              <a:t/>
            </a:r>
            <a:br>
              <a:rPr lang="pt-PT" smtClean="0"/>
            </a:br>
            <a:r>
              <a:rPr lang="pt-PT"/>
              <a:t/>
            </a:r>
            <a:br>
              <a:rPr lang="pt-PT"/>
            </a:br>
            <a:r>
              <a:rPr lang="pt-PT" smtClean="0"/>
              <a:t> </a:t>
            </a:r>
            <a:r>
              <a:rPr lang="pt-PT" sz="5300" b="1" i="1" smtClean="0">
                <a:solidFill>
                  <a:schemeClr val="accent1"/>
                </a:solidFill>
              </a:rPr>
              <a:t>haver, ter</a:t>
            </a:r>
            <a:r>
              <a:rPr lang="pt-PT" sz="5300" smtClean="0">
                <a:solidFill>
                  <a:schemeClr val="accent1"/>
                </a:solidFill>
              </a:rPr>
              <a:t/>
            </a:r>
            <a:br>
              <a:rPr lang="pt-PT" sz="5300" smtClean="0">
                <a:solidFill>
                  <a:schemeClr val="accent1"/>
                </a:solidFill>
              </a:rPr>
            </a:br>
            <a:endParaRPr lang="cs-CZ" sz="530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PT" b="1" dirty="0" smtClean="0"/>
              <a:t>haver</a:t>
            </a:r>
          </a:p>
          <a:p>
            <a:pPr marL="0" indent="0" algn="ctr">
              <a:buNone/>
            </a:pPr>
            <a:r>
              <a:rPr lang="pt-PT" dirty="0" smtClean="0"/>
              <a:t>posse de </a:t>
            </a:r>
            <a:r>
              <a:rPr lang="pt-PT" dirty="0"/>
              <a:t>bens e </a:t>
            </a:r>
            <a:r>
              <a:rPr lang="pt-PT" dirty="0" smtClean="0"/>
              <a:t>qualidades inalienáveis: </a:t>
            </a:r>
            <a:r>
              <a:rPr lang="pt-PT" b="1" i="1" dirty="0" smtClean="0"/>
              <a:t>haver nome</a:t>
            </a:r>
          </a:p>
          <a:p>
            <a:pPr marL="0" indent="0" algn="ctr">
              <a:buNone/>
            </a:pPr>
            <a:r>
              <a:rPr lang="pt-PT" dirty="0" smtClean="0"/>
              <a:t>x</a:t>
            </a:r>
          </a:p>
          <a:p>
            <a:pPr marL="0" indent="0" algn="ctr">
              <a:buNone/>
            </a:pPr>
            <a:r>
              <a:rPr lang="pt-PT" b="1" dirty="0" smtClean="0"/>
              <a:t>ter</a:t>
            </a:r>
          </a:p>
          <a:p>
            <a:pPr marL="0" indent="0" algn="ctr">
              <a:buNone/>
            </a:pPr>
            <a:r>
              <a:rPr lang="pt-PT" dirty="0" smtClean="0"/>
              <a:t>posse provisória: </a:t>
            </a:r>
            <a:r>
              <a:rPr lang="pt-PT" b="1" i="1" dirty="0" smtClean="0"/>
              <a:t>ter um livro</a:t>
            </a:r>
          </a:p>
          <a:p>
            <a:pPr marL="0" indent="0" algn="ctr">
              <a:buNone/>
            </a:pPr>
            <a:endParaRPr lang="pt-PT" b="1" i="1" dirty="0"/>
          </a:p>
          <a:p>
            <a:pPr marL="0" indent="0" algn="ctr">
              <a:buNone/>
            </a:pPr>
            <a:r>
              <a:rPr lang="pt-PT" dirty="0" smtClean="0"/>
              <a:t>O verbo ter, no Português Antigo passa a substituir também o significado de haver. </a:t>
            </a:r>
            <a:r>
              <a:rPr lang="pt-PT" b="1" i="1" dirty="0" smtClean="0"/>
              <a:t>Haver</a:t>
            </a:r>
            <a:r>
              <a:rPr lang="pt-PT" dirty="0" smtClean="0"/>
              <a:t> torna-se o verb</a:t>
            </a:r>
            <a:r>
              <a:rPr lang="pt-PT" b="1" dirty="0" smtClean="0"/>
              <a:t>o</a:t>
            </a:r>
            <a:r>
              <a:rPr lang="pt-PT" dirty="0" smtClean="0"/>
              <a:t> existencial ou auxiliar. 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Ao mesmo tempo, a </a:t>
            </a:r>
            <a:r>
              <a:rPr lang="pt-PT" b="1" dirty="0" smtClean="0"/>
              <a:t>concordância</a:t>
            </a:r>
            <a:r>
              <a:rPr lang="pt-PT" dirty="0" smtClean="0"/>
              <a:t> do particípios com o objecto (havia vistas as coisas) passa a ser a de particípio com o sujeito (havia visto as coisas).</a:t>
            </a:r>
          </a:p>
        </p:txBody>
      </p:sp>
    </p:spTree>
    <p:extLst>
      <p:ext uri="{BB962C8B-B14F-4D97-AF65-F5344CB8AC3E}">
        <p14:creationId xmlns:p14="http://schemas.microsoft.com/office/powerpoint/2010/main" val="1782187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PT" sz="4400" b="1" smtClean="0">
                <a:solidFill>
                  <a:schemeClr val="accent1"/>
                </a:solidFill>
              </a:rPr>
              <a:t/>
            </a:r>
            <a:br>
              <a:rPr lang="pt-PT" sz="4400" b="1" smtClean="0">
                <a:solidFill>
                  <a:schemeClr val="accent1"/>
                </a:solidFill>
              </a:rPr>
            </a:br>
            <a:r>
              <a:rPr lang="pt-PT" sz="4400" b="1" smtClean="0">
                <a:solidFill>
                  <a:schemeClr val="accent1"/>
                </a:solidFill>
              </a:rPr>
              <a:t>ESSE, SEDERE, ESTARE</a:t>
            </a:r>
            <a:br>
              <a:rPr lang="pt-PT" sz="4400" b="1" smtClean="0">
                <a:solidFill>
                  <a:schemeClr val="accent1"/>
                </a:solidFill>
              </a:rPr>
            </a:br>
            <a:endParaRPr lang="cs-CZ" sz="4400" b="1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7030A0"/>
                </a:solidFill>
              </a:rPr>
              <a:t>sedere</a:t>
            </a:r>
            <a:r>
              <a:rPr lang="pt-PT" dirty="0" smtClean="0">
                <a:solidFill>
                  <a:srgbClr val="7030A0"/>
                </a:solidFill>
              </a:rPr>
              <a:t> 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pt-PT" dirty="0" smtClean="0"/>
              <a:t>(estar sentado – sed</a:t>
            </a:r>
            <a:r>
              <a:rPr lang="cs-CZ" dirty="0" smtClean="0"/>
              <a:t>ě</a:t>
            </a:r>
            <a:r>
              <a:rPr lang="pt-PT" dirty="0" smtClean="0"/>
              <a:t>t) </a:t>
            </a:r>
            <a:r>
              <a:rPr lang="pt-PT" i="1" u="sng" dirty="0" smtClean="0"/>
              <a:t>convivia com </a:t>
            </a:r>
            <a:endParaRPr lang="cs-CZ" i="1" u="sng" dirty="0" smtClean="0"/>
          </a:p>
          <a:p>
            <a:pPr marL="0" indent="0" algn="ctr">
              <a:buNone/>
            </a:pPr>
            <a:r>
              <a:rPr lang="pt-PT" b="1" dirty="0" smtClean="0"/>
              <a:t>estare</a:t>
            </a:r>
            <a:r>
              <a:rPr lang="pt-PT" dirty="0" smtClean="0"/>
              <a:t> </a:t>
            </a:r>
            <a:endParaRPr lang="cs-CZ" dirty="0" smtClean="0"/>
          </a:p>
          <a:p>
            <a:pPr marL="0" indent="0" algn="ctr">
              <a:buNone/>
            </a:pPr>
            <a:r>
              <a:rPr lang="pt-PT" dirty="0" smtClean="0"/>
              <a:t>(´stare = estar </a:t>
            </a:r>
            <a:r>
              <a:rPr lang="pt-PT" dirty="0"/>
              <a:t>de </a:t>
            </a:r>
            <a:r>
              <a:rPr lang="pt-PT" dirty="0" smtClean="0"/>
              <a:t>pé =stát) </a:t>
            </a:r>
            <a:endParaRPr lang="cs-CZ" dirty="0" smtClean="0"/>
          </a:p>
          <a:p>
            <a:pPr marL="0" indent="0" algn="ctr">
              <a:buNone/>
            </a:pPr>
            <a:r>
              <a:rPr lang="pt-PT" b="1" dirty="0" smtClean="0">
                <a:solidFill>
                  <a:srgbClr val="7030A0"/>
                </a:solidFill>
              </a:rPr>
              <a:t>esse</a:t>
            </a:r>
            <a:r>
              <a:rPr lang="pt-PT" dirty="0" smtClean="0">
                <a:solidFill>
                  <a:srgbClr val="7030A0"/>
                </a:solidFill>
              </a:rPr>
              <a:t> 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pt-PT" dirty="0" smtClean="0"/>
              <a:t>(ser= být)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953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b="1" smtClean="0">
                <a:solidFill>
                  <a:schemeClr val="accent1"/>
                </a:solidFill>
              </a:rPr>
              <a:t/>
            </a:r>
            <a:br>
              <a:rPr lang="cs-CZ" b="1" smtClean="0">
                <a:solidFill>
                  <a:schemeClr val="accent1"/>
                </a:solidFill>
              </a:rPr>
            </a:br>
            <a:r>
              <a:rPr lang="pt-PT" b="1" smtClean="0">
                <a:solidFill>
                  <a:schemeClr val="accent1"/>
                </a:solidFill>
              </a:rPr>
              <a:t>ESSE</a:t>
            </a:r>
            <a:r>
              <a:rPr lang="pt-PT" b="1">
                <a:solidFill>
                  <a:schemeClr val="accent1"/>
                </a:solidFill>
              </a:rPr>
              <a:t>, SEDERE, ESTARE</a:t>
            </a:r>
            <a:br>
              <a:rPr lang="pt-PT" b="1">
                <a:solidFill>
                  <a:schemeClr val="accent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sedere</a:t>
            </a:r>
            <a:r>
              <a:rPr lang="cs-CZ" dirty="0" smtClean="0"/>
              <a:t> – </a:t>
            </a:r>
            <a:r>
              <a:rPr lang="cs-CZ" dirty="0" err="1" smtClean="0"/>
              <a:t>confunde</a:t>
            </a:r>
            <a:r>
              <a:rPr lang="cs-CZ" dirty="0" smtClean="0"/>
              <a:t>-se </a:t>
            </a:r>
            <a:r>
              <a:rPr lang="cs-CZ" dirty="0" err="1" smtClean="0"/>
              <a:t>com</a:t>
            </a:r>
            <a:r>
              <a:rPr lang="cs-CZ" dirty="0" smtClean="0"/>
              <a:t> </a:t>
            </a:r>
            <a:r>
              <a:rPr lang="cs-CZ" b="1" dirty="0" err="1" smtClean="0"/>
              <a:t>esse</a:t>
            </a:r>
            <a:r>
              <a:rPr lang="cs-CZ" dirty="0" smtClean="0"/>
              <a:t> – no </a:t>
            </a:r>
            <a:r>
              <a:rPr lang="cs-CZ" dirty="0" err="1" smtClean="0"/>
              <a:t>sentido</a:t>
            </a:r>
            <a:r>
              <a:rPr lang="cs-CZ" dirty="0" smtClean="0"/>
              <a:t> de ser. </a:t>
            </a:r>
          </a:p>
          <a:p>
            <a:pPr marL="0" indent="0" algn="ctr">
              <a:buNone/>
            </a:pPr>
            <a:r>
              <a:rPr lang="cs-CZ" b="1" i="1" dirty="0" err="1" smtClean="0">
                <a:solidFill>
                  <a:srgbClr val="7030A0"/>
                </a:solidFill>
              </a:rPr>
              <a:t>sejo</a:t>
            </a:r>
            <a:r>
              <a:rPr lang="pt-PT" b="1" i="1" dirty="0" smtClean="0"/>
              <a:t>=estou sentado, </a:t>
            </a:r>
            <a:r>
              <a:rPr lang="pt-PT" b="1" i="1" dirty="0" smtClean="0">
                <a:solidFill>
                  <a:srgbClr val="7030A0"/>
                </a:solidFill>
              </a:rPr>
              <a:t>sou</a:t>
            </a:r>
            <a:endParaRPr lang="cs-CZ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pt-PT" b="1" i="1" dirty="0" smtClean="0"/>
              <a:t>(</a:t>
            </a:r>
            <a:r>
              <a:rPr lang="cs-CZ" b="1" i="1" dirty="0" err="1" smtClean="0"/>
              <a:t>sejo</a:t>
            </a:r>
            <a:r>
              <a:rPr lang="cs-CZ" b="1" i="1" dirty="0" smtClean="0"/>
              <a:t>, </a:t>
            </a:r>
            <a:r>
              <a:rPr lang="cs-CZ" b="1" i="1" dirty="0" err="1" smtClean="0"/>
              <a:t>sees</a:t>
            </a:r>
            <a:r>
              <a:rPr lang="cs-CZ" b="1" i="1" dirty="0" smtClean="0"/>
              <a:t>, </a:t>
            </a:r>
            <a:r>
              <a:rPr lang="cs-CZ" b="1" i="1" dirty="0" err="1" smtClean="0"/>
              <a:t>see</a:t>
            </a:r>
            <a:r>
              <a:rPr lang="cs-CZ" b="1" i="1" dirty="0" smtClean="0"/>
              <a:t>, </a:t>
            </a:r>
            <a:r>
              <a:rPr lang="cs-CZ" b="1" i="1" dirty="0" err="1" smtClean="0"/>
              <a:t>seemos</a:t>
            </a:r>
            <a:r>
              <a:rPr lang="cs-CZ" b="1" i="1" dirty="0" smtClean="0"/>
              <a:t>, </a:t>
            </a:r>
            <a:r>
              <a:rPr lang="cs-CZ" b="1" i="1" dirty="0" err="1" smtClean="0"/>
              <a:t>sedes</a:t>
            </a:r>
            <a:r>
              <a:rPr lang="cs-CZ" b="1" i="1" dirty="0" smtClean="0"/>
              <a:t>, </a:t>
            </a:r>
            <a:r>
              <a:rPr lang="cs-CZ" b="1" i="1" dirty="0" err="1" smtClean="0"/>
              <a:t>seem</a:t>
            </a:r>
            <a:r>
              <a:rPr lang="pt-PT" b="1" i="1" dirty="0" smtClean="0"/>
              <a:t>)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Confunde-se SEDERE e ESSE</a:t>
            </a:r>
          </a:p>
          <a:p>
            <a:pPr marL="0" indent="0" algn="ctr">
              <a:buNone/>
            </a:pPr>
            <a:r>
              <a:rPr lang="pt-PT" dirty="0" smtClean="0"/>
              <a:t>o </a:t>
            </a:r>
            <a:r>
              <a:rPr lang="pt-PT" b="1" dirty="0" smtClean="0"/>
              <a:t>indicativo</a:t>
            </a:r>
            <a:r>
              <a:rPr lang="pt-PT" dirty="0" smtClean="0"/>
              <a:t> de </a:t>
            </a:r>
            <a:r>
              <a:rPr lang="pt-PT" b="1" i="1" u="sng" dirty="0" smtClean="0"/>
              <a:t>esse</a:t>
            </a:r>
            <a:r>
              <a:rPr lang="pt-PT" dirty="0" smtClean="0"/>
              <a:t> substitui o de </a:t>
            </a:r>
            <a:r>
              <a:rPr lang="pt-PT" b="1" i="1" dirty="0" smtClean="0"/>
              <a:t>sedere</a:t>
            </a:r>
            <a:r>
              <a:rPr lang="pt-PT" dirty="0" smtClean="0"/>
              <a:t>: </a:t>
            </a:r>
          </a:p>
          <a:p>
            <a:pPr marL="0" indent="0" algn="ctr">
              <a:buNone/>
            </a:pPr>
            <a:r>
              <a:rPr lang="pt-PT" dirty="0" smtClean="0"/>
              <a:t>(sum, </a:t>
            </a:r>
            <a:r>
              <a:rPr lang="cs-CZ" dirty="0" smtClean="0"/>
              <a:t>es</a:t>
            </a:r>
            <a:r>
              <a:rPr lang="pt-PT" dirty="0" smtClean="0"/>
              <a:t>, est, sumus, </a:t>
            </a:r>
            <a:r>
              <a:rPr lang="cs-CZ" dirty="0" err="1" smtClean="0"/>
              <a:t>sutis</a:t>
            </a:r>
            <a:r>
              <a:rPr lang="pt-PT" dirty="0" smtClean="0"/>
              <a:t>, sunt – sou</a:t>
            </a:r>
            <a:r>
              <a:rPr lang="cs-CZ" dirty="0" smtClean="0"/>
              <a:t>,</a:t>
            </a:r>
            <a:r>
              <a:rPr lang="pt-PT" dirty="0" smtClean="0"/>
              <a:t> és, é, </a:t>
            </a:r>
            <a:r>
              <a:rPr lang="pt-PT" b="1" dirty="0" smtClean="0"/>
              <a:t>somos</a:t>
            </a:r>
            <a:r>
              <a:rPr lang="pt-PT" dirty="0" smtClean="0"/>
              <a:t>, sois, são)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 smtClean="0"/>
              <a:t>o </a:t>
            </a:r>
            <a:r>
              <a:rPr lang="pt-PT" b="1" dirty="0" smtClean="0"/>
              <a:t>conjuntivo</a:t>
            </a:r>
            <a:r>
              <a:rPr lang="pt-PT" dirty="0" smtClean="0"/>
              <a:t> é de </a:t>
            </a:r>
            <a:r>
              <a:rPr lang="pt-PT" b="1" dirty="0" smtClean="0"/>
              <a:t>sedere</a:t>
            </a:r>
            <a:r>
              <a:rPr lang="pt-PT" dirty="0" smtClean="0"/>
              <a:t>: (sedeam =seja</a:t>
            </a:r>
            <a:r>
              <a:rPr lang="cs-CZ" dirty="0" smtClean="0"/>
              <a:t>, </a:t>
            </a:r>
            <a:r>
              <a:rPr lang="cs-CZ" dirty="0" err="1" smtClean="0"/>
              <a:t>sedeamus</a:t>
            </a:r>
            <a:r>
              <a:rPr lang="cs-CZ" dirty="0" smtClean="0"/>
              <a:t> </a:t>
            </a:r>
            <a:r>
              <a:rPr lang="pt-PT" dirty="0" smtClean="0"/>
              <a:t>=sejamos).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053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" y="407163"/>
            <a:ext cx="881639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939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PT" sz="3600" b="1" smtClean="0">
                <a:solidFill>
                  <a:schemeClr val="accent1"/>
                </a:solidFill>
              </a:rPr>
              <a:t>homem e outras expressões indeterminadas</a:t>
            </a:r>
            <a:r>
              <a:rPr lang="pt-PT" sz="3600" b="1" smtClean="0"/>
              <a:t> </a:t>
            </a:r>
            <a:r>
              <a:rPr lang="pt-PT" sz="3600" b="1" smtClean="0">
                <a:solidFill>
                  <a:schemeClr val="accent1"/>
                </a:solidFill>
              </a:rPr>
              <a:t> </a:t>
            </a:r>
            <a:endParaRPr lang="cs-CZ" sz="3600" b="1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1" indent="0" algn="just">
              <a:buNone/>
            </a:pPr>
            <a:r>
              <a:rPr lang="pt-PT" b="1"/>
              <a:t>homem</a:t>
            </a:r>
            <a:r>
              <a:rPr lang="pt-PT"/>
              <a:t> como sujeito indeterminado (n</a:t>
            </a:r>
            <a:r>
              <a:rPr lang="cs-CZ"/>
              <a:t>ě</a:t>
            </a:r>
            <a:r>
              <a:rPr lang="pt-PT"/>
              <a:t>kdo</a:t>
            </a:r>
            <a:r>
              <a:rPr lang="pt-PT" smtClean="0"/>
              <a:t>) e outras</a:t>
            </a:r>
            <a:r>
              <a:rPr lang="pt-PT"/>
              <a:t/>
            </a:r>
            <a:br>
              <a:rPr lang="pt-PT"/>
            </a:br>
            <a:r>
              <a:rPr lang="pt-PT"/>
              <a:t>expressões </a:t>
            </a:r>
            <a:r>
              <a:rPr lang="pt-PT" smtClean="0"/>
              <a:t>indeterminadas caíram em desuso: </a:t>
            </a:r>
          </a:p>
          <a:p>
            <a:pPr marL="0" lvl="1" indent="0">
              <a:buNone/>
            </a:pPr>
            <a:endParaRPr lang="pt-PT"/>
          </a:p>
          <a:p>
            <a:pPr marL="0" lvl="1" indent="0" algn="ctr">
              <a:buNone/>
            </a:pPr>
            <a:r>
              <a:rPr lang="pt-PT" b="1" smtClean="0"/>
              <a:t>homem</a:t>
            </a:r>
            <a:r>
              <a:rPr lang="pt-PT" smtClean="0"/>
              <a:t> – alguém</a:t>
            </a:r>
          </a:p>
          <a:p>
            <a:pPr marL="0" lvl="1" indent="0" algn="ctr">
              <a:buNone/>
            </a:pPr>
            <a:r>
              <a:rPr lang="pt-PT" b="1" smtClean="0"/>
              <a:t>hu</a:t>
            </a:r>
            <a:r>
              <a:rPr lang="pt-PT" smtClean="0"/>
              <a:t> – onde</a:t>
            </a:r>
          </a:p>
          <a:p>
            <a:pPr marL="0" lvl="1" indent="0" algn="ctr">
              <a:buNone/>
            </a:pPr>
            <a:r>
              <a:rPr lang="pt-PT" b="1" smtClean="0"/>
              <a:t>er</a:t>
            </a:r>
            <a:r>
              <a:rPr lang="pt-PT" b="1"/>
              <a:t>, </a:t>
            </a:r>
            <a:r>
              <a:rPr lang="pt-PT" b="1" smtClean="0"/>
              <a:t>ar </a:t>
            </a:r>
            <a:r>
              <a:rPr lang="pt-PT" smtClean="0"/>
              <a:t>– do mesmo modo</a:t>
            </a:r>
          </a:p>
          <a:p>
            <a:pPr marL="0" lvl="1" indent="0" algn="ctr">
              <a:buNone/>
            </a:pPr>
            <a:r>
              <a:rPr lang="pt-PT" b="1" smtClean="0"/>
              <a:t>adur</a:t>
            </a:r>
            <a:r>
              <a:rPr lang="pt-PT" smtClean="0"/>
              <a:t> – dificilmente</a:t>
            </a:r>
          </a:p>
          <a:p>
            <a:pPr marL="0" lvl="1" indent="0" algn="ctr">
              <a:buNone/>
            </a:pPr>
            <a:r>
              <a:rPr lang="pt-PT" b="1" smtClean="0"/>
              <a:t>adrede</a:t>
            </a:r>
            <a:r>
              <a:rPr lang="pt-PT" smtClean="0"/>
              <a:t> – directamente</a:t>
            </a:r>
          </a:p>
          <a:p>
            <a:pPr marL="0" lvl="1" indent="0" algn="ctr">
              <a:buNone/>
            </a:pPr>
            <a:r>
              <a:rPr lang="pt-PT" b="1" smtClean="0"/>
              <a:t>ensembra</a:t>
            </a:r>
            <a:r>
              <a:rPr lang="pt-PT" smtClean="0"/>
              <a:t> – juntamente</a:t>
            </a:r>
          </a:p>
          <a:p>
            <a:pPr marL="0" lvl="1" indent="0" algn="ctr">
              <a:buNone/>
            </a:pPr>
            <a:r>
              <a:rPr lang="pt-PT" b="1" smtClean="0"/>
              <a:t>asinha</a:t>
            </a:r>
            <a:r>
              <a:rPr lang="pt-PT" smtClean="0"/>
              <a:t> – rapidamente</a:t>
            </a:r>
          </a:p>
          <a:p>
            <a:pPr marL="0" lvl="1" indent="0" algn="ctr">
              <a:buNone/>
            </a:pPr>
            <a:r>
              <a:rPr lang="pt-PT" b="1" smtClean="0"/>
              <a:t>ende</a:t>
            </a:r>
            <a:r>
              <a:rPr lang="pt-PT" smtClean="0"/>
              <a:t> – disso, nisso</a:t>
            </a:r>
          </a:p>
          <a:p>
            <a:pPr marL="0" lvl="1" indent="0" algn="ctr">
              <a:buNone/>
            </a:pPr>
            <a:r>
              <a:rPr lang="pt-PT" b="1" smtClean="0"/>
              <a:t>rem</a:t>
            </a:r>
            <a:r>
              <a:rPr lang="pt-PT" smtClean="0"/>
              <a:t> – nada</a:t>
            </a:r>
          </a:p>
          <a:p>
            <a:pPr marL="0" lvl="1" indent="0" algn="ctr">
              <a:buNone/>
            </a:pPr>
            <a:r>
              <a:rPr lang="pt-PT" b="1" smtClean="0"/>
              <a:t>acá</a:t>
            </a:r>
            <a:r>
              <a:rPr lang="pt-PT" b="1"/>
              <a:t>, </a:t>
            </a:r>
            <a:r>
              <a:rPr lang="pt-PT" b="1" smtClean="0"/>
              <a:t>acó </a:t>
            </a:r>
            <a:r>
              <a:rPr lang="pt-PT" smtClean="0"/>
              <a:t>– neste lugar</a:t>
            </a:r>
          </a:p>
          <a:p>
            <a:pPr marL="0" lvl="1" indent="0" algn="ctr">
              <a:buNone/>
            </a:pPr>
            <a:r>
              <a:rPr lang="pt-PT" b="1" smtClean="0"/>
              <a:t>alá</a:t>
            </a:r>
            <a:r>
              <a:rPr lang="pt-PT" b="1"/>
              <a:t>, </a:t>
            </a:r>
            <a:r>
              <a:rPr lang="pt-PT" b="1" smtClean="0"/>
              <a:t>aló </a:t>
            </a:r>
            <a:r>
              <a:rPr lang="pt-PT" smtClean="0"/>
              <a:t>– naquele lugar</a:t>
            </a:r>
          </a:p>
          <a:p>
            <a:pPr marL="0" lvl="1" indent="0" algn="ctr">
              <a:buNone/>
            </a:pPr>
            <a:r>
              <a:rPr lang="pt-PT" b="1" smtClean="0"/>
              <a:t>porende</a:t>
            </a:r>
            <a:r>
              <a:rPr lang="pt-PT" smtClean="0"/>
              <a:t> – porém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7031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PT" sz="3600" b="1" smtClean="0">
                <a:solidFill>
                  <a:schemeClr val="accent1"/>
                </a:solidFill>
              </a:rPr>
              <a:t/>
            </a:r>
            <a:br>
              <a:rPr lang="pt-PT" sz="3600" b="1" smtClean="0">
                <a:solidFill>
                  <a:schemeClr val="accent1"/>
                </a:solidFill>
              </a:rPr>
            </a:br>
            <a:r>
              <a:rPr lang="pt-PT" sz="3600" b="1" smtClean="0">
                <a:solidFill>
                  <a:schemeClr val="accent1"/>
                </a:solidFill>
              </a:rPr>
              <a:t>colocação dos pronomes átonos ou clíticos</a:t>
            </a:r>
            <a:br>
              <a:rPr lang="pt-PT" sz="3600" b="1" smtClean="0">
                <a:solidFill>
                  <a:schemeClr val="accent1"/>
                </a:solidFill>
              </a:rPr>
            </a:br>
            <a:endParaRPr lang="cs-CZ" sz="3600" b="1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smtClean="0"/>
              <a:t>No </a:t>
            </a:r>
            <a:r>
              <a:rPr lang="pt-PT" b="1" smtClean="0"/>
              <a:t>Português Antigo, </a:t>
            </a:r>
            <a:r>
              <a:rPr lang="pt-PT" smtClean="0"/>
              <a:t>o pronome átono podia surgir </a:t>
            </a:r>
            <a:r>
              <a:rPr lang="pt-PT" b="1" smtClean="0"/>
              <a:t>antes</a:t>
            </a:r>
            <a:r>
              <a:rPr lang="pt-PT" smtClean="0"/>
              <a:t> ou </a:t>
            </a:r>
            <a:r>
              <a:rPr lang="pt-PT" b="1" smtClean="0"/>
              <a:t>depois</a:t>
            </a:r>
            <a:r>
              <a:rPr lang="pt-PT" smtClean="0"/>
              <a:t> do verbo. A ênclise era, contudo, mais frequente. A inversão era excepcional e transmitia ênfase. </a:t>
            </a:r>
          </a:p>
          <a:p>
            <a:pPr algn="just"/>
            <a:r>
              <a:rPr lang="pt-PT" smtClean="0"/>
              <a:t>A </a:t>
            </a:r>
            <a:r>
              <a:rPr lang="pt-PT" b="1" smtClean="0"/>
              <a:t>próclise</a:t>
            </a:r>
            <a:r>
              <a:rPr lang="pt-PT" smtClean="0"/>
              <a:t> tornava-se mais frequente entre os séculos </a:t>
            </a:r>
            <a:r>
              <a:rPr lang="pt-PT" b="1" smtClean="0"/>
              <a:t>XIII e XVI</a:t>
            </a:r>
            <a:r>
              <a:rPr lang="pt-PT" smtClean="0"/>
              <a:t>, perdendo a sua carga enfática.  E assim foi transportada também para  o Brasil nos tempos da expansão ultramarina – daí a gramática proclítica do </a:t>
            </a:r>
            <a:r>
              <a:rPr lang="pt-PT" b="1" smtClean="0"/>
              <a:t>Português do Brasil.</a:t>
            </a:r>
          </a:p>
          <a:p>
            <a:pPr algn="just"/>
            <a:r>
              <a:rPr lang="pt-PT" smtClean="0"/>
              <a:t>A partir do século </a:t>
            </a:r>
            <a:r>
              <a:rPr lang="pt-PT" b="1" smtClean="0"/>
              <a:t>XVI</a:t>
            </a:r>
            <a:r>
              <a:rPr lang="pt-PT" smtClean="0"/>
              <a:t>, o Português começa a preferir, outra vez, a </a:t>
            </a:r>
            <a:r>
              <a:rPr lang="pt-PT" b="1" smtClean="0"/>
              <a:t>ênclise</a:t>
            </a:r>
            <a:r>
              <a:rPr lang="pt-PT" smtClean="0"/>
              <a:t>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379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dirty="0" smtClean="0">
                <a:solidFill>
                  <a:srgbClr val="7030A0"/>
                </a:solidFill>
              </a:rPr>
              <a:t>Colocação dos pronomes átonos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>
                <a:solidFill>
                  <a:schemeClr val="accent2"/>
                </a:solidFill>
              </a:rPr>
              <a:t>ÉNCLISE          	 </a:t>
            </a:r>
            <a:r>
              <a:rPr lang="pt-PT" dirty="0" smtClean="0">
                <a:solidFill>
                  <a:srgbClr val="00B050"/>
                </a:solidFill>
              </a:rPr>
              <a:t>PRÓCLISE</a:t>
            </a:r>
            <a:r>
              <a:rPr lang="pt-PT" dirty="0" smtClean="0">
                <a:solidFill>
                  <a:schemeClr val="accent2"/>
                </a:solidFill>
              </a:rPr>
              <a:t>              ÉNCLISE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b="1" dirty="0" smtClean="0"/>
              <a:t>IX-XII                 	</a:t>
            </a:r>
            <a:r>
              <a:rPr lang="pt-PT" b="1" dirty="0" smtClean="0">
                <a:solidFill>
                  <a:srgbClr val="00B050"/>
                </a:solidFill>
              </a:rPr>
              <a:t>XIII-XIV</a:t>
            </a:r>
            <a:r>
              <a:rPr lang="pt-PT" b="1" dirty="0" smtClean="0"/>
              <a:t> (PB</a:t>
            </a:r>
            <a:r>
              <a:rPr lang="pt-PT" b="1" smtClean="0"/>
              <a:t>)            XV-XXI</a:t>
            </a:r>
            <a:endParaRPr lang="pt-PT" b="1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i="1" dirty="0" smtClean="0"/>
              <a:t>exemplificação</a:t>
            </a:r>
          </a:p>
          <a:p>
            <a:pPr marL="0" indent="0">
              <a:buNone/>
            </a:pPr>
            <a:r>
              <a:rPr lang="pt-PT" i="1" dirty="0"/>
              <a:t>d</a:t>
            </a:r>
            <a:r>
              <a:rPr lang="pt-PT" i="1" dirty="0" smtClean="0"/>
              <a:t>eu-</a:t>
            </a:r>
            <a:r>
              <a:rPr lang="pt-PT" i="1" dirty="0" smtClean="0">
                <a:solidFill>
                  <a:schemeClr val="accent2"/>
                </a:solidFill>
              </a:rPr>
              <a:t>me</a:t>
            </a:r>
            <a:r>
              <a:rPr lang="pt-PT" i="1" dirty="0" smtClean="0"/>
              <a:t>              </a:t>
            </a:r>
            <a:r>
              <a:rPr lang="pt-PT" i="1" dirty="0">
                <a:solidFill>
                  <a:srgbClr val="00B050"/>
                </a:solidFill>
              </a:rPr>
              <a:t>m</a:t>
            </a:r>
            <a:r>
              <a:rPr lang="pt-PT" i="1" dirty="0" smtClean="0">
                <a:solidFill>
                  <a:srgbClr val="00B050"/>
                </a:solidFill>
              </a:rPr>
              <a:t>e</a:t>
            </a:r>
            <a:r>
              <a:rPr lang="pt-PT" i="1" dirty="0" smtClean="0"/>
              <a:t> chamo                 digo-</a:t>
            </a:r>
            <a:r>
              <a:rPr lang="pt-PT" i="1" dirty="0" smtClean="0">
                <a:solidFill>
                  <a:schemeClr val="accent2"/>
                </a:solidFill>
              </a:rPr>
              <a:t>te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827584" y="2147708"/>
            <a:ext cx="360040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6698851" y="4080452"/>
            <a:ext cx="360040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3730127" y="3383946"/>
            <a:ext cx="360040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979984" y="4080452"/>
            <a:ext cx="360040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6660232" y="2142825"/>
            <a:ext cx="360040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3730127" y="2147708"/>
            <a:ext cx="360040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986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err="1" smtClean="0">
                <a:hlinkClick r:id="rId3"/>
              </a:rPr>
              <a:t>www.youtube.com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watch?v</a:t>
            </a:r>
            <a:r>
              <a:rPr lang="cs-CZ" dirty="0" smtClean="0">
                <a:hlinkClick r:id="rId3"/>
              </a:rPr>
              <a:t>=</a:t>
            </a:r>
            <a:r>
              <a:rPr lang="cs-CZ" dirty="0" err="1" smtClean="0">
                <a:hlinkClick r:id="rId3"/>
              </a:rPr>
              <a:t>au2pJe7pw9Y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err="1" smtClean="0">
                <a:hlinkClick r:id="rId4"/>
              </a:rPr>
              <a:t>www.youtube.com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watch?v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iCOreBJXOZk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98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 Henrique vence </a:t>
            </a:r>
            <a:r>
              <a:rPr lang="pt-PT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Hecha</a:t>
            </a:r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pt-PT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Hali Aben Joseph</a:t>
            </a:r>
            <a:endParaRPr lang="cs-CZ" b="1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/>
              <a:t>Entre os anos de </a:t>
            </a:r>
            <a:r>
              <a:rPr lang="pt-PT" b="1"/>
              <a:t>1102 e 1104 </a:t>
            </a:r>
            <a:r>
              <a:rPr lang="pt-PT" smtClean="0"/>
              <a:t>contínuas  expedições </a:t>
            </a:r>
            <a:r>
              <a:rPr lang="pt-PT"/>
              <a:t>demandavam a Terra Santa, e </a:t>
            </a:r>
            <a:r>
              <a:rPr lang="pt-PT" b="1"/>
              <a:t>D. Henrique</a:t>
            </a:r>
            <a:r>
              <a:rPr lang="pt-PT"/>
              <a:t>, nos primeiros meses de </a:t>
            </a:r>
            <a:r>
              <a:rPr lang="pt-PT" b="1"/>
              <a:t>1103</a:t>
            </a:r>
            <a:r>
              <a:rPr lang="pt-PT"/>
              <a:t> partiu para o Oriente, donde voltou em </a:t>
            </a:r>
            <a:r>
              <a:rPr lang="pt-PT" b="1"/>
              <a:t>1105</a:t>
            </a:r>
            <a:r>
              <a:rPr lang="pt-PT"/>
              <a:t>, sem que a historia faça menção dos feitos que praticou, o que se explica por ele ter partido mais como simples voluntário, do que como chefe dalgum poderoso contingente. Desde essa época envolveu-se nas intrigas que tinham por fim ampliar o território que </a:t>
            </a:r>
            <a:r>
              <a:rPr lang="pt-PT" smtClean="0"/>
              <a:t>dominava  </a:t>
            </a:r>
            <a:r>
              <a:rPr lang="pt-PT"/>
              <a:t>e conseguir tornar-se independente. Continuando a guerrear os moiros, conquistou-lhe mais terras, vencendo o régulo </a:t>
            </a:r>
            <a:r>
              <a:rPr lang="pt-PT" b="1" i="1"/>
              <a:t>Hecha</a:t>
            </a:r>
            <a:r>
              <a:rPr lang="pt-PT"/>
              <a:t> e o poderoso rei de Marrocos </a:t>
            </a:r>
            <a:r>
              <a:rPr lang="pt-PT" b="1" i="1"/>
              <a:t>Hali Aben Joseph</a:t>
            </a:r>
            <a:r>
              <a:rPr lang="pt-PT"/>
              <a:t>. Excelente guerreiro, sábio e prudente administrador, aumentou consideravelmente as terras do seu condado, merecendo o cognome de </a:t>
            </a:r>
            <a:r>
              <a:rPr lang="pt-PT" b="1" i="1"/>
              <a:t>Bom</a:t>
            </a:r>
            <a:r>
              <a:rPr lang="pt-PT" i="1"/>
              <a:t>, </a:t>
            </a:r>
            <a:r>
              <a:rPr lang="pt-PT"/>
              <a:t>que a historia lhe deu.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9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Heran</a:t>
            </a:r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ça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Afonso </a:t>
            </a:r>
            <a:r>
              <a:rPr lang="pt-PT" dirty="0"/>
              <a:t>VI não tinha filho varão legítimo, por conseguinte Raimundo, marido de D. Urraca, esperava receber a herança, </a:t>
            </a:r>
            <a:r>
              <a:rPr lang="pt-PT" dirty="0" smtClean="0"/>
              <a:t> porém, ele morreu, </a:t>
            </a:r>
            <a:r>
              <a:rPr lang="pt-PT" dirty="0"/>
              <a:t>D. </a:t>
            </a:r>
            <a:r>
              <a:rPr lang="pt-PT" dirty="0" smtClean="0"/>
              <a:t>Sancho (o seu filho natural</a:t>
            </a:r>
            <a:r>
              <a:rPr lang="cs-CZ" dirty="0" smtClean="0"/>
              <a:t>)</a:t>
            </a:r>
            <a:r>
              <a:rPr lang="pt-PT" dirty="0" smtClean="0"/>
              <a:t> também e ficou a </a:t>
            </a:r>
            <a:r>
              <a:rPr lang="pt-PT" dirty="0"/>
              <a:t>legitima </a:t>
            </a:r>
            <a:r>
              <a:rPr lang="pt-PT" dirty="0" smtClean="0"/>
              <a:t>herdeira </a:t>
            </a:r>
            <a:r>
              <a:rPr lang="pt-PT" dirty="0"/>
              <a:t>D. </a:t>
            </a:r>
            <a:r>
              <a:rPr lang="pt-PT" dirty="0" smtClean="0"/>
              <a:t>Urraca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2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Guerra civil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mtClean="0"/>
              <a:t>Depois da morte de </a:t>
            </a:r>
            <a:r>
              <a:rPr lang="pt-PT"/>
              <a:t>D. Henrique </a:t>
            </a:r>
            <a:r>
              <a:rPr lang="pt-PT" smtClean="0"/>
              <a:t>(seu </a:t>
            </a:r>
            <a:r>
              <a:rPr lang="pt-PT"/>
              <a:t>corpo foi trasladado para Braga, e sepultado numa capela da </a:t>
            </a:r>
            <a:r>
              <a:rPr lang="pt-PT" smtClean="0"/>
              <a:t>sé), ficou </a:t>
            </a:r>
            <a:r>
              <a:rPr lang="pt-PT"/>
              <a:t>D. Teresa governando o condado de Portucale </a:t>
            </a:r>
            <a:r>
              <a:rPr lang="pt-PT" b="1"/>
              <a:t>na menoridade </a:t>
            </a:r>
            <a:r>
              <a:rPr lang="pt-PT"/>
              <a:t>de seu filho D. Afonso Henriques, que apenas contava três anos de idade</a:t>
            </a:r>
            <a:r>
              <a:rPr lang="pt-PT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b="1" dirty="0" smtClean="0"/>
              <a:t>D</a:t>
            </a:r>
            <a:r>
              <a:rPr lang="pt-PT" sz="1800" b="1" dirty="0"/>
              <a:t>. Afonso I de Portugal</a:t>
            </a:r>
            <a:r>
              <a:rPr lang="pt-PT" sz="1800" dirty="0"/>
              <a:t>, mais conhecido por </a:t>
            </a:r>
            <a:r>
              <a:rPr lang="pt-PT" sz="1800" b="1" dirty="0"/>
              <a:t>D. Afonso Henriques</a:t>
            </a:r>
            <a:r>
              <a:rPr lang="pt-PT" sz="1800" dirty="0"/>
              <a:t> </a:t>
            </a:r>
            <a:r>
              <a:rPr lang="pt-PT" sz="1800" dirty="0" smtClean="0"/>
              <a:t> foi </a:t>
            </a:r>
            <a:r>
              <a:rPr lang="pt-PT" sz="1800" dirty="0"/>
              <a:t>o fundador do </a:t>
            </a:r>
            <a:r>
              <a:rPr lang="pt-PT" sz="1800" dirty="0" smtClean="0"/>
              <a:t>Reino de Portugal e </a:t>
            </a:r>
            <a:r>
              <a:rPr lang="pt-PT" sz="1800" dirty="0"/>
              <a:t>o seu </a:t>
            </a:r>
            <a:r>
              <a:rPr lang="pt-PT" sz="1800" dirty="0" smtClean="0"/>
              <a:t>primeiro rei, </a:t>
            </a:r>
            <a:r>
              <a:rPr lang="pt-PT" sz="1800" dirty="0"/>
              <a:t>com o cognome </a:t>
            </a:r>
            <a:r>
              <a:rPr lang="pt-PT" sz="1800" i="1" dirty="0"/>
              <a:t>O Conquistador</a:t>
            </a:r>
            <a:r>
              <a:rPr lang="pt-PT" sz="1800" dirty="0"/>
              <a:t>, </a:t>
            </a:r>
            <a:r>
              <a:rPr lang="pt-PT" sz="1800" i="1" dirty="0"/>
              <a:t>O Fundador</a:t>
            </a:r>
            <a:r>
              <a:rPr lang="pt-PT" sz="1800" dirty="0"/>
              <a:t> ou </a:t>
            </a:r>
            <a:r>
              <a:rPr lang="pt-PT" sz="1800" i="1" dirty="0"/>
              <a:t>O Grande</a:t>
            </a:r>
            <a:r>
              <a:rPr lang="pt-PT" sz="1800" dirty="0"/>
              <a:t> pela </a:t>
            </a:r>
            <a:r>
              <a:rPr lang="pt-PT" sz="1800" b="1" dirty="0"/>
              <a:t>fundação do reino e pelas muitas conquistas</a:t>
            </a:r>
            <a:r>
              <a:rPr lang="pt-PT" sz="1800" dirty="0"/>
              <a:t>. </a:t>
            </a:r>
            <a:r>
              <a:rPr lang="pt-PT" sz="1800" dirty="0" smtClean="0"/>
              <a:t> Após </a:t>
            </a:r>
            <a:r>
              <a:rPr lang="pt-PT" sz="1800" dirty="0"/>
              <a:t>a morte de seu pai, Afonso tomou uma </a:t>
            </a:r>
            <a:r>
              <a:rPr lang="pt-PT" sz="1800" b="1" dirty="0"/>
              <a:t>posição </a:t>
            </a:r>
            <a:r>
              <a:rPr lang="pt-PT" sz="1800" b="1" dirty="0" smtClean="0"/>
              <a:t>política oposta </a:t>
            </a:r>
            <a:r>
              <a:rPr lang="pt-PT" sz="1800" b="1" dirty="0"/>
              <a:t>à da mãe</a:t>
            </a:r>
            <a:r>
              <a:rPr lang="pt-PT" sz="1800" dirty="0"/>
              <a:t>, que se aliara ao </a:t>
            </a:r>
            <a:r>
              <a:rPr lang="pt-PT" sz="1800" dirty="0" smtClean="0"/>
              <a:t>nobre galego Fernão Peres de Trava. </a:t>
            </a:r>
            <a:r>
              <a:rPr lang="pt-PT" sz="1800" dirty="0"/>
              <a:t>Pretendendo assegurar o domínio do condado </a:t>
            </a:r>
            <a:r>
              <a:rPr lang="pt-PT" sz="1800" dirty="0" smtClean="0"/>
              <a:t>armou-se cavaleiro e </a:t>
            </a:r>
            <a:r>
              <a:rPr lang="pt-PT" sz="1800" b="1" dirty="0"/>
              <a:t>após vencer a sua mãe na </a:t>
            </a:r>
            <a:r>
              <a:rPr lang="pt-PT" sz="1800" b="1" dirty="0" smtClean="0"/>
              <a:t>batalha de São Mamede</a:t>
            </a:r>
            <a:r>
              <a:rPr lang="pt-PT" sz="1800" dirty="0" smtClean="0"/>
              <a:t>, </a:t>
            </a:r>
            <a:r>
              <a:rPr lang="pt-PT" sz="1800" b="1" dirty="0" smtClean="0"/>
              <a:t>em </a:t>
            </a:r>
            <a:r>
              <a:rPr lang="pt-PT" sz="1800" b="1" dirty="0"/>
              <a:t>1128</a:t>
            </a:r>
            <a:r>
              <a:rPr lang="pt-PT" sz="1800" dirty="0"/>
              <a:t>, assumiu o </a:t>
            </a:r>
            <a:r>
              <a:rPr lang="pt-PT" sz="1800" dirty="0" smtClean="0"/>
              <a:t>governo.</a:t>
            </a:r>
            <a:r>
              <a:rPr lang="pt-PT" sz="1800" baseline="30000" dirty="0"/>
              <a:t> </a:t>
            </a:r>
            <a:r>
              <a:rPr lang="pt-PT" sz="1800" dirty="0" smtClean="0"/>
              <a:t>Concentrou </a:t>
            </a:r>
            <a:r>
              <a:rPr lang="pt-PT" sz="1800" dirty="0"/>
              <a:t>então os esforços em obter o reconhecimento como reino. </a:t>
            </a:r>
            <a:r>
              <a:rPr lang="pt-PT" sz="1800" dirty="0" smtClean="0"/>
              <a:t>Em </a:t>
            </a:r>
            <a:r>
              <a:rPr lang="pt-PT" sz="1800" b="1" dirty="0" smtClean="0"/>
              <a:t>1143</a:t>
            </a:r>
            <a:r>
              <a:rPr lang="pt-PT" sz="1800" dirty="0" smtClean="0"/>
              <a:t>, no tratado de Zamora, intitula-se rei, depois </a:t>
            </a:r>
            <a:r>
              <a:rPr lang="pt-PT" sz="1800" dirty="0"/>
              <a:t>da </a:t>
            </a:r>
            <a:r>
              <a:rPr lang="pt-PT" sz="1800" b="1" dirty="0"/>
              <a:t>vitória na </a:t>
            </a:r>
            <a:r>
              <a:rPr lang="pt-PT" sz="1800" b="1" dirty="0" smtClean="0"/>
              <a:t>batalha de Ourique </a:t>
            </a:r>
            <a:r>
              <a:rPr lang="pt-PT" sz="1800" dirty="0" smtClean="0"/>
              <a:t>contra </a:t>
            </a:r>
            <a:r>
              <a:rPr lang="pt-PT" sz="1800" dirty="0"/>
              <a:t>um contingente mouro, D. Afonso Henriques </a:t>
            </a:r>
            <a:r>
              <a:rPr lang="pt-PT" sz="1800" b="1" dirty="0"/>
              <a:t>proclamou-se </a:t>
            </a:r>
            <a:r>
              <a:rPr lang="pt-PT" sz="1800" b="1" dirty="0" smtClean="0"/>
              <a:t>rei de Portugal</a:t>
            </a:r>
            <a:r>
              <a:rPr lang="pt-PT" sz="1800" dirty="0" smtClean="0"/>
              <a:t>, com </a:t>
            </a:r>
            <a:r>
              <a:rPr lang="pt-PT" sz="1800" dirty="0"/>
              <a:t>o apoio das suas tropas. </a:t>
            </a:r>
            <a:r>
              <a:rPr lang="pt-PT" sz="1800" dirty="0" smtClean="0"/>
              <a:t> . </a:t>
            </a:r>
            <a:r>
              <a:rPr lang="pt-PT" sz="1800" dirty="0"/>
              <a:t>A </a:t>
            </a:r>
            <a:r>
              <a:rPr lang="pt-PT" sz="1800" dirty="0" smtClean="0"/>
              <a:t>independência portuguesa foi </a:t>
            </a:r>
            <a:r>
              <a:rPr lang="pt-PT" sz="1800" dirty="0"/>
              <a:t>reconhecida, em 1179, pelo </a:t>
            </a:r>
            <a:r>
              <a:rPr lang="pt-PT" sz="1800" dirty="0" smtClean="0"/>
              <a:t>papa Alexandre III, </a:t>
            </a:r>
            <a:r>
              <a:rPr lang="pt-PT" sz="1800" dirty="0"/>
              <a:t>através da </a:t>
            </a:r>
            <a:r>
              <a:rPr lang="pt-PT" sz="1800" dirty="0" smtClean="0"/>
              <a:t>bula </a:t>
            </a:r>
            <a:r>
              <a:rPr lang="pt-PT" sz="1800" i="1" dirty="0" smtClean="0"/>
              <a:t>Manifestir Probatum </a:t>
            </a:r>
            <a:r>
              <a:rPr lang="pt-PT" sz="1800" dirty="0" smtClean="0"/>
              <a:t>e </a:t>
            </a:r>
            <a:r>
              <a:rPr lang="pt-PT" sz="1800" dirty="0"/>
              <a:t>ganhou o título de </a:t>
            </a:r>
            <a:r>
              <a:rPr lang="pt-PT" sz="1800" i="1" dirty="0"/>
              <a:t>rex</a:t>
            </a:r>
            <a:r>
              <a:rPr lang="pt-PT" sz="1800" dirty="0"/>
              <a:t> (rei</a:t>
            </a:r>
            <a:r>
              <a:rPr lang="pt-PT" sz="1800" dirty="0" smtClean="0"/>
              <a:t>).</a:t>
            </a:r>
            <a:r>
              <a:rPr lang="pt-PT" sz="1800" baseline="30000" dirty="0"/>
              <a:t> </a:t>
            </a:r>
            <a:r>
              <a:rPr lang="pt-PT" sz="1800" dirty="0" smtClean="0"/>
              <a:t>Com </a:t>
            </a:r>
            <a:r>
              <a:rPr lang="pt-PT" sz="1800" dirty="0"/>
              <a:t>o apoio de </a:t>
            </a:r>
            <a:r>
              <a:rPr lang="pt-PT" sz="1800" dirty="0" smtClean="0"/>
              <a:t>cruzados do </a:t>
            </a:r>
            <a:r>
              <a:rPr lang="pt-PT" sz="1800" dirty="0"/>
              <a:t>norte da </a:t>
            </a:r>
            <a:r>
              <a:rPr lang="pt-PT" sz="1800" dirty="0" smtClean="0"/>
              <a:t>Europa conquistou Lisboa e Santarém </a:t>
            </a:r>
            <a:r>
              <a:rPr lang="pt-PT" sz="1800" b="1" dirty="0" smtClean="0"/>
              <a:t>1147</a:t>
            </a:r>
            <a:r>
              <a:rPr lang="pt-PT" sz="1800" dirty="0" smtClean="0"/>
              <a:t>. Liberta Faro em </a:t>
            </a:r>
            <a:r>
              <a:rPr lang="pt-PT" sz="1800" b="1" dirty="0" smtClean="0"/>
              <a:t>1249</a:t>
            </a:r>
            <a:r>
              <a:rPr lang="pt-PT" sz="1800" dirty="0" smtClean="0"/>
              <a:t> </a:t>
            </a:r>
            <a:r>
              <a:rPr lang="pt-PT" sz="1800" dirty="0"/>
              <a:t>Com a pacificação interna, prosseguiu as conquistas aos </a:t>
            </a:r>
            <a:r>
              <a:rPr lang="pt-PT" sz="1800" dirty="0" smtClean="0"/>
              <a:t>mouros, </a:t>
            </a:r>
            <a:r>
              <a:rPr lang="pt-PT" sz="1800" dirty="0"/>
              <a:t>empurrando as fronteiras para </a:t>
            </a:r>
            <a:r>
              <a:rPr lang="pt-PT" sz="1800" dirty="0" smtClean="0"/>
              <a:t>o sul</a:t>
            </a:r>
            <a:r>
              <a:rPr lang="pt-PT" sz="1800" dirty="0"/>
              <a:t>, desde </a:t>
            </a:r>
            <a:r>
              <a:rPr lang="pt-PT" sz="1800" b="1" dirty="0" smtClean="0"/>
              <a:t>Leiria ao Alentejo</a:t>
            </a:r>
            <a:r>
              <a:rPr lang="pt-PT" sz="1800" dirty="0" smtClean="0"/>
              <a:t>, </a:t>
            </a:r>
            <a:r>
              <a:rPr lang="pt-PT" sz="1800" dirty="0"/>
              <a:t>mais que </a:t>
            </a:r>
            <a:r>
              <a:rPr lang="pt-PT" sz="1800" b="1" dirty="0"/>
              <a:t>duplicando o território que herdara</a:t>
            </a:r>
            <a:r>
              <a:rPr lang="pt-PT" sz="1800" dirty="0"/>
              <a:t>. Os muçulmanos, em sinal de respeito, chamaram-lhe </a:t>
            </a:r>
            <a:r>
              <a:rPr lang="pt-PT" sz="1800" i="1" dirty="0"/>
              <a:t>Ibn-Arrik</a:t>
            </a:r>
            <a:r>
              <a:rPr lang="pt-PT" sz="1800" dirty="0"/>
              <a:t> («filho de Henrique», tradução literal do </a:t>
            </a:r>
            <a:r>
              <a:rPr lang="pt-PT" sz="1800" dirty="0" smtClean="0"/>
              <a:t>patronímico </a:t>
            </a:r>
            <a:r>
              <a:rPr lang="pt-PT" sz="1800" i="1" dirty="0" smtClean="0"/>
              <a:t>Henriques</a:t>
            </a:r>
            <a:r>
              <a:rPr lang="pt-PT" sz="1800" dirty="0"/>
              <a:t>) ou </a:t>
            </a:r>
            <a:r>
              <a:rPr lang="pt-PT" sz="1800" i="1" dirty="0"/>
              <a:t>El-Bortukali</a:t>
            </a:r>
            <a:r>
              <a:rPr lang="pt-PT" sz="1800" dirty="0"/>
              <a:t> («o Português»).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441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3672</Words>
  <Application>Microsoft Office PowerPoint</Application>
  <PresentationFormat>Předvádění na obrazovce (4:3)</PresentationFormat>
  <Paragraphs>311</Paragraphs>
  <Slides>59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systému Office</vt:lpstr>
      <vt:lpstr>GALEGO-PORTUGUÊS PORTUGUÊS ANTIGO</vt:lpstr>
      <vt:lpstr>INÍCIO DO SÉCULO XI</vt:lpstr>
      <vt:lpstr>Conde de Borgonha, o Bom. </vt:lpstr>
      <vt:lpstr>Conde de Borgonha, o Bom. </vt:lpstr>
      <vt:lpstr>Libertação de D.Henriques da suserrania de Raimundo</vt:lpstr>
      <vt:lpstr>D. Henrique vence Hecha e Hali Aben Joseph</vt:lpstr>
      <vt:lpstr>Herança</vt:lpstr>
      <vt:lpstr>Guerra civil </vt:lpstr>
      <vt:lpstr>Afonso Henriques</vt:lpstr>
      <vt:lpstr>Prezentace aplikace PowerPoint</vt:lpstr>
      <vt:lpstr>Prezentace aplikace PowerPoint</vt:lpstr>
      <vt:lpstr>Problemas de investigação</vt:lpstr>
      <vt:lpstr>Problemas de investigação</vt:lpstr>
      <vt:lpstr>Os primeiros séculos da reconquista</vt:lpstr>
      <vt:lpstr> Os primeiros textos escritos em língua portuguesa surgem no século XII.  </vt:lpstr>
      <vt:lpstr> Os documentos mais antigos escritos em Português </vt:lpstr>
      <vt:lpstr>1143 -o Reino de Portugal torna-se num estado independente</vt:lpstr>
      <vt:lpstr> GEOGRAFIA DOS OUTROS DOCUMENTOS </vt:lpstr>
      <vt:lpstr> DOCUMENTOS DO NORTE DE PORTUGAL </vt:lpstr>
      <vt:lpstr>Testamento do rei D. Afonso II</vt:lpstr>
      <vt:lpstr>Testamento do rei D. Afonso II</vt:lpstr>
      <vt:lpstr>Prezentace aplikace PowerPoint</vt:lpstr>
      <vt:lpstr> A linguagem tabeliónica  </vt:lpstr>
      <vt:lpstr>Escritura da Fundação da Igreja de Lordosa - Viseu</vt:lpstr>
      <vt:lpstr>Escritura da fundação da Igreja da Lordosa</vt:lpstr>
      <vt:lpstr>século XIII</vt:lpstr>
      <vt:lpstr>Prezentace aplikace PowerPoint</vt:lpstr>
      <vt:lpstr>Prezentace aplikace PowerPoint</vt:lpstr>
      <vt:lpstr> O Pacto dos Irmãos Pais, um dos mais antigos escritos portugueses </vt:lpstr>
      <vt:lpstr> „Pacto de Gomes Pais e Ramiro Pais“, ou “Pacto dos Irmãos Pais” (Pelaiz), possivelmente escrito em 1175:</vt:lpstr>
      <vt:lpstr>Documentos literários</vt:lpstr>
      <vt:lpstr>  Português antigo  x Galego-português </vt:lpstr>
      <vt:lpstr>  o Português Antigo  =   o Período Fonético  </vt:lpstr>
      <vt:lpstr>Notícia de Torto x Testamento de D-Afonso</vt:lpstr>
      <vt:lpstr>   Testamento de Afonso II e Notícia de Torto    </vt:lpstr>
      <vt:lpstr>Exemplificação: palatal nh </vt:lpstr>
      <vt:lpstr>vocalismo </vt:lpstr>
      <vt:lpstr>Vocalismo – terminações nominais e verbais </vt:lpstr>
      <vt:lpstr>Vocalismo – terminações nominais e verbais </vt:lpstr>
      <vt:lpstr> O SISTEMA CONSONÂNTICO</vt:lpstr>
      <vt:lpstr>novos elementos distintos</vt:lpstr>
      <vt:lpstr>novos elementos distintos</vt:lpstr>
      <vt:lpstr>Prezentace aplikace PowerPoint</vt:lpstr>
      <vt:lpstr>outros 4  fonemas</vt:lpstr>
      <vt:lpstr>Morfologia</vt:lpstr>
      <vt:lpstr>Cantiga de Garvaia</vt:lpstr>
      <vt:lpstr>pronomes possessivos</vt:lpstr>
      <vt:lpstr>FLEXÃO VERBAL – 2ª pessoa de plural</vt:lpstr>
      <vt:lpstr>Prezentace aplikace PowerPoint</vt:lpstr>
      <vt:lpstr>particípio passado – ado, -udo, - ido </vt:lpstr>
      <vt:lpstr>a 1ª p.sg. do indicativo de alguns verbos</vt:lpstr>
      <vt:lpstr>   haver, ter </vt:lpstr>
      <vt:lpstr> ESSE, SEDERE, ESTARE </vt:lpstr>
      <vt:lpstr> ESSE, SEDERE, ESTARE </vt:lpstr>
      <vt:lpstr>Prezentace aplikace PowerPoint</vt:lpstr>
      <vt:lpstr>homem e outras expressões indeterminadas  </vt:lpstr>
      <vt:lpstr> colocação dos pronomes átonos ou clíticos </vt:lpstr>
      <vt:lpstr>Colocação dos pronomes átonos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GALEGO-PORTUGUÊS PORTUGUÊS ANTIGO</dc:title>
  <dc:creator>Iva Svobodová</dc:creator>
  <cp:lastModifiedBy>win</cp:lastModifiedBy>
  <cp:revision>43</cp:revision>
  <dcterms:created xsi:type="dcterms:W3CDTF">2015-04-02T06:25:15Z</dcterms:created>
  <dcterms:modified xsi:type="dcterms:W3CDTF">2018-03-09T09:47:17Z</dcterms:modified>
</cp:coreProperties>
</file>