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54"/>
  </p:notesMasterIdLst>
  <p:sldIdLst>
    <p:sldId id="256" r:id="rId2"/>
    <p:sldId id="329" r:id="rId3"/>
    <p:sldId id="356" r:id="rId4"/>
    <p:sldId id="383" r:id="rId5"/>
    <p:sldId id="384" r:id="rId6"/>
    <p:sldId id="385" r:id="rId7"/>
    <p:sldId id="420" r:id="rId8"/>
    <p:sldId id="386" r:id="rId9"/>
    <p:sldId id="387" r:id="rId10"/>
    <p:sldId id="357" r:id="rId11"/>
    <p:sldId id="392" r:id="rId12"/>
    <p:sldId id="393" r:id="rId13"/>
    <p:sldId id="423" r:id="rId14"/>
    <p:sldId id="421" r:id="rId15"/>
    <p:sldId id="395" r:id="rId16"/>
    <p:sldId id="396" r:id="rId17"/>
    <p:sldId id="397" r:id="rId18"/>
    <p:sldId id="422" r:id="rId19"/>
    <p:sldId id="398" r:id="rId20"/>
    <p:sldId id="399" r:id="rId21"/>
    <p:sldId id="424" r:id="rId22"/>
    <p:sldId id="400" r:id="rId23"/>
    <p:sldId id="426" r:id="rId24"/>
    <p:sldId id="427" r:id="rId25"/>
    <p:sldId id="404" r:id="rId26"/>
    <p:sldId id="402" r:id="rId27"/>
    <p:sldId id="363" r:id="rId28"/>
    <p:sldId id="367" r:id="rId29"/>
    <p:sldId id="364" r:id="rId30"/>
    <p:sldId id="365" r:id="rId31"/>
    <p:sldId id="366" r:id="rId32"/>
    <p:sldId id="382" r:id="rId33"/>
    <p:sldId id="374" r:id="rId34"/>
    <p:sldId id="375" r:id="rId35"/>
    <p:sldId id="376" r:id="rId36"/>
    <p:sldId id="377" r:id="rId37"/>
    <p:sldId id="378" r:id="rId38"/>
    <p:sldId id="407" r:id="rId39"/>
    <p:sldId id="428" r:id="rId40"/>
    <p:sldId id="405" r:id="rId41"/>
    <p:sldId id="409" r:id="rId42"/>
    <p:sldId id="410" r:id="rId43"/>
    <p:sldId id="411" r:id="rId44"/>
    <p:sldId id="412" r:id="rId45"/>
    <p:sldId id="413" r:id="rId46"/>
    <p:sldId id="414" r:id="rId47"/>
    <p:sldId id="415" r:id="rId48"/>
    <p:sldId id="416" r:id="rId49"/>
    <p:sldId id="417" r:id="rId50"/>
    <p:sldId id="418" r:id="rId51"/>
    <p:sldId id="419" r:id="rId52"/>
    <p:sldId id="425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90" d="100"/>
          <a:sy n="90" d="100"/>
        </p:scale>
        <p:origin x="-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77F81-BADB-4239-A71F-918C8174F4B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69260-0134-4F8B-9544-C1CF032ADE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15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A8C76C-418B-490F-B29D-476B8C46F613}" type="datetimeFigureOut">
              <a:rPr lang="cs-CZ" smtClean="0"/>
              <a:t>16.03.2016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F81E8E-FF81-41C1-B9A1-1FDF981C52C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44_a.C.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skeuomorph" TargetMode="External"/><Relationship Id="rId2" Type="http://schemas.openxmlformats.org/officeDocument/2006/relationships/hyperlink" Target="http://www.merriam-webster.com/dictionary/prepara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ABORDAGEM HISTÓRICA </a:t>
            </a:r>
            <a:r>
              <a:rPr lang="cs-CZ" smtClean="0"/>
              <a:t>DOS </a:t>
            </a:r>
            <a:r>
              <a:rPr lang="cs-CZ" b="1" smtClean="0"/>
              <a:t>NOMES DOS </a:t>
            </a:r>
            <a:r>
              <a:rPr lang="pt-BR" b="1"/>
              <a:t>DIAS DA SEMANA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Iva Svobodová</a:t>
            </a:r>
          </a:p>
          <a:p>
            <a:r>
              <a:rPr lang="cs-CZ" smtClean="0"/>
              <a:t>Universidade de Masaryk, Brno, República Checa</a:t>
            </a:r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04605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nomes dos dias da semana</a:t>
            </a:r>
            <a:r>
              <a:rPr lang="pt-PT" sz="2800" b="1" i="1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800" b="1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caldeus - pagãos</a:t>
            </a:r>
            <a:endParaRPr lang="cs-CZ" sz="2800" b="1" i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Saturni 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Saturno</a:t>
            </a:r>
            <a:endParaRPr lang="cs-CZ" b="1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Solis 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Sol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Lunae 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Lua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Martis </a:t>
            </a: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Marte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Miércuri 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Mercúrio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Iovis diae </a:t>
            </a: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Iúpiter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cs-CZ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Veneris diae  - Vénus</a:t>
            </a:r>
            <a:endParaRPr lang="pt-PT" b="1" smtClean="0">
              <a:solidFill>
                <a:schemeClr val="tx2">
                  <a:lumMod val="60000"/>
                  <a:lumOff val="4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E</a:t>
            </a:r>
            <a:r>
              <a:rPr lang="cs-CZ" smtClean="0"/>
              <a:t>sta nomenclatura dos caldeus foi aceite pelo Império Romano, p</a:t>
            </a:r>
            <a:r>
              <a:rPr lang="pt-PT" smtClean="0"/>
              <a:t>ondo</a:t>
            </a:r>
            <a:r>
              <a:rPr lang="cs-CZ" smtClean="0"/>
              <a:t> de lado um complicado sistema </a:t>
            </a:r>
            <a:r>
              <a:rPr lang="cs-CZ" b="1" i="1" smtClean="0"/>
              <a:t>das</a:t>
            </a:r>
            <a:r>
              <a:rPr lang="cs-CZ" smtClean="0"/>
              <a:t> </a:t>
            </a:r>
            <a:r>
              <a:rPr lang="cs-CZ" b="1" i="1" smtClean="0"/>
              <a:t>nonas,  dos idos, e das calendas</a:t>
            </a:r>
            <a:r>
              <a:rPr lang="cs-CZ" smtClean="0"/>
              <a:t>.</a:t>
            </a:r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smtClean="0"/>
              <a:t>Calendário</a:t>
            </a:r>
            <a:r>
              <a:rPr lang="pt-PT" i="1" smtClean="0"/>
              <a:t>s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mtClean="0"/>
              <a:t>A</a:t>
            </a:r>
            <a:r>
              <a:rPr lang="pt-PT" smtClean="0"/>
              <a:t> </a:t>
            </a:r>
            <a:r>
              <a:rPr lang="pt-PT" u="sng"/>
              <a:t>história </a:t>
            </a:r>
            <a:r>
              <a:rPr lang="pt-PT" u="sng" smtClean="0"/>
              <a:t>do calendário romano tem várias etapas:</a:t>
            </a:r>
          </a:p>
          <a:p>
            <a:pPr marL="514350" indent="-514350" algn="just">
              <a:buAutoNum type="arabicPeriod"/>
            </a:pPr>
            <a:r>
              <a:rPr lang="pt-PT" smtClean="0"/>
              <a:t>calendário </a:t>
            </a:r>
            <a:r>
              <a:rPr lang="pt-PT"/>
              <a:t>de </a:t>
            </a:r>
            <a:r>
              <a:rPr lang="pt-PT" u="sng"/>
              <a:t>10 </a:t>
            </a:r>
            <a:r>
              <a:rPr lang="pt-PT" u="sng" smtClean="0"/>
              <a:t>meses </a:t>
            </a:r>
            <a:r>
              <a:rPr lang="pt-PT" smtClean="0"/>
              <a:t>=</a:t>
            </a:r>
            <a:r>
              <a:rPr lang="pt-PT" b="1" smtClean="0"/>
              <a:t>o </a:t>
            </a:r>
            <a:r>
              <a:rPr lang="pt-PT" b="1"/>
              <a:t>calendário de </a:t>
            </a:r>
            <a:r>
              <a:rPr lang="pt-PT" b="1" smtClean="0"/>
              <a:t>Rómulo</a:t>
            </a:r>
            <a:r>
              <a:rPr lang="pt-PT" smtClean="0"/>
              <a:t>, </a:t>
            </a:r>
            <a:r>
              <a:rPr lang="pt-PT"/>
              <a:t>tendo por base sobretudo </a:t>
            </a:r>
            <a:r>
              <a:rPr lang="pt-PT" b="1"/>
              <a:t>os meses lunares</a:t>
            </a:r>
            <a:r>
              <a:rPr lang="pt-PT" b="1" smtClean="0"/>
              <a:t>,</a:t>
            </a:r>
          </a:p>
          <a:p>
            <a:pPr marL="514350" indent="-514350" algn="just">
              <a:buAutoNum type="arabicPeriod"/>
            </a:pPr>
            <a:r>
              <a:rPr lang="pt-PT" smtClean="0"/>
              <a:t>calendário de </a:t>
            </a:r>
            <a:r>
              <a:rPr lang="pt-PT" u="sng" smtClean="0"/>
              <a:t>12 </a:t>
            </a:r>
            <a:r>
              <a:rPr lang="pt-PT" u="sng"/>
              <a:t>meses</a:t>
            </a:r>
            <a:r>
              <a:rPr lang="pt-PT"/>
              <a:t>, a partir do calendário de </a:t>
            </a:r>
            <a:r>
              <a:rPr lang="pt-PT" u="sng" smtClean="0"/>
              <a:t>Numa Pompílio</a:t>
            </a:r>
          </a:p>
          <a:p>
            <a:pPr marL="514350" indent="-514350" algn="just">
              <a:buAutoNum type="arabicPeriod"/>
            </a:pPr>
            <a:r>
              <a:rPr lang="pt-PT" smtClean="0"/>
              <a:t>calendário Juliano de </a:t>
            </a:r>
            <a:r>
              <a:rPr lang="pt-PT" u="sng" smtClean="0"/>
              <a:t>12 meses </a:t>
            </a:r>
            <a:r>
              <a:rPr lang="pt-PT" smtClean="0"/>
              <a:t>-  em </a:t>
            </a:r>
            <a:r>
              <a:rPr lang="pt-PT"/>
              <a:t>que se procurava aproximar os meses lunares do ciclo anual do sol, acrescentando </a:t>
            </a:r>
            <a:r>
              <a:rPr lang="pt-PT" u="sng"/>
              <a:t>Janeiro e </a:t>
            </a:r>
            <a:r>
              <a:rPr lang="pt-PT" u="sng" smtClean="0"/>
              <a:t>Fevereiro</a:t>
            </a:r>
            <a:r>
              <a:rPr lang="pt-PT" smtClean="0"/>
              <a:t>.</a:t>
            </a:r>
          </a:p>
          <a:p>
            <a:pPr marL="514350" indent="-514350" algn="just">
              <a:buAutoNum type="arabicPeriod"/>
            </a:pPr>
            <a:r>
              <a:rPr lang="pt-PT" smtClean="0"/>
              <a:t>calendário Gregoriano – adotado pelo papa Gregório XIII no século XVI.</a:t>
            </a:r>
          </a:p>
        </p:txBody>
      </p:sp>
    </p:spTree>
    <p:extLst>
      <p:ext uri="{BB962C8B-B14F-4D97-AF65-F5344CB8AC3E}">
        <p14:creationId xmlns:p14="http://schemas.microsoft.com/office/powerpoint/2010/main" val="4950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smtClean="0">
                <a:solidFill>
                  <a:srgbClr val="92D050"/>
                </a:solidFill>
              </a:rPr>
              <a:t>C</a:t>
            </a:r>
            <a:r>
              <a:rPr lang="cs-CZ" b="1" i="1" smtClean="0">
                <a:solidFill>
                  <a:srgbClr val="92D050"/>
                </a:solidFill>
              </a:rPr>
              <a:t>alendário romano 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/>
              <a:t>O primeiro </a:t>
            </a:r>
            <a:r>
              <a:rPr lang="pt-PT" b="1" i="1">
                <a:solidFill>
                  <a:srgbClr val="92D050"/>
                </a:solidFill>
              </a:rPr>
              <a:t>calendário romano </a:t>
            </a:r>
            <a:r>
              <a:rPr lang="pt-PT"/>
              <a:t>era um </a:t>
            </a:r>
            <a:r>
              <a:rPr lang="cs-CZ" smtClean="0"/>
              <a:t>calendário lunar</a:t>
            </a:r>
            <a:r>
              <a:rPr lang="pt-PT" smtClean="0"/>
              <a:t> </a:t>
            </a:r>
            <a:r>
              <a:rPr lang="pt-PT"/>
              <a:t>com dez meses, começando </a:t>
            </a:r>
            <a:r>
              <a:rPr lang="pt-PT" smtClean="0"/>
              <a:t>n</a:t>
            </a:r>
            <a:r>
              <a:rPr lang="cs-CZ" smtClean="0"/>
              <a:t>o equinócio</a:t>
            </a:r>
            <a:r>
              <a:rPr lang="pt-PT" smtClean="0"/>
              <a:t> da</a:t>
            </a:r>
            <a:r>
              <a:rPr lang="cs-CZ"/>
              <a:t> </a:t>
            </a:r>
            <a:r>
              <a:rPr lang="cs-CZ" smtClean="0"/>
              <a:t>Primavera</a:t>
            </a:r>
            <a:r>
              <a:rPr lang="pt-PT" smtClean="0"/>
              <a:t>, </a:t>
            </a:r>
            <a:r>
              <a:rPr lang="pt-PT"/>
              <a:t>implantado, segundo a lenda, por </a:t>
            </a:r>
            <a:r>
              <a:rPr lang="cs-CZ" smtClean="0"/>
              <a:t>R</a:t>
            </a:r>
            <a:r>
              <a:rPr lang="pt-PT"/>
              <a:t>ó</a:t>
            </a:r>
            <a:r>
              <a:rPr lang="pt-PT" smtClean="0"/>
              <a:t>mulo, </a:t>
            </a:r>
            <a:r>
              <a:rPr lang="pt-PT"/>
              <a:t>o fundador de </a:t>
            </a:r>
            <a:r>
              <a:rPr lang="pt-PT" smtClean="0"/>
              <a:t>Roma </a:t>
            </a:r>
            <a:r>
              <a:rPr lang="pt-PT"/>
              <a:t>aproximadamente </a:t>
            </a:r>
            <a:r>
              <a:rPr lang="pt-PT" b="1" smtClean="0"/>
              <a:t>em 753 a.c</a:t>
            </a:r>
            <a:r>
              <a:rPr lang="pt-PT" smtClean="0"/>
              <a:t>.</a:t>
            </a:r>
            <a:endParaRPr lang="cs-CZ"/>
          </a:p>
          <a:p>
            <a:pPr algn="just"/>
            <a:r>
              <a:rPr lang="pt-PT"/>
              <a:t>Neste primeiro calendário romano, </a:t>
            </a:r>
            <a:r>
              <a:rPr lang="pt-PT" b="1"/>
              <a:t>o ano tinha 10 meses de 30 ou 31 dia</a:t>
            </a:r>
            <a:r>
              <a:rPr lang="pt-PT"/>
              <a:t>s, que totalizavam </a:t>
            </a:r>
            <a:r>
              <a:rPr lang="pt-PT" b="1"/>
              <a:t>304</a:t>
            </a:r>
            <a:r>
              <a:rPr lang="pt-PT"/>
              <a:t> </a:t>
            </a:r>
            <a:r>
              <a:rPr lang="pt-PT" b="1" smtClean="0"/>
              <a:t>dias</a:t>
            </a:r>
            <a:endParaRPr lang="pt-PT"/>
          </a:p>
          <a:p>
            <a:pPr algn="just"/>
            <a:r>
              <a:rPr lang="pt-PT" smtClean="0"/>
              <a:t> </a:t>
            </a:r>
            <a:r>
              <a:rPr lang="pt-PT"/>
              <a:t>os demais </a:t>
            </a:r>
            <a:r>
              <a:rPr lang="pt-PT" b="1"/>
              <a:t>61 dias </a:t>
            </a:r>
            <a:r>
              <a:rPr lang="pt-PT"/>
              <a:t>que coincidiam com o </a:t>
            </a:r>
            <a:r>
              <a:rPr lang="pt-PT" smtClean="0"/>
              <a:t>inverno </a:t>
            </a:r>
            <a:r>
              <a:rPr lang="pt-PT" b="1" smtClean="0"/>
              <a:t>não </a:t>
            </a:r>
            <a:r>
              <a:rPr lang="pt-PT" b="1"/>
              <a:t>entravam no calendário </a:t>
            </a:r>
            <a:r>
              <a:rPr lang="pt-PT"/>
              <a:t>havendo </a:t>
            </a:r>
            <a:r>
              <a:rPr lang="pt-PT" u="sng"/>
              <a:t>pouco interesse </a:t>
            </a:r>
            <a:r>
              <a:rPr lang="pt-PT"/>
              <a:t>de acompanhamento temporal neste período do ano</a:t>
            </a:r>
            <a:r>
              <a:rPr lang="pt-PT" smtClean="0"/>
              <a:t>.</a:t>
            </a:r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63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10 MESES NO PRIMEIRO CALENDÁRIO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PT" i="1"/>
              <a:t>Márcio		(31 dias) </a:t>
            </a:r>
            <a:endParaRPr lang="cs-CZ"/>
          </a:p>
          <a:p>
            <a:pPr marL="0" indent="0" algn="ctr">
              <a:buNone/>
            </a:pPr>
            <a:r>
              <a:rPr lang="pt-PT" i="1"/>
              <a:t>Abril 		(30 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Maio 		(31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Júnio	 	(30 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Quintil 		(30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Sextil 		(30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Setembro 	(30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Outubro	</a:t>
            </a:r>
            <a:r>
              <a:rPr lang="pt-PT" i="1" smtClean="0"/>
              <a:t>               (</a:t>
            </a:r>
            <a:r>
              <a:rPr lang="pt-PT" i="1"/>
              <a:t>31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Novembro	(30 dias)</a:t>
            </a:r>
            <a:endParaRPr lang="cs-CZ"/>
          </a:p>
          <a:p>
            <a:pPr marL="0" indent="0" algn="ctr">
              <a:buNone/>
            </a:pPr>
            <a:r>
              <a:rPr lang="pt-PT" i="1"/>
              <a:t>Dezembro	(30 dias)</a:t>
            </a:r>
            <a:endParaRPr lang="cs-CZ"/>
          </a:p>
          <a:p>
            <a:pPr marL="0" indent="0" algn="ctr">
              <a:buNone/>
            </a:pPr>
            <a:r>
              <a:rPr lang="cs-CZ" i="1"/>
              <a:t> </a:t>
            </a:r>
            <a:endParaRPr lang="cs-CZ"/>
          </a:p>
          <a:p>
            <a:pPr marL="0" indent="0" algn="ctr">
              <a:buNone/>
            </a:pPr>
            <a:r>
              <a:rPr lang="pt-PT" i="1"/>
              <a:t>__________________</a:t>
            </a:r>
            <a:endParaRPr lang="cs-CZ"/>
          </a:p>
          <a:p>
            <a:pPr marL="0" indent="0" algn="ctr">
              <a:buNone/>
            </a:pPr>
            <a:r>
              <a:rPr lang="pt-PT" i="1"/>
              <a:t>total:    303  dias</a:t>
            </a:r>
            <a:endParaRPr lang="cs-CZ"/>
          </a:p>
          <a:p>
            <a:pPr marL="0" indent="0" algn="ctr">
              <a:buNone/>
            </a:pPr>
            <a:r>
              <a:rPr lang="pt-PT" i="1"/>
              <a:t>faltam: 33,25 dias</a:t>
            </a:r>
            <a:endParaRPr lang="cs-CZ"/>
          </a:p>
          <a:p>
            <a:r>
              <a:rPr lang="cs-CZ"/>
              <a:t> 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1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smtClean="0">
                <a:solidFill>
                  <a:srgbClr val="92D050"/>
                </a:solidFill>
              </a:rPr>
              <a:t>Calendário romano e </a:t>
            </a:r>
            <a:r>
              <a:rPr lang="cs-CZ" b="1" i="1" smtClean="0">
                <a:solidFill>
                  <a:srgbClr val="92D050"/>
                </a:solidFill>
              </a:rPr>
              <a:t>as nonas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b="1" smtClean="0"/>
              <a:t>as nonas</a:t>
            </a:r>
            <a:r>
              <a:rPr lang="pt-PT"/>
              <a:t> </a:t>
            </a:r>
            <a:r>
              <a:rPr lang="pt-PT" smtClean="0"/>
              <a:t>eram o quinto </a:t>
            </a:r>
            <a:r>
              <a:rPr lang="pt-PT"/>
              <a:t>ou </a:t>
            </a:r>
            <a:r>
              <a:rPr lang="pt-PT" smtClean="0"/>
              <a:t>o sétimo </a:t>
            </a:r>
            <a:r>
              <a:rPr lang="pt-PT"/>
              <a:t>dia, de acordo com o mês.</a:t>
            </a:r>
            <a:endParaRPr lang="cs-CZ" smtClean="0"/>
          </a:p>
          <a:p>
            <a:pPr algn="just"/>
            <a:r>
              <a:rPr lang="cs-CZ" smtClean="0"/>
              <a:t>os </a:t>
            </a:r>
            <a:r>
              <a:rPr lang="pt-PT" b="1" smtClean="0"/>
              <a:t>Idos</a:t>
            </a:r>
            <a:r>
              <a:rPr lang="pt-PT" smtClean="0"/>
              <a:t> eram </a:t>
            </a:r>
            <a:r>
              <a:rPr lang="pt-PT"/>
              <a:t>a 15 de Março, Maio, Julho e Outubro, </a:t>
            </a:r>
            <a:r>
              <a:rPr lang="pt-PT" smtClean="0"/>
              <a:t>e a </a:t>
            </a:r>
            <a:r>
              <a:rPr lang="pt-PT"/>
              <a:t>13 nos restantes meses. Ficaram célebres os </a:t>
            </a:r>
            <a:r>
              <a:rPr lang="pt-PT" b="1"/>
              <a:t>idos de Março do </a:t>
            </a:r>
            <a:r>
              <a:rPr lang="pt-PT" b="1" smtClean="0"/>
              <a:t>ano 44 a.C</a:t>
            </a:r>
            <a:r>
              <a:rPr lang="pt-PT" smtClean="0"/>
              <a:t>.</a:t>
            </a:r>
            <a:r>
              <a:rPr lang="pt-PT" smtClean="0">
                <a:hlinkClick r:id="rId2" tooltip="44 a.C."/>
              </a:rPr>
              <a:t>.</a:t>
            </a:r>
            <a:r>
              <a:rPr lang="pt-PT" smtClean="0"/>
              <a:t>, </a:t>
            </a:r>
            <a:r>
              <a:rPr lang="pt-PT"/>
              <a:t>data em que foi assassinado </a:t>
            </a:r>
            <a:r>
              <a:rPr lang="pt-PT" u="sng" smtClean="0"/>
              <a:t>Júlió César.</a:t>
            </a:r>
            <a:r>
              <a:rPr lang="pt-PT"/>
              <a:t> Dos </a:t>
            </a:r>
            <a:r>
              <a:rPr lang="pt-PT" i="1"/>
              <a:t>idos</a:t>
            </a:r>
            <a:r>
              <a:rPr lang="pt-PT"/>
              <a:t> é que provém </a:t>
            </a:r>
            <a:r>
              <a:rPr lang="pt-PT" smtClean="0"/>
              <a:t>também a </a:t>
            </a:r>
            <a:r>
              <a:rPr lang="pt-PT"/>
              <a:t>expressão "n</a:t>
            </a:r>
            <a:r>
              <a:rPr lang="pt-PT" b="1"/>
              <a:t>os idos de setembro"</a:t>
            </a:r>
            <a:r>
              <a:rPr lang="pt-PT"/>
              <a:t> para expressar uma data para a segunda metade do mês.</a:t>
            </a:r>
            <a:endParaRPr lang="cs-CZ" smtClean="0"/>
          </a:p>
          <a:p>
            <a:pPr algn="just"/>
            <a:r>
              <a:rPr lang="pt-PT" smtClean="0"/>
              <a:t> As </a:t>
            </a:r>
            <a:r>
              <a:rPr lang="pt-PT" b="1"/>
              <a:t>calendas</a:t>
            </a:r>
            <a:r>
              <a:rPr lang="pt-PT"/>
              <a:t>, </a:t>
            </a:r>
            <a:r>
              <a:rPr lang="pt-PT" smtClean="0"/>
              <a:t> eram </a:t>
            </a:r>
            <a:r>
              <a:rPr lang="pt-PT"/>
              <a:t>o primeiro </a:t>
            </a:r>
            <a:r>
              <a:rPr lang="pt-PT" smtClean="0"/>
              <a:t>dia de </a:t>
            </a:r>
            <a:r>
              <a:rPr lang="pt-PT"/>
              <a:t>cada </a:t>
            </a:r>
            <a:r>
              <a:rPr lang="pt-PT" smtClean="0"/>
              <a:t>mês quando </a:t>
            </a:r>
            <a:r>
              <a:rPr lang="pt-PT"/>
              <a:t>ocorria a </a:t>
            </a:r>
            <a:r>
              <a:rPr lang="pt-PT" smtClean="0"/>
              <a:t>Lua Nova.  </a:t>
            </a:r>
            <a:r>
              <a:rPr lang="cs-CZ" smtClean="0"/>
              <a:t> </a:t>
            </a:r>
            <a:r>
              <a:rPr lang="pt-PT" smtClean="0"/>
              <a:t>É </a:t>
            </a:r>
            <a:r>
              <a:rPr lang="pt-PT"/>
              <a:t>desta palavra que se originou o termo </a:t>
            </a:r>
            <a:r>
              <a:rPr lang="cs-CZ" smtClean="0"/>
              <a:t>calendário </a:t>
            </a:r>
            <a:r>
              <a:rPr lang="pt-PT" smtClean="0"/>
              <a:t>e </a:t>
            </a:r>
            <a:r>
              <a:rPr lang="pt-PT"/>
              <a:t>a expressão </a:t>
            </a:r>
            <a:r>
              <a:rPr lang="cs-CZ" b="1" i="1" smtClean="0"/>
              <a:t>calendas gregas</a:t>
            </a:r>
            <a:r>
              <a:rPr lang="cs-CZ" i="1" smtClean="0"/>
              <a:t>, </a:t>
            </a:r>
            <a:r>
              <a:rPr lang="pt-PT" smtClean="0"/>
              <a:t>representando </a:t>
            </a:r>
            <a:r>
              <a:rPr lang="pt-PT"/>
              <a:t>um dia que </a:t>
            </a:r>
            <a:r>
              <a:rPr lang="cs-CZ" smtClean="0"/>
              <a:t>nunca </a:t>
            </a:r>
            <a:r>
              <a:rPr lang="pt-PT" smtClean="0"/>
              <a:t>chegará</a:t>
            </a:r>
            <a:r>
              <a:rPr lang="pt-PT"/>
              <a:t>, pois era inexistente no </a:t>
            </a:r>
            <a:r>
              <a:rPr lang="cs-CZ" smtClean="0"/>
              <a:t>calendário grego</a:t>
            </a:r>
            <a:r>
              <a:rPr lang="pt-PT" smtClean="0"/>
              <a:t>.</a:t>
            </a:r>
            <a:endParaRPr lang="pt-PT" b="1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3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smtClean="0">
                <a:solidFill>
                  <a:srgbClr val="92D050"/>
                </a:solidFill>
              </a:rPr>
              <a:t>C</a:t>
            </a:r>
            <a:r>
              <a:rPr lang="cs-CZ" b="1" i="1" smtClean="0">
                <a:solidFill>
                  <a:srgbClr val="92D050"/>
                </a:solidFill>
              </a:rPr>
              <a:t>alendário grego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/>
              <a:t>A primeira reforma do calendário ocorreu </a:t>
            </a:r>
            <a:r>
              <a:rPr lang="pt-PT" smtClean="0"/>
              <a:t>com </a:t>
            </a:r>
            <a:r>
              <a:rPr lang="pt-PT" b="1" smtClean="0"/>
              <a:t>Numa Pompílio</a:t>
            </a:r>
            <a:r>
              <a:rPr lang="pt-PT" smtClean="0"/>
              <a:t>, </a:t>
            </a:r>
            <a:r>
              <a:rPr lang="pt-PT"/>
              <a:t>o segundo dos sete </a:t>
            </a:r>
            <a:r>
              <a:rPr lang="pt-PT" smtClean="0"/>
              <a:t>reis de Roma, </a:t>
            </a:r>
            <a:r>
              <a:rPr lang="pt-PT"/>
              <a:t>por volta de </a:t>
            </a:r>
            <a:r>
              <a:rPr lang="pt-PT" b="1" u="sng"/>
              <a:t>713 a.C</a:t>
            </a:r>
            <a:r>
              <a:rPr lang="pt-PT"/>
              <a:t>., que </a:t>
            </a:r>
            <a:r>
              <a:rPr lang="pt-PT" b="1"/>
              <a:t>reduziu os meses de 30 dias para 29 dias </a:t>
            </a:r>
            <a:r>
              <a:rPr lang="pt-PT"/>
              <a:t>e adicionou os meses de </a:t>
            </a:r>
            <a:r>
              <a:rPr lang="pt-PT" b="1" i="1"/>
              <a:t>Januarius</a:t>
            </a:r>
            <a:r>
              <a:rPr lang="pt-PT" b="1"/>
              <a:t> (29 dias) e </a:t>
            </a:r>
            <a:r>
              <a:rPr lang="pt-PT" b="1" i="1"/>
              <a:t>Februarius</a:t>
            </a:r>
            <a:r>
              <a:rPr lang="pt-PT" b="1"/>
              <a:t> (28 dias) </a:t>
            </a:r>
            <a:r>
              <a:rPr lang="pt-PT"/>
              <a:t>no final do calendário aumentando o seu tamanho para </a:t>
            </a:r>
            <a:r>
              <a:rPr lang="pt-PT" b="1"/>
              <a:t>355 dias, </a:t>
            </a:r>
            <a:r>
              <a:rPr lang="pt-PT"/>
              <a:t>transformando-o em um </a:t>
            </a:r>
            <a:r>
              <a:rPr lang="pt-PT" b="1"/>
              <a:t>calendário luni-solar, </a:t>
            </a:r>
            <a:r>
              <a:rPr lang="pt-PT"/>
              <a:t>mantendo os </a:t>
            </a:r>
            <a:r>
              <a:rPr lang="pt-PT" b="1"/>
              <a:t>inícios dos meses coincidindo com os inícios das fases da Lua </a:t>
            </a:r>
            <a:r>
              <a:rPr lang="pt-PT"/>
              <a:t>e adicionando </a:t>
            </a:r>
            <a:r>
              <a:rPr lang="pt-PT" u="sng"/>
              <a:t>de tempos em tempos um mês extra </a:t>
            </a:r>
            <a:r>
              <a:rPr lang="pt-PT"/>
              <a:t>para completar o ano solar</a:t>
            </a:r>
            <a:r>
              <a:rPr lang="pt-PT" smtClean="0"/>
              <a:t>.</a:t>
            </a:r>
          </a:p>
          <a:p>
            <a:pPr algn="just"/>
            <a:r>
              <a:rPr lang="pt-PT"/>
              <a:t>Para manter este alinhamento de ciclos, </a:t>
            </a:r>
            <a:r>
              <a:rPr lang="pt-PT" b="1"/>
              <a:t>de dois em dois anos </a:t>
            </a:r>
            <a:r>
              <a:rPr lang="pt-PT"/>
              <a:t>deveria ser adicionado um mês extra de 22 ou 23 dias, </a:t>
            </a:r>
            <a:r>
              <a:rPr lang="pt-PT" i="1"/>
              <a:t>mensis intercalaris</a:t>
            </a:r>
            <a:r>
              <a:rPr lang="pt-PT"/>
              <a:t>, de nome Marcedônio</a:t>
            </a:r>
            <a:r>
              <a:rPr lang="pt-PT" u="sng"/>
              <a:t> </a:t>
            </a:r>
            <a:r>
              <a:rPr lang="pt-PT"/>
              <a:t>ou Mercedino, resultando em uma sequência de anos com 355, 377, 355 e 378 dias, com uma média de 366,25 dias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029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>
                <a:solidFill>
                  <a:srgbClr val="92D050"/>
                </a:solidFill>
              </a:rPr>
              <a:t>C</a:t>
            </a:r>
            <a:r>
              <a:rPr lang="cs-CZ" b="1" i="1">
                <a:solidFill>
                  <a:srgbClr val="92D050"/>
                </a:solidFill>
              </a:rPr>
              <a:t>alendário grego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Márcio	(31 </a:t>
            </a:r>
            <a:r>
              <a:rPr lang="pt-PT" i="1">
                <a:latin typeface="Agency FB" panose="020B0503020202020204" pitchFamily="34" charset="0"/>
              </a:rPr>
              <a:t>dias</a:t>
            </a:r>
            <a:r>
              <a:rPr lang="pt-PT" i="1" smtClean="0">
                <a:latin typeface="Agency FB" panose="020B0503020202020204" pitchFamily="34" charset="0"/>
              </a:rPr>
              <a:t>) 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Abril 	(29 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Maio‘ 	(31 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Júnio	 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Quintil 	(31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Sextil 	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Setembro   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Outubro	(31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Novembro	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Dezembro	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Januário    (29 </a:t>
            </a:r>
            <a:r>
              <a:rPr lang="pt-PT" i="1">
                <a:latin typeface="Agency FB" panose="020B0503020202020204" pitchFamily="34" charset="0"/>
              </a:rPr>
              <a:t>dias)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Februário (28 </a:t>
            </a:r>
            <a:r>
              <a:rPr lang="pt-PT" i="1">
                <a:latin typeface="Agency FB" panose="020B0503020202020204" pitchFamily="34" charset="0"/>
              </a:rPr>
              <a:t>dias</a:t>
            </a:r>
            <a:r>
              <a:rPr lang="pt-PT" i="1" smtClean="0">
                <a:latin typeface="Agency FB" panose="020B0503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__________________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total:    355 dias</a:t>
            </a:r>
          </a:p>
          <a:p>
            <a:pPr marL="0" indent="0" algn="ctr">
              <a:buNone/>
            </a:pPr>
            <a:r>
              <a:rPr lang="pt-PT" i="1" smtClean="0">
                <a:latin typeface="Agency FB" panose="020B0503020202020204" pitchFamily="34" charset="0"/>
              </a:rPr>
              <a:t>faltam: 11,25 dias</a:t>
            </a:r>
            <a:endParaRPr lang="pt-PT" i="1">
              <a:latin typeface="Agency FB" panose="020B0503020202020204" pitchFamily="34" charset="0"/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16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>
                <a:solidFill>
                  <a:srgbClr val="92D050"/>
                </a:solidFill>
              </a:rPr>
              <a:t>C</a:t>
            </a:r>
            <a:r>
              <a:rPr lang="cs-CZ" b="1" i="1">
                <a:solidFill>
                  <a:srgbClr val="92D050"/>
                </a:solidFill>
              </a:rPr>
              <a:t>alendário </a:t>
            </a:r>
            <a:r>
              <a:rPr lang="pt-PT" b="1" i="1" smtClean="0">
                <a:solidFill>
                  <a:srgbClr val="92D050"/>
                </a:solidFill>
              </a:rPr>
              <a:t>juliano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mtClean="0"/>
              <a:t> O </a:t>
            </a:r>
            <a:r>
              <a:rPr lang="pt-PT"/>
              <a:t>sistema de alinhar o ano através destes meses intercalares falhou pelo menos duas vezes</a:t>
            </a:r>
            <a:r>
              <a:rPr lang="pt-PT" smtClean="0"/>
              <a:t>.</a:t>
            </a:r>
            <a:r>
              <a:rPr lang="pt-PT"/>
              <a:t> A primeira foi durante e após a </a:t>
            </a:r>
            <a:r>
              <a:rPr lang="pt-PT" smtClean="0"/>
              <a:t>Segunda guerra púnica e a </a:t>
            </a:r>
            <a:r>
              <a:rPr lang="pt-PT"/>
              <a:t>segunda falha foi na metade do Século I a.C. e que resultou na reforma </a:t>
            </a:r>
            <a:r>
              <a:rPr lang="pt-PT" b="1"/>
              <a:t>instituída por </a:t>
            </a:r>
            <a:r>
              <a:rPr lang="pt-PT" b="1" smtClean="0"/>
              <a:t>Júlio César  </a:t>
            </a:r>
            <a:r>
              <a:rPr lang="pt-PT" smtClean="0"/>
              <a:t>que implantou um calendário, </a:t>
            </a:r>
            <a:r>
              <a:rPr lang="pt-PT"/>
              <a:t>posteriormente chamado de </a:t>
            </a:r>
            <a:r>
              <a:rPr lang="pt-PT" b="1" smtClean="0">
                <a:solidFill>
                  <a:schemeClr val="tx1"/>
                </a:solidFill>
              </a:rPr>
              <a:t>calendário juliano, em 46 a.C.</a:t>
            </a:r>
            <a:endParaRPr lang="pt-PT" b="1">
              <a:solidFill>
                <a:schemeClr val="tx1"/>
              </a:solidFill>
            </a:endParaRPr>
          </a:p>
          <a:p>
            <a:endParaRPr lang="pt-PT">
              <a:solidFill>
                <a:schemeClr val="tx1"/>
              </a:solidFill>
            </a:endParaRP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337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>
                <a:solidFill>
                  <a:srgbClr val="92D050"/>
                </a:solidFill>
              </a:rPr>
              <a:t>C</a:t>
            </a:r>
            <a:r>
              <a:rPr lang="cs-CZ" b="1" i="1">
                <a:solidFill>
                  <a:srgbClr val="92D050"/>
                </a:solidFill>
              </a:rPr>
              <a:t>alendário </a:t>
            </a:r>
            <a:r>
              <a:rPr lang="pt-PT" b="1" i="1" smtClean="0">
                <a:solidFill>
                  <a:srgbClr val="92D050"/>
                </a:solidFill>
              </a:rPr>
              <a:t>gregoriano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smtClean="0"/>
              <a:t>O </a:t>
            </a:r>
            <a:r>
              <a:rPr lang="pt-PT"/>
              <a:t>calendário juliano acabou sofrendo sua última modificação em </a:t>
            </a:r>
            <a:r>
              <a:rPr lang="pt-PT" smtClean="0"/>
              <a:t>1582, </a:t>
            </a:r>
            <a:r>
              <a:rPr lang="pt-PT"/>
              <a:t>pelo </a:t>
            </a:r>
            <a:r>
              <a:rPr lang="pt-PT" smtClean="0"/>
              <a:t>Papa Gregorio XIII, </a:t>
            </a:r>
            <a:r>
              <a:rPr lang="pt-PT"/>
              <a:t>dando origem ao </a:t>
            </a:r>
            <a:r>
              <a:rPr lang="pt-PT" smtClean="0"/>
              <a:t>calendário gregioriano que </a:t>
            </a:r>
            <a:r>
              <a:rPr lang="pt-PT"/>
              <a:t>foi adotado progressivamente por diversos países, e hoje é utilizado pela maioria dos países ocidentais</a:t>
            </a:r>
            <a:r>
              <a:rPr lang="pt-PT" smtClean="0"/>
              <a:t>.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79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b="1" i="1" smtClean="0">
                <a:solidFill>
                  <a:srgbClr val="92D050"/>
                </a:solidFill>
              </a:rPr>
              <a:t>Chegada dos novos cristãos  e o dia de descanso </a:t>
            </a:r>
            <a:endParaRPr lang="cs-CZ" sz="2400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b="1"/>
              <a:t>189 d.C</a:t>
            </a:r>
            <a:r>
              <a:rPr lang="pt-PT" b="1" smtClean="0"/>
              <a:t>. -  o </a:t>
            </a:r>
            <a:r>
              <a:rPr lang="pt-PT" b="1"/>
              <a:t>dia de descanso fo</a:t>
            </a:r>
            <a:r>
              <a:rPr lang="pt-PT"/>
              <a:t>i </a:t>
            </a:r>
            <a:r>
              <a:rPr lang="cs-CZ" smtClean="0"/>
              <a:t>= </a:t>
            </a:r>
            <a:r>
              <a:rPr lang="pt-PT" smtClean="0"/>
              <a:t>o </a:t>
            </a:r>
            <a:r>
              <a:rPr lang="pt-PT"/>
              <a:t>Domingo, </a:t>
            </a:r>
            <a:r>
              <a:rPr lang="cs-CZ" smtClean="0"/>
              <a:t>Papa </a:t>
            </a:r>
            <a:r>
              <a:rPr lang="cs-CZ"/>
              <a:t>Vítor </a:t>
            </a:r>
            <a:r>
              <a:rPr lang="cs-CZ" smtClean="0"/>
              <a:t>I -  </a:t>
            </a:r>
            <a:r>
              <a:rPr lang="pt-PT" smtClean="0"/>
              <a:t>homenagem </a:t>
            </a:r>
            <a:r>
              <a:rPr lang="pt-PT"/>
              <a:t>à ressurreição de </a:t>
            </a:r>
            <a:r>
              <a:rPr lang="pt-PT" smtClean="0"/>
              <a:t>Cristo.</a:t>
            </a:r>
            <a:endParaRPr lang="cs-CZ" smtClean="0"/>
          </a:p>
          <a:p>
            <a:pPr algn="just"/>
            <a:r>
              <a:rPr lang="cs-CZ" b="1" smtClean="0"/>
              <a:t>325 d.C</a:t>
            </a:r>
            <a:r>
              <a:rPr lang="cs-CZ" b="1"/>
              <a:t> </a:t>
            </a:r>
            <a:r>
              <a:rPr lang="cs-CZ" smtClean="0"/>
              <a:t> Primeiro </a:t>
            </a:r>
            <a:r>
              <a:rPr lang="cs-CZ"/>
              <a:t>Concílio de </a:t>
            </a:r>
            <a:r>
              <a:rPr lang="cs-CZ" smtClean="0"/>
              <a:t>Niceia </a:t>
            </a:r>
          </a:p>
          <a:p>
            <a:pPr lvl="1" algn="just"/>
            <a:r>
              <a:rPr lang="cs-CZ" smtClean="0"/>
              <a:t>reconfirmada a mudan</a:t>
            </a:r>
            <a:r>
              <a:rPr lang="pt-PT" smtClean="0"/>
              <a:t>ça do dia de descanso </a:t>
            </a:r>
            <a:endParaRPr lang="cs-CZ" smtClean="0"/>
          </a:p>
          <a:p>
            <a:pPr lvl="1" algn="just"/>
            <a:r>
              <a:rPr lang="pt-PT" b="1" smtClean="0"/>
              <a:t>Solis </a:t>
            </a:r>
            <a:r>
              <a:rPr lang="pt-PT" b="1"/>
              <a:t>Dies </a:t>
            </a:r>
            <a:r>
              <a:rPr lang="pt-PT"/>
              <a:t>para </a:t>
            </a:r>
            <a:r>
              <a:rPr lang="pt-PT" b="1"/>
              <a:t>Dominica Dies </a:t>
            </a:r>
            <a:r>
              <a:rPr lang="pt-PT"/>
              <a:t>(hoje </a:t>
            </a:r>
            <a:r>
              <a:rPr lang="pt-PT" smtClean="0"/>
              <a:t>domingo)- o </a:t>
            </a:r>
            <a:r>
              <a:rPr lang="pt-PT"/>
              <a:t>primeiro dia da semana </a:t>
            </a:r>
            <a:r>
              <a:rPr lang="pt-PT" b="1"/>
              <a:t>(“Prima Feria”), </a:t>
            </a:r>
            <a:r>
              <a:rPr lang="pt-PT"/>
              <a:t>em que os novos cristãos se uniam em missas e nos mercados. </a:t>
            </a:r>
            <a:endParaRPr lang="cs-CZ"/>
          </a:p>
          <a:p>
            <a:pPr lvl="1" algn="just"/>
            <a:r>
              <a:rPr lang="cs-CZ" b="1"/>
              <a:t>Solis diaes </a:t>
            </a:r>
            <a:r>
              <a:rPr lang="pt-PT" b="1"/>
              <a:t> </a:t>
            </a:r>
            <a:r>
              <a:rPr lang="pt-PT"/>
              <a:t>significa </a:t>
            </a:r>
            <a:r>
              <a:rPr lang="pt-PT" b="1" i="1"/>
              <a:t>Dia do Sol </a:t>
            </a:r>
            <a:r>
              <a:rPr lang="pt-PT"/>
              <a:t>- forma como os pagãos se referiam ao domingo</a:t>
            </a:r>
            <a:r>
              <a:rPr lang="pt-PT" smtClean="0"/>
              <a:t>. </a:t>
            </a:r>
          </a:p>
          <a:p>
            <a:pPr lvl="1" algn="just"/>
            <a:r>
              <a:rPr lang="pt-PT" b="1" smtClean="0"/>
              <a:t>Dominica </a:t>
            </a:r>
            <a:r>
              <a:rPr lang="pt-PT" b="1"/>
              <a:t>Dies </a:t>
            </a:r>
            <a:r>
              <a:rPr lang="pt-PT"/>
              <a:t>significa Dia do Senhor e evoluiu para </a:t>
            </a:r>
            <a:r>
              <a:rPr lang="pt-PT" b="1" i="1"/>
              <a:t>Dominus Dei</a:t>
            </a:r>
            <a:r>
              <a:rPr lang="pt-PT"/>
              <a:t> que deu a origem à palavra </a:t>
            </a:r>
            <a:r>
              <a:rPr lang="pt-PT" b="1" i="1"/>
              <a:t>domingo</a:t>
            </a:r>
            <a:r>
              <a:rPr lang="pt-PT"/>
              <a:t>. </a:t>
            </a:r>
            <a:endParaRPr lang="cs-CZ"/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2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solidFill>
                  <a:srgbClr val="00B050"/>
                </a:solidFill>
              </a:rPr>
              <a:t>Objetivos </a:t>
            </a:r>
            <a:endParaRPr lang="cs-CZ" b="1" i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3600" smtClean="0"/>
              <a:t>a </a:t>
            </a:r>
            <a:r>
              <a:rPr lang="cs-CZ" sz="3600" b="1"/>
              <a:t>evolução histórica</a:t>
            </a:r>
            <a:r>
              <a:rPr lang="cs-CZ" sz="3600"/>
              <a:t> dos nomes dos dias da semana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 sz="3600" smtClean="0"/>
              <a:t>comparar a </a:t>
            </a:r>
            <a:r>
              <a:rPr lang="pt-PT" sz="3600" b="1" smtClean="0"/>
              <a:t>variabilidade aspetual </a:t>
            </a:r>
            <a:r>
              <a:rPr lang="pt-PT" sz="3600" smtClean="0"/>
              <a:t>das construções preposicionais em textos mais antigos</a:t>
            </a:r>
            <a:r>
              <a:rPr lang="cs-CZ" sz="3600"/>
              <a:t> </a:t>
            </a:r>
            <a:endParaRPr lang="pt-PT" sz="3600" smtClean="0"/>
          </a:p>
          <a:p>
            <a:pPr marL="514350" indent="-514350" algn="just">
              <a:buFont typeface="+mj-lt"/>
              <a:buAutoNum type="arabicPeriod"/>
            </a:pPr>
            <a:r>
              <a:rPr lang="cs-CZ" sz="3600" smtClean="0"/>
              <a:t>mostrar </a:t>
            </a:r>
            <a:r>
              <a:rPr lang="cs-CZ" sz="3600"/>
              <a:t>a</a:t>
            </a:r>
            <a:r>
              <a:rPr lang="pt-PT" sz="3600"/>
              <a:t> perpetuação da</a:t>
            </a:r>
            <a:r>
              <a:rPr lang="cs-CZ" sz="3600"/>
              <a:t> tradi</a:t>
            </a:r>
            <a:r>
              <a:rPr lang="pt-PT" sz="3600"/>
              <a:t>ção histórica dos nomes dos dias da semena </a:t>
            </a:r>
            <a:r>
              <a:rPr lang="pt-PT" sz="3600" b="1"/>
              <a:t>provérbios </a:t>
            </a:r>
          </a:p>
          <a:p>
            <a:pPr algn="just">
              <a:buFontTx/>
              <a:buChar char="-"/>
            </a:pPr>
            <a:endParaRPr lang="cs-CZ"/>
          </a:p>
          <a:p>
            <a:pPr marL="0" indent="0" algn="just">
              <a:buNone/>
            </a:pP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4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smtClean="0">
                <a:solidFill>
                  <a:srgbClr val="92D050"/>
                </a:solidFill>
              </a:rPr>
              <a:t>outros dias da semana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smtClean="0"/>
              <a:t>proposta </a:t>
            </a:r>
            <a:r>
              <a:rPr lang="cs-CZ" i="1"/>
              <a:t>do Papa Silvestre feita no século </a:t>
            </a:r>
            <a:r>
              <a:rPr lang="cs-CZ" i="1">
                <a:solidFill>
                  <a:srgbClr val="FF0000"/>
                </a:solidFill>
              </a:rPr>
              <a:t>IV</a:t>
            </a:r>
            <a:r>
              <a:rPr lang="cs-CZ" i="1"/>
              <a:t>, </a:t>
            </a:r>
            <a:endParaRPr lang="pt-PT" i="1" smtClean="0"/>
          </a:p>
          <a:p>
            <a:pPr marL="0" indent="0" algn="ctr">
              <a:buNone/>
            </a:pPr>
            <a:r>
              <a:rPr lang="pt-PT" b="1" i="1" u="sng" smtClean="0"/>
              <a:t>número </a:t>
            </a:r>
            <a:r>
              <a:rPr lang="cs-CZ" b="1" i="1" u="sng" smtClean="0"/>
              <a:t>ordinal </a:t>
            </a:r>
            <a:r>
              <a:rPr lang="cs-CZ" b="1" i="1" u="sng"/>
              <a:t>+ feira. </a:t>
            </a:r>
            <a:endParaRPr lang="pt-PT" b="1" i="1" u="sng" smtClean="0"/>
          </a:p>
          <a:p>
            <a:pPr marL="0" indent="0" algn="ctr">
              <a:buNone/>
            </a:pPr>
            <a:r>
              <a:rPr lang="pt-PT" b="1" i="1" u="sng" smtClean="0"/>
              <a:t> </a:t>
            </a:r>
            <a:endParaRPr lang="cs-CZ" b="1" i="1" u="sng"/>
          </a:p>
        </p:txBody>
      </p:sp>
    </p:spTree>
    <p:extLst>
      <p:ext uri="{BB962C8B-B14F-4D97-AF65-F5344CB8AC3E}">
        <p14:creationId xmlns:p14="http://schemas.microsoft.com/office/powerpoint/2010/main" val="1540450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b="1" i="1" smtClean="0">
                <a:solidFill>
                  <a:srgbClr val="92D050"/>
                </a:solidFill>
              </a:rPr>
              <a:t>Martinho de Dume</a:t>
            </a:r>
            <a:r>
              <a:rPr lang="cs-CZ" sz="2800" i="1">
                <a:solidFill>
                  <a:srgbClr val="92D050"/>
                </a:solidFill>
              </a:rPr>
              <a:t/>
            </a:r>
            <a:br>
              <a:rPr lang="cs-CZ" sz="2800" i="1">
                <a:solidFill>
                  <a:srgbClr val="92D050"/>
                </a:solidFill>
              </a:rPr>
            </a:br>
            <a:endParaRPr lang="cs-CZ" sz="2800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PT" b="1" smtClean="0"/>
              <a:t>Martinho Dume</a:t>
            </a:r>
            <a:r>
              <a:rPr lang="pt-PT" smtClean="0"/>
              <a:t> conhecido também como Martinho </a:t>
            </a:r>
            <a:r>
              <a:rPr lang="pt-PT"/>
              <a:t>de Dume, Martinho Dumiense ou ainda Martinho de Braga (ou Martin ho Bracarense) </a:t>
            </a:r>
            <a:r>
              <a:rPr lang="pt-PT" smtClean="0"/>
              <a:t> ou </a:t>
            </a:r>
            <a:r>
              <a:rPr lang="pt-PT" i="1" smtClean="0"/>
              <a:t>Martinho </a:t>
            </a:r>
            <a:r>
              <a:rPr lang="pt-PT" i="1"/>
              <a:t>da </a:t>
            </a:r>
            <a:r>
              <a:rPr lang="pt-PT" i="1" smtClean="0"/>
              <a:t>Panónia. Era</a:t>
            </a:r>
            <a:r>
              <a:rPr lang="pt-PT" smtClean="0"/>
              <a:t> </a:t>
            </a:r>
            <a:r>
              <a:rPr lang="pt-PT"/>
              <a:t>um</a:t>
            </a:r>
            <a:r>
              <a:rPr lang="cs-CZ"/>
              <a:t> bispo de Braga </a:t>
            </a:r>
            <a:r>
              <a:rPr lang="pt-PT"/>
              <a:t>e de</a:t>
            </a:r>
            <a:r>
              <a:rPr lang="cs-CZ"/>
              <a:t> Dume</a:t>
            </a:r>
            <a:r>
              <a:rPr lang="pt-PT"/>
              <a:t> considerado</a:t>
            </a:r>
            <a:r>
              <a:rPr lang="cs-CZ"/>
              <a:t> santo</a:t>
            </a:r>
            <a:r>
              <a:rPr lang="pt-PT"/>
              <a:t> pela</a:t>
            </a:r>
            <a:r>
              <a:rPr lang="cs-CZ"/>
              <a:t> Igreja Catolica</a:t>
            </a:r>
            <a:r>
              <a:rPr lang="pt-PT" smtClean="0"/>
              <a:t>.</a:t>
            </a:r>
            <a:r>
              <a:rPr lang="pt-PT"/>
              <a:t> Martinho nasceu na</a:t>
            </a:r>
            <a:r>
              <a:rPr lang="cs-CZ"/>
              <a:t> Panónia</a:t>
            </a:r>
            <a:r>
              <a:rPr lang="pt-PT"/>
              <a:t>, actual</a:t>
            </a:r>
            <a:r>
              <a:rPr lang="cs-CZ"/>
              <a:t> Hungria</a:t>
            </a:r>
            <a:r>
              <a:rPr lang="pt-PT"/>
              <a:t>, </a:t>
            </a:r>
            <a:r>
              <a:rPr lang="pt-PT">
                <a:solidFill>
                  <a:srgbClr val="FF0000"/>
                </a:solidFill>
              </a:rPr>
              <a:t>no</a:t>
            </a:r>
            <a:r>
              <a:rPr lang="cs-CZ">
                <a:solidFill>
                  <a:srgbClr val="FF0000"/>
                </a:solidFill>
              </a:rPr>
              <a:t> século VI</a:t>
            </a:r>
            <a:r>
              <a:rPr lang="pt-PT"/>
              <a:t>. Estudou</a:t>
            </a:r>
            <a:r>
              <a:rPr lang="cs-CZ"/>
              <a:t> grego</a:t>
            </a:r>
            <a:r>
              <a:rPr lang="pt-PT"/>
              <a:t> e ciências eclesiásticas no</a:t>
            </a:r>
            <a:r>
              <a:rPr lang="cs-CZ"/>
              <a:t> Oriente</a:t>
            </a:r>
            <a:r>
              <a:rPr lang="pt-PT"/>
              <a:t>. De volta ao</a:t>
            </a:r>
            <a:r>
              <a:rPr lang="cs-CZ"/>
              <a:t> Ocidente, </a:t>
            </a:r>
            <a:r>
              <a:rPr lang="pt-PT"/>
              <a:t> dirigiu-se para</a:t>
            </a:r>
            <a:r>
              <a:rPr lang="cs-CZ"/>
              <a:t> Roma </a:t>
            </a:r>
            <a:r>
              <a:rPr lang="pt-PT"/>
              <a:t>e para  </a:t>
            </a:r>
            <a:r>
              <a:rPr lang="cs-CZ" smtClean="0"/>
              <a:t>Fran</a:t>
            </a:r>
            <a:r>
              <a:rPr lang="pt-PT" u="sng" smtClean="0"/>
              <a:t>ç</a:t>
            </a:r>
            <a:r>
              <a:rPr lang="cs-CZ" smtClean="0"/>
              <a:t>a</a:t>
            </a:r>
            <a:r>
              <a:rPr lang="pt-PT"/>
              <a:t>, onde visitou o túmulo do seu conterrâneo</a:t>
            </a:r>
            <a:r>
              <a:rPr lang="cs-CZ"/>
              <a:t> Martinho de Tours. Ap</a:t>
            </a:r>
            <a:r>
              <a:rPr lang="pt-PT"/>
              <a:t>óstolo dos</a:t>
            </a:r>
            <a:r>
              <a:rPr lang="cs-CZ"/>
              <a:t> Suevos</a:t>
            </a:r>
            <a:r>
              <a:rPr lang="pt-PT"/>
              <a:t>, responsável maior pela sua conversão do</a:t>
            </a:r>
            <a:r>
              <a:rPr lang="cs-CZ"/>
              <a:t> arianismo</a:t>
            </a:r>
            <a:r>
              <a:rPr lang="pt-PT"/>
              <a:t> ao catoliscismo.</a:t>
            </a:r>
            <a:endParaRPr lang="cs-CZ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Martinho de Dume </a:t>
            </a:r>
            <a:r>
              <a:rPr lang="cs-CZ" smtClean="0"/>
              <a:t>considerava </a:t>
            </a:r>
            <a:r>
              <a:rPr lang="pt-PT" b="1"/>
              <a:t>indigno de bons cristãos </a:t>
            </a:r>
            <a:r>
              <a:rPr lang="pt-PT"/>
              <a:t>que se continuasse a chamar os dias da semana pelos nomes</a:t>
            </a:r>
            <a:r>
              <a:rPr lang="cs-CZ"/>
              <a:t> latinos</a:t>
            </a:r>
            <a:r>
              <a:rPr lang="pt-PT"/>
              <a:t> pagãos de </a:t>
            </a:r>
            <a:r>
              <a:rPr lang="pt-PT" i="1"/>
              <a:t>Lunae dies, Martis dies, Mercurii dies, Jovis dies, Veneris dies, Saturni dies e Solis dies</a:t>
            </a:r>
            <a:r>
              <a:rPr lang="pt-PT"/>
              <a:t>, e fez valer a terminologia eclesiástica (</a:t>
            </a:r>
            <a:r>
              <a:rPr lang="pt-PT" b="1" i="1"/>
              <a:t>Feria secunda, Feria tertia, Feria quarta, Feria quinta, Feria sexta, Sabbatum, Dominica Dies</a:t>
            </a:r>
            <a:r>
              <a:rPr lang="pt-PT"/>
              <a:t>), donde os modernos dias em</a:t>
            </a:r>
            <a:r>
              <a:rPr lang="cs-CZ"/>
              <a:t> língua portuguesa (segunda-feira, terça-feira, quarta-feira, quinta-feira, sexta-feira), caso ú</a:t>
            </a:r>
            <a:r>
              <a:rPr lang="pt-PT"/>
              <a:t>nico entre as </a:t>
            </a:r>
            <a:r>
              <a:rPr lang="pt-PT" smtClean="0"/>
              <a:t>línguas</a:t>
            </a:r>
            <a:r>
              <a:rPr lang="pt-PT"/>
              <a:t>românicas, dado ter sido a única a substituir inteiramente a terminologia pagã pela terminologia cristã. </a:t>
            </a:r>
            <a:r>
              <a:rPr lang="pt-PT" smtClean="0"/>
              <a:t> </a:t>
            </a:r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 smtClean="0"/>
              <a:t>A única </a:t>
            </a:r>
            <a:r>
              <a:rPr lang="cs-CZ" smtClean="0"/>
              <a:t>excepção </a:t>
            </a:r>
            <a:r>
              <a:rPr lang="pt-PT" smtClean="0"/>
              <a:t>é o </a:t>
            </a:r>
            <a:r>
              <a:rPr lang="cs-CZ" smtClean="0"/>
              <a:t>galego</a:t>
            </a:r>
            <a:r>
              <a:rPr lang="cs-CZ"/>
              <a:t>, </a:t>
            </a:r>
            <a:r>
              <a:rPr lang="pt-PT" smtClean="0"/>
              <a:t>em que existem, </a:t>
            </a:r>
            <a:r>
              <a:rPr lang="cs-CZ" smtClean="0"/>
              <a:t>na </a:t>
            </a:r>
            <a:r>
              <a:rPr lang="cs-CZ"/>
              <a:t>língua </a:t>
            </a:r>
            <a:r>
              <a:rPr lang="cs-CZ" smtClean="0"/>
              <a:t>oficial</a:t>
            </a:r>
            <a:r>
              <a:rPr lang="pt-PT" smtClean="0"/>
              <a:t>,</a:t>
            </a:r>
            <a:r>
              <a:rPr lang="cs-CZ" smtClean="0"/>
              <a:t>  </a:t>
            </a:r>
            <a:r>
              <a:rPr lang="cs-CZ"/>
              <a:t>designações  "luns, martes, mércores, xoves, vernes, Sábado e Domingo", mas onde também se admite a forma portuguesa: "segunda, terça, quarta, quinta, sexta, Sâbado e Domingo". </a:t>
            </a:r>
            <a:r>
              <a:rPr lang="cs-CZ" b="1"/>
              <a:t>Lugrís Freire na Gramática do Idioma Galego</a:t>
            </a:r>
            <a:r>
              <a:rPr lang="cs-CZ"/>
              <a:t>, A Cruňa, 1931 menciona formas: carta e sesta feira. </a:t>
            </a:r>
            <a:endParaRPr lang="pt-PT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Martinho </a:t>
            </a:r>
            <a:r>
              <a:rPr lang="pt-PT"/>
              <a:t>tentou também substituir os nomes dos planetas, mas aí já não foi tão bem sucedido.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241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smtClean="0">
                <a:solidFill>
                  <a:srgbClr val="92D050"/>
                </a:solidFill>
              </a:rPr>
              <a:t>discussão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PT" smtClean="0"/>
              <a:t>Dr. William Giese: </a:t>
            </a:r>
            <a:endParaRPr lang="pt-PT" smtClean="0"/>
          </a:p>
          <a:p>
            <a:pPr algn="just"/>
            <a:r>
              <a:rPr lang="cs-CZ" smtClean="0"/>
              <a:t>os </a:t>
            </a:r>
            <a:r>
              <a:rPr lang="cs-CZ"/>
              <a:t>nomes de </a:t>
            </a:r>
            <a:r>
              <a:rPr lang="cs-CZ" i="1"/>
              <a:t>lunis dies, martis dies, </a:t>
            </a:r>
            <a:r>
              <a:rPr lang="cs-CZ"/>
              <a:t>etc. existem nas </a:t>
            </a:r>
            <a:r>
              <a:rPr lang="cs-CZ" b="1"/>
              <a:t>outras línguas </a:t>
            </a:r>
            <a:r>
              <a:rPr lang="cs-CZ" b="1" smtClean="0"/>
              <a:t>români</a:t>
            </a:r>
            <a:r>
              <a:rPr lang="pt-PT" b="1"/>
              <a:t>c</a:t>
            </a:r>
            <a:r>
              <a:rPr lang="cs-CZ" b="1" smtClean="0"/>
              <a:t>as</a:t>
            </a:r>
            <a:r>
              <a:rPr lang="cs-CZ"/>
              <a:t>, resultam de ter sido a língua portuguesa influenciada pelo sistema enumerativo usado </a:t>
            </a:r>
            <a:r>
              <a:rPr lang="cs-CZ" b="1"/>
              <a:t>pelos mouros </a:t>
            </a:r>
            <a:r>
              <a:rPr lang="cs-CZ"/>
              <a:t>que chamavam à segunda-feira </a:t>
            </a:r>
            <a:r>
              <a:rPr lang="pt-PT" smtClean="0"/>
              <a:t>“</a:t>
            </a:r>
            <a:r>
              <a:rPr lang="cs-CZ" b="1" smtClean="0"/>
              <a:t>dia </a:t>
            </a:r>
            <a:r>
              <a:rPr lang="cs-CZ" b="1"/>
              <a:t>dois“,  </a:t>
            </a:r>
            <a:r>
              <a:rPr lang="cs-CZ"/>
              <a:t>à terça </a:t>
            </a:r>
            <a:r>
              <a:rPr lang="pt-PT" b="1" smtClean="0"/>
              <a:t>“</a:t>
            </a:r>
            <a:r>
              <a:rPr lang="cs-CZ" b="1" smtClean="0"/>
              <a:t>dia </a:t>
            </a:r>
            <a:r>
              <a:rPr lang="pt-PT" b="1" smtClean="0"/>
              <a:t>t</a:t>
            </a:r>
            <a:r>
              <a:rPr lang="cs-CZ" b="1" smtClean="0"/>
              <a:t>rês</a:t>
            </a:r>
            <a:r>
              <a:rPr lang="cs-CZ"/>
              <a:t>, etc. </a:t>
            </a:r>
            <a:endParaRPr lang="pt-PT" smtClean="0"/>
          </a:p>
          <a:p>
            <a:pPr algn="just"/>
            <a:r>
              <a:rPr lang="cs-CZ" smtClean="0"/>
              <a:t>Para </a:t>
            </a:r>
            <a:r>
              <a:rPr lang="cs-CZ"/>
              <a:t>essa influência teria contribuído o facto de a língua portuguesa se ter formado num centro, Lisboa, situado mais ao sul do que os centros de formação das outras línguas.“ </a:t>
            </a:r>
            <a:endParaRPr lang="pt-PT"/>
          </a:p>
          <a:p>
            <a:pPr algn="just"/>
            <a:r>
              <a:rPr lang="cs-CZ"/>
              <a:t>W.Giese apoia a sua convicção com o argumento de que muitas expressões populares correntes em que se encontra a palavra </a:t>
            </a:r>
            <a:r>
              <a:rPr lang="cs-CZ" b="1"/>
              <a:t>Deus</a:t>
            </a:r>
            <a:r>
              <a:rPr lang="cs-CZ"/>
              <a:t> são influenciadas pelos seus </a:t>
            </a:r>
            <a:r>
              <a:rPr lang="cs-CZ" b="1"/>
              <a:t>equivalentes árabes</a:t>
            </a:r>
            <a:r>
              <a:rPr lang="cs-CZ"/>
              <a:t>, como por exemplo </a:t>
            </a:r>
            <a:endParaRPr lang="pt-PT" smtClean="0"/>
          </a:p>
          <a:p>
            <a:pPr algn="just"/>
            <a:endParaRPr lang="pt-PT" smtClean="0"/>
          </a:p>
          <a:p>
            <a:pPr lvl="1" algn="just"/>
            <a:r>
              <a:rPr lang="pt-PT" b="1" smtClean="0"/>
              <a:t>“</a:t>
            </a:r>
            <a:r>
              <a:rPr lang="cs-CZ" b="1" i="1" smtClean="0"/>
              <a:t>até </a:t>
            </a:r>
            <a:r>
              <a:rPr lang="cs-CZ" b="1" i="1"/>
              <a:t>amanhã se Deus quiser</a:t>
            </a:r>
            <a:r>
              <a:rPr lang="cs-CZ" b="1"/>
              <a:t>“</a:t>
            </a:r>
            <a:r>
              <a:rPr lang="cs-CZ"/>
              <a:t> </a:t>
            </a:r>
            <a:r>
              <a:rPr lang="cs-CZ" smtClean="0"/>
              <a:t>(</a:t>
            </a:r>
            <a:r>
              <a:rPr lang="cs-CZ" i="1" smtClean="0"/>
              <a:t>Deus quise</a:t>
            </a:r>
            <a:r>
              <a:rPr lang="pt-PT" smtClean="0"/>
              <a:t>r</a:t>
            </a:r>
            <a:r>
              <a:rPr lang="cs-CZ" smtClean="0"/>
              <a:t> </a:t>
            </a:r>
            <a:r>
              <a:rPr lang="cs-CZ"/>
              <a:t>corresponde ao árabe </a:t>
            </a:r>
            <a:r>
              <a:rPr lang="cs-CZ" b="1"/>
              <a:t>in </a:t>
            </a:r>
            <a:r>
              <a:rPr lang="cs-CZ" b="1" smtClean="0"/>
              <a:t>šâa´llâhu</a:t>
            </a:r>
            <a:r>
              <a:rPr lang="pt-PT" b="1" smtClean="0"/>
              <a:t>)</a:t>
            </a:r>
            <a:r>
              <a:rPr lang="cs-CZ" b="1" smtClean="0"/>
              <a:t> </a:t>
            </a:r>
            <a:endParaRPr lang="pt-PT" smtClean="0"/>
          </a:p>
          <a:p>
            <a:pPr lvl="1" algn="just"/>
            <a:r>
              <a:rPr lang="pt-PT" smtClean="0"/>
              <a:t>“</a:t>
            </a:r>
            <a:r>
              <a:rPr lang="cs-CZ" b="1" i="1" smtClean="0"/>
              <a:t>graças </a:t>
            </a:r>
            <a:r>
              <a:rPr lang="cs-CZ" b="1" i="1"/>
              <a:t>a Deus</a:t>
            </a:r>
            <a:r>
              <a:rPr lang="cs-CZ"/>
              <a:t>“ </a:t>
            </a:r>
            <a:r>
              <a:rPr lang="cs-CZ" smtClean="0"/>
              <a:t>(corresponde </a:t>
            </a:r>
            <a:r>
              <a:rPr lang="cs-CZ"/>
              <a:t>ao árabe </a:t>
            </a:r>
            <a:r>
              <a:rPr lang="cs-CZ" b="1"/>
              <a:t>alhamdu lillâhi</a:t>
            </a:r>
            <a:r>
              <a:rPr lang="cs-CZ"/>
              <a:t>: </a:t>
            </a:r>
            <a:r>
              <a:rPr lang="cs-CZ" i="1"/>
              <a:t>hamida</a:t>
            </a:r>
            <a:r>
              <a:rPr lang="cs-CZ"/>
              <a:t> = louvar, </a:t>
            </a:r>
            <a:r>
              <a:rPr lang="cs-CZ" i="1"/>
              <a:t>hamdu=graças</a:t>
            </a:r>
            <a:r>
              <a:rPr lang="cs-CZ" smtClean="0"/>
              <a:t>)</a:t>
            </a:r>
            <a:endParaRPr lang="pt-PT" smtClean="0"/>
          </a:p>
          <a:p>
            <a:pPr lvl="1" algn="just"/>
            <a:r>
              <a:rPr lang="pt-PT" smtClean="0"/>
              <a:t>“</a:t>
            </a:r>
            <a:r>
              <a:rPr lang="cs-CZ" b="1" i="1" smtClean="0"/>
              <a:t>louvado </a:t>
            </a:r>
            <a:r>
              <a:rPr lang="cs-CZ" b="1" i="1"/>
              <a:t>seja Deus“</a:t>
            </a:r>
            <a:r>
              <a:rPr lang="cs-CZ"/>
              <a:t> </a:t>
            </a:r>
            <a:r>
              <a:rPr lang="cs-CZ" smtClean="0"/>
              <a:t>(</a:t>
            </a:r>
            <a:r>
              <a:rPr lang="cs-CZ"/>
              <a:t>literalmente </a:t>
            </a:r>
            <a:r>
              <a:rPr lang="cs-CZ" b="1"/>
              <a:t>mâ šâa ´llâhu</a:t>
            </a:r>
            <a:r>
              <a:rPr lang="pt-PT"/>
              <a:t> </a:t>
            </a:r>
            <a:r>
              <a:rPr lang="cs-CZ" b="1" smtClean="0"/>
              <a:t>o</a:t>
            </a:r>
            <a:r>
              <a:rPr lang="cs-CZ" smtClean="0"/>
              <a:t> </a:t>
            </a:r>
            <a:r>
              <a:rPr lang="cs-CZ"/>
              <a:t>que Deus quiser) </a:t>
            </a:r>
            <a:r>
              <a:rPr lang="pt-PT"/>
              <a:t>.</a:t>
            </a:r>
          </a:p>
          <a:p>
            <a:pPr marL="0" indent="0" algn="just">
              <a:buNone/>
            </a:pPr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3020060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3200" b="1" i="1" smtClean="0">
                <a:solidFill>
                  <a:srgbClr val="92D050"/>
                </a:solidFill>
              </a:rPr>
              <a:t>discussão</a:t>
            </a:r>
            <a:endParaRPr lang="pt-PT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M.P. Bóleo: </a:t>
            </a:r>
            <a:r>
              <a:rPr lang="cs-CZ"/>
              <a:t>opõe-se </a:t>
            </a:r>
            <a:r>
              <a:rPr lang="cs-CZ" b="1"/>
              <a:t>radicalmente</a:t>
            </a:r>
            <a:r>
              <a:rPr lang="cs-CZ"/>
              <a:t> a esta afirmação argumentando </a:t>
            </a:r>
            <a:r>
              <a:rPr lang="pt-PT"/>
              <a:t>com </a:t>
            </a:r>
            <a:r>
              <a:rPr lang="cs-CZ" b="1"/>
              <a:t>três pontos importantes</a:t>
            </a:r>
            <a:r>
              <a:rPr lang="cs-CZ"/>
              <a:t>: </a:t>
            </a:r>
            <a:endParaRPr lang="pt-PT"/>
          </a:p>
          <a:p>
            <a:pPr algn="just"/>
            <a:r>
              <a:rPr lang="pt-PT"/>
              <a:t>o sistema </a:t>
            </a:r>
            <a:r>
              <a:rPr lang="cs-CZ" b="1"/>
              <a:t>judaico-cristão</a:t>
            </a:r>
            <a:r>
              <a:rPr lang="pt-PT"/>
              <a:t> também era enumerativo, tal como o conceito septimana</a:t>
            </a:r>
          </a:p>
          <a:p>
            <a:pPr algn="just"/>
            <a:r>
              <a:rPr lang="pt-PT"/>
              <a:t>ressalta a influência eclesiástica: p.ex. </a:t>
            </a:r>
            <a:r>
              <a:rPr lang="cs-CZ"/>
              <a:t> </a:t>
            </a:r>
            <a:r>
              <a:rPr lang="cs-CZ" b="1"/>
              <a:t>Dominicus Deí</a:t>
            </a:r>
            <a:r>
              <a:rPr lang="pt-PT" b="1"/>
              <a:t> e feria </a:t>
            </a:r>
            <a:r>
              <a:rPr lang="cs-CZ" b="1"/>
              <a:t> </a:t>
            </a:r>
            <a:r>
              <a:rPr lang="pt-PT" b="1"/>
              <a:t>também foi implantado pela </a:t>
            </a:r>
            <a:r>
              <a:rPr lang="cs-CZ" b="1"/>
              <a:t>Igreja </a:t>
            </a:r>
            <a:endParaRPr lang="pt-PT"/>
          </a:p>
          <a:p>
            <a:pPr algn="just"/>
            <a:r>
              <a:rPr lang="cs-CZ"/>
              <a:t>E defende também a opinião de que o sistema enumerativo de origem judaico-cristã  influenciou também a nomenclatura dos dias da semana em outras línguas (eslavas e bálticas, por exemplo) que nunca se tinham encontrado sob a influência muçulmana. .  </a:t>
            </a:r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6404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checo: </a:t>
            </a:r>
          </a:p>
          <a:p>
            <a:r>
              <a:rPr lang="pt-PT" smtClean="0"/>
              <a:t>dia 1				</a:t>
            </a:r>
            <a:r>
              <a:rPr lang="cs-CZ" smtClean="0"/>
              <a:t>pondělí (odin)</a:t>
            </a:r>
            <a:endParaRPr lang="pt-PT" smtClean="0"/>
          </a:p>
          <a:p>
            <a:r>
              <a:rPr lang="pt-PT" smtClean="0"/>
              <a:t>dia 2</a:t>
            </a:r>
            <a:r>
              <a:rPr lang="cs-CZ" smtClean="0"/>
              <a:t>				úterý (vtornik)</a:t>
            </a:r>
            <a:endParaRPr lang="pt-PT" smtClean="0"/>
          </a:p>
          <a:p>
            <a:r>
              <a:rPr lang="pt-PT" smtClean="0"/>
              <a:t>dia </a:t>
            </a:r>
            <a:r>
              <a:rPr lang="cs-CZ" smtClean="0"/>
              <a:t>no meio			středa </a:t>
            </a:r>
            <a:endParaRPr lang="pt-PT" smtClean="0"/>
          </a:p>
          <a:p>
            <a:r>
              <a:rPr lang="pt-PT" smtClean="0"/>
              <a:t>dia 4</a:t>
            </a:r>
            <a:r>
              <a:rPr lang="cs-CZ" smtClean="0"/>
              <a:t>				čtvrtek</a:t>
            </a:r>
            <a:endParaRPr lang="pt-PT" smtClean="0"/>
          </a:p>
          <a:p>
            <a:r>
              <a:rPr lang="pt-PT" smtClean="0"/>
              <a:t>dia 5</a:t>
            </a:r>
            <a:r>
              <a:rPr lang="cs-CZ" smtClean="0"/>
              <a:t>				pátek</a:t>
            </a:r>
            <a:endParaRPr lang="pt-PT" smtClean="0"/>
          </a:p>
          <a:p>
            <a:r>
              <a:rPr lang="pt-PT" smtClean="0"/>
              <a:t>sábado</a:t>
            </a:r>
            <a:r>
              <a:rPr lang="cs-CZ" smtClean="0"/>
              <a:t>				sobota</a:t>
            </a:r>
            <a:endParaRPr lang="pt-PT" smtClean="0"/>
          </a:p>
          <a:p>
            <a:r>
              <a:rPr lang="pt-PT" smtClean="0"/>
              <a:t>não se faz nada</a:t>
            </a:r>
            <a:r>
              <a:rPr lang="cs-CZ" smtClean="0"/>
              <a:t>		neděle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231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/>
              <a:t/>
            </a:r>
            <a:br>
              <a:rPr lang="pt-PT" b="1" smtClean="0"/>
            </a:br>
            <a:r>
              <a:rPr lang="cs-CZ" b="1" i="1" smtClean="0">
                <a:solidFill>
                  <a:srgbClr val="00B050"/>
                </a:solidFill>
              </a:rPr>
              <a:t>feria</a:t>
            </a:r>
            <a:r>
              <a:rPr lang="cs-CZ" b="1" i="1">
                <a:solidFill>
                  <a:srgbClr val="00B050"/>
                </a:solidFill>
              </a:rPr>
              <a:t>, feriae - feira </a:t>
            </a:r>
            <a:br>
              <a:rPr lang="cs-CZ" b="1" i="1">
                <a:solidFill>
                  <a:srgbClr val="00B050"/>
                </a:solidFill>
              </a:rPr>
            </a:br>
            <a:endParaRPr lang="cs-CZ" b="1" i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smtClean="0"/>
              <a:t>O primeiro significado da palavra </a:t>
            </a:r>
            <a:r>
              <a:rPr lang="pt-PT" smtClean="0"/>
              <a:t>“feira” (</a:t>
            </a:r>
            <a:r>
              <a:rPr lang="cs-CZ" smtClean="0"/>
              <a:t>feria</a:t>
            </a:r>
            <a:r>
              <a:rPr lang="pt-PT" smtClean="0"/>
              <a:t>/</a:t>
            </a:r>
            <a:r>
              <a:rPr lang="cs-CZ" smtClean="0"/>
              <a:t>feriae</a:t>
            </a:r>
            <a:r>
              <a:rPr lang="pt-PT" smtClean="0"/>
              <a:t>)</a:t>
            </a:r>
            <a:r>
              <a:rPr lang="cs-CZ" smtClean="0"/>
              <a:t> era, portanto, o dia festivo cele</a:t>
            </a:r>
            <a:r>
              <a:rPr lang="pt-PT" smtClean="0"/>
              <a:t>b</a:t>
            </a:r>
            <a:r>
              <a:rPr lang="cs-CZ" smtClean="0"/>
              <a:t>rado na época medieval, </a:t>
            </a:r>
            <a:r>
              <a:rPr lang="cs-CZ" smtClean="0"/>
              <a:t>quando </a:t>
            </a:r>
            <a:r>
              <a:rPr lang="cs-CZ"/>
              <a:t>se organizavam </a:t>
            </a:r>
            <a:r>
              <a:rPr lang="cs-CZ" b="1"/>
              <a:t>festas e feiras e mercados</a:t>
            </a:r>
            <a:r>
              <a:rPr lang="cs-CZ"/>
              <a:t>, em torno das Igrejas, para compras e vendas dos produtos.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1a) </a:t>
            </a:r>
            <a:r>
              <a:rPr lang="cs-CZ" smtClean="0"/>
              <a:t>No </a:t>
            </a:r>
            <a:r>
              <a:rPr lang="cs-CZ" b="1"/>
              <a:t>latim tardio </a:t>
            </a:r>
            <a:r>
              <a:rPr lang="cs-CZ"/>
              <a:t>passou a indicar </a:t>
            </a:r>
            <a:r>
              <a:rPr lang="cs-CZ" b="1"/>
              <a:t>a própria feira, o mercado próprio</a:t>
            </a:r>
            <a:r>
              <a:rPr lang="cs-CZ" smtClean="0"/>
              <a:t>.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cs-CZ" smtClean="0"/>
              <a:t> </a:t>
            </a:r>
            <a:r>
              <a:rPr lang="pt-PT" smtClean="0"/>
              <a:t>1b) </a:t>
            </a:r>
            <a:r>
              <a:rPr lang="cs-CZ" smtClean="0"/>
              <a:t>Deste </a:t>
            </a:r>
            <a:r>
              <a:rPr lang="cs-CZ"/>
              <a:t>significado evoluiu: as férias, feriado (feriado nacional</a:t>
            </a:r>
            <a:r>
              <a:rPr lang="cs-CZ" smtClean="0"/>
              <a:t>)</a:t>
            </a:r>
            <a:endParaRPr lang="pt-PT" smtClean="0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2 .</a:t>
            </a:r>
            <a:r>
              <a:rPr lang="cs-CZ" smtClean="0"/>
              <a:t>passou </a:t>
            </a:r>
            <a:r>
              <a:rPr lang="cs-CZ"/>
              <a:t>a designar, entre os primeiros cristãos, </a:t>
            </a:r>
            <a:r>
              <a:rPr lang="cs-CZ" b="1"/>
              <a:t>os dias de trabalho, os dias úteis, </a:t>
            </a:r>
            <a:r>
              <a:rPr lang="cs-CZ"/>
              <a:t>que salvo o domingo, e na tentativa de eliminar os dias da semana pagãos, assumiu praticamente o significado </a:t>
            </a:r>
            <a:r>
              <a:rPr lang="cs-CZ" b="1"/>
              <a:t>do dia</a:t>
            </a:r>
            <a:r>
              <a:rPr lang="cs-CZ"/>
              <a:t>. Assim, </a:t>
            </a:r>
            <a:r>
              <a:rPr lang="cs-CZ" b="1"/>
              <a:t>ferialis</a:t>
            </a:r>
            <a:r>
              <a:rPr lang="cs-CZ"/>
              <a:t> – passou a significar </a:t>
            </a:r>
            <a:r>
              <a:rPr lang="cs-CZ" b="1"/>
              <a:t>de trabalho /laborais</a:t>
            </a:r>
            <a:r>
              <a:rPr lang="cs-CZ"/>
              <a:t>.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3707904" y="234888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3707904" y="436510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24672" y="321297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i="1" smtClean="0">
                <a:solidFill>
                  <a:srgbClr val="92D050"/>
                </a:solidFill>
              </a:rPr>
              <a:t>plurissemia da palavra feira 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/>
              <a:t>plurissemia </a:t>
            </a:r>
            <a:r>
              <a:rPr lang="cs-CZ"/>
              <a:t>da palavra feira. </a:t>
            </a:r>
            <a:r>
              <a:rPr lang="cs-CZ" b="1"/>
              <a:t>O Dicionário da Língua Portuguesa Contemporânea da Academia das Ciências de Lisboa, </a:t>
            </a:r>
            <a:r>
              <a:rPr lang="cs-CZ"/>
              <a:t>menciona no caso do lema „feira“ 9 significados (pg.1718). Nós limitamo-nos a citar dois (O 6o e o 8o significado )</a:t>
            </a:r>
          </a:p>
          <a:p>
            <a:r>
              <a:rPr lang="cs-CZ" b="1"/>
              <a:t>6.Confusão de vozes </a:t>
            </a:r>
            <a:r>
              <a:rPr lang="cs-CZ"/>
              <a:t>que lembra o barulho que há numa feira ou mercado público,“ e cita um exemplo da Quilino, (Anam Faunos, p.33)…Mas que feira vai ser esta? Calem-se já! „De vozes, relinchos e zurros, armou-e ali uma feira“. </a:t>
            </a:r>
          </a:p>
          <a:p>
            <a:r>
              <a:rPr lang="cs-CZ" b="1"/>
              <a:t>8</a:t>
            </a:r>
            <a:r>
              <a:rPr lang="cs-CZ"/>
              <a:t>. Estado de grande desordem, de grande </a:t>
            </a:r>
            <a:r>
              <a:rPr lang="pt-PT" smtClean="0"/>
              <a:t>d</a:t>
            </a:r>
            <a:r>
              <a:rPr lang="cs-CZ" smtClean="0"/>
              <a:t>esorganização </a:t>
            </a:r>
            <a:r>
              <a:rPr lang="cs-CZ"/>
              <a:t>e confusão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56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i="1" smtClean="0">
                <a:solidFill>
                  <a:schemeClr val="accent1"/>
                </a:solidFill>
              </a:rPr>
              <a:t>nomes pagãos em textos medievais</a:t>
            </a:r>
            <a:endParaRPr lang="cs-CZ" i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PT" smtClean="0"/>
              <a:t>Existem </a:t>
            </a:r>
            <a:r>
              <a:rPr lang="pt-PT"/>
              <a:t>afirmações relativas ao não uso dos nomes pagãos nos  documentos redigidos em português (i.e. textos editados a partir do século XII),  que dizem que </a:t>
            </a:r>
            <a:endParaRPr lang="pt-PT" smtClean="0"/>
          </a:p>
          <a:p>
            <a:pPr marL="0" indent="0" algn="just">
              <a:buNone/>
            </a:pPr>
            <a:r>
              <a:rPr lang="pt-PT"/>
              <a:t>	</a:t>
            </a:r>
            <a:r>
              <a:rPr lang="pt-PT" smtClean="0"/>
              <a:t>“</a:t>
            </a:r>
            <a:r>
              <a:rPr lang="pt-PT" b="1">
                <a:solidFill>
                  <a:schemeClr val="accent1"/>
                </a:solidFill>
              </a:rPr>
              <a:t>não há qualquer vestígio da designação </a:t>
            </a:r>
            <a:r>
              <a:rPr lang="pt-PT" b="1" smtClean="0">
                <a:solidFill>
                  <a:schemeClr val="accent1"/>
                </a:solidFill>
              </a:rPr>
              <a:t>	romana </a:t>
            </a:r>
            <a:r>
              <a:rPr lang="pt-PT" b="1">
                <a:solidFill>
                  <a:schemeClr val="accent1"/>
                </a:solidFill>
              </a:rPr>
              <a:t>pagã dos dias da semana nos textos </a:t>
            </a:r>
            <a:r>
              <a:rPr lang="pt-PT" b="1" smtClean="0">
                <a:solidFill>
                  <a:schemeClr val="accent1"/>
                </a:solidFill>
              </a:rPr>
              <a:t>	mais 	antigos </a:t>
            </a:r>
            <a:r>
              <a:rPr lang="pt-PT" b="1">
                <a:solidFill>
                  <a:schemeClr val="accent1"/>
                </a:solidFill>
              </a:rPr>
              <a:t>redigidos em português</a:t>
            </a:r>
            <a:r>
              <a:rPr lang="pt-PT"/>
              <a:t>” </a:t>
            </a:r>
            <a:r>
              <a:rPr lang="pt-PT" smtClean="0"/>
              <a:t>	(</a:t>
            </a:r>
            <a:r>
              <a:rPr lang="pt-PT"/>
              <a:t>http://pt.wikipedia.org/wiki/Martinho_de_Braga), 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 smtClean="0"/>
              <a:t>	ou </a:t>
            </a:r>
            <a:r>
              <a:rPr lang="pt-PT"/>
              <a:t>que </a:t>
            </a:r>
            <a:r>
              <a:rPr lang="cs-CZ"/>
              <a:t>„</a:t>
            </a:r>
            <a:r>
              <a:rPr lang="cs-CZ" b="1">
                <a:solidFill>
                  <a:schemeClr val="accent1"/>
                </a:solidFill>
              </a:rPr>
              <a:t>não há notícia, em documentos, de se </a:t>
            </a:r>
            <a:r>
              <a:rPr lang="pt-PT" b="1" smtClean="0">
                <a:solidFill>
                  <a:schemeClr val="accent1"/>
                </a:solidFill>
              </a:rPr>
              <a:t>	</a:t>
            </a:r>
            <a:r>
              <a:rPr lang="cs-CZ" b="1" smtClean="0">
                <a:solidFill>
                  <a:schemeClr val="accent1"/>
                </a:solidFill>
              </a:rPr>
              <a:t>haverem </a:t>
            </a:r>
            <a:r>
              <a:rPr lang="cs-CZ" b="1">
                <a:solidFill>
                  <a:schemeClr val="accent1"/>
                </a:solidFill>
              </a:rPr>
              <a:t>empregado </a:t>
            </a:r>
            <a:r>
              <a:rPr lang="cs-CZ" b="1" smtClean="0">
                <a:solidFill>
                  <a:schemeClr val="accent1"/>
                </a:solidFill>
              </a:rPr>
              <a:t>nomes </a:t>
            </a:r>
            <a:r>
              <a:rPr lang="cs-CZ" b="1">
                <a:solidFill>
                  <a:schemeClr val="accent1"/>
                </a:solidFill>
              </a:rPr>
              <a:t>pagãos </a:t>
            </a:r>
            <a:r>
              <a:rPr lang="pt-PT" b="1" smtClean="0">
                <a:solidFill>
                  <a:schemeClr val="accent1"/>
                </a:solidFill>
              </a:rPr>
              <a:t>	</a:t>
            </a:r>
            <a:r>
              <a:rPr lang="cs-CZ" b="1" smtClean="0">
                <a:solidFill>
                  <a:schemeClr val="accent1"/>
                </a:solidFill>
              </a:rPr>
              <a:t>corre</a:t>
            </a:r>
            <a:r>
              <a:rPr lang="pt-PT" b="1" smtClean="0">
                <a:solidFill>
                  <a:schemeClr val="accent1"/>
                </a:solidFill>
              </a:rPr>
              <a:t>s</a:t>
            </a:r>
            <a:r>
              <a:rPr lang="cs-CZ" b="1" smtClean="0">
                <a:solidFill>
                  <a:schemeClr val="accent1"/>
                </a:solidFill>
              </a:rPr>
              <a:t>pondentes</a:t>
            </a:r>
            <a:r>
              <a:rPr lang="cs-CZ"/>
              <a:t>“ (Bóleo: 21). </a:t>
            </a:r>
            <a:endParaRPr lang="pt-PT" smtClean="0"/>
          </a:p>
          <a:p>
            <a:pPr marL="0" indent="0" algn="just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463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smtClean="0">
                <a:solidFill>
                  <a:schemeClr val="accent1"/>
                </a:solidFill>
              </a:rPr>
              <a:t>vestígios em textos antigos</a:t>
            </a:r>
            <a:endParaRPr lang="cs-CZ" i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b="1" smtClean="0"/>
              <a:t>Linguateca-</a:t>
            </a:r>
            <a:r>
              <a:rPr lang="cs-CZ" b="1" smtClean="0"/>
              <a:t>Vercial </a:t>
            </a:r>
            <a:r>
              <a:rPr lang="pt-PT" b="1" smtClean="0"/>
              <a:t>/ </a:t>
            </a:r>
            <a:r>
              <a:rPr lang="pt-PT" b="1" i="1" smtClean="0"/>
              <a:t>Corpus </a:t>
            </a:r>
            <a:r>
              <a:rPr lang="pt-PT" b="1" i="1"/>
              <a:t>do Português</a:t>
            </a:r>
            <a:r>
              <a:rPr lang="pt-PT"/>
              <a:t>. </a:t>
            </a:r>
            <a:endParaRPr lang="pt-PT" smtClean="0"/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R</a:t>
            </a:r>
            <a:r>
              <a:rPr lang="pt-PT" smtClean="0"/>
              <a:t>ealmente, há </a:t>
            </a:r>
            <a:r>
              <a:rPr lang="pt-PT" smtClean="0"/>
              <a:t>poucos </a:t>
            </a:r>
            <a:r>
              <a:rPr lang="pt-PT" smtClean="0"/>
              <a:t>casos de </a:t>
            </a:r>
            <a:r>
              <a:rPr lang="pt-PT"/>
              <a:t>uso dos dias pagãos nas obras literárias, mas não conseguimos integrar, em nossa análise, explicações pormenorizadas das circunstâncias em que foram utilizadas.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917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smtClean="0"/>
              <a:t>exemplificação</a:t>
            </a:r>
            <a:r>
              <a:rPr lang="cs-CZ" i="1" smtClean="0"/>
              <a:t> – Lues/Lunes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cs-CZ" smtClean="0"/>
              <a:t>A </a:t>
            </a:r>
            <a:r>
              <a:rPr lang="cs-CZ"/>
              <a:t>Demanda do Santo Graal, na cópia do </a:t>
            </a:r>
            <a:r>
              <a:rPr lang="cs-CZ" b="1"/>
              <a:t>século </a:t>
            </a:r>
            <a:r>
              <a:rPr lang="cs-CZ" b="1" smtClean="0"/>
              <a:t>XV</a:t>
            </a:r>
            <a:r>
              <a:rPr lang="cs-CZ" smtClean="0"/>
              <a:t>, </a:t>
            </a:r>
            <a:r>
              <a:rPr lang="cs-CZ"/>
              <a:t>um uso frequente de</a:t>
            </a:r>
            <a:r>
              <a:rPr lang="cs-CZ" b="1"/>
              <a:t> lues/lunes</a:t>
            </a:r>
            <a:r>
              <a:rPr lang="cs-CZ"/>
              <a:t>. Encontrámos </a:t>
            </a:r>
            <a:r>
              <a:rPr lang="cs-CZ" b="1">
                <a:solidFill>
                  <a:schemeClr val="accent1"/>
                </a:solidFill>
              </a:rPr>
              <a:t>12 </a:t>
            </a:r>
            <a:r>
              <a:rPr lang="pt-PT" b="1" smtClean="0">
                <a:solidFill>
                  <a:schemeClr val="accent1"/>
                </a:solidFill>
              </a:rPr>
              <a:t>ocorrências </a:t>
            </a:r>
            <a:r>
              <a:rPr lang="cs-CZ" b="1" smtClean="0">
                <a:solidFill>
                  <a:schemeClr val="accent1"/>
                </a:solidFill>
              </a:rPr>
              <a:t>de </a:t>
            </a:r>
            <a:r>
              <a:rPr lang="cs-CZ" b="1">
                <a:solidFill>
                  <a:schemeClr val="accent1"/>
                </a:solidFill>
              </a:rPr>
              <a:t>lues e 6 de lunes</a:t>
            </a:r>
            <a:r>
              <a:rPr lang="cs-CZ"/>
              <a:t>, número então mais alto, comparativamente com </a:t>
            </a:r>
            <a:r>
              <a:rPr lang="cs-CZ" b="1">
                <a:solidFill>
                  <a:schemeClr val="accent1"/>
                </a:solidFill>
              </a:rPr>
              <a:t>segunda-feira </a:t>
            </a:r>
            <a:r>
              <a:rPr lang="cs-CZ"/>
              <a:t>no século </a:t>
            </a:r>
            <a:r>
              <a:rPr lang="cs-CZ" smtClean="0"/>
              <a:t>XV </a:t>
            </a:r>
            <a:r>
              <a:rPr lang="cs-CZ"/>
              <a:t>(</a:t>
            </a:r>
            <a:r>
              <a:rPr lang="cs-CZ" b="1">
                <a:solidFill>
                  <a:schemeClr val="accent1"/>
                </a:solidFill>
              </a:rPr>
              <a:t>8 ocorrências</a:t>
            </a:r>
            <a:r>
              <a:rPr lang="cs-CZ"/>
              <a:t>). </a:t>
            </a:r>
          </a:p>
          <a:p>
            <a:endParaRPr lang="pt-PT" smtClean="0"/>
          </a:p>
          <a:p>
            <a:pPr marL="0" indent="0">
              <a:buNone/>
            </a:pPr>
            <a:r>
              <a:rPr lang="pt-PT" smtClean="0"/>
              <a:t>                  </a:t>
            </a:r>
            <a:r>
              <a:rPr lang="cs-CZ" smtClean="0"/>
              <a:t>Deus </a:t>
            </a:r>
            <a:r>
              <a:rPr lang="cs-CZ"/>
              <a:t>e andarom aquele dia e outro sem aventura </a:t>
            </a:r>
            <a:r>
              <a:rPr lang="pt-PT" smtClean="0"/>
              <a:t>            </a:t>
            </a:r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              </a:t>
            </a:r>
            <a:r>
              <a:rPr lang="cs-CZ" smtClean="0"/>
              <a:t>achar</a:t>
            </a:r>
            <a:r>
              <a:rPr lang="cs-CZ"/>
              <a:t>. Assi que ûû dia </a:t>
            </a:r>
            <a:r>
              <a:rPr lang="cs-CZ" b="1" i="1"/>
              <a:t>lunes</a:t>
            </a:r>
            <a:r>
              <a:rPr lang="cs-CZ"/>
              <a:t> lhes aveo, de manhãã, </a:t>
            </a:r>
            <a:endParaRPr lang="pt-PT" smtClean="0"/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              </a:t>
            </a:r>
            <a:r>
              <a:rPr lang="cs-CZ" smtClean="0"/>
              <a:t>que </a:t>
            </a:r>
            <a:r>
              <a:rPr lang="cs-CZ"/>
              <a:t>chagarom a ûa cruz que se partia em</a:t>
            </a:r>
            <a:r>
              <a:rPr lang="cs-CZ" smtClean="0"/>
              <a:t>…</a:t>
            </a:r>
            <a:endParaRPr lang="pt-PT" smtClean="0"/>
          </a:p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                ...</a:t>
            </a:r>
            <a:r>
              <a:rPr lang="cs-CZ" smtClean="0"/>
              <a:t>poserom </a:t>
            </a:r>
            <a:r>
              <a:rPr lang="cs-CZ"/>
              <a:t>em sa seeda e contarom em qual guisa o matara </a:t>
            </a:r>
            <a:r>
              <a:rPr lang="pt-PT" smtClean="0"/>
              <a:t>  </a:t>
            </a:r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             </a:t>
            </a:r>
            <a:r>
              <a:rPr lang="cs-CZ" smtClean="0"/>
              <a:t>Galvam</a:t>
            </a:r>
            <a:r>
              <a:rPr lang="cs-CZ"/>
              <a:t>. ûû dia </a:t>
            </a:r>
            <a:r>
              <a:rPr lang="cs-CZ" b="1" i="1"/>
              <a:t>lunes</a:t>
            </a:r>
            <a:r>
              <a:rPr lang="cs-CZ"/>
              <a:t> chegarom dous cavaleiros a Camaalot </a:t>
            </a:r>
            <a:endParaRPr lang="pt-PT" smtClean="0"/>
          </a:p>
          <a:p>
            <a:pPr marL="0" indent="0">
              <a:buNone/>
            </a:pPr>
            <a:r>
              <a:rPr lang="pt-PT"/>
              <a:t> </a:t>
            </a:r>
            <a:r>
              <a:rPr lang="pt-PT" smtClean="0"/>
              <a:t>                </a:t>
            </a:r>
            <a:r>
              <a:rPr lang="cs-CZ" smtClean="0"/>
              <a:t>que </a:t>
            </a:r>
            <a:r>
              <a:rPr lang="cs-CZ"/>
              <a:t>levavam o corpo de Erec. E iam com …	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37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b="1" i="1" smtClean="0">
                <a:solidFill>
                  <a:srgbClr val="00B050"/>
                </a:solidFill>
              </a:rPr>
              <a:t>SEMANA = septimana  ou hebdomas?</a:t>
            </a:r>
            <a:endParaRPr lang="cs-CZ" b="1" i="1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PT" sz="1600" smtClean="0"/>
              <a:t>origem de septimana</a:t>
            </a:r>
            <a:endParaRPr lang="cs-CZ" sz="1600" i="1"/>
          </a:p>
          <a:p>
            <a:r>
              <a:rPr lang="cs-CZ" sz="1600"/>
              <a:t>A palavra </a:t>
            </a:r>
            <a:r>
              <a:rPr lang="cs-CZ" sz="1600" b="1" i="1" smtClean="0"/>
              <a:t>septimana</a:t>
            </a:r>
            <a:r>
              <a:rPr lang="cs-CZ" sz="1600" smtClean="0"/>
              <a:t> é </a:t>
            </a:r>
            <a:r>
              <a:rPr lang="cs-CZ" sz="1600"/>
              <a:t>de </a:t>
            </a:r>
            <a:r>
              <a:rPr lang="pt-PT" sz="1600" smtClean="0"/>
              <a:t> septimanus, a, um de </a:t>
            </a:r>
            <a:r>
              <a:rPr lang="cs-CZ" sz="1600" b="1" smtClean="0"/>
              <a:t>origem </a:t>
            </a:r>
            <a:r>
              <a:rPr lang="cs-CZ" sz="1600" b="1"/>
              <a:t>latina</a:t>
            </a:r>
            <a:r>
              <a:rPr lang="cs-CZ" sz="1600"/>
              <a:t>, e foi introduzida pelo latim eclesiástico nos fins do século </a:t>
            </a:r>
            <a:r>
              <a:rPr lang="cs-CZ" sz="1600" smtClean="0"/>
              <a:t>IV</a:t>
            </a:r>
            <a:r>
              <a:rPr lang="pt-PT" sz="1600" smtClean="0"/>
              <a:t> no significado de:</a:t>
            </a:r>
          </a:p>
          <a:p>
            <a:pPr lvl="1"/>
            <a:r>
              <a:rPr lang="cs-CZ" sz="1400" smtClean="0"/>
              <a:t>número </a:t>
            </a:r>
            <a:r>
              <a:rPr lang="cs-CZ" sz="1400" smtClean="0"/>
              <a:t>7</a:t>
            </a:r>
            <a:endParaRPr lang="pt-PT" sz="1400"/>
          </a:p>
          <a:p>
            <a:r>
              <a:rPr lang="cs-CZ" sz="1600" smtClean="0"/>
              <a:t>septimaní</a:t>
            </a:r>
            <a:r>
              <a:rPr lang="pt-PT" sz="1600" smtClean="0"/>
              <a:t> </a:t>
            </a:r>
            <a:r>
              <a:rPr lang="cs-CZ" sz="1600" smtClean="0"/>
              <a:t>(septimanorum</a:t>
            </a:r>
            <a:r>
              <a:rPr lang="cs-CZ" sz="1600"/>
              <a:t>) </a:t>
            </a:r>
            <a:endParaRPr lang="pt-PT" sz="1600" smtClean="0"/>
          </a:p>
          <a:p>
            <a:pPr lvl="1"/>
            <a:r>
              <a:rPr lang="cs-CZ" sz="1400" smtClean="0"/>
              <a:t>soldados </a:t>
            </a:r>
            <a:r>
              <a:rPr lang="cs-CZ" sz="1400"/>
              <a:t>da séptima </a:t>
            </a:r>
            <a:r>
              <a:rPr lang="cs-CZ" sz="1400" smtClean="0"/>
              <a:t>legi</a:t>
            </a:r>
            <a:r>
              <a:rPr lang="pt-PT" sz="1400" smtClean="0"/>
              <a:t>a</a:t>
            </a:r>
          </a:p>
          <a:p>
            <a:r>
              <a:rPr lang="pt-PT" sz="1600" smtClean="0"/>
              <a:t>septimana, ae</a:t>
            </a:r>
          </a:p>
          <a:p>
            <a:pPr lvl="1"/>
            <a:r>
              <a:rPr lang="pt-PT" sz="1400" smtClean="0"/>
              <a:t>semana</a:t>
            </a:r>
            <a:endParaRPr lang="pt-PT" sz="1400" smtClean="0"/>
          </a:p>
          <a:p>
            <a:endParaRPr lang="pt-PT" sz="1600"/>
          </a:p>
          <a:p>
            <a:pPr marL="0" indent="0">
              <a:buNone/>
            </a:pPr>
            <a:r>
              <a:rPr lang="cs-CZ" sz="1600" smtClean="0"/>
              <a:t>origem </a:t>
            </a:r>
            <a:r>
              <a:rPr lang="cs-CZ" sz="1600"/>
              <a:t> </a:t>
            </a:r>
            <a:r>
              <a:rPr lang="pt-PT" sz="1600" smtClean="0"/>
              <a:t>de </a:t>
            </a:r>
            <a:r>
              <a:rPr lang="cs-CZ" sz="1600" b="1" i="1" smtClean="0"/>
              <a:t>hebdomas</a:t>
            </a:r>
            <a:endParaRPr lang="pt-PT" sz="1600"/>
          </a:p>
          <a:p>
            <a:r>
              <a:rPr lang="pt-PT" sz="1600" smtClean="0"/>
              <a:t>palavra</a:t>
            </a:r>
            <a:r>
              <a:rPr lang="cs-CZ" sz="1600" smtClean="0"/>
              <a:t> </a:t>
            </a:r>
            <a:r>
              <a:rPr lang="cs-CZ" sz="1600" b="1"/>
              <a:t>grega ecleciástica </a:t>
            </a:r>
            <a:r>
              <a:rPr lang="cs-CZ" sz="1600" b="1" smtClean="0"/>
              <a:t> </a:t>
            </a:r>
            <a:r>
              <a:rPr lang="cs-CZ" sz="1600"/>
              <a:t>semanticamente relacionada com o </a:t>
            </a:r>
            <a:r>
              <a:rPr lang="cs-CZ" sz="1600" b="1"/>
              <a:t>período de 7 dias, meses e anos. </a:t>
            </a:r>
            <a:r>
              <a:rPr lang="cs-CZ" sz="1600"/>
              <a:t>(Bechara </a:t>
            </a:r>
            <a:r>
              <a:rPr lang="cs-CZ" sz="1600" i="1"/>
              <a:t>in Bastos</a:t>
            </a:r>
            <a:r>
              <a:rPr lang="cs-CZ" sz="1600"/>
              <a:t>: </a:t>
            </a:r>
            <a:r>
              <a:rPr lang="cs-CZ" sz="1600" smtClean="0"/>
              <a:t>pg.15)</a:t>
            </a:r>
            <a:endParaRPr lang="pt-PT" sz="1600" smtClean="0"/>
          </a:p>
          <a:p>
            <a:pPr algn="just"/>
            <a:r>
              <a:rPr lang="cs-CZ" sz="1600" smtClean="0"/>
              <a:t>necessidade </a:t>
            </a:r>
            <a:r>
              <a:rPr lang="cs-CZ" sz="1600"/>
              <a:t>das civilizações de </a:t>
            </a:r>
            <a:r>
              <a:rPr lang="pt-PT" sz="1600" smtClean="0"/>
              <a:t>“</a:t>
            </a:r>
            <a:r>
              <a:rPr lang="cs-CZ" sz="1600" smtClean="0"/>
              <a:t>contar </a:t>
            </a:r>
            <a:r>
              <a:rPr lang="cs-CZ" sz="1600"/>
              <a:t>o tempo em intervalos maiores a um dia,  para poder marcar a periodicidade de eventos religiosos e acontecimentos religiosos. </a:t>
            </a:r>
            <a:endParaRPr lang="pt-PT" sz="1600" smtClean="0"/>
          </a:p>
          <a:p>
            <a:pPr algn="just"/>
            <a:r>
              <a:rPr lang="pt-PT" sz="1600" smtClean="0"/>
              <a:t>o </a:t>
            </a:r>
            <a:r>
              <a:rPr lang="cs-CZ" sz="1600" smtClean="0"/>
              <a:t>dia </a:t>
            </a:r>
            <a:r>
              <a:rPr lang="cs-CZ" sz="1600"/>
              <a:t>que separava as semanas era o dia de atos religiosos e transações </a:t>
            </a:r>
            <a:r>
              <a:rPr lang="cs-CZ" sz="1600" smtClean="0"/>
              <a:t>comerciais</a:t>
            </a:r>
            <a:endParaRPr lang="pt-PT" sz="1600" smtClean="0"/>
          </a:p>
          <a:p>
            <a:r>
              <a:rPr lang="cs-CZ" sz="1600" smtClean="0"/>
              <a:t>„</a:t>
            </a:r>
            <a:r>
              <a:rPr lang="cs-CZ" sz="1600"/>
              <a:t>hebdomas“  </a:t>
            </a:r>
            <a:r>
              <a:rPr lang="cs-CZ" sz="1600" b="1"/>
              <a:t>só no século XIV </a:t>
            </a:r>
            <a:r>
              <a:rPr lang="cs-CZ" sz="1600"/>
              <a:t>foi substituída pelo seu equivalente latino </a:t>
            </a:r>
            <a:r>
              <a:rPr lang="cs-CZ" sz="1600" b="1" i="1" smtClean="0"/>
              <a:t>semana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2158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smtClean="0"/>
              <a:t>exemplificaçã</a:t>
            </a:r>
            <a:r>
              <a:rPr lang="cs-CZ" i="1" smtClean="0"/>
              <a:t>o  Martis/Martes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/>
              <a:t>Martis/Martes: </a:t>
            </a:r>
            <a:endParaRPr lang="cs-CZ"/>
          </a:p>
          <a:p>
            <a:pPr marL="0" indent="0">
              <a:buNone/>
            </a:pPr>
            <a:r>
              <a:rPr lang="cs-CZ" smtClean="0"/>
              <a:t>Na obra „</a:t>
            </a:r>
            <a:r>
              <a:rPr lang="cs-CZ" b="1" smtClean="0"/>
              <a:t>Cartas porguguesas de D.Jõao de Portel (1295-1320) </a:t>
            </a:r>
            <a:r>
              <a:rPr lang="cs-CZ" smtClean="0"/>
              <a:t> [Cartas portuguesas de D. João de Portel(1295-1320) D. João de Portel]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pPr marL="800100" lvl="2" indent="0">
              <a:buNone/>
            </a:pPr>
            <a:r>
              <a:rPr lang="cs-CZ"/>
              <a:t>E depos morte de uós ambos, assi como de suso dito é, os </a:t>
            </a:r>
            <a:r>
              <a:rPr lang="cs-CZ" smtClean="0"/>
              <a:t>dauã</a:t>
            </a:r>
            <a:r>
              <a:rPr lang="pt-PT" smtClean="0"/>
              <a:t> </a:t>
            </a:r>
            <a:r>
              <a:rPr lang="cs-CZ" smtClean="0"/>
              <a:t>dictos </a:t>
            </a:r>
            <a:r>
              <a:rPr lang="cs-CZ"/>
              <a:t>logares que a uós damos fiquem liures e quites e in paz, </a:t>
            </a:r>
            <a:r>
              <a:rPr lang="cs-CZ" smtClean="0"/>
              <a:t>e </a:t>
            </a:r>
            <a:r>
              <a:rPr lang="cs-CZ"/>
              <a:t>cu quanto acrecentamento uós y fezerdes, a nós e a nossa Ordim. E por este nosso feyto seer maes firme e maes stauil in todos uossos dias, assi como de suso dito é, damos a uós, sobredictos dõ Joã Perez d'Avoyn e a uossa muller, dõna Maria Afonso, esta nossa carta seelada de nossos seelos. Ffeyta en Merida</a:t>
            </a:r>
            <a:r>
              <a:rPr lang="cs-CZ" b="1"/>
              <a:t>, en nosso Cabidoo </a:t>
            </a:r>
            <a:r>
              <a:rPr lang="cs-CZ" b="1" smtClean="0"/>
              <a:t>geral</a:t>
            </a:r>
            <a:r>
              <a:rPr lang="cs-CZ" b="1"/>
              <a:t>, </a:t>
            </a:r>
            <a:r>
              <a:rPr lang="cs-CZ" b="1" u="sng"/>
              <a:t>Martes</a:t>
            </a:r>
            <a:r>
              <a:rPr lang="cs-CZ" b="1"/>
              <a:t>, XX dias andados de Março, </a:t>
            </a:r>
            <a:r>
              <a:rPr lang="cs-CZ"/>
              <a:t>da era de mil e CCCº e sex anos. Esta é a carta in como dõ Johan e sa moller </a:t>
            </a:r>
            <a:r>
              <a:rPr lang="cs-CZ" smtClean="0"/>
              <a:t>r</a:t>
            </a:r>
            <a:r>
              <a:rPr lang="pt-PT" smtClean="0"/>
              <a:t>o</a:t>
            </a:r>
            <a:r>
              <a:rPr lang="cs-CZ" smtClean="0"/>
              <a:t>dou </a:t>
            </a:r>
            <a:r>
              <a:rPr lang="cs-CZ"/>
              <a:t>a Steuã Perez o herdamento de Torres. Conuçuda cousa seia a todolos que esta carta uir? que eu, dõ Johan Perez d'Avoym, moordomo d'el rej de Portugal, ensenbra cõ ma moller, dõna Maria Afonso, rendamos a uós, Steuã Perez, almoxarife de Torres Nouas, en uida de nós anbos e de cada uu de nós, todolos herdamentos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300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smtClean="0"/>
              <a:t>exemplifica</a:t>
            </a:r>
            <a:r>
              <a:rPr lang="pt-PT" i="1" smtClean="0"/>
              <a:t>ção Mercurii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PT" sz="4900" smtClean="0"/>
              <a:t>Relembremos </a:t>
            </a:r>
            <a:r>
              <a:rPr lang="pt-PT" sz="4900"/>
              <a:t>o trabalho de João Pedro Ribeiro que fez uma investigação dos dias dos nomes pagãos nos documentos do português antigo. Encontrou </a:t>
            </a:r>
            <a:r>
              <a:rPr lang="pt-PT" sz="4900" b="1"/>
              <a:t>casos esporádicos</a:t>
            </a:r>
            <a:r>
              <a:rPr lang="pt-PT" sz="4900"/>
              <a:t> do uso dos nomes pagãos que citamos adiante: </a:t>
            </a:r>
            <a:endParaRPr lang="cs-CZ" sz="4900"/>
          </a:p>
          <a:p>
            <a:pPr marL="0" indent="0">
              <a:buNone/>
            </a:pPr>
            <a:r>
              <a:rPr lang="pt-PT" sz="4900"/>
              <a:t>	</a:t>
            </a:r>
            <a:endParaRPr lang="cs-CZ" sz="4900"/>
          </a:p>
          <a:p>
            <a:pPr marL="0" indent="0">
              <a:buNone/>
            </a:pPr>
            <a:r>
              <a:rPr lang="pt-PT" sz="4900" smtClean="0"/>
              <a:t>	Anno </a:t>
            </a:r>
            <a:r>
              <a:rPr lang="pt-PT" sz="4900"/>
              <a:t>1455, Indicç.3. anno 3º do Pontific.de Calist.III, die </a:t>
            </a:r>
            <a:r>
              <a:rPr lang="pt-PT" sz="4900" b="1">
                <a:solidFill>
                  <a:srgbClr val="FF0000"/>
                </a:solidFill>
              </a:rPr>
              <a:t>Mercurii</a:t>
            </a:r>
            <a:r>
              <a:rPr lang="pt-PT" sz="4900">
                <a:solidFill>
                  <a:srgbClr val="FF0000"/>
                </a:solidFill>
              </a:rPr>
              <a:t> </a:t>
            </a:r>
            <a:r>
              <a:rPr lang="pt-PT" sz="4900"/>
              <a:t>a 25 de </a:t>
            </a:r>
            <a:r>
              <a:rPr lang="pt-PT" sz="4900" smtClean="0"/>
              <a:t>	Junho</a:t>
            </a:r>
            <a:r>
              <a:rPr lang="pt-PT" sz="4900"/>
              <a:t>. </a:t>
            </a:r>
            <a:endParaRPr lang="cs-CZ" sz="4900"/>
          </a:p>
          <a:p>
            <a:pPr marL="0" indent="0">
              <a:buNone/>
            </a:pPr>
            <a:r>
              <a:rPr lang="pt-PT" sz="4900" smtClean="0"/>
              <a:t>	[</a:t>
            </a:r>
            <a:r>
              <a:rPr lang="pt-PT" sz="4900"/>
              <a:t>Afonso Gonçalves, notário público por </a:t>
            </a:r>
            <a:r>
              <a:rPr lang="pt-PT" sz="4900" smtClean="0"/>
              <a:t>aut</a:t>
            </a:r>
            <a:r>
              <a:rPr lang="cs-CZ" sz="4900" smtClean="0"/>
              <a:t>o</a:t>
            </a:r>
            <a:r>
              <a:rPr lang="pt-PT" sz="4900" smtClean="0"/>
              <a:t>ridade </a:t>
            </a:r>
            <a:r>
              <a:rPr lang="pt-PT" sz="4900"/>
              <a:t>régio, procuração de </a:t>
            </a:r>
            <a:r>
              <a:rPr lang="pt-PT" sz="4900" smtClean="0"/>
              <a:t>	D.Afonoso </a:t>
            </a:r>
            <a:r>
              <a:rPr lang="pt-PT" sz="4900"/>
              <a:t>V]</a:t>
            </a:r>
            <a:endParaRPr lang="cs-CZ" sz="4900"/>
          </a:p>
          <a:p>
            <a:pPr marL="0" indent="0">
              <a:buNone/>
            </a:pPr>
            <a:r>
              <a:rPr lang="pt-PT" sz="4900"/>
              <a:t> </a:t>
            </a:r>
            <a:endParaRPr lang="cs-CZ" sz="4900"/>
          </a:p>
          <a:p>
            <a:pPr marL="0" indent="0">
              <a:buNone/>
            </a:pPr>
            <a:r>
              <a:rPr lang="pt-PT" sz="4900" smtClean="0"/>
              <a:t>	1420</a:t>
            </a:r>
            <a:r>
              <a:rPr lang="pt-PT" sz="4900"/>
              <a:t>, Indict.3ª,  die </a:t>
            </a:r>
            <a:r>
              <a:rPr lang="pt-PT" sz="4900">
                <a:solidFill>
                  <a:srgbClr val="FF0000"/>
                </a:solidFill>
              </a:rPr>
              <a:t>Martis</a:t>
            </a:r>
            <a:r>
              <a:rPr lang="pt-PT" sz="4900"/>
              <a:t>, </a:t>
            </a:r>
            <a:r>
              <a:rPr lang="pt-PT" sz="4900" smtClean="0"/>
              <a:t>28 </a:t>
            </a:r>
            <a:r>
              <a:rPr lang="pt-PT" sz="4900"/>
              <a:t>mensis </a:t>
            </a:r>
            <a:r>
              <a:rPr lang="pt-PT" sz="4900" smtClean="0"/>
              <a:t>Maii</a:t>
            </a:r>
            <a:r>
              <a:rPr lang="cs-CZ" sz="4900"/>
              <a:t> </a:t>
            </a:r>
            <a:r>
              <a:rPr lang="cs-CZ" sz="4900" smtClean="0"/>
              <a:t> </a:t>
            </a:r>
            <a:r>
              <a:rPr lang="pt-PT" sz="4900" smtClean="0"/>
              <a:t>[Martim </a:t>
            </a:r>
            <a:r>
              <a:rPr lang="pt-PT" sz="4900"/>
              <a:t>Lobo, Cartório do </a:t>
            </a:r>
            <a:r>
              <a:rPr lang="pt-PT" sz="4900" smtClean="0"/>
              <a:t>	Mosteiro    </a:t>
            </a:r>
            <a:r>
              <a:rPr lang="pt-PT" sz="4900" smtClean="0"/>
              <a:t>    </a:t>
            </a:r>
            <a:r>
              <a:rPr lang="pt-PT" sz="4900" smtClean="0"/>
              <a:t>de </a:t>
            </a:r>
            <a:r>
              <a:rPr lang="pt-PT" sz="4900"/>
              <a:t>Sto. </a:t>
            </a:r>
            <a:r>
              <a:rPr lang="pt-PT" sz="4900" smtClean="0"/>
              <a:t> Tirso</a:t>
            </a:r>
            <a:r>
              <a:rPr lang="pt-PT" sz="4900"/>
              <a:t>]</a:t>
            </a:r>
            <a:endParaRPr lang="cs-CZ" sz="4900"/>
          </a:p>
          <a:p>
            <a:pPr marL="0" indent="0">
              <a:buNone/>
            </a:pPr>
            <a:r>
              <a:rPr lang="pt-PT" sz="4900" smtClean="0"/>
              <a:t> </a:t>
            </a:r>
            <a:endParaRPr lang="cs-CZ" sz="4900"/>
          </a:p>
          <a:p>
            <a:pPr marL="0" indent="0" algn="just">
              <a:buNone/>
            </a:pPr>
            <a:r>
              <a:rPr lang="pt-PT" sz="5500"/>
              <a:t>Concorde-se </a:t>
            </a:r>
            <a:r>
              <a:rPr lang="pt-PT" sz="5500" smtClean="0"/>
              <a:t>com Ribeiro </a:t>
            </a:r>
            <a:r>
              <a:rPr lang="pt-PT" sz="5500"/>
              <a:t>que afirma que os casos deste uso são tão esporádicos que “antes de os aceitarmos,  seria necessário primeiro  estudar de perto as circustâncias em que foram empregadas as designações </a:t>
            </a:r>
            <a:r>
              <a:rPr lang="pt-PT" sz="5500" smtClean="0"/>
              <a:t>pagãos .</a:t>
            </a:r>
            <a:endParaRPr lang="cs-CZ" sz="3800"/>
          </a:p>
          <a:p>
            <a:pPr marL="0" indent="0" algn="just">
              <a:buNone/>
            </a:pPr>
            <a:r>
              <a:rPr lang="pt-PT" sz="3800"/>
              <a:t> </a:t>
            </a:r>
            <a:endParaRPr lang="cs-CZ" sz="3800"/>
          </a:p>
        </p:txBody>
      </p:sp>
    </p:spTree>
    <p:extLst>
      <p:ext uri="{BB962C8B-B14F-4D97-AF65-F5344CB8AC3E}">
        <p14:creationId xmlns:p14="http://schemas.microsoft.com/office/powerpoint/2010/main" val="1515824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mtClean="0"/>
              <a:t>O sistema litúrgico (enumerativo) em Espanha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 smtClean="0"/>
              <a:t>Quanto </a:t>
            </a:r>
            <a:r>
              <a:rPr lang="pt-PT"/>
              <a:t>ao castelhano, ainda nos textos do século XI foram encontrados casos dos nomes dos dias da semana litúrgicos  (Boleo:18). Não obstante, estes não passaram a ser adoptados pelos castelhanos</a:t>
            </a:r>
            <a:r>
              <a:rPr lang="pt-PT" sz="1800"/>
              <a:t>. </a:t>
            </a:r>
            <a:endParaRPr lang="cs-CZ" sz="1800"/>
          </a:p>
          <a:p>
            <a:pPr marL="0" indent="0" algn="just">
              <a:buNone/>
            </a:pPr>
            <a:r>
              <a:rPr lang="cs-CZ" smtClean="0"/>
              <a:t>O </a:t>
            </a:r>
            <a:r>
              <a:rPr lang="cs-CZ"/>
              <a:t>sistema enumerativo usou-se também em Espanha</a:t>
            </a:r>
            <a:r>
              <a:rPr lang="cs-CZ" smtClean="0"/>
              <a:t>,</a:t>
            </a:r>
            <a:r>
              <a:rPr lang="pt-PT" smtClean="0"/>
              <a:t> não só na parte meridional como também,  </a:t>
            </a:r>
            <a:r>
              <a:rPr lang="cs-CZ" smtClean="0"/>
              <a:t>na </a:t>
            </a:r>
            <a:r>
              <a:rPr lang="cs-CZ"/>
              <a:t>parte setentrional,  pelos menos </a:t>
            </a:r>
            <a:r>
              <a:rPr lang="cs-CZ" b="1" u="sng"/>
              <a:t>durante a primeira metade do século </a:t>
            </a:r>
            <a:r>
              <a:rPr lang="cs-CZ" b="1" u="sng" smtClean="0"/>
              <a:t>XII</a:t>
            </a:r>
            <a:r>
              <a:rPr lang="pt-PT" b="1" u="sng" smtClean="0"/>
              <a:t>:</a:t>
            </a:r>
            <a:r>
              <a:rPr lang="pt-PT" b="1" smtClean="0"/>
              <a:t> </a:t>
            </a:r>
            <a:r>
              <a:rPr lang="cs-CZ" b="1" smtClean="0">
                <a:solidFill>
                  <a:srgbClr val="FF0000"/>
                </a:solidFill>
              </a:rPr>
              <a:t>sexta </a:t>
            </a:r>
            <a:r>
              <a:rPr lang="cs-CZ" b="1">
                <a:solidFill>
                  <a:srgbClr val="FF0000"/>
                </a:solidFill>
              </a:rPr>
              <a:t>feria, IIIa feria, </a:t>
            </a:r>
            <a:r>
              <a:rPr lang="pt-PT" b="1" smtClean="0">
                <a:solidFill>
                  <a:srgbClr val="FF0000"/>
                </a:solidFill>
              </a:rPr>
              <a:t>p</a:t>
            </a:r>
            <a:r>
              <a:rPr lang="cs-CZ" b="1" smtClean="0">
                <a:solidFill>
                  <a:srgbClr val="FF0000"/>
                </a:solidFill>
              </a:rPr>
              <a:t>rima </a:t>
            </a:r>
            <a:r>
              <a:rPr lang="cs-CZ" b="1">
                <a:solidFill>
                  <a:srgbClr val="FF0000"/>
                </a:solidFill>
              </a:rPr>
              <a:t>feira. </a:t>
            </a:r>
            <a:r>
              <a:rPr lang="cs-CZ"/>
              <a:t>Segundo Bóleo, é impossível estabelecer com segurança até quando se usava o sistema enumerativo em Espanha, sendo que raras vezes vem indicado nos documentos antigos escritos o dia da semana (Boleo percorreu 290 documentos e só em 19 aparece </a:t>
            </a:r>
            <a:r>
              <a:rPr lang="cs-CZ" smtClean="0"/>
              <a:t>essa </a:t>
            </a:r>
            <a:r>
              <a:rPr lang="cs-CZ"/>
              <a:t>indicação). 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829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smtClean="0"/>
              <a:t>Uma curiosidade histórica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mtClean="0"/>
              <a:t> </a:t>
            </a:r>
            <a:r>
              <a:rPr lang="cs-CZ"/>
              <a:t>Considerámos muito interessante também a ocorrência do Sprep (a)+ Det.(uma/uma)+N no aspecto  pontual, situação semelhante ao caso que seguirá </a:t>
            </a:r>
            <a:r>
              <a:rPr lang="cs-CZ" smtClean="0"/>
              <a:t>adiante</a:t>
            </a:r>
            <a:r>
              <a:rPr lang="pt-PT" smtClean="0"/>
              <a:t>. </a:t>
            </a:r>
            <a:r>
              <a:rPr lang="cs-CZ" smtClean="0"/>
              <a:t>Ao </a:t>
            </a:r>
            <a:r>
              <a:rPr lang="cs-CZ"/>
              <a:t>contrário do actual uso reiterativo desta construção, foram encontrados casos usados no aspecto pontual. </a:t>
            </a:r>
          </a:p>
          <a:p>
            <a:pPr marL="0" indent="0">
              <a:buNone/>
            </a:pPr>
            <a:endParaRPr lang="cs-CZ"/>
          </a:p>
          <a:p>
            <a:pPr marL="400050" lvl="1" indent="0" algn="just">
              <a:buNone/>
            </a:pPr>
            <a:r>
              <a:rPr lang="cs-CZ"/>
              <a:t>[id=«O Pároco de Aldeia Prosa Alexandro Herculano =1825»]: Um moço do Bartolomeu da Ventosa, rapazote de quinze anos, quatro meses, vinte e quatro dias e vinte e três horas e três quatros completos (por ter nascido </a:t>
            </a:r>
            <a:r>
              <a:rPr lang="cs-CZ" b="1">
                <a:solidFill>
                  <a:srgbClr val="00B0F0"/>
                </a:solidFill>
              </a:rPr>
              <a:t>a uma segunda-feira </a:t>
            </a:r>
            <a:r>
              <a:rPr lang="cs-CZ"/>
              <a:t>à meia-noite menos um quarto, de 2 para 3 de Março) , neste grande dia do orago pilhara ao moleiro duas graças a um tempo, a de deixar em descanso o seu tonel das Danaides, a implacável joeira, e a de poder assistir à festa e ouvir a missa cantada e o sermão, em vez de ir acabar o pesado sono da madrugada à missa das almas .</a:t>
            </a:r>
          </a:p>
          <a:p>
            <a:pPr marL="0" indent="0">
              <a:buNone/>
            </a:pPr>
            <a:r>
              <a:rPr lang="cs-CZ"/>
              <a:t> 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97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/>
              <a:t>Uma curiosidade </a:t>
            </a:r>
            <a:r>
              <a:rPr lang="pt-PT" i="1" smtClean="0"/>
              <a:t>textual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/>
              <a:t>No </a:t>
            </a:r>
            <a:r>
              <a:rPr lang="pt-PT" smtClean="0"/>
              <a:t>corpus </a:t>
            </a:r>
            <a:r>
              <a:rPr lang="cs-CZ" smtClean="0"/>
              <a:t>Linguateca </a:t>
            </a:r>
            <a:r>
              <a:rPr lang="cs-CZ"/>
              <a:t>- CETEM PUBLICO encontrámos, curiosamente, as mesmas construções num número mais elevado, sendo que a maiora delas apontam para </a:t>
            </a:r>
            <a:r>
              <a:rPr lang="cs-CZ" b="1"/>
              <a:t>o aspecto reiterativo</a:t>
            </a:r>
            <a:r>
              <a:rPr lang="cs-CZ"/>
              <a:t> (embora usados com o pretérito perfeito simples) e uns </a:t>
            </a:r>
            <a:r>
              <a:rPr lang="cs-CZ" smtClean="0"/>
              <a:t>pouco</a:t>
            </a:r>
            <a:r>
              <a:rPr lang="pt-PT" smtClean="0"/>
              <a:t>s</a:t>
            </a:r>
            <a:r>
              <a:rPr lang="cs-CZ" smtClean="0"/>
              <a:t> </a:t>
            </a:r>
            <a:r>
              <a:rPr lang="cs-CZ"/>
              <a:t>casos para o aspecto pontual. Veja-se, a diferença entre as seguintes duas frases: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 uma ter</a:t>
            </a:r>
            <a:r>
              <a:rPr lang="pt-PT" smtClean="0"/>
              <a:t>ça-feira x à  terça-feira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 algn="just">
              <a:buNone/>
            </a:pPr>
            <a:r>
              <a:rPr lang="cs-CZ"/>
              <a:t>[par=ext1535770-clt-91a-1</a:t>
            </a:r>
            <a:r>
              <a:rPr lang="cs-CZ" smtClean="0"/>
              <a:t>]:</a:t>
            </a:r>
            <a:r>
              <a:rPr lang="pt-PT" smtClean="0"/>
              <a:t> </a:t>
            </a:r>
            <a:r>
              <a:rPr lang="cs-CZ" smtClean="0"/>
              <a:t>Segundo </a:t>
            </a:r>
            <a:r>
              <a:rPr lang="cs-CZ"/>
              <a:t>os responsáveis da estação, ainda é cedo para precisar em que dia da semana «Lieutenant Lorena» fará o serão de alguns milhões de franceses, mas «provavelmente será</a:t>
            </a:r>
            <a:r>
              <a:rPr lang="cs-CZ" b="1"/>
              <a:t> </a:t>
            </a:r>
            <a:r>
              <a:rPr lang="cs-CZ" b="1">
                <a:solidFill>
                  <a:srgbClr val="00B0F0"/>
                </a:solidFill>
              </a:rPr>
              <a:t>a uma terça-feira</a:t>
            </a:r>
            <a:r>
              <a:rPr lang="cs-CZ" b="1"/>
              <a:t>» .</a:t>
            </a:r>
            <a:endParaRPr lang="cs-CZ"/>
          </a:p>
          <a:p>
            <a:pPr marL="800100" lvl="2" indent="0">
              <a:buNone/>
            </a:pPr>
            <a:endParaRPr lang="pt-PT" smtClean="0"/>
          </a:p>
          <a:p>
            <a:pPr marL="800100" lvl="2" indent="0" algn="just">
              <a:buNone/>
            </a:pPr>
            <a:r>
              <a:rPr lang="cs-CZ" smtClean="0"/>
              <a:t>[</a:t>
            </a:r>
            <a:r>
              <a:rPr lang="cs-CZ"/>
              <a:t>par=ext928655-pol-95b-2</a:t>
            </a:r>
            <a:r>
              <a:rPr lang="cs-CZ" smtClean="0"/>
              <a:t>]: </a:t>
            </a:r>
            <a:r>
              <a:rPr lang="cs-CZ"/>
              <a:t>Reunido excepcionalmente </a:t>
            </a:r>
            <a:r>
              <a:rPr lang="cs-CZ" b="1">
                <a:solidFill>
                  <a:srgbClr val="00B0F0"/>
                </a:solidFill>
              </a:rPr>
              <a:t>a uma quarta-feira</a:t>
            </a:r>
            <a:r>
              <a:rPr lang="cs-CZ"/>
              <a:t> </a:t>
            </a:r>
            <a:r>
              <a:rPr lang="cs-CZ" smtClean="0"/>
              <a:t>- </a:t>
            </a:r>
            <a:r>
              <a:rPr lang="cs-CZ"/>
              <a:t>o primeiro-ministro assiste hoje a exercícios das tropas portuguesas que vão para a </a:t>
            </a:r>
            <a:r>
              <a:rPr lang="cs-CZ" smtClean="0"/>
              <a:t>Bósnia, </a:t>
            </a:r>
            <a:r>
              <a:rPr lang="cs-CZ"/>
              <a:t>o Conselho de Ministros aprovou ontem as seguintes medidas :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62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Uma curiosidade histórica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mtClean="0"/>
              <a:t> </a:t>
            </a:r>
            <a:r>
              <a:rPr lang="cs-CZ"/>
              <a:t>Um caso ainda mais curioso foi o uso do Sprep.(a)+Det (+o/a)+N,  no sentido pontual. Esta construção no valor pontual apareceu ainda nos textos do século </a:t>
            </a:r>
            <a:r>
              <a:rPr lang="cs-CZ" b="1"/>
              <a:t>XV - XVI</a:t>
            </a:r>
            <a:r>
              <a:rPr lang="cs-CZ"/>
              <a:t>, por exemplo,  nas peças do teatro de </a:t>
            </a:r>
            <a:r>
              <a:rPr lang="cs-CZ" b="1"/>
              <a:t>Gil Vicente</a:t>
            </a:r>
            <a:r>
              <a:rPr lang="cs-CZ"/>
              <a:t> e na </a:t>
            </a:r>
            <a:r>
              <a:rPr lang="cs-CZ" b="1"/>
              <a:t>Carta a El-rei Dom Manuel Sobre o Achamento do Brasil (1500</a:t>
            </a:r>
            <a:r>
              <a:rPr lang="cs-CZ"/>
              <a:t>). É pouco provável que se </a:t>
            </a:r>
            <a:r>
              <a:rPr lang="cs-CZ" smtClean="0"/>
              <a:t>contin</a:t>
            </a:r>
            <a:r>
              <a:rPr lang="pt-PT" smtClean="0"/>
              <a:t>ú</a:t>
            </a:r>
            <a:r>
              <a:rPr lang="cs-CZ" smtClean="0"/>
              <a:t>e </a:t>
            </a:r>
            <a:r>
              <a:rPr lang="cs-CZ"/>
              <a:t>a usar no sentido pontual nos textos modernos da língua portuguesa contemporânea. Este uso já não o encotrámos nos textos posteriores a Carta a El-rei Dom Manuel.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496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Exemplificação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/>
              <a:t>[id=«Carta a El-rei Dom Manuel Sobre o Achamento do Brasil Prosa PVC=1500</a:t>
            </a:r>
            <a:r>
              <a:rPr lang="cs-CZ" smtClean="0"/>
              <a:t>»]: </a:t>
            </a:r>
            <a:r>
              <a:rPr lang="cs-CZ"/>
              <a:t>E a noute seguinte, </a:t>
            </a:r>
            <a:r>
              <a:rPr lang="cs-CZ" b="1"/>
              <a:t>à </a:t>
            </a:r>
            <a:r>
              <a:rPr lang="cs-CZ" b="1" smtClean="0"/>
              <a:t>segunda-feira</a:t>
            </a:r>
            <a:r>
              <a:rPr lang="cs-CZ" b="1"/>
              <a:t>,</a:t>
            </a:r>
            <a:r>
              <a:rPr lang="cs-CZ"/>
              <a:t> quando lhe </a:t>
            </a:r>
            <a:r>
              <a:rPr lang="cs-CZ" b="1"/>
              <a:t>amanheceu</a:t>
            </a:r>
            <a:r>
              <a:rPr lang="cs-CZ"/>
              <a:t>, </a:t>
            </a:r>
            <a:r>
              <a:rPr lang="cs-CZ" b="1"/>
              <a:t>se perdeu </a:t>
            </a:r>
            <a:r>
              <a:rPr lang="cs-CZ"/>
              <a:t>da frota Vasco d'Ataíde, com a sua nau, sem aí haver tempo forte nem contrairo para poder ser .</a:t>
            </a:r>
          </a:p>
          <a:p>
            <a:endParaRPr lang="cs-CZ"/>
          </a:p>
          <a:p>
            <a:pPr marL="0" indent="0">
              <a:buNone/>
            </a:pPr>
            <a:r>
              <a:rPr lang="cs-CZ"/>
              <a:t>[id=«Auto da Índia Teatro GV=1509»]: Foi isso à quarta-feira, aquela logo primeira ?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000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>
                <a:solidFill>
                  <a:srgbClr val="92D050"/>
                </a:solidFill>
              </a:rPr>
              <a:t>Provérbios e </a:t>
            </a:r>
            <a:r>
              <a:rPr lang="pt-PT" b="1" i="1" smtClean="0">
                <a:solidFill>
                  <a:srgbClr val="92D050"/>
                </a:solidFill>
              </a:rPr>
              <a:t>tradição judaico-cristá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1114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pt-PT" sz="3600" smtClean="0"/>
          </a:p>
          <a:p>
            <a:pPr marL="0" indent="0" algn="just">
              <a:buNone/>
            </a:pPr>
            <a:r>
              <a:rPr lang="cs-CZ" sz="3600" smtClean="0"/>
              <a:t> </a:t>
            </a:r>
            <a:r>
              <a:rPr lang="cs-CZ" sz="3600"/>
              <a:t>a </a:t>
            </a:r>
            <a:r>
              <a:rPr lang="cs-CZ" sz="3600" b="1"/>
              <a:t>tradição judaico-cristã </a:t>
            </a:r>
            <a:r>
              <a:rPr lang="cs-CZ" sz="3600"/>
              <a:t>no modo como é visto o trabalho, o respeito pe</a:t>
            </a:r>
            <a:r>
              <a:rPr lang="cs-CZ" sz="3600" b="1"/>
              <a:t>los dias de descanso </a:t>
            </a:r>
            <a:r>
              <a:rPr lang="cs-CZ" sz="3600"/>
              <a:t>e o calendário religioso. </a:t>
            </a:r>
            <a:r>
              <a:rPr lang="pt-PT" sz="3600" b="1" smtClean="0"/>
              <a:t> </a:t>
            </a:r>
          </a:p>
          <a:p>
            <a:pPr marL="0" indent="0" algn="just">
              <a:buNone/>
            </a:pPr>
            <a:endParaRPr lang="pt-PT" sz="3600" b="1"/>
          </a:p>
          <a:p>
            <a:pPr marL="0" indent="0" algn="just">
              <a:buNone/>
            </a:pPr>
            <a:r>
              <a:rPr lang="cs-CZ" b="1"/>
              <a:t>A sexta-feira </a:t>
            </a:r>
            <a:r>
              <a:rPr lang="cs-CZ"/>
              <a:t>é normalmente relacionada com a </a:t>
            </a:r>
            <a:r>
              <a:rPr lang="cs-CZ" b="1"/>
              <a:t>Paixão de Cristo</a:t>
            </a:r>
            <a:r>
              <a:rPr lang="cs-CZ"/>
              <a:t>, pode ser, portanto, um dia de luto, tristeza, dor, e um dia “santo”, isto é de forte </a:t>
            </a:r>
            <a:r>
              <a:rPr lang="cs-CZ" b="1"/>
              <a:t>simbolismo e conotação religiosa</a:t>
            </a:r>
            <a:r>
              <a:rPr lang="cs-CZ"/>
              <a:t>. Sexta-feira era </a:t>
            </a:r>
            <a:r>
              <a:rPr lang="cs-CZ" b="1"/>
              <a:t>dia de oração, de jejum, de abstinência corporal e sexual, de trabalhos leves.</a:t>
            </a:r>
            <a:r>
              <a:rPr lang="cs-CZ"/>
              <a:t> Não se cortava o cabelo, por exemplo</a:t>
            </a:r>
            <a:r>
              <a:rPr lang="cs-CZ"/>
              <a:t>. </a:t>
            </a:r>
            <a:endParaRPr lang="pt-PT" smtClean="0"/>
          </a:p>
          <a:p>
            <a:pPr marL="0" indent="0" algn="just">
              <a:buNone/>
            </a:pPr>
            <a:r>
              <a:rPr lang="pt-PT" b="1" smtClean="0"/>
              <a:t>Sábado</a:t>
            </a:r>
            <a:r>
              <a:rPr lang="pt-PT" smtClean="0"/>
              <a:t>  era o dia de descanso</a:t>
            </a:r>
          </a:p>
        </p:txBody>
      </p:sp>
    </p:spTree>
    <p:extLst>
      <p:ext uri="{BB962C8B-B14F-4D97-AF65-F5344CB8AC3E}">
        <p14:creationId xmlns:p14="http://schemas.microsoft.com/office/powerpoint/2010/main" val="1273577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provérbios – tradição pagã</a:t>
            </a:r>
            <a:endParaRPr lang="pt-PT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/>
              <a:t>Outros dias da semana, apesar do forte enraizamento da tradição cristã, seguiam a </a:t>
            </a:r>
            <a:r>
              <a:rPr lang="cs-CZ" b="1"/>
              <a:t>tradição pagã</a:t>
            </a:r>
            <a:r>
              <a:rPr lang="cs-CZ"/>
              <a:t>, nomeadamente </a:t>
            </a:r>
            <a:r>
              <a:rPr lang="cs-CZ" b="1"/>
              <a:t>romana</a:t>
            </a:r>
            <a:r>
              <a:rPr lang="cs-CZ"/>
              <a:t>, e do relacionamento com os deuses que representavam</a:t>
            </a:r>
            <a:r>
              <a:rPr lang="cs-CZ"/>
              <a:t>. </a:t>
            </a:r>
            <a:endParaRPr lang="pt-PT" smtClean="0"/>
          </a:p>
          <a:p>
            <a:pPr marL="0" indent="0" algn="just">
              <a:buNone/>
            </a:pPr>
            <a:r>
              <a:rPr lang="cs-CZ" smtClean="0"/>
              <a:t>Assim</a:t>
            </a:r>
            <a:r>
              <a:rPr lang="cs-CZ"/>
              <a:t>, havia actividades que não se realizavam num dia por que não era “favorável”, mas noutro, de acordo com o </a:t>
            </a:r>
            <a:r>
              <a:rPr lang="cs-CZ" b="1"/>
              <a:t>deus tutelar desse dia</a:t>
            </a:r>
            <a:r>
              <a:rPr lang="cs-CZ"/>
              <a:t>. </a:t>
            </a:r>
            <a:r>
              <a:rPr lang="pt-PT" smtClean="0"/>
              <a:t> </a:t>
            </a:r>
            <a:endParaRPr lang="cs-CZ" b="1"/>
          </a:p>
          <a:p>
            <a:pPr marL="0" indent="0" algn="just">
              <a:buNone/>
            </a:pPr>
            <a:endParaRPr lang="cs-CZ" b="1"/>
          </a:p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83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smtClean="0">
                <a:solidFill>
                  <a:srgbClr val="92D050"/>
                </a:solidFill>
              </a:rPr>
              <a:t>Caldeus e Hebreus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600"/>
              <a:t>O sistema de 7 dias foi </a:t>
            </a:r>
            <a:r>
              <a:rPr lang="cs-CZ" sz="3600" smtClean="0"/>
              <a:t>desenvolvido</a:t>
            </a:r>
            <a:r>
              <a:rPr lang="pt-PT" sz="3600" smtClean="0"/>
              <a:t> já</a:t>
            </a:r>
            <a:r>
              <a:rPr lang="cs-CZ" sz="3600" smtClean="0"/>
              <a:t> </a:t>
            </a:r>
            <a:r>
              <a:rPr lang="cs-CZ" sz="3600"/>
              <a:t>pelos </a:t>
            </a:r>
            <a:r>
              <a:rPr lang="pt-PT" sz="3600" b="1" i="1" smtClean="0"/>
              <a:t>C</a:t>
            </a:r>
            <a:r>
              <a:rPr lang="cs-CZ" sz="3600" b="1" i="1" smtClean="0"/>
              <a:t>aldeus</a:t>
            </a:r>
            <a:r>
              <a:rPr lang="cs-CZ" sz="3600"/>
              <a:t>, mas também foi conhecido pelos </a:t>
            </a:r>
            <a:r>
              <a:rPr lang="cs-CZ" sz="3600" b="1" i="1"/>
              <a:t>Hebreus</a:t>
            </a:r>
            <a:r>
              <a:rPr lang="cs-CZ" sz="3600"/>
              <a:t> que iniciavam a semana (</a:t>
            </a:r>
            <a:r>
              <a:rPr lang="cs-CZ" sz="3600" b="1" i="1"/>
              <a:t>hebdomas, domaa, doma</a:t>
            </a:r>
            <a:r>
              <a:rPr lang="cs-CZ" sz="3600"/>
              <a:t>) pelo dia de descanso designado – </a:t>
            </a:r>
            <a:r>
              <a:rPr lang="cs-CZ" sz="3600" b="1" i="1" smtClean="0"/>
              <a:t>sabbato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290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2000" i="1" smtClean="0">
                <a:solidFill>
                  <a:schemeClr val="accent1"/>
                </a:solidFill>
              </a:rPr>
              <a:t>vestígios do significado dos nomes pagãos em provérbios </a:t>
            </a:r>
            <a:endParaRPr lang="cs-CZ" sz="2000" i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Às </a:t>
            </a:r>
            <a:r>
              <a:rPr lang="cs-CZ" b="1" i="1">
                <a:solidFill>
                  <a:srgbClr val="00B050"/>
                </a:solidFill>
              </a:rPr>
              <a:t>terças e sextas-feiras, não cases as filhas nem </a:t>
            </a:r>
            <a:r>
              <a:rPr lang="cs-CZ" b="1" i="1" smtClean="0">
                <a:solidFill>
                  <a:srgbClr val="00B050"/>
                </a:solidFill>
              </a:rPr>
              <a:t>urd</a:t>
            </a:r>
            <a:r>
              <a:rPr lang="pt-PT" b="1" i="1" smtClean="0">
                <a:solidFill>
                  <a:srgbClr val="00B050"/>
                </a:solidFill>
              </a:rPr>
              <a:t>a</a:t>
            </a:r>
            <a:r>
              <a:rPr lang="cs-CZ" b="1" i="1" smtClean="0">
                <a:solidFill>
                  <a:srgbClr val="00B050"/>
                </a:solidFill>
              </a:rPr>
              <a:t>s </a:t>
            </a:r>
            <a:r>
              <a:rPr lang="cs-CZ" b="1" i="1">
                <a:solidFill>
                  <a:srgbClr val="00B050"/>
                </a:solidFill>
              </a:rPr>
              <a:t>a teia. </a:t>
            </a: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cs-CZ" b="1" i="1">
              <a:solidFill>
                <a:srgbClr val="00B050"/>
              </a:solidFill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/>
              <a:t>Na tradição romana</a:t>
            </a:r>
            <a:r>
              <a:rPr lang="pt-PT"/>
              <a:t> </a:t>
            </a:r>
            <a:r>
              <a:rPr lang="cs-CZ"/>
              <a:t> os dias da semana que tinham </a:t>
            </a:r>
            <a:r>
              <a:rPr lang="cs-CZ" b="1" i="1"/>
              <a:t>“r” </a:t>
            </a:r>
            <a:r>
              <a:rPr lang="cs-CZ"/>
              <a:t>(</a:t>
            </a:r>
            <a:r>
              <a:rPr lang="cs-CZ" b="1" i="1"/>
              <a:t>Marte, Mercurio </a:t>
            </a:r>
            <a:r>
              <a:rPr lang="cs-CZ"/>
              <a:t>e</a:t>
            </a:r>
            <a:r>
              <a:rPr lang="cs-CZ" b="1" i="1"/>
              <a:t> Vénus/Veneris</a:t>
            </a:r>
            <a:r>
              <a:rPr lang="cs-CZ"/>
              <a:t>) eram de pouca sorte (3ª, 4ª e 6ª). Quem nascesse em dia de Marte (3ª feira) morria de “má morte”. Eram também desaconselhados os negócios, como por exemplo, casar a filha</a:t>
            </a:r>
            <a:r>
              <a:rPr lang="cs-CZ">
                <a:solidFill>
                  <a:srgbClr val="00B050"/>
                </a:solidFill>
              </a:rPr>
              <a:t>. </a:t>
            </a:r>
            <a:endParaRPr lang="pt-PT">
              <a:solidFill>
                <a:srgbClr val="00B050"/>
              </a:solidFill>
            </a:endParaRPr>
          </a:p>
          <a:p>
            <a:endParaRPr lang="pt-PT" b="1" i="1" smtClean="0"/>
          </a:p>
          <a:p>
            <a:endParaRPr lang="pt-PT" b="1" i="1"/>
          </a:p>
          <a:p>
            <a:endParaRPr lang="cs-CZ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1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Comido </a:t>
            </a:r>
            <a:r>
              <a:rPr lang="cs-CZ" b="1" i="1">
                <a:solidFill>
                  <a:srgbClr val="00B050"/>
                </a:solidFill>
              </a:rPr>
              <a:t>o Natal à segunda-feira tem o lavrador que alugar a eira. </a:t>
            </a:r>
            <a:endParaRPr lang="pt-PT" b="1" i="1">
              <a:solidFill>
                <a:srgbClr val="00B050"/>
              </a:solidFill>
            </a:endParaRPr>
          </a:p>
          <a:p>
            <a:pPr marL="400050" lvl="1" indent="0">
              <a:buNone/>
            </a:pPr>
            <a:endParaRPr lang="cs-CZ" b="1" i="1" smtClean="0">
              <a:solidFill>
                <a:srgbClr val="00B050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v"/>
            </a:pPr>
            <a:r>
              <a:rPr lang="cs-CZ" smtClean="0"/>
              <a:t>Este </a:t>
            </a:r>
            <a:r>
              <a:rPr lang="cs-CZ"/>
              <a:t>provérbio relaciona-se com o calendário lunar e agrícola. Faz parte do grupo de adivinhação meteorológica e agrícola. Significa que as colheitas não vão ser boas nesse ano agrícola, e que o lavrador pode alugar a eira pois não vai precisar dela a tempo inteiro.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045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i="1">
                <a:solidFill>
                  <a:srgbClr val="00B050"/>
                </a:solidFill>
              </a:rPr>
              <a:t>Quem promete à quarta e vem à quinta, </a:t>
            </a:r>
            <a:r>
              <a:rPr lang="cs-CZ" b="1" i="1" smtClean="0">
                <a:solidFill>
                  <a:srgbClr val="00B050"/>
                </a:solidFill>
              </a:rPr>
              <a:t>n</a:t>
            </a:r>
            <a:r>
              <a:rPr lang="pt-PT" b="1" i="1" smtClean="0">
                <a:solidFill>
                  <a:srgbClr val="00B050"/>
                </a:solidFill>
              </a:rPr>
              <a:t>ã</a:t>
            </a:r>
            <a:r>
              <a:rPr lang="cs-CZ" b="1" i="1" smtClean="0">
                <a:solidFill>
                  <a:srgbClr val="00B050"/>
                </a:solidFill>
              </a:rPr>
              <a:t>o </a:t>
            </a:r>
            <a:r>
              <a:rPr lang="cs-CZ" b="1" i="1">
                <a:solidFill>
                  <a:srgbClr val="00B050"/>
                </a:solidFill>
              </a:rPr>
              <a:t>faz falta que se sinta.</a:t>
            </a:r>
            <a:endParaRPr lang="pt-PT" b="1" i="1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cs-CZ" b="1"/>
              <a:t> </a:t>
            </a:r>
            <a:endParaRPr lang="cs-CZ" b="1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Este </a:t>
            </a:r>
            <a:r>
              <a:rPr lang="cs-CZ"/>
              <a:t>provérbio significa que quem chega tarde já não faz falta, não é necessário, visto que o trabalho já foi realizado. Dizia-se dos trabalhadores que “prometiam”, isto é, acordavam com o empregador uma data para trabalhar e depois não cumpriam.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035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Natal </a:t>
            </a:r>
            <a:r>
              <a:rPr lang="cs-CZ" b="1" i="1">
                <a:solidFill>
                  <a:srgbClr val="00B050"/>
                </a:solidFill>
              </a:rPr>
              <a:t>à sexta-feira por onde puderes semeia; domingo vende bois e compra trigo</a:t>
            </a:r>
            <a:r>
              <a:rPr lang="cs-CZ" b="1"/>
              <a:t>. </a:t>
            </a:r>
          </a:p>
          <a:p>
            <a:endParaRPr lang="pt-PT" b="1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É </a:t>
            </a:r>
            <a:r>
              <a:rPr lang="cs-CZ"/>
              <a:t>mais uma adivinhação meteorológica e agrícola. Se o Natal for à sexta-feira o ano agrícola será bom. Se for ao domingo será mau ao ponto de ter que vender os bois, pois serão inúteis e será necessário alimentá-los. Será necessário comprar trigo porque será escasso nesse ano. 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947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Talvez </a:t>
            </a:r>
            <a:r>
              <a:rPr lang="cs-CZ" b="1" i="1">
                <a:solidFill>
                  <a:srgbClr val="00B050"/>
                </a:solidFill>
              </a:rPr>
              <a:t>chore ao domingo o que ri à </a:t>
            </a:r>
            <a:r>
              <a:rPr lang="cs-CZ" i="1">
                <a:solidFill>
                  <a:srgbClr val="00B050"/>
                </a:solidFill>
              </a:rPr>
              <a:t>sexta-feira. </a:t>
            </a:r>
          </a:p>
          <a:p>
            <a:endParaRPr lang="pt-PT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Aqui </a:t>
            </a:r>
            <a:r>
              <a:rPr lang="cs-CZ"/>
              <a:t>trata-se de uma inversão de humores. </a:t>
            </a:r>
            <a:r>
              <a:rPr lang="cs-CZ" b="1"/>
              <a:t>Sexta-feira</a:t>
            </a:r>
            <a:r>
              <a:rPr lang="cs-CZ"/>
              <a:t> deve ser um dia de tristeza e recolhimento (Paixão e a morte de Cristo) e </a:t>
            </a:r>
            <a:r>
              <a:rPr lang="cs-CZ" b="1"/>
              <a:t>Domingo</a:t>
            </a:r>
            <a:r>
              <a:rPr lang="cs-CZ"/>
              <a:t> um dia de alegria (ressurreição de Cristo). O provérbio remete para a inversão de valores e posturas do objecto e para a desconexão: o normal seria chorar à sexta e rir ao domingo. Levanta-se a dúvida sobre a adequação dos comportamentos e o encobrimento de uma falsa realidade: será verdadeiro o comportamento do objecto? 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5592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i="1" smtClean="0">
                <a:solidFill>
                  <a:srgbClr val="00B050"/>
                </a:solidFill>
              </a:rPr>
              <a:t>Sábados </a:t>
            </a:r>
            <a:r>
              <a:rPr lang="cs-CZ" i="1">
                <a:solidFill>
                  <a:srgbClr val="00B050"/>
                </a:solidFill>
              </a:rPr>
              <a:t>a chover e bébados a beber, ninguém os pode vencer</a:t>
            </a:r>
            <a:r>
              <a:rPr lang="cs-CZ"/>
              <a:t>. </a:t>
            </a:r>
            <a:endParaRPr lang="pt-PT" smtClean="0"/>
          </a:p>
          <a:p>
            <a:pPr>
              <a:buFont typeface="Wingdings" panose="05000000000000000000" pitchFamily="2" charset="2"/>
              <a:buChar char="v"/>
            </a:pPr>
            <a:endParaRPr lang="pt-PT"/>
          </a:p>
          <a:p>
            <a:pPr algn="just">
              <a:buFont typeface="Wingdings" panose="05000000000000000000" pitchFamily="2" charset="2"/>
              <a:buChar char="v"/>
            </a:pPr>
            <a:r>
              <a:rPr lang="pt-PT" smtClean="0"/>
              <a:t> </a:t>
            </a:r>
            <a:r>
              <a:rPr lang="cs-CZ" smtClean="0"/>
              <a:t>A </a:t>
            </a:r>
            <a:r>
              <a:rPr lang="cs-CZ"/>
              <a:t>característica comum a estes exemplos é a quantidade. Quando chove ao sábado, chove muito. Veja-se o outro provérbio: quando os bêbedos bebem, bebem muito. Está implícita uma comparação quantitativa e a constatação de duas realidades que não se podem mudar.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273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Quem </a:t>
            </a:r>
            <a:r>
              <a:rPr lang="cs-CZ" b="1" i="1">
                <a:solidFill>
                  <a:srgbClr val="00B050"/>
                </a:solidFill>
              </a:rPr>
              <a:t>a semana bem parece, ao domingo aborrece</a:t>
            </a:r>
            <a:r>
              <a:rPr lang="cs-CZ" i="1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pt-PT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Significa </a:t>
            </a:r>
            <a:r>
              <a:rPr lang="cs-CZ"/>
              <a:t>este provérbio que a rotina aborrece, que pretendemos ver sempre algo de novo. Parafraseando o provérbio diria que quem anda bem vestido todos os dias da semana, ao domingo já não traz novidade e daí o desinteresse. Isto relacionava-se com a circunstância de as pessoas andarem com roupa de trabalho durante a semana e vestirem a melhor roupa ao domingo, para se exibirem, para mostrar o que era novo. Está implícita uma ideia de mudança, de renovação. </a:t>
            </a:r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543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i="1" smtClean="0">
                <a:solidFill>
                  <a:srgbClr val="00B050"/>
                </a:solidFill>
              </a:rPr>
              <a:t>Não </a:t>
            </a:r>
            <a:r>
              <a:rPr lang="cs-CZ" i="1">
                <a:solidFill>
                  <a:srgbClr val="00B050"/>
                </a:solidFill>
              </a:rPr>
              <a:t>há domingo sem missa, nem segunda sem </a:t>
            </a:r>
            <a:r>
              <a:rPr lang="cs-CZ" i="1" smtClean="0">
                <a:solidFill>
                  <a:srgbClr val="00B050"/>
                </a:solidFill>
              </a:rPr>
              <a:t>premissa</a:t>
            </a:r>
            <a:r>
              <a:rPr lang="pt-PT" i="1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i="1" smtClean="0">
                <a:solidFill>
                  <a:srgbClr val="00B050"/>
                </a:solidFill>
              </a:rPr>
              <a:t>Não </a:t>
            </a:r>
            <a:r>
              <a:rPr lang="cs-CZ" i="1">
                <a:solidFill>
                  <a:srgbClr val="00B050"/>
                </a:solidFill>
              </a:rPr>
              <a:t>há sábado sem sol, nem domingo sem missa, nem segunda sem preguiça</a:t>
            </a:r>
            <a:r>
              <a:rPr lang="cs-CZ"/>
              <a:t>.</a:t>
            </a:r>
            <a:br>
              <a:rPr lang="cs-CZ"/>
            </a:br>
            <a:r>
              <a:rPr lang="cs-CZ" smtClean="0"/>
              <a:t>.</a:t>
            </a:r>
            <a:endParaRPr lang="cs-CZ"/>
          </a:p>
          <a:p>
            <a:pPr algn="just"/>
            <a:r>
              <a:rPr lang="cs-CZ"/>
              <a:t>Estes dois provérbios significam a certeza das coisas. São afirmações tidas como certas. Usa-se quando a circunstância é evidente, inevitável</a:t>
            </a:r>
            <a:r>
              <a:rPr lang="cs-CZ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2633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i="1" smtClean="0">
                <a:solidFill>
                  <a:srgbClr val="00B050"/>
                </a:solidFill>
              </a:rPr>
              <a:t>Sexta-feira </a:t>
            </a:r>
            <a:r>
              <a:rPr lang="cs-CZ" i="1">
                <a:solidFill>
                  <a:srgbClr val="00B050"/>
                </a:solidFill>
              </a:rPr>
              <a:t>treze dá azar</a:t>
            </a:r>
            <a:r>
              <a:rPr lang="cs-CZ"/>
              <a:t>.  </a:t>
            </a:r>
          </a:p>
          <a:p>
            <a:pPr marL="0" indent="0" algn="just">
              <a:buNone/>
            </a:pPr>
            <a:r>
              <a:rPr lang="pt-PT" smtClean="0"/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O número 13 desde a Antiguidade que é considerado azarento. O mesmo para sexta-feira, dia de Venus/veneris. Daí que juntar os dois azares, é azar a mais. Sexta–feira é também na tradição popular o dia das bruxas. Quem tem medo da sexta-feira treze sofre de </a:t>
            </a:r>
            <a:r>
              <a:rPr lang="cs-CZ" b="1" smtClean="0"/>
              <a:t>frigatriscaidecafobia</a:t>
            </a:r>
            <a:r>
              <a:rPr lang="cs-CZ" smtClean="0"/>
              <a:t>.</a:t>
            </a:r>
          </a:p>
          <a:p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061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Serviço </a:t>
            </a:r>
            <a:r>
              <a:rPr lang="cs-CZ" b="1" i="1">
                <a:solidFill>
                  <a:srgbClr val="00B050"/>
                </a:solidFill>
              </a:rPr>
              <a:t>começado no sábado nunca tem cabo</a:t>
            </a:r>
            <a:r>
              <a:rPr lang="cs-CZ" b="1"/>
              <a:t>.  </a:t>
            </a: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Obra </a:t>
            </a:r>
            <a:r>
              <a:rPr lang="cs-CZ" b="1" i="1">
                <a:solidFill>
                  <a:srgbClr val="00B050"/>
                </a:solidFill>
              </a:rPr>
              <a:t>de sábado nunca acaba.  </a:t>
            </a: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b="1" i="1" smtClean="0">
                <a:solidFill>
                  <a:srgbClr val="00B050"/>
                </a:solidFill>
              </a:rPr>
              <a:t>Chuva </a:t>
            </a:r>
            <a:r>
              <a:rPr lang="cs-CZ" b="1" i="1">
                <a:solidFill>
                  <a:srgbClr val="00B050"/>
                </a:solidFill>
              </a:rPr>
              <a:t>de sábado nunca acaba. </a:t>
            </a:r>
            <a:endParaRPr lang="pt-PT" b="1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cs-CZ" b="1" i="1">
              <a:solidFill>
                <a:srgbClr val="00B05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mtClean="0"/>
              <a:t>Estes </a:t>
            </a:r>
            <a:r>
              <a:rPr lang="cs-CZ"/>
              <a:t>provérbios são de raiz judaica. Como o sábado (shabath) era o dia do descanso (7º dia</a:t>
            </a:r>
            <a:r>
              <a:rPr lang="cs-CZ" smtClean="0"/>
              <a:t>),</a:t>
            </a:r>
            <a:r>
              <a:rPr lang="pt-PT" smtClean="0"/>
              <a:t> </a:t>
            </a:r>
            <a:r>
              <a:rPr lang="cs-CZ" smtClean="0"/>
              <a:t>lógico </a:t>
            </a:r>
            <a:r>
              <a:rPr lang="cs-CZ"/>
              <a:t>que uma obra começada em dia de descanso e não de trabalho, nunca acaba.</a:t>
            </a:r>
          </a:p>
          <a:p>
            <a:pPr algn="just"/>
            <a:endParaRPr lang="cs-CZ"/>
          </a:p>
          <a:p>
            <a:pPr algn="just"/>
            <a:endParaRPr lang="cs-CZ"/>
          </a:p>
          <a:p>
            <a:endParaRPr lang="pt-PT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52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i="1" smtClean="0">
                <a:solidFill>
                  <a:srgbClr val="92D050"/>
                </a:solidFill>
              </a:rPr>
              <a:t/>
            </a:r>
            <a:br>
              <a:rPr lang="cs-CZ" b="1" i="1" smtClean="0">
                <a:solidFill>
                  <a:srgbClr val="92D050"/>
                </a:solidFill>
              </a:rPr>
            </a:br>
            <a:r>
              <a:rPr lang="cs-CZ" b="1" i="1" smtClean="0">
                <a:solidFill>
                  <a:srgbClr val="92D050"/>
                </a:solidFill>
              </a:rPr>
              <a:t>Os caldeus -</a:t>
            </a:r>
            <a:r>
              <a:rPr lang="cs-CZ" b="1" i="1">
                <a:solidFill>
                  <a:srgbClr val="92D050"/>
                </a:solidFill>
              </a:rPr>
              <a:t>neobabilônios 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mtClean="0"/>
              <a:t>a </a:t>
            </a:r>
            <a:r>
              <a:rPr lang="cs-CZ"/>
              <a:t>ordem das 7 </a:t>
            </a:r>
            <a:r>
              <a:rPr lang="pt-PT" smtClean="0"/>
              <a:t>“</a:t>
            </a:r>
            <a:r>
              <a:rPr lang="cs-CZ" smtClean="0"/>
              <a:t>esferas </a:t>
            </a:r>
            <a:r>
              <a:rPr lang="cs-CZ"/>
              <a:t>ptolomaicas“ determinadas pelas distâncias que os planetas então conhecidos (</a:t>
            </a:r>
            <a:r>
              <a:rPr lang="cs-CZ" b="1"/>
              <a:t>Júpiter, Saturno, Marte, Sol, Vénus, Mercúrio e Lua</a:t>
            </a:r>
            <a:r>
              <a:rPr lang="cs-CZ"/>
              <a:t>) guardavam da Terra. Os dias receberam o nome do planeta que presidia a determinada hora: </a:t>
            </a:r>
            <a:br>
              <a:rPr lang="cs-CZ"/>
            </a:br>
            <a:r>
              <a:rPr lang="cs-CZ" b="1" i="1"/>
              <a:t>Saturni, Solis, Lunae, Martis Miércuri, Iovis, Veneris diae.  </a:t>
            </a:r>
            <a:endParaRPr lang="cs-CZ" smtClean="0"/>
          </a:p>
          <a:p>
            <a:pPr algn="just"/>
            <a:r>
              <a:rPr lang="cs-CZ" smtClean="0"/>
              <a:t> </a:t>
            </a:r>
            <a:r>
              <a:rPr lang="cs-CZ"/>
              <a:t>esta nomenclatura dos caldeus foi </a:t>
            </a:r>
            <a:r>
              <a:rPr lang="cs-CZ" smtClean="0"/>
              <a:t>aceit</a:t>
            </a:r>
            <a:r>
              <a:rPr lang="pt-PT" smtClean="0"/>
              <a:t>e</a:t>
            </a:r>
            <a:r>
              <a:rPr lang="cs-CZ" smtClean="0"/>
              <a:t> </a:t>
            </a:r>
            <a:r>
              <a:rPr lang="cs-CZ"/>
              <a:t>pelo </a:t>
            </a:r>
            <a:r>
              <a:rPr lang="cs-CZ" b="1"/>
              <a:t>Império Romano</a:t>
            </a:r>
            <a:r>
              <a:rPr lang="cs-CZ"/>
              <a:t>, que pôs de lado um complicado sistema das </a:t>
            </a:r>
            <a:r>
              <a:rPr lang="cs-CZ" b="1"/>
              <a:t>nonas</a:t>
            </a:r>
            <a:r>
              <a:rPr lang="cs-CZ"/>
              <a:t>,  dos </a:t>
            </a:r>
            <a:r>
              <a:rPr lang="cs-CZ" b="1"/>
              <a:t>idos</a:t>
            </a:r>
            <a:r>
              <a:rPr lang="cs-CZ"/>
              <a:t>, e das </a:t>
            </a:r>
            <a:r>
              <a:rPr lang="cs-CZ" b="1"/>
              <a:t>calendas</a:t>
            </a:r>
            <a:r>
              <a:rPr lang="cs-CZ" smtClean="0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7148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>
                <a:solidFill>
                  <a:srgbClr val="92D050"/>
                </a:solidFill>
              </a:rPr>
              <a:t>Provérbios e os dias da semana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i="1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i="1" smtClean="0">
                <a:solidFill>
                  <a:srgbClr val="00B050"/>
                </a:solidFill>
              </a:rPr>
              <a:t>Ter </a:t>
            </a:r>
            <a:r>
              <a:rPr lang="cs-CZ" i="1">
                <a:solidFill>
                  <a:srgbClr val="00B050"/>
                </a:solidFill>
              </a:rPr>
              <a:t>cara de sexta-feira Santa. </a:t>
            </a:r>
            <a:br>
              <a:rPr lang="cs-CZ" i="1">
                <a:solidFill>
                  <a:srgbClr val="00B050"/>
                </a:solidFill>
              </a:rPr>
            </a:br>
            <a:endParaRPr lang="pt-PT" i="1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mtClean="0"/>
              <a:t>Andar </a:t>
            </a:r>
            <a:r>
              <a:rPr lang="cs-CZ"/>
              <a:t>triste e pesaroso (dia da paixão e morte de Cristo). Expressão derivada da religião cristã.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678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00B050"/>
                </a:solidFill>
              </a:rPr>
              <a:t>Conclusão </a:t>
            </a: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PT" smtClean="0"/>
              <a:t>factores </a:t>
            </a:r>
            <a:r>
              <a:rPr lang="pt-PT" smtClean="0"/>
              <a:t>abordados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calendários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dias da semana pagãos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dias da semana eclesiásticos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Martinho de Dume </a:t>
            </a:r>
            <a:r>
              <a:rPr lang="pt-PT" smtClean="0"/>
              <a:t>x papa Silvestre</a:t>
            </a:r>
            <a:endParaRPr lang="pt-PT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textos antigos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provérbios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PT" smtClean="0"/>
              <a:t>discussão Giesse x Bóleo</a:t>
            </a:r>
          </a:p>
        </p:txBody>
      </p:sp>
    </p:spTree>
    <p:extLst>
      <p:ext uri="{BB962C8B-B14F-4D97-AF65-F5344CB8AC3E}">
        <p14:creationId xmlns:p14="http://schemas.microsoft.com/office/powerpoint/2010/main" val="8988029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smtClean="0"/>
              <a:t/>
            </a:r>
            <a:br>
              <a:rPr lang="pt-PT" smtClean="0"/>
            </a:br>
            <a:r>
              <a:rPr lang="pt-PT"/>
              <a:t/>
            </a:r>
            <a:br>
              <a:rPr lang="pt-PT"/>
            </a:br>
            <a:r>
              <a:rPr lang="pt-PT" smtClean="0"/>
              <a:t>NASHLEDANOU</a:t>
            </a:r>
            <a:r>
              <a:rPr lang="pt-PT" smtClean="0"/>
              <a:t>!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 smtClean="0"/>
              <a:t>ATÉ </a:t>
            </a:r>
            <a:r>
              <a:rPr lang="pt-PT" b="1" smtClean="0"/>
              <a:t>SEMPRE</a:t>
            </a:r>
            <a:r>
              <a:rPr lang="pt-PT" smtClean="0"/>
              <a:t>!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endParaRPr lang="pt-PT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711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smtClean="0">
                <a:solidFill>
                  <a:srgbClr val="92D050"/>
                </a:solidFill>
              </a:rPr>
              <a:t>Os hebreus e o sabbat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hebraico</a:t>
            </a:r>
            <a:r>
              <a:rPr lang="pt-PT" smtClean="0"/>
              <a:t>: </a:t>
            </a:r>
            <a:r>
              <a:rPr lang="cs-CZ" smtClean="0"/>
              <a:t> </a:t>
            </a:r>
            <a:r>
              <a:rPr lang="pt-PT" smtClean="0"/>
              <a:t>  </a:t>
            </a:r>
            <a:r>
              <a:rPr lang="cs-CZ" b="1" i="1" smtClean="0"/>
              <a:t>sabbat </a:t>
            </a:r>
            <a:r>
              <a:rPr lang="cs-CZ" b="1" i="1"/>
              <a:t>= repouso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Vulgata</a:t>
            </a:r>
            <a:r>
              <a:rPr lang="pt-PT" smtClean="0"/>
              <a:t>:      </a:t>
            </a:r>
            <a:r>
              <a:rPr lang="cs-CZ" b="1" i="1" smtClean="0"/>
              <a:t>sabbat </a:t>
            </a:r>
            <a:r>
              <a:rPr lang="cs-CZ" b="1" i="1"/>
              <a:t>= repouso </a:t>
            </a:r>
            <a:r>
              <a:rPr lang="pt-PT" b="1" i="1" smtClean="0"/>
              <a:t>= </a:t>
            </a:r>
            <a:r>
              <a:rPr lang="cs-CZ" b="1" i="1" smtClean="0"/>
              <a:t>semana</a:t>
            </a:r>
          </a:p>
          <a:p>
            <a:pPr algn="just"/>
            <a:r>
              <a:rPr lang="cs-CZ" smtClean="0"/>
              <a:t>Gênese</a:t>
            </a:r>
            <a:r>
              <a:rPr lang="pt-PT" smtClean="0"/>
              <a:t>:</a:t>
            </a:r>
            <a:r>
              <a:rPr lang="cs-CZ" smtClean="0"/>
              <a:t> </a:t>
            </a:r>
            <a:r>
              <a:rPr lang="cs-CZ"/>
              <a:t>o sabbat (shabbat</a:t>
            </a:r>
            <a:r>
              <a:rPr lang="cs-CZ" smtClean="0"/>
              <a:t>)</a:t>
            </a:r>
            <a:r>
              <a:rPr lang="pt-PT" smtClean="0"/>
              <a:t> =</a:t>
            </a:r>
            <a:r>
              <a:rPr lang="cs-CZ" b="1" smtClean="0"/>
              <a:t>descanso </a:t>
            </a:r>
            <a:r>
              <a:rPr lang="cs-CZ" b="1"/>
              <a:t>do Senhor</a:t>
            </a:r>
            <a:r>
              <a:rPr lang="cs-CZ"/>
              <a:t>, </a:t>
            </a:r>
            <a:r>
              <a:rPr lang="pt-PT" smtClean="0"/>
              <a:t>   </a:t>
            </a:r>
          </a:p>
          <a:p>
            <a:pPr lvl="2" indent="-342900" algn="just"/>
            <a:r>
              <a:rPr lang="cs-CZ" smtClean="0"/>
              <a:t>antecedido </a:t>
            </a:r>
            <a:r>
              <a:rPr lang="cs-CZ"/>
              <a:t>pelos </a:t>
            </a:r>
            <a:r>
              <a:rPr lang="cs-CZ" b="1"/>
              <a:t>seis dias da Criação</a:t>
            </a:r>
            <a:r>
              <a:rPr lang="cs-CZ"/>
              <a:t>. </a:t>
            </a:r>
            <a:endParaRPr lang="pt-PT"/>
          </a:p>
          <a:p>
            <a:pPr lvl="2" indent="-342900" algn="just"/>
            <a:r>
              <a:rPr lang="pt-PT" smtClean="0"/>
              <a:t>os </a:t>
            </a:r>
            <a:r>
              <a:rPr lang="pt-PT"/>
              <a:t>judeus  uniam-se nas missas. </a:t>
            </a:r>
            <a:endParaRPr lang="pt-PT" smtClean="0"/>
          </a:p>
          <a:p>
            <a:pPr lvl="2" indent="-342900" algn="just"/>
            <a:r>
              <a:rPr lang="pt-PT" smtClean="0"/>
              <a:t>hoje</a:t>
            </a:r>
            <a:r>
              <a:rPr lang="pt-PT"/>
              <a:t>, o sábado é o último dia de seu calendário </a:t>
            </a:r>
            <a:r>
              <a:rPr lang="pt-PT" smtClean="0"/>
              <a:t>semanal.</a:t>
            </a:r>
            <a:endParaRPr lang="cs-CZ" smtClean="0"/>
          </a:p>
          <a:p>
            <a:pPr algn="just"/>
            <a:r>
              <a:rPr lang="pt-PT" b="1" i="1" smtClean="0"/>
              <a:t>O</a:t>
            </a:r>
            <a:r>
              <a:rPr lang="cs-CZ" b="1" i="1"/>
              <a:t>s hebreus de </a:t>
            </a:r>
            <a:r>
              <a:rPr lang="cs-CZ" b="1" i="1" smtClean="0"/>
              <a:t>Roma</a:t>
            </a:r>
            <a:r>
              <a:rPr lang="pt-PT" b="1" i="1" smtClean="0"/>
              <a:t>: sabbati =dia</a:t>
            </a:r>
          </a:p>
          <a:p>
            <a:pPr lvl="2" algn="just"/>
            <a:r>
              <a:rPr lang="cs-CZ" b="1" i="1" smtClean="0"/>
              <a:t> </a:t>
            </a:r>
            <a:r>
              <a:rPr lang="cs-CZ"/>
              <a:t>denominavam </a:t>
            </a:r>
            <a:r>
              <a:rPr lang="cs-CZ" b="1" i="1"/>
              <a:t>dies Solis </a:t>
            </a:r>
            <a:r>
              <a:rPr lang="cs-CZ"/>
              <a:t>por „una (</a:t>
            </a:r>
            <a:r>
              <a:rPr lang="cs-CZ" b="1" i="1"/>
              <a:t>prima) sabbati</a:t>
            </a:r>
            <a:r>
              <a:rPr lang="cs-CZ"/>
              <a:t>“ </a:t>
            </a:r>
            <a:endParaRPr lang="pt-PT" smtClean="0"/>
          </a:p>
          <a:p>
            <a:pPr lvl="2" algn="just"/>
            <a:r>
              <a:rPr lang="cs-CZ" smtClean="0"/>
              <a:t> </a:t>
            </a:r>
            <a:r>
              <a:rPr lang="cs-CZ"/>
              <a:t>outros dias eram </a:t>
            </a:r>
            <a:r>
              <a:rPr lang="cs-CZ" b="1" i="1"/>
              <a:t>denominados secunda sabbati - sexta sabbati.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>
                <a:solidFill>
                  <a:srgbClr val="92D050"/>
                </a:solidFill>
              </a:rPr>
              <a:t>sexta sabbati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Font typeface="Wingdings 2"/>
              <a:buChar char=""/>
            </a:pPr>
            <a:r>
              <a:rPr lang="cs-CZ"/>
              <a:t>Para sexta sabbati existiam mais duas variantes que queriam dizer vigílio do sábado: a palavra grega </a:t>
            </a:r>
            <a:r>
              <a:rPr lang="cs-CZ" b="1" i="1"/>
              <a:t>parasceve </a:t>
            </a:r>
            <a:r>
              <a:rPr lang="cs-CZ"/>
              <a:t>e a palavra sarda </a:t>
            </a:r>
            <a:r>
              <a:rPr lang="cs-CZ" b="1" i="1" smtClean="0"/>
              <a:t>kenápura</a:t>
            </a:r>
            <a:r>
              <a:rPr lang="pt-PT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4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smtClean="0">
                <a:solidFill>
                  <a:srgbClr val="92D050"/>
                </a:solidFill>
              </a:rPr>
              <a:t>parasceve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Definition of </a:t>
            </a:r>
            <a:r>
              <a:rPr lang="en-US" b="1" i="1"/>
              <a:t>parasceve</a:t>
            </a:r>
            <a:r>
              <a:rPr lang="en-US" b="1"/>
              <a:t> </a:t>
            </a:r>
          </a:p>
          <a:p>
            <a:r>
              <a:rPr lang="en-US" i="1"/>
              <a:t>plural</a:t>
            </a:r>
            <a:r>
              <a:rPr lang="en-US"/>
              <a:t> </a:t>
            </a:r>
          </a:p>
          <a:p>
            <a:r>
              <a:rPr lang="en-US" i="1"/>
              <a:t>1</a:t>
            </a:r>
            <a:r>
              <a:rPr lang="en-US"/>
              <a:t> </a:t>
            </a:r>
            <a:r>
              <a:rPr lang="en-US" i="1"/>
              <a:t>archaic</a:t>
            </a:r>
            <a:r>
              <a:rPr lang="en-US"/>
              <a:t> :  the day of preparation before the Jewish Sabbath or a feast of similar rank </a:t>
            </a:r>
            <a:r>
              <a:rPr lang="en-US" i="1"/>
              <a:t>&lt;it was the parasceve of the pasch — John 19:14 (Douay version)&gt;</a:t>
            </a:r>
            <a:endParaRPr lang="en-US"/>
          </a:p>
          <a:p>
            <a:r>
              <a:rPr lang="en-US" i="1"/>
              <a:t>2</a:t>
            </a:r>
            <a:r>
              <a:rPr lang="en-US"/>
              <a:t> </a:t>
            </a:r>
            <a:r>
              <a:rPr lang="en-US" i="1"/>
              <a:t>obsolete</a:t>
            </a:r>
            <a:r>
              <a:rPr lang="en-US"/>
              <a:t> :  </a:t>
            </a:r>
            <a:r>
              <a:rPr lang="en-US" smtClean="0">
                <a:hlinkClick r:id="rId2"/>
              </a:rPr>
              <a:t>preparation</a:t>
            </a:r>
            <a:endParaRPr lang="cs-CZ" smtClean="0"/>
          </a:p>
          <a:p>
            <a:r>
              <a:rPr lang="cs-CZ"/>
              <a:t>origin: Late Latin, from Greek </a:t>
            </a:r>
            <a:r>
              <a:rPr lang="cs-CZ" i="1"/>
              <a:t>paraskeuē</a:t>
            </a:r>
            <a:r>
              <a:rPr lang="cs-CZ"/>
              <a:t>, literally preparation, from </a:t>
            </a:r>
            <a:r>
              <a:rPr lang="cs-CZ" i="1"/>
              <a:t>paraskeuazein</a:t>
            </a:r>
            <a:r>
              <a:rPr lang="cs-CZ"/>
              <a:t> to get ready, from </a:t>
            </a:r>
            <a:r>
              <a:rPr lang="cs-CZ" i="1"/>
              <a:t>para-</a:t>
            </a:r>
            <a:r>
              <a:rPr lang="cs-CZ"/>
              <a:t> </a:t>
            </a:r>
            <a:r>
              <a:rPr lang="cs-CZ" baseline="30000"/>
              <a:t>1</a:t>
            </a:r>
            <a:r>
              <a:rPr lang="cs-CZ"/>
              <a:t>para- + </a:t>
            </a:r>
            <a:r>
              <a:rPr lang="cs-CZ" i="1"/>
              <a:t>skeuazein</a:t>
            </a:r>
            <a:r>
              <a:rPr lang="cs-CZ"/>
              <a:t> to prepare, from </a:t>
            </a:r>
            <a:r>
              <a:rPr lang="cs-CZ" i="1"/>
              <a:t>skeuos</a:t>
            </a:r>
            <a:r>
              <a:rPr lang="cs-CZ"/>
              <a:t> vessel, implement — more at </a:t>
            </a:r>
            <a:r>
              <a:rPr lang="cs-CZ">
                <a:hlinkClick r:id="rId3"/>
              </a:rPr>
              <a:t>skeuomorph</a:t>
            </a:r>
            <a:endParaRPr lang="en-US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smtClean="0">
                <a:solidFill>
                  <a:srgbClr val="92D050"/>
                </a:solidFill>
              </a:rPr>
              <a:t>kenapura </a:t>
            </a:r>
            <a:endParaRPr lang="cs-CZ" b="1" i="1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2" indent="-457200"/>
            <a:r>
              <a:rPr lang="cs-CZ" sz="3200" smtClean="0"/>
              <a:t>usada </a:t>
            </a:r>
            <a:r>
              <a:rPr lang="cs-CZ" sz="3200"/>
              <a:t>pelos hebreus e africanos exilados na Sardenha. </a:t>
            </a:r>
          </a:p>
          <a:p>
            <a:r>
              <a:rPr lang="cs-CZ" smtClean="0"/>
              <a:t>n</a:t>
            </a:r>
            <a:r>
              <a:rPr lang="pt-PT" smtClean="0"/>
              <a:t>ão encontradas mais informações.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680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3662</TotalTime>
  <Words>3713</Words>
  <Application>Microsoft Office PowerPoint</Application>
  <PresentationFormat>Předvádění na obrazovce (4:3)</PresentationFormat>
  <Paragraphs>316</Paragraphs>
  <Slides>52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Cesta</vt:lpstr>
      <vt:lpstr>ABORDAGEM HISTÓRICA DOS NOMES DOS DIAS DA SEMANA</vt:lpstr>
      <vt:lpstr>Objetivos </vt:lpstr>
      <vt:lpstr>SEMANA = septimana  ou hebdomas?</vt:lpstr>
      <vt:lpstr>Caldeus e Hebreus</vt:lpstr>
      <vt:lpstr> Os caldeus -neobabilônios  </vt:lpstr>
      <vt:lpstr>Os hebreus e o sabbat</vt:lpstr>
      <vt:lpstr>sexta sabbati</vt:lpstr>
      <vt:lpstr>parasceve</vt:lpstr>
      <vt:lpstr>kenapura </vt:lpstr>
      <vt:lpstr>nomes dos dias da semana caldeus - pagãos</vt:lpstr>
      <vt:lpstr>Calendários</vt:lpstr>
      <vt:lpstr>Calendário romano </vt:lpstr>
      <vt:lpstr>10 MESES NO PRIMEIRO CALENDÁRIO</vt:lpstr>
      <vt:lpstr>Calendário romano e as nonas</vt:lpstr>
      <vt:lpstr>Calendário grego</vt:lpstr>
      <vt:lpstr>Calendário grego</vt:lpstr>
      <vt:lpstr>Calendário juliano</vt:lpstr>
      <vt:lpstr>Calendário gregoriano</vt:lpstr>
      <vt:lpstr>Chegada dos novos cristãos  e o dia de descanso </vt:lpstr>
      <vt:lpstr>outros dias da semana</vt:lpstr>
      <vt:lpstr>Martinho de Dume </vt:lpstr>
      <vt:lpstr>discussão</vt:lpstr>
      <vt:lpstr>discussão</vt:lpstr>
      <vt:lpstr>Prezentace aplikace PowerPoint</vt:lpstr>
      <vt:lpstr> feria, feriae - feira  </vt:lpstr>
      <vt:lpstr>plurissemia da palavra feira </vt:lpstr>
      <vt:lpstr>nomes pagãos em textos medievais</vt:lpstr>
      <vt:lpstr>vestígios em textos antigos</vt:lpstr>
      <vt:lpstr>exemplificação – Lues/Lunes</vt:lpstr>
      <vt:lpstr>exemplificação  Martis/Martes</vt:lpstr>
      <vt:lpstr>exemplificação Mercurii</vt:lpstr>
      <vt:lpstr>O sistema litúrgico (enumerativo) em Espanha</vt:lpstr>
      <vt:lpstr>Uma curiosidade histórica</vt:lpstr>
      <vt:lpstr>Uma curiosidade textual</vt:lpstr>
      <vt:lpstr>a uma terça-feira x à  terça-feira </vt:lpstr>
      <vt:lpstr>Uma curiosidade histórica</vt:lpstr>
      <vt:lpstr>Exemplificação</vt:lpstr>
      <vt:lpstr>Provérbios e tradição judaico-cristá </vt:lpstr>
      <vt:lpstr>provérbios – tradição pagã</vt:lpstr>
      <vt:lpstr>vestígios do significado dos nomes pagãos em provérbios 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Provérbios e os dias da semana</vt:lpstr>
      <vt:lpstr>Conclusão </vt:lpstr>
      <vt:lpstr>      NASHLEDANOU!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Interdisciplinar</dc:title>
  <dc:creator>Iva Svobodová</dc:creator>
  <cp:lastModifiedBy>Iva Svobodová</cp:lastModifiedBy>
  <cp:revision>147</cp:revision>
  <dcterms:created xsi:type="dcterms:W3CDTF">2015-05-25T06:57:25Z</dcterms:created>
  <dcterms:modified xsi:type="dcterms:W3CDTF">2016-03-16T10:07:33Z</dcterms:modified>
</cp:coreProperties>
</file>