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  <p:sldMasterId id="2147483876" r:id="rId2"/>
  </p:sldMasterIdLst>
  <p:sldIdLst>
    <p:sldId id="256" r:id="rId3"/>
    <p:sldId id="264" r:id="rId4"/>
    <p:sldId id="338" r:id="rId5"/>
    <p:sldId id="268" r:id="rId6"/>
    <p:sldId id="270" r:id="rId7"/>
    <p:sldId id="271" r:id="rId8"/>
    <p:sldId id="258" r:id="rId9"/>
    <p:sldId id="259" r:id="rId10"/>
    <p:sldId id="272" r:id="rId11"/>
    <p:sldId id="274" r:id="rId12"/>
    <p:sldId id="275" r:id="rId13"/>
    <p:sldId id="279" r:id="rId14"/>
    <p:sldId id="280" r:id="rId15"/>
    <p:sldId id="277" r:id="rId16"/>
    <p:sldId id="281" r:id="rId17"/>
    <p:sldId id="276" r:id="rId18"/>
    <p:sldId id="282" r:id="rId19"/>
    <p:sldId id="284" r:id="rId20"/>
    <p:sldId id="324" r:id="rId21"/>
    <p:sldId id="325" r:id="rId22"/>
    <p:sldId id="326" r:id="rId23"/>
    <p:sldId id="331" r:id="rId24"/>
    <p:sldId id="332" r:id="rId25"/>
    <p:sldId id="337" r:id="rId26"/>
    <p:sldId id="304" r:id="rId27"/>
    <p:sldId id="286" r:id="rId28"/>
    <p:sldId id="287" r:id="rId29"/>
    <p:sldId id="288" r:id="rId30"/>
    <p:sldId id="341" r:id="rId31"/>
    <p:sldId id="312" r:id="rId32"/>
    <p:sldId id="313" r:id="rId33"/>
    <p:sldId id="310" r:id="rId34"/>
    <p:sldId id="309" r:id="rId35"/>
    <p:sldId id="311" r:id="rId36"/>
    <p:sldId id="315" r:id="rId37"/>
    <p:sldId id="316" r:id="rId38"/>
    <p:sldId id="317" r:id="rId39"/>
    <p:sldId id="330" r:id="rId40"/>
    <p:sldId id="328" r:id="rId41"/>
    <p:sldId id="329" r:id="rId42"/>
    <p:sldId id="333" r:id="rId43"/>
    <p:sldId id="334" r:id="rId44"/>
    <p:sldId id="336" r:id="rId45"/>
    <p:sldId id="339" r:id="rId46"/>
    <p:sldId id="345" r:id="rId4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24" y="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BBAB01-1195-4B79-B3DF-3D44A78A14DC}" type="datetimeFigureOut">
              <a:rPr lang="cs-CZ" smtClean="0"/>
              <a:t>15.03.2016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9D23FB-1465-4D20-9126-0C863F50D7EE}" type="slidenum">
              <a:rPr lang="cs-CZ" smtClean="0"/>
              <a:t>‹#›</a:t>
            </a:fld>
            <a:endParaRPr lang="cs-CZ" dirty="0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AB01-1195-4B79-B3DF-3D44A78A14DC}" type="datetimeFigureOut">
              <a:rPr lang="cs-CZ" smtClean="0"/>
              <a:t>15.03.2016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23FB-1465-4D20-9126-0C863F50D7EE}" type="slidenum">
              <a:rPr lang="cs-CZ" smtClean="0"/>
              <a:t>‹#›</a:t>
            </a:fld>
            <a:endParaRPr lang="cs-CZ" dirty="0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AB01-1195-4B79-B3DF-3D44A78A14DC}" type="datetimeFigureOut">
              <a:rPr lang="cs-CZ" smtClean="0"/>
              <a:t>15.03.2016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23FB-1465-4D20-9126-0C863F50D7EE}" type="slidenum">
              <a:rPr lang="cs-CZ" smtClean="0"/>
              <a:t>‹#›</a:t>
            </a:fld>
            <a:endParaRPr lang="cs-CZ" dirty="0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0BBAB01-1195-4B79-B3DF-3D44A78A14DC}" type="datetimeFigureOut">
              <a:rPr lang="cs-CZ" smtClean="0">
                <a:solidFill>
                  <a:srgbClr val="ECE9C6"/>
                </a:solidFill>
              </a:rPr>
              <a:pPr/>
              <a:t>15.03.2016</a:t>
            </a:fld>
            <a:endParaRPr lang="cs-CZ" dirty="0">
              <a:solidFill>
                <a:srgbClr val="ECE9C6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>
              <a:solidFill>
                <a:srgbClr val="ECE9C6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C9D23FB-1465-4D20-9126-0C863F50D7EE}" type="slidenum">
              <a:rPr lang="cs-CZ" smtClean="0">
                <a:solidFill>
                  <a:srgbClr val="ECE9C6"/>
                </a:solidFill>
              </a:rPr>
              <a:pPr/>
              <a:t>‹#›</a:t>
            </a:fld>
            <a:endParaRPr lang="cs-CZ" dirty="0">
              <a:solidFill>
                <a:srgbClr val="ECE9C6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rgbClr val="ECE9C6">
                        <a:alpha val="60000"/>
                      </a:srgbClr>
                    </a:solidFill>
                  </a:ln>
                  <a:solidFill>
                    <a:srgbClr val="ECE9C6">
                      <a:lumMod val="90000"/>
                    </a:srgb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rgbClr val="ECE9C6">
                      <a:alpha val="60000"/>
                    </a:srgbClr>
                  </a:solidFill>
                </a:ln>
                <a:solidFill>
                  <a:srgbClr val="ECE9C6">
                    <a:lumMod val="90000"/>
                  </a:srgb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84873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AB01-1195-4B79-B3DF-3D44A78A14DC}" type="datetimeFigureOut">
              <a:rPr lang="cs-CZ" smtClean="0">
                <a:solidFill>
                  <a:srgbClr val="895D1D"/>
                </a:solidFill>
              </a:rPr>
              <a:pPr/>
              <a:t>15.03.2016</a:t>
            </a:fld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23FB-1465-4D20-9126-0C863F50D7EE}" type="slidenum">
              <a:rPr lang="cs-CZ" smtClean="0">
                <a:solidFill>
                  <a:srgbClr val="895D1D"/>
                </a:solidFill>
              </a:rPr>
              <a:pPr/>
              <a:t>‹#›</a:t>
            </a:fld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353989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AB01-1195-4B79-B3DF-3D44A78A14DC}" type="datetimeFigureOut">
              <a:rPr lang="cs-CZ" smtClean="0">
                <a:solidFill>
                  <a:srgbClr val="895D1D"/>
                </a:solidFill>
              </a:rPr>
              <a:pPr/>
              <a:t>15.03.2016</a:t>
            </a:fld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23FB-1465-4D20-9126-0C863F50D7EE}" type="slidenum">
              <a:rPr lang="cs-CZ" smtClean="0">
                <a:solidFill>
                  <a:srgbClr val="895D1D"/>
                </a:solidFill>
              </a:rPr>
              <a:pPr/>
              <a:t>‹#›</a:t>
            </a:fld>
            <a:endParaRPr lang="cs-CZ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212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AB01-1195-4B79-B3DF-3D44A78A14DC}" type="datetimeFigureOut">
              <a:rPr lang="cs-CZ" smtClean="0">
                <a:solidFill>
                  <a:srgbClr val="895D1D"/>
                </a:solidFill>
              </a:rPr>
              <a:pPr/>
              <a:t>15.03.2016</a:t>
            </a:fld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23FB-1465-4D20-9126-0C863F50D7EE}" type="slidenum">
              <a:rPr lang="cs-CZ" smtClean="0">
                <a:solidFill>
                  <a:srgbClr val="895D1D"/>
                </a:solidFill>
              </a:rPr>
              <a:pPr/>
              <a:t>‹#›</a:t>
            </a:fld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958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AB01-1195-4B79-B3DF-3D44A78A14DC}" type="datetimeFigureOut">
              <a:rPr lang="cs-CZ" smtClean="0">
                <a:solidFill>
                  <a:srgbClr val="895D1D"/>
                </a:solidFill>
              </a:rPr>
              <a:pPr/>
              <a:t>15.03.2016</a:t>
            </a:fld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23FB-1465-4D20-9126-0C863F50D7EE}" type="slidenum">
              <a:rPr lang="cs-CZ" smtClean="0">
                <a:solidFill>
                  <a:srgbClr val="895D1D"/>
                </a:solidFill>
              </a:rPr>
              <a:pPr/>
              <a:t>‹#›</a:t>
            </a:fld>
            <a:endParaRPr lang="cs-CZ" dirty="0">
              <a:solidFill>
                <a:srgbClr val="895D1D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488481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AB01-1195-4B79-B3DF-3D44A78A14DC}" type="datetimeFigureOut">
              <a:rPr lang="cs-CZ" smtClean="0">
                <a:solidFill>
                  <a:srgbClr val="895D1D"/>
                </a:solidFill>
              </a:rPr>
              <a:pPr/>
              <a:t>15.03.2016</a:t>
            </a:fld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23FB-1465-4D20-9126-0C863F50D7EE}" type="slidenum">
              <a:rPr lang="cs-CZ" smtClean="0">
                <a:solidFill>
                  <a:srgbClr val="895D1D"/>
                </a:solidFill>
              </a:rPr>
              <a:pPr/>
              <a:t>‹#›</a:t>
            </a:fld>
            <a:endParaRPr lang="cs-CZ" dirty="0">
              <a:solidFill>
                <a:srgbClr val="895D1D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22329025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AB01-1195-4B79-B3DF-3D44A78A14DC}" type="datetimeFigureOut">
              <a:rPr lang="cs-CZ" smtClean="0">
                <a:solidFill>
                  <a:srgbClr val="895D1D"/>
                </a:solidFill>
              </a:rPr>
              <a:pPr/>
              <a:t>15.03.2016</a:t>
            </a:fld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23FB-1465-4D20-9126-0C863F50D7EE}" type="slidenum">
              <a:rPr lang="cs-CZ" smtClean="0">
                <a:solidFill>
                  <a:srgbClr val="895D1D"/>
                </a:solidFill>
              </a:rPr>
              <a:pPr/>
              <a:t>‹#›</a:t>
            </a:fld>
            <a:endParaRPr lang="cs-CZ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1757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AB01-1195-4B79-B3DF-3D44A78A14DC}" type="datetimeFigureOut">
              <a:rPr lang="cs-CZ" smtClean="0">
                <a:solidFill>
                  <a:srgbClr val="895D1D"/>
                </a:solidFill>
              </a:rPr>
              <a:pPr/>
              <a:t>15.03.2016</a:t>
            </a:fld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23FB-1465-4D20-9126-0C863F50D7EE}" type="slidenum">
              <a:rPr lang="cs-CZ" smtClean="0">
                <a:solidFill>
                  <a:srgbClr val="895D1D"/>
                </a:solidFill>
              </a:rPr>
              <a:pPr/>
              <a:t>‹#›</a:t>
            </a:fld>
            <a:endParaRPr lang="cs-CZ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1205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AB01-1195-4B79-B3DF-3D44A78A14DC}" type="datetimeFigureOut">
              <a:rPr lang="cs-CZ" smtClean="0"/>
              <a:t>15.03.2016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23FB-1465-4D20-9126-0C863F50D7EE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AB01-1195-4B79-B3DF-3D44A78A14DC}" type="datetimeFigureOut">
              <a:rPr lang="cs-CZ" smtClean="0">
                <a:solidFill>
                  <a:srgbClr val="895D1D"/>
                </a:solidFill>
              </a:rPr>
              <a:pPr/>
              <a:t>15.03.2016</a:t>
            </a:fld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23FB-1465-4D20-9126-0C863F50D7EE}" type="slidenum">
              <a:rPr lang="cs-CZ" smtClean="0">
                <a:solidFill>
                  <a:srgbClr val="895D1D"/>
                </a:solidFill>
              </a:rPr>
              <a:pPr/>
              <a:t>‹#›</a:t>
            </a:fld>
            <a:endParaRPr lang="cs-CZ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85110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AB01-1195-4B79-B3DF-3D44A78A14DC}" type="datetimeFigureOut">
              <a:rPr lang="cs-CZ" smtClean="0">
                <a:solidFill>
                  <a:srgbClr val="895D1D"/>
                </a:solidFill>
              </a:rPr>
              <a:pPr/>
              <a:t>15.03.2016</a:t>
            </a:fld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23FB-1465-4D20-9126-0C863F50D7EE}" type="slidenum">
              <a:rPr lang="cs-CZ" smtClean="0">
                <a:solidFill>
                  <a:srgbClr val="895D1D"/>
                </a:solidFill>
              </a:rPr>
              <a:pPr/>
              <a:t>‹#›</a:t>
            </a:fld>
            <a:endParaRPr lang="cs-CZ" dirty="0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8492692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AB01-1195-4B79-B3DF-3D44A78A14DC}" type="datetimeFigureOut">
              <a:rPr lang="cs-CZ" smtClean="0">
                <a:solidFill>
                  <a:srgbClr val="895D1D"/>
                </a:solidFill>
              </a:rPr>
              <a:pPr/>
              <a:t>15.03.2016</a:t>
            </a:fld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23FB-1465-4D20-9126-0C863F50D7EE}" type="slidenum">
              <a:rPr lang="cs-CZ" smtClean="0">
                <a:solidFill>
                  <a:srgbClr val="895D1D"/>
                </a:solidFill>
              </a:rPr>
              <a:pPr/>
              <a:t>‹#›</a:t>
            </a:fld>
            <a:endParaRPr lang="cs-CZ" dirty="0">
              <a:solidFill>
                <a:srgbClr val="895D1D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rgbClr val="895D1D">
                      <a:lumMod val="60000"/>
                      <a:lumOff val="40000"/>
                    </a:srgb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rgbClr val="895D1D">
                    <a:lumMod val="60000"/>
                    <a:lumOff val="40000"/>
                  </a:srgb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144797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AB01-1195-4B79-B3DF-3D44A78A14DC}" type="datetimeFigureOut">
              <a:rPr lang="cs-CZ" smtClean="0"/>
              <a:t>15.03.2016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23FB-1465-4D20-9126-0C863F50D7E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AB01-1195-4B79-B3DF-3D44A78A14DC}" type="datetimeFigureOut">
              <a:rPr lang="cs-CZ" smtClean="0"/>
              <a:t>15.03.2016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23FB-1465-4D20-9126-0C863F50D7EE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AB01-1195-4B79-B3DF-3D44A78A14DC}" type="datetimeFigureOut">
              <a:rPr lang="cs-CZ" smtClean="0"/>
              <a:t>15.03.2016</a:t>
            </a:fld>
            <a:endParaRPr lang="cs-CZ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23FB-1465-4D20-9126-0C863F50D7EE}" type="slidenum">
              <a:rPr lang="cs-CZ" smtClean="0"/>
              <a:t>‹#›</a:t>
            </a:fld>
            <a:endParaRPr lang="cs-CZ" dirty="0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AB01-1195-4B79-B3DF-3D44A78A14DC}" type="datetimeFigureOut">
              <a:rPr lang="cs-CZ" smtClean="0"/>
              <a:t>15.03.2016</a:t>
            </a:fld>
            <a:endParaRPr lang="cs-CZ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23FB-1465-4D20-9126-0C863F50D7EE}" type="slidenum">
              <a:rPr lang="cs-CZ" smtClean="0"/>
              <a:t>‹#›</a:t>
            </a:fld>
            <a:endParaRPr lang="cs-CZ" dirty="0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AB01-1195-4B79-B3DF-3D44A78A14DC}" type="datetimeFigureOut">
              <a:rPr lang="cs-CZ" smtClean="0"/>
              <a:t>15.03.2016</a:t>
            </a:fld>
            <a:endParaRPr lang="cs-CZ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23FB-1465-4D20-9126-0C863F50D7E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AB01-1195-4B79-B3DF-3D44A78A14DC}" type="datetimeFigureOut">
              <a:rPr lang="cs-CZ" smtClean="0"/>
              <a:t>15.03.2016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23FB-1465-4D20-9126-0C863F50D7E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dirty="0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BBAB01-1195-4B79-B3DF-3D44A78A14DC}" type="datetimeFigureOut">
              <a:rPr lang="cs-CZ" smtClean="0"/>
              <a:t>15.03.2016</a:t>
            </a:fld>
            <a:endParaRPr lang="cs-CZ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D23FB-1465-4D20-9126-0C863F50D7EE}" type="slidenum">
              <a:rPr lang="cs-CZ" smtClean="0"/>
              <a:t>‹#›</a:t>
            </a:fld>
            <a:endParaRPr lang="cs-CZ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0BBAB01-1195-4B79-B3DF-3D44A78A14DC}" type="datetimeFigureOut">
              <a:rPr lang="cs-CZ" smtClean="0"/>
              <a:t>15.03.2016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C9D23FB-1465-4D20-9126-0C863F50D7EE}" type="slidenum">
              <a:rPr lang="cs-CZ" smtClean="0"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0BBAB01-1195-4B79-B3DF-3D44A78A14DC}" type="datetimeFigureOut">
              <a:rPr lang="cs-CZ" smtClean="0">
                <a:solidFill>
                  <a:srgbClr val="895D1D"/>
                </a:solidFill>
              </a:rPr>
              <a:pPr/>
              <a:t>15.03.2016</a:t>
            </a:fld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 dirty="0">
              <a:solidFill>
                <a:srgbClr val="895D1D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C9D23FB-1465-4D20-9126-0C863F50D7EE}" type="slidenum">
              <a:rPr lang="cs-CZ" smtClean="0">
                <a:solidFill>
                  <a:srgbClr val="895D1D"/>
                </a:solidFill>
              </a:rPr>
              <a:pPr/>
              <a:t>‹#›</a:t>
            </a:fld>
            <a:endParaRPr lang="cs-CZ" dirty="0">
              <a:solidFill>
                <a:srgbClr val="895D1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3420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uo.uio.no/roman/Art/Rf18-03-2/RF18-00Copertina.pdf#page=45" TargetMode="Externa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rpusdoportugues.org/" TargetMode="Externa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Especificidades</a:t>
            </a:r>
            <a:r>
              <a:rPr lang="cs-CZ" b="1" dirty="0" smtClean="0"/>
              <a:t> </a:t>
            </a:r>
            <a:r>
              <a:rPr lang="pt-PT" b="1" smtClean="0"/>
              <a:t>S</a:t>
            </a:r>
            <a:r>
              <a:rPr lang="cs-CZ" b="1" dirty="0" err="1" smtClean="0"/>
              <a:t>intáticas</a:t>
            </a:r>
            <a:r>
              <a:rPr lang="cs-CZ" b="1" smtClean="0"/>
              <a:t> no Portugu</a:t>
            </a:r>
            <a:r>
              <a:rPr lang="pt-PT" b="1" smtClean="0"/>
              <a:t>ês Arcaico</a:t>
            </a:r>
            <a:endParaRPr lang="cs-CZ" b="1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PT" smtClean="0"/>
              <a:t>Iva Svobodová</a:t>
            </a:r>
          </a:p>
          <a:p>
            <a:r>
              <a:rPr lang="pt-PT" smtClean="0"/>
              <a:t>Faculdade de Letras</a:t>
            </a:r>
          </a:p>
          <a:p>
            <a:r>
              <a:rPr lang="pt-PT" smtClean="0"/>
              <a:t>Universidade de Masaryk</a:t>
            </a:r>
          </a:p>
          <a:p>
            <a:r>
              <a:rPr lang="pt-PT" smtClean="0"/>
              <a:t>Brno – República Checa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581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3200"/>
              <a:t>Concordância </a:t>
            </a:r>
            <a:r>
              <a:rPr lang="pt-PT" sz="3200" smtClean="0"/>
              <a:t>gramatical/semântica</a:t>
            </a:r>
            <a:r>
              <a:rPr lang="pt-PT" sz="3200"/>
              <a:t/>
            </a:r>
            <a:br>
              <a:rPr lang="pt-PT" sz="3200"/>
            </a:br>
            <a:r>
              <a:rPr lang="pt-PT" sz="3200" smtClean="0"/>
              <a:t>sujeito</a:t>
            </a:r>
            <a:r>
              <a:rPr lang="cs-CZ" sz="3200" smtClean="0"/>
              <a:t> (leitura plural)</a:t>
            </a:r>
            <a:r>
              <a:rPr lang="pt-PT" sz="3200" smtClean="0"/>
              <a:t> </a:t>
            </a:r>
            <a:r>
              <a:rPr lang="pt-PT" sz="3200"/>
              <a:t>+ </a:t>
            </a:r>
            <a:r>
              <a:rPr lang="pt-PT" sz="3200" smtClean="0"/>
              <a:t>predicado</a:t>
            </a:r>
            <a:r>
              <a:rPr lang="cs-CZ" sz="3200" smtClean="0"/>
              <a:t> </a:t>
            </a:r>
            <a:r>
              <a:rPr lang="pt-PT" sz="3200" smtClean="0"/>
              <a:t> </a:t>
            </a:r>
            <a:endParaRPr lang="cs-CZ" sz="320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cs-CZ" smtClean="0"/>
          </a:p>
          <a:p>
            <a:r>
              <a:rPr lang="pt-PT" smtClean="0"/>
              <a:t>português </a:t>
            </a:r>
            <a:r>
              <a:rPr lang="pt-PT"/>
              <a:t>antigo </a:t>
            </a:r>
            <a:endParaRPr lang="cs-CZ"/>
          </a:p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logo </a:t>
            </a:r>
            <a:r>
              <a:rPr lang="cs-CZ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 </a:t>
            </a:r>
            <a:r>
              <a:rPr lang="cs-CZ" b="1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ajuntarom</a:t>
            </a:r>
            <a:r>
              <a:rPr lang="cs-CZ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deante Santo Antonio </a:t>
            </a:r>
            <a:r>
              <a:rPr lang="cs-CZ" b="1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tamanha</a:t>
            </a:r>
            <a:r>
              <a:rPr lang="pt-PT" b="1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b="1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multidom </a:t>
            </a:r>
            <a:r>
              <a:rPr 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 pexes grandes e pequenos </a:t>
            </a:r>
            <a:r>
              <a:rPr lang="pt-PT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16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Milagres de Sto.Antonio)</a:t>
            </a:r>
            <a:endParaRPr lang="pt-PT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t-PT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cs-CZ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cs-CZ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 a crist</a:t>
            </a:r>
            <a:r>
              <a:rPr lang="pt-PT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ãidade  </a:t>
            </a: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 </a:t>
            </a:r>
            <a:r>
              <a:rPr lang="pt-PT" b="1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estã</a:t>
            </a: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ē grã coyta) (Nunes 49</a:t>
            </a:r>
            <a:r>
              <a:rPr lang="pt-PT" smtClean="0">
                <a:latin typeface="Times New Roman"/>
                <a:cs typeface="Times New Roman"/>
              </a:rPr>
              <a:t>)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endParaRPr lang="cs-CZ" smtClean="0"/>
          </a:p>
          <a:p>
            <a:r>
              <a:rPr lang="pt-PT" smtClean="0"/>
              <a:t>português </a:t>
            </a:r>
            <a:r>
              <a:rPr lang="pt-PT"/>
              <a:t>moderno</a:t>
            </a:r>
            <a:endParaRPr lang="cs-CZ"/>
          </a:p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572000" y="2564904"/>
            <a:ext cx="3888432" cy="41044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BR" sz="1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multidão</a:t>
            </a:r>
            <a:r>
              <a:rPr lang="pt-BR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1800" b="1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vai</a:t>
            </a:r>
            <a:r>
              <a:rPr lang="pt-BR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 ao rubro </a:t>
            </a:r>
            <a:r>
              <a:rPr lang="pt-BR" sz="1800" smtClean="0"/>
              <a:t>.</a:t>
            </a:r>
            <a:endParaRPr lang="cs-CZ" sz="1800" smtClean="0"/>
          </a:p>
          <a:p>
            <a:pPr marL="0" indent="0">
              <a:buNone/>
            </a:pPr>
            <a:r>
              <a:rPr lang="pt-PT" sz="1800" smtClean="0"/>
              <a:t>hoje a concordância nominal existe apenas em </a:t>
            </a:r>
            <a:r>
              <a:rPr lang="cs-CZ" sz="1800" smtClean="0"/>
              <a:t>constru</a:t>
            </a:r>
            <a:r>
              <a:rPr lang="pt-PT" sz="1800" smtClean="0"/>
              <a:t>ções partitivas:</a:t>
            </a:r>
            <a:endParaRPr lang="cs-CZ" sz="1800" smtClean="0"/>
          </a:p>
          <a:p>
            <a:pPr marL="0" indent="0">
              <a:buNone/>
            </a:pPr>
            <a:r>
              <a:rPr lang="cs-CZ" sz="1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</a:t>
            </a:r>
            <a:r>
              <a:rPr lang="cs-CZ" sz="1800" b="1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bando de</a:t>
            </a:r>
            <a:r>
              <a:rPr lang="cs-CZ" sz="1800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vândalos </a:t>
            </a:r>
            <a:r>
              <a:rPr lang="cs-CZ" sz="1800" b="1" i="1">
                <a:latin typeface="Times New Roman" panose="02020603050405020304" pitchFamily="18" charset="0"/>
                <a:cs typeface="Times New Roman" panose="02020603050405020304" pitchFamily="18" charset="0"/>
              </a:rPr>
              <a:t>destruiu / destruíram</a:t>
            </a:r>
            <a:r>
              <a:rPr lang="cs-CZ" sz="1800" i="1">
                <a:latin typeface="Times New Roman" panose="02020603050405020304" pitchFamily="18" charset="0"/>
                <a:cs typeface="Times New Roman" panose="02020603050405020304" pitchFamily="18" charset="0"/>
              </a:rPr>
              <a:t> o monumento.</a:t>
            </a:r>
          </a:p>
          <a:p>
            <a:pPr marL="0" indent="0" algn="just">
              <a:buNone/>
            </a:pPr>
            <a:r>
              <a:rPr lang="pt-BR" sz="1800" i="1" smtClean="0"/>
              <a:t>Porém </a:t>
            </a:r>
            <a:r>
              <a:rPr lang="pt-BR" sz="1800" i="1"/>
              <a:t>mais assustador foi o fato de que uma </a:t>
            </a:r>
            <a:r>
              <a:rPr lang="pt-BR" sz="1800" b="1" i="1" u="sng"/>
              <a:t>multidão</a:t>
            </a:r>
            <a:r>
              <a:rPr lang="pt-BR" sz="1800" i="1" u="sng"/>
              <a:t> </a:t>
            </a:r>
            <a:r>
              <a:rPr lang="pt-BR" sz="1800" b="1" i="1" u="sng"/>
              <a:t>de </a:t>
            </a:r>
            <a:r>
              <a:rPr lang="pt-BR" sz="1800" b="1" i="1"/>
              <a:t>mais de 1 . 000 proeminentes cientistas </a:t>
            </a:r>
            <a:r>
              <a:rPr lang="pt-BR" sz="1800" i="1"/>
              <a:t>, segúndo os jornais locais , </a:t>
            </a:r>
            <a:r>
              <a:rPr lang="pt-BR" sz="1800" b="1" i="1"/>
              <a:t>relataram</a:t>
            </a:r>
            <a:r>
              <a:rPr lang="pt-BR" sz="1800" i="1"/>
              <a:t> que 95 % </a:t>
            </a:r>
            <a:r>
              <a:rPr lang="pt-BR" sz="1800" i="1" smtClean="0"/>
              <a:t>de</a:t>
            </a:r>
          </a:p>
          <a:p>
            <a:pPr marL="0" indent="0">
              <a:buNone/>
            </a:pPr>
            <a:r>
              <a:rPr lang="cs-CZ" sz="1800" b="1" i="1"/>
              <a:t>A </a:t>
            </a:r>
            <a:r>
              <a:rPr lang="cs-CZ" sz="1800" b="1" i="1" u="sng"/>
              <a:t>maioria dos </a:t>
            </a:r>
            <a:r>
              <a:rPr lang="cs-CZ" sz="1800" b="1" i="1"/>
              <a:t>jornalistas aprovou / aprovaram</a:t>
            </a:r>
            <a:r>
              <a:rPr lang="cs-CZ" sz="1800" i="1"/>
              <a:t> </a:t>
            </a:r>
            <a:r>
              <a:rPr lang="cs-CZ" sz="1800" i="1" smtClean="0"/>
              <a:t>a</a:t>
            </a:r>
            <a:r>
              <a:rPr lang="pt-PT" sz="1800" i="1" smtClean="0"/>
              <a:t> i</a:t>
            </a:r>
            <a:r>
              <a:rPr lang="cs-CZ" sz="1800" i="1" smtClean="0"/>
              <a:t>deia</a:t>
            </a:r>
            <a:r>
              <a:rPr lang="cs-CZ" sz="1800" i="1"/>
              <a:t>.</a:t>
            </a:r>
            <a:r>
              <a:rPr lang="cs-CZ" sz="1800" b="1" i="1"/>
              <a:t/>
            </a:r>
            <a:br>
              <a:rPr lang="cs-CZ" sz="1800" b="1" i="1"/>
            </a:br>
            <a:r>
              <a:rPr lang="cs-CZ" sz="1800" b="1" i="1" u="sng"/>
              <a:t>Metade dos candidatos </a:t>
            </a:r>
            <a:r>
              <a:rPr lang="cs-CZ" sz="1800" i="1"/>
              <a:t>não </a:t>
            </a:r>
            <a:r>
              <a:rPr lang="cs-CZ" sz="1800" b="1" i="1"/>
              <a:t>apresentou / apresentaram </a:t>
            </a:r>
            <a:r>
              <a:rPr lang="cs-CZ" sz="1800" i="1"/>
              <a:t>nenhuma proposta interessante.</a:t>
            </a:r>
          </a:p>
          <a:p>
            <a:pPr marL="0" indent="0" algn="just">
              <a:buNone/>
            </a:pPr>
            <a:endParaRPr lang="cs-CZ" sz="1800" i="1"/>
          </a:p>
        </p:txBody>
      </p:sp>
    </p:spTree>
    <p:extLst>
      <p:ext uri="{BB962C8B-B14F-4D97-AF65-F5344CB8AC3E}">
        <p14:creationId xmlns:p14="http://schemas.microsoft.com/office/powerpoint/2010/main" val="343888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3200" smtClean="0"/>
              <a:t> </a:t>
            </a:r>
            <a:r>
              <a:rPr lang="pt-PT" sz="3200"/>
              <a:t/>
            </a:r>
            <a:br>
              <a:rPr lang="pt-PT" sz="3200"/>
            </a:br>
            <a:r>
              <a:rPr lang="pt-PT" sz="3200" smtClean="0"/>
              <a:t>gentes  (forma plural e masculina)</a:t>
            </a:r>
            <a:endParaRPr lang="cs-CZ" sz="320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endParaRPr lang="cs-CZ" smtClean="0"/>
          </a:p>
          <a:p>
            <a:r>
              <a:rPr lang="pt-PT" smtClean="0"/>
              <a:t>português </a:t>
            </a:r>
            <a:r>
              <a:rPr lang="pt-PT"/>
              <a:t>antigo </a:t>
            </a:r>
            <a:r>
              <a:rPr lang="pt-PT" smtClean="0"/>
              <a:t>gentes g.m.pl.</a:t>
            </a:r>
          </a:p>
          <a:p>
            <a:r>
              <a:rPr lang="pt-PT" smtClean="0"/>
              <a:t>a maior frequência no século XV</a:t>
            </a:r>
            <a:endParaRPr lang="cs-CZ"/>
          </a:p>
          <a:p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masculino e plural: </a:t>
            </a:r>
          </a:p>
          <a:p>
            <a:pPr marL="0" indent="0" algn="just">
              <a:buNone/>
            </a:pP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Muytas hi ha de </a:t>
            </a:r>
            <a:r>
              <a:rPr lang="pt-PT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gentes</a:t>
            </a: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... que som avyad</a:t>
            </a:r>
            <a:r>
              <a:rPr lang="pt-PT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</a:t>
            </a: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perdiçom</a:t>
            </a:r>
          </a:p>
          <a:p>
            <a:pPr marL="0" indent="0" algn="just">
              <a:buNone/>
            </a:pP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pt-PT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PT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toda gemte </a:t>
            </a: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 lamça com ssy com nojo de que ty han</a:t>
            </a:r>
          </a:p>
          <a:p>
            <a:pPr marL="0" indent="0" algn="just">
              <a:buNone/>
            </a:pP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t-PT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endParaRPr lang="cs-CZ" smtClean="0"/>
          </a:p>
          <a:p>
            <a:r>
              <a:rPr lang="pt-PT" smtClean="0"/>
              <a:t>português moderno </a:t>
            </a:r>
            <a:r>
              <a:rPr lang="pt-PT" i="1" smtClean="0"/>
              <a:t>a gente </a:t>
            </a:r>
            <a:endParaRPr lang="cs-CZ" i="1"/>
          </a:p>
          <a:p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b="1" smtClean="0"/>
              <a:t>gentes</a:t>
            </a:r>
          </a:p>
          <a:p>
            <a:pPr marL="0" indent="0">
              <a:buNone/>
            </a:pPr>
            <a:r>
              <a:rPr lang="pt-BR" i="1" smtClean="0"/>
              <a:t>substantivo </a:t>
            </a:r>
            <a:r>
              <a:rPr lang="pt-BR" i="1"/>
              <a:t>feminino plural</a:t>
            </a:r>
            <a:endParaRPr lang="pt-BR"/>
          </a:p>
          <a:p>
            <a:pPr marL="0" indent="0">
              <a:buNone/>
            </a:pPr>
            <a:endParaRPr lang="pt-BR" smtClean="0"/>
          </a:p>
          <a:p>
            <a:pPr marL="0" indent="0" algn="just">
              <a:buNone/>
            </a:pPr>
            <a:r>
              <a:rPr lang="pt-BR" smtClean="0"/>
              <a:t>Povos</a:t>
            </a:r>
            <a:r>
              <a:rPr lang="pt-BR"/>
              <a:t>, nações (ex.: </a:t>
            </a:r>
            <a:r>
              <a:rPr lang="pt-BR" i="1"/>
              <a:t>direito das gentes</a:t>
            </a:r>
            <a:r>
              <a:rPr lang="pt-BR"/>
              <a:t>, i. e., direito internacional</a:t>
            </a:r>
            <a:r>
              <a:rPr lang="pt-BR" smtClean="0"/>
              <a:t>)</a:t>
            </a:r>
            <a:endParaRPr lang="pt-BR"/>
          </a:p>
          <a:p>
            <a:pPr marL="0" indent="0" algn="just">
              <a:buNone/>
            </a:pPr>
            <a:endParaRPr lang="pt-BR" smtClean="0"/>
          </a:p>
          <a:p>
            <a:pPr marL="0" indent="0" algn="just">
              <a:buNone/>
            </a:pPr>
            <a:r>
              <a:rPr lang="pt-BR" i="1" smtClean="0"/>
              <a:t>as </a:t>
            </a:r>
            <a:r>
              <a:rPr lang="pt-BR" b="1" i="1" u="sng"/>
              <a:t>gentes</a:t>
            </a:r>
            <a:r>
              <a:rPr lang="pt-BR" i="1"/>
              <a:t> eram, então, perfeitamente integradas e militantes do Novo </a:t>
            </a:r>
            <a:r>
              <a:rPr lang="pt-BR" i="1" smtClean="0"/>
              <a:t>Regime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337626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z="2700" smtClean="0"/>
              <a:t>gentes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português antigo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hi </a:t>
            </a:r>
            <a:r>
              <a:rPr lang="pt-PT" b="1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morreo</a:t>
            </a:r>
            <a:r>
              <a:rPr lang="pt-PT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b="1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pt-PT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randes </a:t>
            </a:r>
            <a:r>
              <a:rPr lang="pt-PT" b="1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gentes</a:t>
            </a:r>
          </a:p>
          <a:p>
            <a:pPr marL="0" indent="0">
              <a:buNone/>
            </a:pP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pt-PT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só quando o Pr antecede o Su</a:t>
            </a:r>
            <a:r>
              <a:rPr lang="pt-PT" u="sng" smtClean="0"/>
              <a:t>)</a:t>
            </a:r>
          </a:p>
          <a:p>
            <a:pPr marL="0" indent="0">
              <a:buNone/>
            </a:pPr>
            <a:endParaRPr lang="pt-PT" u="sng"/>
          </a:p>
          <a:p>
            <a:pPr marL="0" indent="0">
              <a:buNone/>
            </a:pPr>
            <a:r>
              <a:rPr lang="pt-PT" smtClean="0"/>
              <a:t>alta frequência de “gentes” </a:t>
            </a:r>
            <a:r>
              <a:rPr lang="pt-PT" smtClean="0"/>
              <a:t>no século </a:t>
            </a:r>
            <a:r>
              <a:rPr lang="pt-PT" u="sng" smtClean="0"/>
              <a:t>XIV-XV</a:t>
            </a:r>
            <a:r>
              <a:rPr lang="pt-PT" smtClean="0"/>
              <a:t>.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português moderno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PT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Gentes sempre </a:t>
            </a:r>
            <a:r>
              <a:rPr lang="pt-PT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concorda em número e gênero</a:t>
            </a:r>
            <a:r>
              <a:rPr lang="pt-PT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forma </a:t>
            </a:r>
            <a:r>
              <a:rPr lang="pt-PT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Gentes</a:t>
            </a:r>
            <a:r>
              <a:rPr lang="pt-PT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ainda hoje é relativamente frequente: </a:t>
            </a:r>
            <a:endParaRPr lang="pt-PT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PT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b="1" smtClean="0"/>
              <a:t>gentes </a:t>
            </a:r>
          </a:p>
          <a:p>
            <a:pPr marL="0" indent="0">
              <a:buNone/>
            </a:pPr>
            <a:r>
              <a:rPr lang="pt-BR" i="1" smtClean="0"/>
              <a:t>substantivo </a:t>
            </a:r>
            <a:r>
              <a:rPr lang="pt-BR" i="1"/>
              <a:t>feminino plural</a:t>
            </a:r>
            <a:endParaRPr lang="pt-BR"/>
          </a:p>
          <a:p>
            <a:pPr marL="0" indent="0">
              <a:buNone/>
            </a:pPr>
            <a:r>
              <a:rPr lang="pt-BR" smtClean="0"/>
              <a:t>Povos</a:t>
            </a:r>
            <a:r>
              <a:rPr lang="pt-BR"/>
              <a:t>, nações (ex.: </a:t>
            </a:r>
            <a:r>
              <a:rPr lang="pt-BR" i="1"/>
              <a:t>direito das gentes</a:t>
            </a:r>
            <a:r>
              <a:rPr lang="pt-BR"/>
              <a:t>, i. e., direito internacional).</a:t>
            </a:r>
          </a:p>
          <a:p>
            <a:pPr marL="0" indent="0">
              <a:buNone/>
            </a:pPr>
            <a:endParaRPr lang="pt-BR" b="1" smtClean="0"/>
          </a:p>
          <a:p>
            <a:pPr marL="0" indent="0">
              <a:buNone/>
            </a:pPr>
            <a:r>
              <a:rPr lang="pt-BR" b="1" smtClean="0"/>
              <a:t>gen·tes</a:t>
            </a:r>
            <a:r>
              <a:rPr lang="pt-BR"/>
              <a:t/>
            </a:r>
            <a:br>
              <a:rPr lang="pt-BR"/>
            </a:br>
            <a:r>
              <a:rPr lang="pt-BR" i="1" smtClean="0"/>
              <a:t>interjeição </a:t>
            </a:r>
            <a:r>
              <a:rPr lang="pt-BR" smtClean="0"/>
              <a:t> </a:t>
            </a:r>
            <a:r>
              <a:rPr lang="pt-BR"/>
              <a:t>[Brasil]  Para exteriorizar grande alegria</a:t>
            </a:r>
            <a:r>
              <a:rPr lang="pt-BR" smtClean="0"/>
              <a:t>.</a:t>
            </a:r>
            <a:endParaRPr lang="pt-BR"/>
          </a:p>
          <a:p>
            <a:pPr marL="0" indent="0">
              <a:buNone/>
            </a:pPr>
            <a:endParaRPr lang="cs-CZ" i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337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3600" smtClean="0"/>
              <a:t/>
            </a:r>
            <a:br>
              <a:rPr lang="pt-PT" sz="3600" smtClean="0"/>
            </a:br>
            <a:r>
              <a:rPr lang="cs-CZ" sz="2700" smtClean="0"/>
              <a:t>Concord</a:t>
            </a:r>
            <a:r>
              <a:rPr lang="pt-PT" sz="2700"/>
              <a:t>ância </a:t>
            </a:r>
            <a:r>
              <a:rPr lang="pt-PT" sz="2700" smtClean="0"/>
              <a:t>verbal</a:t>
            </a:r>
            <a:br>
              <a:rPr lang="pt-PT" sz="2700" smtClean="0"/>
            </a:br>
            <a:r>
              <a:rPr lang="pt-PT" sz="2700" smtClean="0"/>
              <a:t>verbo +complemento acusativo+ </a:t>
            </a:r>
            <a:r>
              <a:rPr lang="pt-PT" sz="2700"/>
              <a:t>particípio passado</a:t>
            </a:r>
            <a:r>
              <a:rPr lang="cs-CZ"/>
              <a:t/>
            </a:r>
            <a:br>
              <a:rPr lang="cs-CZ"/>
            </a:b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português antigo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t-PT" smtClean="0"/>
              <a:t>em ligação com </a:t>
            </a:r>
            <a:r>
              <a:rPr lang="pt-PT" b="1" i="1" smtClean="0"/>
              <a:t>aver</a:t>
            </a:r>
            <a:r>
              <a:rPr lang="pt-PT" smtClean="0"/>
              <a:t> ou </a:t>
            </a:r>
            <a:r>
              <a:rPr lang="pt-PT" b="1" i="1" smtClean="0"/>
              <a:t>teer</a:t>
            </a:r>
            <a:r>
              <a:rPr lang="pt-PT" smtClean="0"/>
              <a:t> </a:t>
            </a:r>
            <a:endParaRPr lang="pt-PT" smtClean="0"/>
          </a:p>
          <a:p>
            <a:pPr marL="0" indent="0" algn="just">
              <a:buNone/>
            </a:pPr>
            <a:r>
              <a:rPr lang="pt-PT" smtClean="0"/>
              <a:t>concordância do complemento </a:t>
            </a:r>
            <a:r>
              <a:rPr lang="pt-PT" smtClean="0"/>
              <a:t>em </a:t>
            </a:r>
            <a:r>
              <a:rPr lang="pt-PT" b="1" i="1" smtClean="0"/>
              <a:t>núm.e</a:t>
            </a:r>
            <a:r>
              <a:rPr lang="pt-PT" smtClean="0"/>
              <a:t> </a:t>
            </a:r>
            <a:r>
              <a:rPr lang="pt-PT" b="1" i="1" smtClean="0"/>
              <a:t>gén</a:t>
            </a:r>
            <a:r>
              <a:rPr lang="pt-PT" smtClean="0"/>
              <a:t>. com o</a:t>
            </a:r>
            <a:r>
              <a:rPr lang="pt-PT"/>
              <a:t> </a:t>
            </a:r>
            <a:r>
              <a:rPr lang="pt-PT" b="1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predicado</a:t>
            </a:r>
            <a:endParaRPr lang="pt-PT" b="1" i="1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PT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Hercolles </a:t>
            </a:r>
            <a:r>
              <a:rPr lang="pt-PT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ouve </a:t>
            </a:r>
            <a:r>
              <a:rPr lang="pt-PT" b="1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feytas </a:t>
            </a:r>
            <a:r>
              <a:rPr lang="pt-PT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aquellas duas ymagẽẽs</a:t>
            </a: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 Callez e de Sevylha (TA.54)</a:t>
            </a:r>
          </a:p>
          <a:p>
            <a:pPr marL="0" indent="0" algn="just">
              <a:buNone/>
            </a:pPr>
            <a:endParaRPr lang="pt-PT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 força </a:t>
            </a:r>
            <a:r>
              <a:rPr lang="pt-PT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avya </a:t>
            </a:r>
            <a:r>
              <a:rPr lang="pt-PT" b="1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tomada </a:t>
            </a:r>
            <a:r>
              <a:rPr lang="pt-PT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essa terra</a:t>
            </a: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(TE: 55)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pt-PT" smtClean="0"/>
              <a:t>português moderno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4008" y="2944368"/>
            <a:ext cx="3800746" cy="391363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t-PT" sz="1400" smtClean="0"/>
              <a:t>(</a:t>
            </a:r>
            <a:r>
              <a:rPr lang="pt-PT" sz="1400"/>
              <a:t>Marcin Wlodek, "O particípio português — formas e usos",</a:t>
            </a:r>
            <a:r>
              <a:rPr lang="pt-PT" sz="1400" i="1"/>
              <a:t> in</a:t>
            </a:r>
            <a:r>
              <a:rPr lang="pt-PT" sz="1400"/>
              <a:t> </a:t>
            </a:r>
            <a:r>
              <a:rPr lang="pt-PT" sz="1400" u="sng">
                <a:hlinkClick r:id="rId2"/>
              </a:rPr>
              <a:t>Romansk Forum</a:t>
            </a:r>
            <a:r>
              <a:rPr lang="pt-PT" sz="1400"/>
              <a:t>, n.º 17, 2003, pp. 43-53), </a:t>
            </a:r>
            <a:r>
              <a:rPr lang="pt-PT" sz="1400" smtClean="0"/>
              <a:t>:</a:t>
            </a:r>
            <a:endParaRPr lang="cs-CZ" sz="1400"/>
          </a:p>
          <a:p>
            <a:pPr marL="0" indent="0" algn="just">
              <a:buNone/>
            </a:pPr>
            <a:r>
              <a:rPr lang="pt-PT" sz="1400"/>
              <a:t>[...] o particípio é muito usado </a:t>
            </a:r>
            <a:r>
              <a:rPr lang="pt-PT" sz="1400" b="1"/>
              <a:t>como elemento </a:t>
            </a:r>
            <a:r>
              <a:rPr lang="pt-PT" sz="1400" b="1" u="sng"/>
              <a:t>predicativo</a:t>
            </a:r>
            <a:r>
              <a:rPr lang="pt-PT" sz="1400" b="1"/>
              <a:t> ligado ao complemento directo</a:t>
            </a:r>
            <a:r>
              <a:rPr lang="pt-PT" sz="1400"/>
              <a:t> dos verbos </a:t>
            </a:r>
            <a:r>
              <a:rPr lang="pt-PT" sz="1400" b="1" u="sng"/>
              <a:t>ter</a:t>
            </a:r>
            <a:r>
              <a:rPr lang="pt-PT" sz="1400" u="sng"/>
              <a:t>, </a:t>
            </a:r>
            <a:r>
              <a:rPr lang="pt-PT" sz="1400" b="1" u="sng"/>
              <a:t>trazer</a:t>
            </a:r>
            <a:r>
              <a:rPr lang="pt-PT" sz="1400" u="sng"/>
              <a:t>, </a:t>
            </a:r>
            <a:r>
              <a:rPr lang="pt-PT" sz="1400" b="1" u="sng"/>
              <a:t>levar </a:t>
            </a:r>
            <a:r>
              <a:rPr lang="pt-PT" sz="1400" u="sng"/>
              <a:t>e </a:t>
            </a:r>
            <a:r>
              <a:rPr lang="pt-PT" sz="1400" b="1" u="sng"/>
              <a:t>deixar</a:t>
            </a:r>
            <a:r>
              <a:rPr lang="pt-PT" sz="1400"/>
              <a:t>. Nestes casos focaliza-se o estado atribuído ao complemento mediante um </a:t>
            </a:r>
            <a:r>
              <a:rPr lang="pt-PT" sz="1400" b="1" u="sng"/>
              <a:t>particípio que concorda com este em género e número</a:t>
            </a:r>
            <a:r>
              <a:rPr lang="pt-PT" sz="1400" b="1" u="sng" smtClean="0"/>
              <a:t>:</a:t>
            </a:r>
          </a:p>
          <a:p>
            <a:pPr marL="0" indent="0">
              <a:buNone/>
            </a:pPr>
            <a:endParaRPr lang="cs-CZ" sz="1400"/>
          </a:p>
          <a:p>
            <a:pPr marL="0" indent="0">
              <a:buNone/>
            </a:pPr>
            <a:r>
              <a:rPr lang="pt-PT" sz="1400" i="1" smtClean="0"/>
              <a:t>A </a:t>
            </a:r>
            <a:r>
              <a:rPr lang="pt-PT" sz="1400" i="1"/>
              <a:t>criança </a:t>
            </a:r>
            <a:r>
              <a:rPr lang="pt-PT" sz="1400" b="1" i="1"/>
              <a:t>tinha os olhos inchados </a:t>
            </a:r>
            <a:r>
              <a:rPr lang="pt-PT" sz="1400" i="1"/>
              <a:t>de tanto chorar</a:t>
            </a:r>
            <a:r>
              <a:rPr lang="pt-PT" sz="1400" smtClean="0"/>
              <a:t>.</a:t>
            </a:r>
          </a:p>
          <a:p>
            <a:pPr marL="0" indent="0">
              <a:buNone/>
            </a:pPr>
            <a:r>
              <a:rPr lang="pt-PT" sz="1400" b="1" i="1" smtClean="0"/>
              <a:t>Levava</a:t>
            </a:r>
            <a:r>
              <a:rPr lang="pt-PT" sz="1400" i="1" smtClean="0"/>
              <a:t> </a:t>
            </a:r>
            <a:r>
              <a:rPr lang="pt-PT" sz="1400" i="1"/>
              <a:t>sempre </a:t>
            </a:r>
            <a:r>
              <a:rPr lang="pt-PT" sz="1400" b="1" i="1"/>
              <a:t>as manga</a:t>
            </a:r>
            <a:r>
              <a:rPr lang="pt-PT" sz="1400" i="1"/>
              <a:t>s da camisa </a:t>
            </a:r>
            <a:r>
              <a:rPr lang="pt-PT" sz="1400" b="1" i="1"/>
              <a:t>arregaçadas</a:t>
            </a:r>
            <a:r>
              <a:rPr lang="pt-PT" sz="1400" i="1"/>
              <a:t>.</a:t>
            </a:r>
            <a:endParaRPr lang="cs-CZ" sz="1400"/>
          </a:p>
          <a:p>
            <a:pPr marL="0" indent="0">
              <a:buNone/>
            </a:pPr>
            <a:r>
              <a:rPr lang="pt-PT" sz="1400" i="1" smtClean="0"/>
              <a:t>O </a:t>
            </a:r>
            <a:r>
              <a:rPr lang="pt-PT" sz="1400" i="1"/>
              <a:t>miúdo </a:t>
            </a:r>
            <a:r>
              <a:rPr lang="pt-PT" sz="1400" b="1" i="1" smtClean="0"/>
              <a:t>tinha os </a:t>
            </a:r>
            <a:r>
              <a:rPr lang="pt-PT" sz="1400" b="1" i="1"/>
              <a:t>livros metidos </a:t>
            </a:r>
            <a:r>
              <a:rPr lang="pt-PT" sz="1400" i="1"/>
              <a:t>num saco.</a:t>
            </a:r>
            <a:endParaRPr lang="cs-CZ" sz="1400"/>
          </a:p>
          <a:p>
            <a:pPr marL="0" indent="0">
              <a:buNone/>
            </a:pPr>
            <a:r>
              <a:rPr lang="pt-PT" sz="1400" i="1" smtClean="0"/>
              <a:t>Já </a:t>
            </a:r>
            <a:r>
              <a:rPr lang="pt-PT" sz="1400" b="1" i="1"/>
              <a:t>tenho a sopa cozinhada</a:t>
            </a:r>
            <a:r>
              <a:rPr lang="pt-PT" sz="1400" i="1" smtClean="0"/>
              <a:t>.</a:t>
            </a:r>
            <a:endParaRPr lang="cs-CZ" sz="1400"/>
          </a:p>
        </p:txBody>
      </p:sp>
    </p:spTree>
    <p:extLst>
      <p:ext uri="{BB962C8B-B14F-4D97-AF65-F5344CB8AC3E}">
        <p14:creationId xmlns:p14="http://schemas.microsoft.com/office/powerpoint/2010/main" val="3661381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Ordem das palavras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português antigo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PT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SPC</a:t>
            </a:r>
            <a:r>
              <a:rPr lang="pt-PT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lobo </a:t>
            </a:r>
            <a:r>
              <a:rPr lang="pt-PT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abrio</a:t>
            </a: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boca.</a:t>
            </a:r>
          </a:p>
          <a:p>
            <a:pPr marL="0" indent="0" algn="just">
              <a:buNone/>
            </a:pPr>
            <a:r>
              <a:rPr lang="pt-PT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SCP</a:t>
            </a:r>
            <a:r>
              <a:rPr lang="pt-PT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Quando </a:t>
            </a: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Eufrosina </a:t>
            </a:r>
            <a:r>
              <a:rPr lang="pt-PT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esto</a:t>
            </a: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ouvio...</a:t>
            </a:r>
            <a:endParaRPr lang="pt-PT" i="1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PT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PSC</a:t>
            </a:r>
            <a:r>
              <a:rPr lang="pt-PT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 entom </a:t>
            </a:r>
            <a:r>
              <a:rPr lang="pt-PT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chamou</a:t>
            </a: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o abade </a:t>
            </a:r>
            <a:r>
              <a:rPr lang="pt-PT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hũu </a:t>
            </a:r>
            <a:r>
              <a:rPr lang="pt-PT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monge.</a:t>
            </a:r>
            <a:endParaRPr lang="pt-PT" i="1" u="sng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PT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PCS </a:t>
            </a:r>
            <a:r>
              <a:rPr lang="pt-PT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cercou</a:t>
            </a: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cidade </a:t>
            </a: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Nabucodonos. </a:t>
            </a:r>
            <a:r>
              <a:rPr lang="pt-PT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Disse-me</a:t>
            </a: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um </a:t>
            </a: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cavalheiro.</a:t>
            </a:r>
            <a:endParaRPr lang="pt-PT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PT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CSP</a:t>
            </a:r>
            <a:r>
              <a:rPr lang="pt-PT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quando </a:t>
            </a:r>
            <a:r>
              <a:rPr lang="pt-PT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viu </a:t>
            </a: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moço</a:t>
            </a:r>
            <a:r>
              <a:rPr lang="pt-PT" i="1" smtClean="0"/>
              <a:t>.</a:t>
            </a:r>
            <a:r>
              <a:rPr lang="pt-PT" smtClean="0"/>
              <a:t>..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português moderno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pt-PT" b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PT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PC</a:t>
            </a:r>
            <a:r>
              <a:rPr lang="pt-PT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i="1">
                <a:latin typeface="Times New Roman" panose="02020603050405020304" pitchFamily="18" charset="0"/>
                <a:cs typeface="Times New Roman" panose="02020603050405020304" pitchFamily="18" charset="0"/>
              </a:rPr>
              <a:t>O lobo </a:t>
            </a:r>
            <a:r>
              <a:rPr lang="pt-PT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abriu</a:t>
            </a:r>
            <a:r>
              <a:rPr lang="pt-PT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a boca.</a:t>
            </a:r>
          </a:p>
          <a:p>
            <a:pPr marL="0" indent="0" algn="just">
              <a:buNone/>
            </a:pPr>
            <a:r>
              <a:rPr lang="pt-PT" b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PT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CP</a:t>
            </a:r>
            <a:r>
              <a:rPr lang="pt-PT">
                <a:latin typeface="Times New Roman" panose="02020603050405020304" pitchFamily="18" charset="0"/>
                <a:cs typeface="Times New Roman" panose="02020603050405020304" pitchFamily="18" charset="0"/>
              </a:rPr>
              <a:t> Quando </a:t>
            </a:r>
            <a:r>
              <a:rPr lang="pt-PT" i="1">
                <a:latin typeface="Times New Roman" panose="02020603050405020304" pitchFamily="18" charset="0"/>
                <a:cs typeface="Times New Roman" panose="02020603050405020304" pitchFamily="18" charset="0"/>
              </a:rPr>
              <a:t>Eufrosina </a:t>
            </a:r>
            <a:r>
              <a:rPr lang="pt-PT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isto ouviu</a:t>
            </a:r>
            <a:endParaRPr lang="pt-PT" i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PT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PT" b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PT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PT">
                <a:latin typeface="Times New Roman" panose="02020603050405020304" pitchFamily="18" charset="0"/>
                <a:cs typeface="Times New Roman" panose="02020603050405020304" pitchFamily="18" charset="0"/>
              </a:rPr>
              <a:t> E </a:t>
            </a:r>
            <a:r>
              <a:rPr lang="pt-PT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então </a:t>
            </a:r>
            <a:r>
              <a:rPr lang="pt-PT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chamou</a:t>
            </a:r>
            <a:r>
              <a:rPr lang="pt-PT" i="1">
                <a:latin typeface="Times New Roman" panose="02020603050405020304" pitchFamily="18" charset="0"/>
                <a:cs typeface="Times New Roman" panose="02020603050405020304" pitchFamily="18" charset="0"/>
              </a:rPr>
              <a:t> o abade </a:t>
            </a:r>
            <a:r>
              <a:rPr lang="pt-PT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 monge</a:t>
            </a:r>
            <a:endParaRPr lang="pt-PT" i="1" u="sng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t-PT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PC</a:t>
            </a:r>
            <a:r>
              <a:rPr lang="pt-PT" b="1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pt-PT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t-PT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cercou</a:t>
            </a:r>
            <a:r>
              <a:rPr lang="pt-PT" i="1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PT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a cidade </a:t>
            </a:r>
            <a:r>
              <a:rPr lang="pt-PT" i="1">
                <a:latin typeface="Times New Roman" panose="02020603050405020304" pitchFamily="18" charset="0"/>
                <a:cs typeface="Times New Roman" panose="02020603050405020304" pitchFamily="18" charset="0"/>
              </a:rPr>
              <a:t>Nabucodonos. </a:t>
            </a:r>
            <a:r>
              <a:rPr lang="pt-PT">
                <a:latin typeface="Times New Roman" panose="02020603050405020304" pitchFamily="18" charset="0"/>
                <a:cs typeface="Times New Roman" panose="02020603050405020304" pitchFamily="18" charset="0"/>
              </a:rPr>
              <a:t>Disse-me</a:t>
            </a:r>
            <a:r>
              <a:rPr lang="pt-PT" i="1">
                <a:latin typeface="Times New Roman" panose="02020603050405020304" pitchFamily="18" charset="0"/>
                <a:cs typeface="Times New Roman" panose="02020603050405020304" pitchFamily="18" charset="0"/>
              </a:rPr>
              <a:t> um cavalheiro</a:t>
            </a:r>
          </a:p>
          <a:p>
            <a:pPr marL="0" indent="0" algn="just">
              <a:buNone/>
            </a:pPr>
            <a:r>
              <a:rPr lang="pt-PT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pt-PT" b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pt-PT" b="1" u="sng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t-PT">
                <a:latin typeface="Times New Roman" panose="02020603050405020304" pitchFamily="18" charset="0"/>
                <a:cs typeface="Times New Roman" panose="02020603050405020304" pitchFamily="18" charset="0"/>
              </a:rPr>
              <a:t> quando </a:t>
            </a:r>
            <a:r>
              <a:rPr lang="pt-PT" i="1" u="sng">
                <a:latin typeface="Times New Roman" panose="02020603050405020304" pitchFamily="18" charset="0"/>
                <a:cs typeface="Times New Roman" panose="02020603050405020304" pitchFamily="18" charset="0"/>
              </a:rPr>
              <a:t>o viu </a:t>
            </a:r>
            <a:r>
              <a:rPr lang="pt-PT" i="1">
                <a:latin typeface="Times New Roman" panose="02020603050405020304" pitchFamily="18" charset="0"/>
                <a:cs typeface="Times New Roman" panose="02020603050405020304" pitchFamily="18" charset="0"/>
              </a:rPr>
              <a:t>o moço</a:t>
            </a:r>
            <a:r>
              <a:rPr lang="pt-PT" i="1"/>
              <a:t>.</a:t>
            </a:r>
            <a:r>
              <a:rPr lang="pt-PT"/>
              <a:t>..</a:t>
            </a:r>
            <a:endParaRPr 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366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3200" smtClean="0"/>
              <a:t>Ordem das palavras, colocação do complemento antes do predicado</a:t>
            </a:r>
            <a:endParaRPr lang="cs-CZ" sz="320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português antigo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PT" smtClean="0"/>
              <a:t>! </a:t>
            </a:r>
            <a:r>
              <a:rPr lang="pt-PT" smtClean="0">
                <a:cs typeface="Times New Roman" panose="02020603050405020304" pitchFamily="18" charset="0"/>
              </a:rPr>
              <a:t>Uso do pronome átono!!</a:t>
            </a:r>
          </a:p>
          <a:p>
            <a:r>
              <a:rPr lang="pt-PT" b="1" smtClean="0">
                <a:cs typeface="Times New Roman" panose="02020603050405020304" pitchFamily="18" charset="0"/>
              </a:rPr>
              <a:t>Exemplos:</a:t>
            </a:r>
          </a:p>
          <a:p>
            <a:pPr marL="0" indent="0">
              <a:buNone/>
            </a:pPr>
            <a:r>
              <a:rPr lang="pt-PT" i="1" u="sng" smtClean="0">
                <a:cs typeface="Times New Roman" panose="02020603050405020304" pitchFamily="18" charset="0"/>
              </a:rPr>
              <a:t>Teus comeres </a:t>
            </a:r>
            <a:r>
              <a:rPr lang="pt-PT" i="1" smtClean="0">
                <a:cs typeface="Times New Roman" panose="02020603050405020304" pitchFamily="18" charset="0"/>
              </a:rPr>
              <a:t>guarda</a:t>
            </a:r>
            <a:r>
              <a:rPr lang="pt-PT" i="1" u="sng" smtClean="0">
                <a:cs typeface="Times New Roman" panose="02020603050405020304" pitchFamily="18" charset="0"/>
              </a:rPr>
              <a:t>-os</a:t>
            </a:r>
            <a:r>
              <a:rPr lang="pt-PT" i="1" smtClean="0">
                <a:cs typeface="Times New Roman" panose="02020603050405020304" pitchFamily="18" charset="0"/>
              </a:rPr>
              <a:t> pera ty. </a:t>
            </a:r>
          </a:p>
          <a:p>
            <a:pPr marL="0" indent="0">
              <a:buNone/>
            </a:pPr>
            <a:r>
              <a:rPr lang="pt-PT" i="1" smtClean="0">
                <a:cs typeface="Times New Roman" panose="02020603050405020304" pitchFamily="18" charset="0"/>
              </a:rPr>
              <a:t>E aos mancebos dem a eles em soldada /aos mancebos dêem-lhe soldada</a:t>
            </a:r>
            <a:r>
              <a:rPr lang="pt-PT" smtClean="0"/>
              <a:t>/</a:t>
            </a:r>
          </a:p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r>
              <a:rPr lang="pt-PT" smtClean="0"/>
              <a:t>mas ocorre também antes do predicado sem que haja repetição: </a:t>
            </a:r>
            <a:endParaRPr lang="pt-PT" smtClean="0"/>
          </a:p>
          <a:p>
            <a:pPr marL="0" indent="0">
              <a:buNone/>
            </a:pPr>
            <a:endParaRPr lang="pt-PT" smtClean="0"/>
          </a:p>
          <a:p>
            <a:r>
              <a:rPr lang="pt-PT" b="1" smtClean="0"/>
              <a:t>Exemplos</a:t>
            </a:r>
            <a:r>
              <a:rPr lang="pt-PT" smtClean="0"/>
              <a:t>: </a:t>
            </a:r>
          </a:p>
          <a:p>
            <a:pPr marL="0" indent="0">
              <a:buNone/>
            </a:pPr>
            <a:r>
              <a:rPr lang="pt-PT" u="sng" smtClean="0"/>
              <a:t>Unha verdade </a:t>
            </a:r>
            <a:r>
              <a:rPr lang="pt-PT" smtClean="0"/>
              <a:t>vos </a:t>
            </a:r>
            <a:r>
              <a:rPr lang="pt-PT" u="sng" smtClean="0"/>
              <a:t>direi</a:t>
            </a:r>
            <a:r>
              <a:rPr lang="pt-PT" smtClean="0"/>
              <a:t>. </a:t>
            </a:r>
          </a:p>
          <a:p>
            <a:pPr marL="0" indent="0">
              <a:buNone/>
            </a:pPr>
            <a:r>
              <a:rPr lang="pt-PT" u="sng" smtClean="0"/>
              <a:t>Huma punhada </a:t>
            </a:r>
            <a:r>
              <a:rPr lang="pt-PT" smtClean="0"/>
              <a:t>grande te </a:t>
            </a:r>
            <a:r>
              <a:rPr lang="pt-PT" u="sng" smtClean="0"/>
              <a:t>darey</a:t>
            </a:r>
            <a:r>
              <a:rPr lang="pt-PT" smtClean="0"/>
              <a:t>. </a:t>
            </a:r>
            <a:br>
              <a:rPr lang="pt-PT" smtClean="0"/>
            </a:br>
            <a:r>
              <a:rPr lang="pt-PT" u="sng" smtClean="0"/>
              <a:t>Este gorioso castello achou </a:t>
            </a:r>
            <a:r>
              <a:rPr lang="pt-PT" smtClean="0"/>
              <a:t>o rrei (TA 47)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português moderno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652984"/>
          </a:xfrm>
        </p:spPr>
        <p:txBody>
          <a:bodyPr>
            <a:normAutofit fontScale="70000" lnSpcReduction="20000"/>
          </a:bodyPr>
          <a:lstStyle/>
          <a:p>
            <a:r>
              <a:rPr lang="pt-BR" b="1"/>
              <a:t>Objeto direto </a:t>
            </a:r>
            <a:r>
              <a:rPr lang="pt-BR" b="1" smtClean="0"/>
              <a:t>pleonástico (norma culta)</a:t>
            </a:r>
            <a:endParaRPr lang="pt-BR" b="1"/>
          </a:p>
          <a:p>
            <a:endParaRPr lang="pt-BR" smtClean="0"/>
          </a:p>
          <a:p>
            <a:pPr marL="0" indent="0" algn="just">
              <a:buNone/>
            </a:pPr>
            <a:r>
              <a:rPr lang="pt-BR" smtClean="0"/>
              <a:t>Complemento directo, quando é tópico em posição inicial da frase, formando um grupo prosódico distindo, </a:t>
            </a:r>
            <a:r>
              <a:rPr lang="pt-BR" b="1" smtClean="0"/>
              <a:t>pode ser ou não </a:t>
            </a:r>
            <a:r>
              <a:rPr lang="pt-BR" smtClean="0"/>
              <a:t>retomado por um pronome clítico: </a:t>
            </a:r>
          </a:p>
          <a:p>
            <a:pPr marL="0" indent="0">
              <a:buNone/>
            </a:pPr>
            <a:endParaRPr lang="pt-BR" smtClean="0"/>
          </a:p>
          <a:p>
            <a:r>
              <a:rPr lang="pt-BR" b="1" smtClean="0"/>
              <a:t>Ao Pedro, nunca (o) encontro nas reuniões da </a:t>
            </a:r>
            <a:r>
              <a:rPr lang="pt-BR" b="1" smtClean="0"/>
              <a:t>faculdade</a:t>
            </a:r>
            <a:r>
              <a:rPr lang="pt-BR" smtClean="0"/>
              <a:t>.</a:t>
            </a:r>
          </a:p>
          <a:p>
            <a:endParaRPr lang="pt-BR" smtClean="0"/>
          </a:p>
          <a:p>
            <a:pPr marL="0" indent="0">
              <a:buNone/>
            </a:pPr>
            <a:r>
              <a:rPr lang="pt-BR" smtClean="0"/>
              <a:t>(Gramática do Português, 2013, pp. 1169)</a:t>
            </a:r>
            <a:endParaRPr lang="pt-BR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322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mtClean="0"/>
              <a:t>Ordem das palavras – complemento </a:t>
            </a:r>
            <a:r>
              <a:rPr lang="pt-PT" b="1" u="sng" smtClean="0">
                <a:latin typeface="Calibri"/>
              </a:rPr>
              <a:t>[+hum]</a:t>
            </a:r>
            <a:endParaRPr lang="cs-CZ" b="1" u="sng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português antigo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PT" sz="2000" smtClean="0"/>
              <a:t>se o complemento é uma pessoa, </a:t>
            </a:r>
            <a:r>
              <a:rPr lang="pt-PT" sz="2000" b="1" smtClean="0"/>
              <a:t>vem ligado com a preposição </a:t>
            </a:r>
            <a:r>
              <a:rPr lang="pt-PT" sz="2000" smtClean="0"/>
              <a:t>a. o pronome pessoal átono que repete o complemento acentuado, encontra-se, porém, no acusativo, desde que o verbo peça acusativo: </a:t>
            </a:r>
          </a:p>
          <a:p>
            <a:pPr marL="0" indent="0" algn="just">
              <a:buNone/>
            </a:pPr>
            <a:endParaRPr lang="pt-PT" sz="2000" smtClean="0"/>
          </a:p>
          <a:p>
            <a:pPr algn="just"/>
            <a:r>
              <a:rPr lang="pt-PT" b="1" i="1"/>
              <a:t>A</a:t>
            </a:r>
            <a:r>
              <a:rPr lang="pt-PT" b="1" i="1" smtClean="0"/>
              <a:t> mia senhor </a:t>
            </a:r>
            <a:r>
              <a:rPr lang="pt-PT" i="1" smtClean="0"/>
              <a:t>feze-</a:t>
            </a:r>
            <a:r>
              <a:rPr lang="pt-PT" b="1" i="1" smtClean="0"/>
              <a:t>as</a:t>
            </a:r>
            <a:r>
              <a:rPr lang="pt-PT" i="1" smtClean="0"/>
              <a:t> Deus mais fremosa de quantas el fez.(CA9675)</a:t>
            </a:r>
            <a:endParaRPr lang="cs-CZ" i="1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português moderno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PT" smtClean="0"/>
              <a:t>em português moderno pa preposição </a:t>
            </a:r>
            <a:r>
              <a:rPr lang="pt-PT" b="1" smtClean="0"/>
              <a:t>é opcional </a:t>
            </a:r>
            <a:r>
              <a:rPr lang="pt-PT" smtClean="0"/>
              <a:t>(Gramática do Português)</a:t>
            </a:r>
          </a:p>
          <a:p>
            <a:r>
              <a:rPr lang="pt-PT" i="1" u="sng" smtClean="0"/>
              <a:t>O</a:t>
            </a:r>
            <a:r>
              <a:rPr lang="pt-PT" i="1" smtClean="0"/>
              <a:t> Pedro, nunca </a:t>
            </a:r>
            <a:r>
              <a:rPr lang="pt-PT" i="1" u="sng" smtClean="0"/>
              <a:t>(o)</a:t>
            </a:r>
            <a:r>
              <a:rPr lang="pt-PT" i="1" smtClean="0"/>
              <a:t> encontro nas reuniões da Faculdade. </a:t>
            </a:r>
            <a:r>
              <a:rPr lang="pt-PT" smtClean="0"/>
              <a:t>(Gramática do Português II, p.1169</a:t>
            </a:r>
            <a:r>
              <a:rPr lang="pt-PT" smtClean="0"/>
              <a:t>).</a:t>
            </a:r>
          </a:p>
          <a:p>
            <a:endParaRPr lang="pt-PT" smtClean="0"/>
          </a:p>
          <a:p>
            <a:pPr marL="0" indent="0">
              <a:buNone/>
            </a:pPr>
            <a:r>
              <a:rPr lang="pt-PT" smtClean="0"/>
              <a:t>quando o complemento direto é um pronome relativo  na posição inicial de uma oração relativa, é  introduzido pela preposição a: </a:t>
            </a:r>
          </a:p>
          <a:p>
            <a:r>
              <a:rPr lang="pt-PT" i="1" smtClean="0"/>
              <a:t>não conheço os miúdos </a:t>
            </a:r>
            <a:r>
              <a:rPr lang="pt-PT" i="1" u="sng" smtClean="0"/>
              <a:t>a quem </a:t>
            </a:r>
            <a:r>
              <a:rPr lang="pt-PT" i="1" smtClean="0"/>
              <a:t>o Pedro enganou (ibidem).</a:t>
            </a:r>
          </a:p>
        </p:txBody>
      </p:sp>
    </p:spTree>
    <p:extLst>
      <p:ext uri="{BB962C8B-B14F-4D97-AF65-F5344CB8AC3E}">
        <p14:creationId xmlns:p14="http://schemas.microsoft.com/office/powerpoint/2010/main" val="48192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2800"/>
              <a:t>Ordem das palavras – complemento [+hum]</a:t>
            </a:r>
            <a:endParaRPr lang="cs-CZ" sz="280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Português antigo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pt-PT" sz="1800" smtClean="0"/>
              <a:t>casos em que o complemento de pessoa vem </a:t>
            </a:r>
            <a:r>
              <a:rPr lang="pt-PT" sz="1800" b="1" smtClean="0"/>
              <a:t>sem a preposição  no dativo: </a:t>
            </a:r>
          </a:p>
          <a:p>
            <a:endParaRPr lang="pt-PT"/>
          </a:p>
          <a:p>
            <a:pPr marL="0" indent="0" algn="just">
              <a:buNone/>
            </a:pPr>
            <a:r>
              <a:rPr lang="pt-PT" i="1" smtClean="0"/>
              <a:t>E depois </a:t>
            </a:r>
            <a:r>
              <a:rPr lang="pt-PT" b="1" i="1" u="sng" smtClean="0"/>
              <a:t>(-)</a:t>
            </a:r>
            <a:r>
              <a:rPr lang="pt-PT" i="1" smtClean="0"/>
              <a:t>  </a:t>
            </a:r>
            <a:r>
              <a:rPr lang="pt-PT" b="1" i="1" u="sng" smtClean="0"/>
              <a:t>seu padre d´ella </a:t>
            </a:r>
            <a:r>
              <a:rPr lang="pt-PT" i="1" smtClean="0"/>
              <a:t>em sa velhice </a:t>
            </a:r>
            <a:r>
              <a:rPr lang="pt-PT" b="1" i="1" smtClean="0"/>
              <a:t>filharom-</a:t>
            </a:r>
            <a:r>
              <a:rPr lang="pt-PT" b="1" i="1" u="sng" smtClean="0"/>
              <a:t>lhe </a:t>
            </a:r>
            <a:r>
              <a:rPr lang="pt-PT" i="1" smtClean="0"/>
              <a:t>seus </a:t>
            </a:r>
            <a:r>
              <a:rPr lang="pt-PT" i="1" smtClean="0"/>
              <a:t>gemrros a terra </a:t>
            </a:r>
            <a:r>
              <a:rPr lang="pt-PT" smtClean="0"/>
              <a:t>(TA,41).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Português moderno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t-PT" smtClean="0"/>
              <a:t>não há evidência de tal uso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496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3600" smtClean="0"/>
              <a:t>Períodos compostos:  conjunções</a:t>
            </a:r>
            <a:endParaRPr lang="cs-CZ" sz="360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português antigo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PT" smtClean="0"/>
              <a:t>uso da conjunção “</a:t>
            </a:r>
            <a:r>
              <a:rPr lang="pt-PT" b="1" smtClean="0"/>
              <a:t>pero</a:t>
            </a:r>
            <a:r>
              <a:rPr lang="pt-PT" smtClean="0"/>
              <a:t>”</a:t>
            </a:r>
          </a:p>
          <a:p>
            <a:r>
              <a:rPr lang="pt-PT" b="1" i="1" smtClean="0"/>
              <a:t>Pero</a:t>
            </a:r>
            <a:r>
              <a:rPr lang="pt-PT" i="1" smtClean="0"/>
              <a:t>, senhor, </a:t>
            </a:r>
            <a:r>
              <a:rPr lang="pt-PT" i="1" smtClean="0">
                <a:cs typeface="Times New Roman"/>
              </a:rPr>
              <a:t>ũa ren vus direi. (Mas senhor, uma coisa vos direi</a:t>
            </a:r>
            <a:r>
              <a:rPr lang="pt-PT" smtClean="0">
                <a:cs typeface="Times New Roman"/>
              </a:rPr>
              <a:t>)</a:t>
            </a:r>
          </a:p>
          <a:p>
            <a:endParaRPr lang="pt-PT">
              <a:cs typeface="Times New Roman"/>
            </a:endParaRPr>
          </a:p>
          <a:p>
            <a:pPr marL="0" indent="0">
              <a:buNone/>
            </a:pPr>
            <a:r>
              <a:rPr lang="pt-PT" b="1" smtClean="0">
                <a:cs typeface="Times New Roman"/>
              </a:rPr>
              <a:t>ca</a:t>
            </a:r>
            <a:r>
              <a:rPr lang="pt-PT" smtClean="0">
                <a:cs typeface="Times New Roman"/>
              </a:rPr>
              <a:t> = em vez </a:t>
            </a:r>
            <a:r>
              <a:rPr lang="pt-PT" b="1" smtClean="0">
                <a:cs typeface="Times New Roman"/>
              </a:rPr>
              <a:t>de pois, porque</a:t>
            </a:r>
          </a:p>
          <a:p>
            <a:r>
              <a:rPr lang="pt-PT" i="1" smtClean="0">
                <a:cs typeface="Times New Roman"/>
              </a:rPr>
              <a:t>Ora por mim, </a:t>
            </a:r>
            <a:r>
              <a:rPr lang="pt-PT" b="1" i="1" smtClean="0">
                <a:cs typeface="Times New Roman"/>
              </a:rPr>
              <a:t>ca</a:t>
            </a:r>
            <a:r>
              <a:rPr lang="pt-PT" i="1" smtClean="0">
                <a:cs typeface="Times New Roman"/>
              </a:rPr>
              <a:t> nom posso sofrer a door que ei polla minha filha (Euf.362)</a:t>
            </a:r>
          </a:p>
          <a:p>
            <a:pPr marL="0" indent="0">
              <a:buNone/>
            </a:pPr>
            <a:endParaRPr lang="pt-PT" smtClean="0">
              <a:cs typeface="Times New Roman"/>
            </a:endParaRPr>
          </a:p>
          <a:p>
            <a:pPr marL="0" indent="0">
              <a:buNone/>
            </a:pPr>
            <a:r>
              <a:rPr lang="pt-PT" b="1" smtClean="0">
                <a:cs typeface="Times New Roman"/>
              </a:rPr>
              <a:t>que</a:t>
            </a:r>
            <a:r>
              <a:rPr lang="pt-PT" smtClean="0">
                <a:cs typeface="Times New Roman"/>
              </a:rPr>
              <a:t> = porque</a:t>
            </a:r>
          </a:p>
          <a:p>
            <a:r>
              <a:rPr lang="pt-PT" i="1" smtClean="0">
                <a:cs typeface="Times New Roman"/>
              </a:rPr>
              <a:t>Rrogo-te que me digas cujo he este castello, </a:t>
            </a:r>
            <a:r>
              <a:rPr lang="pt-PT" b="1" i="1" smtClean="0">
                <a:cs typeface="Times New Roman"/>
              </a:rPr>
              <a:t>que</a:t>
            </a:r>
            <a:r>
              <a:rPr lang="pt-PT" i="1" smtClean="0">
                <a:cs typeface="Times New Roman"/>
              </a:rPr>
              <a:t> andei por muitas terras...e nunca vi tam fremoso</a:t>
            </a:r>
            <a:endParaRPr lang="pt-PT" i="1" smtClean="0"/>
          </a:p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português moderno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55000" lnSpcReduction="20000"/>
          </a:bodyPr>
          <a:lstStyle/>
          <a:p>
            <a:r>
              <a:rPr lang="pt-PT" b="1" smtClean="0"/>
              <a:t>pero</a:t>
            </a:r>
            <a:r>
              <a:rPr lang="pt-PT"/>
              <a:t> </a:t>
            </a:r>
            <a:endParaRPr lang="pt-PT" smtClean="0"/>
          </a:p>
          <a:p>
            <a:pPr marL="0" indent="0">
              <a:buNone/>
            </a:pPr>
            <a:r>
              <a:rPr lang="pt-PT" smtClean="0"/>
              <a:t>(</a:t>
            </a:r>
            <a:r>
              <a:rPr lang="pt-PT"/>
              <a:t>do latim  per hoc=por esto, por lo tanto). Em espanhol era usado nas frases negativas, daí o seu significado </a:t>
            </a:r>
            <a:r>
              <a:rPr lang="pt-PT" smtClean="0"/>
              <a:t>adversativo.</a:t>
            </a:r>
            <a:r>
              <a:rPr lang="pt-BR" b="1" smtClean="0"/>
              <a:t> (</a:t>
            </a:r>
            <a:r>
              <a:rPr lang="pt-BR" smtClean="0"/>
              <a:t>sobretudo no século 16) </a:t>
            </a:r>
            <a:r>
              <a:rPr lang="pt-BR" smtClean="0">
                <a:hlinkClick r:id="rId2"/>
              </a:rPr>
              <a:t>www.corpusdoportugues.org</a:t>
            </a:r>
            <a:r>
              <a:rPr lang="pt-BR" smtClean="0"/>
              <a:t> </a:t>
            </a:r>
            <a:r>
              <a:rPr lang="pt-BR"/>
              <a:t/>
            </a:r>
            <a:br>
              <a:rPr lang="pt-BR"/>
            </a:br>
            <a:r>
              <a:rPr lang="pt-BR" i="1" smtClean="0"/>
              <a:t>conjunção</a:t>
            </a:r>
          </a:p>
          <a:p>
            <a:pPr marL="0" indent="0">
              <a:buNone/>
            </a:pPr>
            <a:r>
              <a:rPr lang="pt-BR" smtClean="0"/>
              <a:t>[</a:t>
            </a:r>
            <a:r>
              <a:rPr lang="pt-BR"/>
              <a:t>Antigo]  O mesmo que </a:t>
            </a:r>
            <a:r>
              <a:rPr lang="pt-BR" b="1" i="1"/>
              <a:t>pero</a:t>
            </a:r>
            <a:r>
              <a:rPr lang="pt-BR"/>
              <a:t>.</a:t>
            </a:r>
          </a:p>
          <a:p>
            <a:pPr marL="0" indent="0">
              <a:buNone/>
            </a:pPr>
            <a:endParaRPr lang="pt-BR" b="1" smtClean="0"/>
          </a:p>
          <a:p>
            <a:r>
              <a:rPr lang="pt-BR" b="1" smtClean="0"/>
              <a:t>ca </a:t>
            </a:r>
            <a:r>
              <a:rPr lang="pt-BR" smtClean="0"/>
              <a:t>(latim </a:t>
            </a:r>
            <a:r>
              <a:rPr lang="pt-BR" i="1" smtClean="0"/>
              <a:t>quam</a:t>
            </a:r>
            <a:r>
              <a:rPr lang="pt-BR" smtClean="0"/>
              <a:t>) </a:t>
            </a:r>
            <a:r>
              <a:rPr lang="pt-BR" i="1" smtClean="0"/>
              <a:t>conjunção</a:t>
            </a:r>
            <a:endParaRPr lang="pt-BR"/>
          </a:p>
          <a:p>
            <a:pPr marL="0" indent="0">
              <a:buNone/>
            </a:pPr>
            <a:r>
              <a:rPr lang="pt-BR"/>
              <a:t>[Arcaico]   </a:t>
            </a:r>
            <a:r>
              <a:rPr lang="pt-BR" smtClean="0"/>
              <a:t>Expressa </a:t>
            </a:r>
            <a:r>
              <a:rPr lang="pt-BR"/>
              <a:t>comparação, sendo idêntico a </a:t>
            </a:r>
            <a:r>
              <a:rPr lang="pt-BR" i="1"/>
              <a:t>do que</a:t>
            </a:r>
            <a:r>
              <a:rPr lang="pt-BR"/>
              <a:t>.</a:t>
            </a:r>
          </a:p>
          <a:p>
            <a:endParaRPr lang="pt-BR" b="1" smtClean="0"/>
          </a:p>
          <a:p>
            <a:r>
              <a:rPr lang="pt-BR" b="1" smtClean="0"/>
              <a:t>ca</a:t>
            </a:r>
            <a:r>
              <a:rPr lang="pt-BR" smtClean="0"/>
              <a:t> </a:t>
            </a:r>
            <a:r>
              <a:rPr lang="pt-BR" baseline="30000" smtClean="0"/>
              <a:t> </a:t>
            </a:r>
            <a:r>
              <a:rPr lang="pt-BR" smtClean="0"/>
              <a:t>(latim </a:t>
            </a:r>
            <a:r>
              <a:rPr lang="pt-BR" b="1" i="1" smtClean="0"/>
              <a:t>quia</a:t>
            </a:r>
            <a:r>
              <a:rPr lang="pt-BR" smtClean="0"/>
              <a:t>) </a:t>
            </a:r>
            <a:r>
              <a:rPr lang="pt-BR" i="1" smtClean="0"/>
              <a:t>conjunção</a:t>
            </a:r>
            <a:endParaRPr lang="pt-BR"/>
          </a:p>
          <a:p>
            <a:pPr marL="0" indent="0">
              <a:buNone/>
            </a:pPr>
            <a:r>
              <a:rPr lang="pt-BR"/>
              <a:t>[Arcaico] </a:t>
            </a:r>
            <a:r>
              <a:rPr lang="pt-BR" smtClean="0"/>
              <a:t> </a:t>
            </a:r>
            <a:r>
              <a:rPr lang="pt-BR"/>
              <a:t> Expressa </a:t>
            </a:r>
            <a:r>
              <a:rPr lang="pt-BR" b="1"/>
              <a:t>causa</a:t>
            </a:r>
            <a:r>
              <a:rPr lang="pt-BR"/>
              <a:t>, sendo idêntico a </a:t>
            </a:r>
            <a:r>
              <a:rPr lang="pt-BR" b="1" i="1"/>
              <a:t>porque</a:t>
            </a:r>
            <a:r>
              <a:rPr lang="pt-BR" smtClean="0"/>
              <a:t>.</a:t>
            </a:r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5515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3600" smtClean="0"/>
              <a:t>Períodos compostos- reduplicação de </a:t>
            </a:r>
            <a:r>
              <a:rPr lang="pt-PT" sz="3600" i="1" smtClean="0"/>
              <a:t>que  </a:t>
            </a:r>
            <a:endParaRPr lang="cs-CZ" i="1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português antigo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8488" y="2947594"/>
            <a:ext cx="3803904" cy="3793773"/>
          </a:xfrm>
        </p:spPr>
        <p:txBody>
          <a:bodyPr>
            <a:normAutofit fontScale="55000" lnSpcReduction="20000"/>
          </a:bodyPr>
          <a:lstStyle/>
          <a:p>
            <a:r>
              <a:rPr lang="pt-PT" smtClean="0"/>
              <a:t> - </a:t>
            </a:r>
            <a:r>
              <a:rPr lang="pt-PT" b="1" smtClean="0"/>
              <a:t>orações objetivas e intercaladas</a:t>
            </a:r>
            <a:endParaRPr lang="pt-PT" b="1" i="1" smtClean="0"/>
          </a:p>
          <a:p>
            <a:pPr marL="0" indent="0">
              <a:buNone/>
            </a:pPr>
            <a:r>
              <a:rPr lang="pt-PT" i="1"/>
              <a:t>Ç</a:t>
            </a:r>
            <a:r>
              <a:rPr lang="pt-PT" i="1" smtClean="0"/>
              <a:t>ede certos </a:t>
            </a:r>
            <a:r>
              <a:rPr lang="pt-PT" b="1" i="1" u="sng" smtClean="0"/>
              <a:t>que</a:t>
            </a:r>
            <a:r>
              <a:rPr lang="pt-PT" i="1" smtClean="0"/>
              <a:t>, se alguum de vós de my era partido, </a:t>
            </a:r>
            <a:r>
              <a:rPr lang="pt-PT" b="1" i="1" u="sng" smtClean="0"/>
              <a:t>que</a:t>
            </a:r>
            <a:r>
              <a:rPr lang="pt-PT" i="1" smtClean="0"/>
              <a:t> eu cuidara </a:t>
            </a:r>
            <a:r>
              <a:rPr lang="pt-PT" b="1" i="1" u="sng" smtClean="0"/>
              <a:t>que</a:t>
            </a:r>
            <a:r>
              <a:rPr lang="pt-PT" i="1" smtClean="0"/>
              <a:t> era descoberto </a:t>
            </a:r>
          </a:p>
          <a:p>
            <a:pPr marL="0" indent="0">
              <a:buNone/>
            </a:pPr>
            <a:r>
              <a:rPr lang="pt-PT" i="1" smtClean="0"/>
              <a:t>(Sede </a:t>
            </a:r>
            <a:r>
              <a:rPr lang="pt-PT" i="1"/>
              <a:t>certos </a:t>
            </a:r>
            <a:r>
              <a:rPr lang="pt-PT" b="1" i="1" u="sng"/>
              <a:t>que</a:t>
            </a:r>
            <a:r>
              <a:rPr lang="pt-PT" i="1"/>
              <a:t> se alguém de Vós fosse partido, </a:t>
            </a:r>
            <a:r>
              <a:rPr lang="pt-PT" b="1" i="1" u="sng"/>
              <a:t>(-)</a:t>
            </a:r>
            <a:r>
              <a:rPr lang="pt-PT" i="1"/>
              <a:t> eu cuidaria </a:t>
            </a:r>
            <a:r>
              <a:rPr lang="pt-PT" b="1" i="1"/>
              <a:t>que</a:t>
            </a:r>
            <a:r>
              <a:rPr lang="pt-PT" i="1"/>
              <a:t> </a:t>
            </a:r>
            <a:r>
              <a:rPr lang="pt-PT" b="1" i="1"/>
              <a:t>fosse</a:t>
            </a:r>
            <a:r>
              <a:rPr lang="pt-PT" i="1"/>
              <a:t> descoberto</a:t>
            </a:r>
            <a:r>
              <a:rPr lang="pt-PT" b="1"/>
              <a:t>. </a:t>
            </a:r>
            <a:r>
              <a:rPr lang="pt-PT" b="1" smtClean="0"/>
              <a:t>)</a:t>
            </a:r>
            <a:endParaRPr lang="pt-PT" b="1"/>
          </a:p>
          <a:p>
            <a:pPr marL="0" indent="0">
              <a:buNone/>
            </a:pPr>
            <a:endParaRPr lang="pt-PT" i="1"/>
          </a:p>
          <a:p>
            <a:r>
              <a:rPr lang="pt-PT" i="1" smtClean="0"/>
              <a:t>-</a:t>
            </a:r>
            <a:r>
              <a:rPr lang="pt-PT" b="1" smtClean="0"/>
              <a:t>outros casos</a:t>
            </a:r>
            <a:r>
              <a:rPr lang="pt-PT" smtClean="0"/>
              <a:t>: </a:t>
            </a:r>
          </a:p>
          <a:p>
            <a:pPr marL="0" indent="0">
              <a:buNone/>
            </a:pPr>
            <a:r>
              <a:rPr lang="pt-PT" i="1" smtClean="0"/>
              <a:t>Rogo a Santa Maria </a:t>
            </a:r>
            <a:r>
              <a:rPr lang="pt-PT" b="1" i="1" u="sng" smtClean="0"/>
              <a:t>que</a:t>
            </a:r>
            <a:r>
              <a:rPr lang="pt-PT" i="1" smtClean="0"/>
              <a:t> ela </a:t>
            </a:r>
            <a:r>
              <a:rPr lang="pt-PT" b="1" i="1" u="sng" smtClean="0"/>
              <a:t>que</a:t>
            </a:r>
            <a:r>
              <a:rPr lang="pt-PT" i="1" smtClean="0"/>
              <a:t> seja de noit´ ed e dia a seu bon fillo por mi rogador.</a:t>
            </a:r>
          </a:p>
          <a:p>
            <a:pPr marL="0" indent="0">
              <a:buNone/>
            </a:pPr>
            <a:r>
              <a:rPr lang="pt-BR" i="1" smtClean="0"/>
              <a:t>(Rogo </a:t>
            </a:r>
            <a:r>
              <a:rPr lang="pt-BR" i="1"/>
              <a:t>a Santa Maria </a:t>
            </a:r>
            <a:r>
              <a:rPr lang="pt-BR" b="1" i="1" u="sng"/>
              <a:t>que</a:t>
            </a:r>
            <a:r>
              <a:rPr lang="pt-BR" i="1"/>
              <a:t> ela</a:t>
            </a:r>
            <a:r>
              <a:rPr lang="pt-BR" b="1" i="1" u="sng"/>
              <a:t> (-) </a:t>
            </a:r>
            <a:r>
              <a:rPr lang="pt-BR" i="1"/>
              <a:t>seja, de noite e de dia, preze por mim e pelo meu filho</a:t>
            </a:r>
            <a:r>
              <a:rPr lang="pt-BR"/>
              <a:t>. </a:t>
            </a:r>
            <a:r>
              <a:rPr lang="pt-BR" smtClean="0"/>
              <a:t>)</a:t>
            </a:r>
            <a:endParaRPr lang="pt-PT" b="1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 i="1"/>
          </a:p>
          <a:p>
            <a:r>
              <a:rPr lang="pt-PT" smtClean="0"/>
              <a:t> </a:t>
            </a:r>
            <a:r>
              <a:rPr lang="pt-PT" b="1" smtClean="0"/>
              <a:t>orações interrogativas indiretas</a:t>
            </a:r>
          </a:p>
          <a:p>
            <a:pPr marL="0" indent="0">
              <a:buNone/>
            </a:pPr>
            <a:r>
              <a:rPr lang="pt-PT" i="1" smtClean="0"/>
              <a:t>Perguntarom-lhe as vezinhas </a:t>
            </a:r>
            <a:r>
              <a:rPr lang="pt-PT" b="1" i="1" u="sng" smtClean="0"/>
              <a:t>que</a:t>
            </a:r>
            <a:r>
              <a:rPr lang="pt-PT" i="1" u="sng" smtClean="0"/>
              <a:t> </a:t>
            </a:r>
            <a:r>
              <a:rPr lang="pt-PT" b="1" i="1" u="sng" smtClean="0"/>
              <a:t>a</a:t>
            </a:r>
            <a:r>
              <a:rPr lang="pt-PT" b="1" i="1" smtClean="0"/>
              <a:t>donde</a:t>
            </a:r>
            <a:r>
              <a:rPr lang="pt-PT" i="1" smtClean="0"/>
              <a:t> leixara ela o filho.</a:t>
            </a:r>
          </a:p>
          <a:p>
            <a:pPr marL="0" indent="0">
              <a:buNone/>
            </a:pPr>
            <a:r>
              <a:rPr lang="pt-PT"/>
              <a:t>Perguntaram-lhe as vizinhas </a:t>
            </a:r>
            <a:r>
              <a:rPr lang="pt-PT" u="sng"/>
              <a:t>(-) </a:t>
            </a:r>
            <a:r>
              <a:rPr lang="pt-PT" b="1"/>
              <a:t>onde</a:t>
            </a:r>
            <a:r>
              <a:rPr lang="pt-PT"/>
              <a:t> deixou ela o filho. </a:t>
            </a:r>
          </a:p>
          <a:p>
            <a:pPr marL="0" indent="0">
              <a:buNone/>
            </a:pP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português moderno 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cs-CZ" sz="1800" smtClean="0"/>
              <a:t>ocorre </a:t>
            </a:r>
            <a:r>
              <a:rPr lang="cs-CZ" sz="1800"/>
              <a:t>a </a:t>
            </a:r>
            <a:r>
              <a:rPr lang="cs-CZ" sz="1800" b="1"/>
              <a:t>supressão</a:t>
            </a:r>
            <a:r>
              <a:rPr lang="cs-CZ" sz="1800"/>
              <a:t>  do </a:t>
            </a:r>
            <a:r>
              <a:rPr lang="cs-CZ" sz="1800" smtClean="0"/>
              <a:t>complementador</a:t>
            </a:r>
            <a:r>
              <a:rPr lang="pt-PT" sz="1800"/>
              <a:t> </a:t>
            </a:r>
            <a:r>
              <a:rPr lang="cs-CZ" sz="1800" smtClean="0"/>
              <a:t>(linguagem </a:t>
            </a:r>
            <a:r>
              <a:rPr lang="cs-CZ" sz="1800"/>
              <a:t>comercial, </a:t>
            </a:r>
            <a:r>
              <a:rPr lang="cs-CZ" sz="1800" smtClean="0"/>
              <a:t>jurídica):</a:t>
            </a:r>
            <a:endParaRPr lang="pt-PT" sz="1800" smtClean="0"/>
          </a:p>
          <a:p>
            <a:pPr marL="0" indent="0" algn="just">
              <a:buNone/>
            </a:pPr>
            <a:endParaRPr lang="cs-CZ" sz="1800"/>
          </a:p>
          <a:p>
            <a:r>
              <a:rPr lang="cs-CZ" sz="1800" i="1"/>
              <a:t>Requeiro </a:t>
            </a:r>
            <a:r>
              <a:rPr lang="cs-CZ" sz="1800" b="1" i="1"/>
              <a:t>(-)</a:t>
            </a:r>
            <a:r>
              <a:rPr lang="cs-CZ" sz="1800" i="1"/>
              <a:t> seja enviado o Processo a outra instância. </a:t>
            </a:r>
            <a:br>
              <a:rPr lang="cs-CZ" sz="1800" i="1"/>
            </a:br>
            <a:r>
              <a:rPr lang="cs-CZ" sz="1800" i="1"/>
              <a:t>Solicito </a:t>
            </a:r>
            <a:r>
              <a:rPr lang="cs-CZ" sz="1800" b="1" i="1"/>
              <a:t>(-) </a:t>
            </a:r>
            <a:r>
              <a:rPr lang="cs-CZ" sz="1800" i="1"/>
              <a:t>me seja enviado o parecer por correio</a:t>
            </a:r>
            <a:r>
              <a:rPr lang="cs-CZ" sz="1800" i="1" smtClean="0"/>
              <a:t>.</a:t>
            </a:r>
            <a:endParaRPr lang="pt-PT" sz="1800" i="1" smtClean="0"/>
          </a:p>
          <a:p>
            <a:pPr marL="0" indent="0">
              <a:buNone/>
            </a:pPr>
            <a:r>
              <a:rPr lang="cs-CZ" sz="1800" i="1" smtClean="0"/>
              <a:t>  </a:t>
            </a:r>
            <a:endParaRPr lang="cs-CZ" sz="1800"/>
          </a:p>
          <a:p>
            <a:pPr marL="0" indent="0">
              <a:buNone/>
            </a:pPr>
            <a:r>
              <a:rPr lang="pt-PT" sz="1800" smtClean="0"/>
              <a:t>(</a:t>
            </a:r>
            <a:r>
              <a:rPr lang="cs-CZ" sz="1800" smtClean="0"/>
              <a:t>na </a:t>
            </a:r>
            <a:r>
              <a:rPr lang="cs-CZ" sz="1800"/>
              <a:t>linguagem coloquial, </a:t>
            </a:r>
            <a:r>
              <a:rPr lang="cs-CZ" sz="1800" b="1" smtClean="0"/>
              <a:t>reduplicação</a:t>
            </a:r>
            <a:r>
              <a:rPr lang="cs-CZ" sz="1800" smtClean="0"/>
              <a:t> </a:t>
            </a:r>
            <a:r>
              <a:rPr lang="cs-CZ" sz="1800"/>
              <a:t>do complementador </a:t>
            </a:r>
            <a:r>
              <a:rPr lang="pt-PT" sz="1800" smtClean="0"/>
              <a:t>)</a:t>
            </a:r>
            <a:endParaRPr lang="pt-PT" sz="1800" i="1" smtClean="0"/>
          </a:p>
          <a:p>
            <a:r>
              <a:rPr lang="cs-CZ" sz="1800" i="1"/>
              <a:t>Eu acho </a:t>
            </a:r>
            <a:r>
              <a:rPr lang="cs-CZ" sz="1800" b="1" i="1"/>
              <a:t>que</a:t>
            </a:r>
            <a:r>
              <a:rPr lang="cs-CZ" sz="1800" i="1"/>
              <a:t> ele </a:t>
            </a:r>
            <a:r>
              <a:rPr lang="cs-CZ" sz="1800" b="1" i="1"/>
              <a:t>que</a:t>
            </a:r>
            <a:r>
              <a:rPr lang="cs-CZ" sz="1800" i="1"/>
              <a:t> não tem uma grande queda para estudar. </a:t>
            </a:r>
            <a:endParaRPr lang="cs-CZ" sz="1800"/>
          </a:p>
          <a:p>
            <a:r>
              <a:rPr lang="cs-CZ" sz="1800" i="1"/>
              <a:t>Acho </a:t>
            </a:r>
            <a:r>
              <a:rPr lang="cs-CZ" sz="1800" b="1" i="1"/>
              <a:t>que</a:t>
            </a:r>
            <a:r>
              <a:rPr lang="cs-CZ" sz="1800" i="1"/>
              <a:t> uma pessoa </a:t>
            </a:r>
            <a:r>
              <a:rPr lang="cs-CZ" sz="1800" b="1" i="1"/>
              <a:t>que</a:t>
            </a:r>
            <a:r>
              <a:rPr lang="cs-CZ" sz="1800" i="1"/>
              <a:t> deve desfrutar da vida</a:t>
            </a:r>
            <a:endParaRPr lang="cs-CZ" sz="1800"/>
          </a:p>
          <a:p>
            <a:r>
              <a:rPr lang="cs-CZ" sz="1800" i="1"/>
              <a:t>Estavam convencidos de </a:t>
            </a:r>
            <a:r>
              <a:rPr lang="cs-CZ" sz="1800" b="1" i="1"/>
              <a:t>que</a:t>
            </a:r>
            <a:r>
              <a:rPr lang="cs-CZ" sz="1800" i="1"/>
              <a:t> lá fora </a:t>
            </a:r>
            <a:r>
              <a:rPr lang="cs-CZ" sz="1800" b="1" i="1"/>
              <a:t>que</a:t>
            </a:r>
            <a:r>
              <a:rPr lang="cs-CZ" sz="1800" i="1"/>
              <a:t> se vivia melhor. </a:t>
            </a:r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303891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cs-CZ" sz="1600" b="1"/>
              <a:t>Leite de Vascocelos Cardos Pereira de </a:t>
            </a:r>
            <a:r>
              <a:rPr lang="cs-CZ" sz="1600" b="1" smtClean="0"/>
              <a:t>M</a:t>
            </a:r>
            <a:r>
              <a:rPr lang="pt-PT" sz="1600" b="1" smtClean="0"/>
              <a:t>e</a:t>
            </a:r>
            <a:r>
              <a:rPr lang="cs-CZ" sz="1600" b="1" smtClean="0"/>
              <a:t>lo</a:t>
            </a:r>
            <a:r>
              <a:rPr lang="cs-CZ" sz="1600" smtClean="0"/>
              <a:t> </a:t>
            </a:r>
            <a:r>
              <a:rPr lang="cs-CZ" sz="1600"/>
              <a:t>(1858-1941) que dividiu a história da língua portuguesa em quatro fases: </a:t>
            </a:r>
          </a:p>
          <a:p>
            <a:pPr marL="0" indent="0" algn="just">
              <a:buNone/>
            </a:pPr>
            <a:endParaRPr lang="pt-PT" sz="1600" b="1" smtClean="0"/>
          </a:p>
          <a:p>
            <a:pPr marL="0" indent="0" algn="just">
              <a:buNone/>
            </a:pPr>
            <a:r>
              <a:rPr lang="cs-CZ" sz="1600" b="1" smtClean="0"/>
              <a:t>1.O </a:t>
            </a:r>
            <a:r>
              <a:rPr lang="cs-CZ" sz="1600" b="1"/>
              <a:t>português prehistórico (até o século IX</a:t>
            </a:r>
            <a:r>
              <a:rPr lang="cs-CZ" sz="1600" b="1" smtClean="0"/>
              <a:t>),</a:t>
            </a:r>
            <a:endParaRPr lang="pt-PT" sz="1600" b="1" smtClean="0"/>
          </a:p>
          <a:p>
            <a:pPr marL="0" indent="0" algn="just">
              <a:buNone/>
            </a:pPr>
            <a:r>
              <a:rPr lang="cs-CZ" sz="1600" b="1" smtClean="0"/>
              <a:t>2.O português protohistórico (</a:t>
            </a:r>
            <a:r>
              <a:rPr lang="pt-PT" sz="1600" b="1" smtClean="0"/>
              <a:t>séc. IX-XIII)</a:t>
            </a:r>
          </a:p>
          <a:p>
            <a:pPr marL="0" indent="0" algn="just">
              <a:buNone/>
            </a:pPr>
            <a:r>
              <a:rPr lang="cs-CZ" sz="1600" b="1" smtClean="0"/>
              <a:t>3</a:t>
            </a:r>
            <a:r>
              <a:rPr lang="cs-CZ" sz="1600" b="1" smtClean="0">
                <a:solidFill>
                  <a:schemeClr val="accent1"/>
                </a:solidFill>
              </a:rPr>
              <a:t>.</a:t>
            </a:r>
            <a:r>
              <a:rPr lang="pt-PT" sz="1600" b="1" smtClean="0">
                <a:solidFill>
                  <a:schemeClr val="accent1"/>
                </a:solidFill>
              </a:rPr>
              <a:t> </a:t>
            </a:r>
            <a:r>
              <a:rPr lang="cs-CZ" sz="1600" b="1" smtClean="0">
                <a:solidFill>
                  <a:schemeClr val="accent1"/>
                </a:solidFill>
              </a:rPr>
              <a:t>O </a:t>
            </a:r>
            <a:r>
              <a:rPr lang="cs-CZ" sz="1600" b="1">
                <a:solidFill>
                  <a:schemeClr val="accent1"/>
                </a:solidFill>
              </a:rPr>
              <a:t>terceiro período é o período do português antigo (séc. XIII – </a:t>
            </a:r>
            <a:r>
              <a:rPr lang="pt-PT" sz="1600" b="1" smtClean="0">
                <a:solidFill>
                  <a:schemeClr val="accent1"/>
                </a:solidFill>
              </a:rPr>
              <a:t>  </a:t>
            </a:r>
            <a:r>
              <a:rPr lang="cs-CZ" sz="1600" b="1" smtClean="0">
                <a:solidFill>
                  <a:schemeClr val="accent1"/>
                </a:solidFill>
              </a:rPr>
              <a:t>XVI</a:t>
            </a:r>
            <a:r>
              <a:rPr lang="cs-CZ" sz="1600" b="1">
                <a:solidFill>
                  <a:schemeClr val="accent1"/>
                </a:solidFill>
              </a:rPr>
              <a:t>), </a:t>
            </a:r>
            <a:endParaRPr lang="pt-PT" sz="1600" b="1" smtClean="0">
              <a:solidFill>
                <a:schemeClr val="accent1"/>
              </a:solidFill>
            </a:endParaRPr>
          </a:p>
          <a:p>
            <a:pPr marL="777240" lvl="2" indent="0" algn="just">
              <a:buNone/>
            </a:pPr>
            <a:r>
              <a:rPr lang="cs-CZ" sz="1600" smtClean="0">
                <a:solidFill>
                  <a:schemeClr val="accent1"/>
                </a:solidFill>
              </a:rPr>
              <a:t>Pilar Vazque</a:t>
            </a:r>
            <a:r>
              <a:rPr lang="pt-PT" sz="1600" smtClean="0">
                <a:solidFill>
                  <a:schemeClr val="accent1"/>
                </a:solidFill>
              </a:rPr>
              <a:t>z </a:t>
            </a:r>
            <a:r>
              <a:rPr lang="cs-CZ" sz="1600" smtClean="0">
                <a:solidFill>
                  <a:schemeClr val="accent1"/>
                </a:solidFill>
              </a:rPr>
              <a:t>Cuesta divi</a:t>
            </a:r>
            <a:r>
              <a:rPr lang="pt-PT" sz="1600">
                <a:solidFill>
                  <a:schemeClr val="accent1"/>
                </a:solidFill>
              </a:rPr>
              <a:t>d</a:t>
            </a:r>
            <a:r>
              <a:rPr lang="cs-CZ" sz="1600" smtClean="0">
                <a:solidFill>
                  <a:schemeClr val="accent1"/>
                </a:solidFill>
              </a:rPr>
              <a:t>e </a:t>
            </a:r>
            <a:r>
              <a:rPr lang="cs-CZ" sz="1600">
                <a:solidFill>
                  <a:schemeClr val="accent1"/>
                </a:solidFill>
              </a:rPr>
              <a:t>o português antigo em </a:t>
            </a:r>
            <a:r>
              <a:rPr lang="cs-CZ" sz="1600" b="1">
                <a:solidFill>
                  <a:schemeClr val="accent1"/>
                </a:solidFill>
              </a:rPr>
              <a:t>período galego—português e </a:t>
            </a:r>
            <a:r>
              <a:rPr lang="pt-PT" sz="1600" b="1" smtClean="0">
                <a:solidFill>
                  <a:schemeClr val="accent1"/>
                </a:solidFill>
              </a:rPr>
              <a:t> </a:t>
            </a:r>
            <a:r>
              <a:rPr lang="cs-CZ" sz="1600" b="1" smtClean="0">
                <a:solidFill>
                  <a:schemeClr val="accent1"/>
                </a:solidFill>
              </a:rPr>
              <a:t>pré-clássico</a:t>
            </a:r>
            <a:r>
              <a:rPr lang="cs-CZ" sz="1600" b="1">
                <a:solidFill>
                  <a:schemeClr val="accent1"/>
                </a:solidFill>
              </a:rPr>
              <a:t>. </a:t>
            </a:r>
            <a:r>
              <a:rPr lang="pt-PT" sz="1600" b="1" smtClean="0">
                <a:solidFill>
                  <a:schemeClr val="accent1"/>
                </a:solidFill>
              </a:rPr>
              <a:t> </a:t>
            </a:r>
          </a:p>
          <a:p>
            <a:pPr marL="777240" lvl="2" indent="0" algn="just">
              <a:buNone/>
            </a:pPr>
            <a:r>
              <a:rPr lang="pt-PT" sz="1600" b="1" smtClean="0">
                <a:solidFill>
                  <a:schemeClr val="accent1"/>
                </a:solidFill>
              </a:rPr>
              <a:t> </a:t>
            </a:r>
            <a:r>
              <a:rPr lang="cs-CZ" sz="1600" smtClean="0">
                <a:solidFill>
                  <a:schemeClr val="accent1"/>
                </a:solidFill>
              </a:rPr>
              <a:t>Lindley Cintra fala do </a:t>
            </a:r>
            <a:r>
              <a:rPr lang="cs-CZ" sz="1600" b="1" smtClean="0">
                <a:solidFill>
                  <a:schemeClr val="accent1"/>
                </a:solidFill>
              </a:rPr>
              <a:t>Português </a:t>
            </a:r>
            <a:r>
              <a:rPr lang="cs-CZ" sz="1600" b="1">
                <a:solidFill>
                  <a:schemeClr val="accent1"/>
                </a:solidFill>
              </a:rPr>
              <a:t>Antigo </a:t>
            </a:r>
            <a:r>
              <a:rPr lang="cs-CZ" sz="1600">
                <a:solidFill>
                  <a:schemeClr val="accent1"/>
                </a:solidFill>
              </a:rPr>
              <a:t>e</a:t>
            </a:r>
            <a:r>
              <a:rPr lang="cs-CZ" sz="1600" b="1">
                <a:solidFill>
                  <a:schemeClr val="accent1"/>
                </a:solidFill>
              </a:rPr>
              <a:t> depois do </a:t>
            </a:r>
            <a:r>
              <a:rPr lang="cs-CZ" sz="1600" b="1" smtClean="0">
                <a:solidFill>
                  <a:schemeClr val="accent1"/>
                </a:solidFill>
              </a:rPr>
              <a:t>Português</a:t>
            </a:r>
            <a:r>
              <a:rPr lang="pt-PT" sz="1600" b="1" smtClean="0">
                <a:solidFill>
                  <a:schemeClr val="accent1"/>
                </a:solidFill>
              </a:rPr>
              <a:t> </a:t>
            </a:r>
            <a:r>
              <a:rPr lang="cs-CZ" sz="1600" b="1" smtClean="0">
                <a:solidFill>
                  <a:schemeClr val="accent1"/>
                </a:solidFill>
              </a:rPr>
              <a:t>Médio</a:t>
            </a:r>
            <a:endParaRPr lang="pt-PT" sz="1600" b="1" smtClean="0">
              <a:solidFill>
                <a:schemeClr val="accent1"/>
              </a:solidFill>
            </a:endParaRPr>
          </a:p>
          <a:p>
            <a:pPr marL="0" indent="0" algn="just">
              <a:buNone/>
            </a:pPr>
            <a:r>
              <a:rPr lang="cs-CZ" sz="1600" b="1" smtClean="0"/>
              <a:t> </a:t>
            </a:r>
            <a:endParaRPr lang="pt-PT" sz="1600" b="1" smtClean="0"/>
          </a:p>
          <a:p>
            <a:pPr marL="0" indent="0" algn="just">
              <a:buNone/>
            </a:pPr>
            <a:r>
              <a:rPr lang="cs-CZ" sz="1600" b="1" smtClean="0"/>
              <a:t>4</a:t>
            </a:r>
            <a:r>
              <a:rPr lang="cs-CZ" sz="1600" b="1"/>
              <a:t>. Português Moderno  </a:t>
            </a:r>
            <a:r>
              <a:rPr lang="pt-PT" sz="1600" b="1" smtClean="0"/>
              <a:t>(a partir do século XVI)</a:t>
            </a:r>
          </a:p>
          <a:p>
            <a:pPr marL="0" indent="0" algn="just">
              <a:buNone/>
            </a:pPr>
            <a:r>
              <a:rPr lang="pt-PT" sz="1600" b="1"/>
              <a:t> </a:t>
            </a:r>
            <a:r>
              <a:rPr lang="pt-PT" sz="1600" b="1" smtClean="0"/>
              <a:t>            português clássico (séc. XVI-XVIII)</a:t>
            </a:r>
          </a:p>
          <a:p>
            <a:pPr marL="0" indent="0" algn="just">
              <a:buNone/>
            </a:pPr>
            <a:r>
              <a:rPr lang="pt-PT" sz="1600" b="1"/>
              <a:t> </a:t>
            </a:r>
            <a:r>
              <a:rPr lang="pt-PT" sz="1600" b="1" smtClean="0"/>
              <a:t>            português moderno (séc. XIX – XX)</a:t>
            </a:r>
            <a:endParaRPr lang="cs-CZ" sz="1600" b="1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smtClean="0"/>
              <a:t>Periodiza</a:t>
            </a:r>
            <a:r>
              <a:rPr lang="pt-PT" sz="3600" smtClean="0"/>
              <a:t>ção</a:t>
            </a:r>
            <a:r>
              <a:rPr lang="pt-PT" sz="3600" b="1" smtClean="0"/>
              <a:t>:</a:t>
            </a:r>
            <a:r>
              <a:rPr lang="cs-CZ" sz="3600" b="1" smtClean="0"/>
              <a:t> </a:t>
            </a:r>
            <a:r>
              <a:rPr lang="cs-CZ" sz="3600" b="1"/>
              <a:t>Leite de </a:t>
            </a:r>
            <a:r>
              <a:rPr lang="cs-CZ" sz="3600" b="1" smtClean="0"/>
              <a:t>Vasco</a:t>
            </a:r>
            <a:r>
              <a:rPr lang="pt-PT" sz="3600" b="1" smtClean="0"/>
              <a:t>n</a:t>
            </a:r>
            <a:r>
              <a:rPr lang="cs-CZ" sz="3600" b="1" smtClean="0"/>
              <a:t>celos </a:t>
            </a:r>
            <a:r>
              <a:rPr lang="pt-PT" sz="3600" b="1" smtClean="0"/>
              <a:t> </a:t>
            </a:r>
            <a:endParaRPr lang="cs-CZ" sz="3600" b="1"/>
          </a:p>
        </p:txBody>
      </p:sp>
    </p:spTree>
    <p:extLst>
      <p:ext uri="{BB962C8B-B14F-4D97-AF65-F5344CB8AC3E}">
        <p14:creationId xmlns:p14="http://schemas.microsoft.com/office/powerpoint/2010/main" val="192377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4000" smtClean="0"/>
              <a:t/>
            </a:r>
            <a:br>
              <a:rPr lang="pt-PT" sz="4000" smtClean="0"/>
            </a:br>
            <a:r>
              <a:rPr lang="pt-PT" sz="4000" smtClean="0"/>
              <a:t>conjunção </a:t>
            </a:r>
            <a:r>
              <a:rPr lang="pt-PT" sz="4000" smtClean="0"/>
              <a:t>u/hu</a:t>
            </a:r>
            <a:br>
              <a:rPr lang="pt-PT" sz="4000" smtClean="0"/>
            </a:br>
            <a:r>
              <a:rPr lang="pt-PT" smtClean="0"/>
              <a:t> 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0000" lnSpcReduction="20000"/>
          </a:bodyPr>
          <a:lstStyle/>
          <a:p>
            <a:endParaRPr lang="pt-PT" smtClean="0"/>
          </a:p>
          <a:p>
            <a:r>
              <a:rPr lang="pt-PT" sz="3100" smtClean="0"/>
              <a:t>português antigo</a:t>
            </a:r>
            <a:endParaRPr lang="pt-PT" sz="310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47500" lnSpcReduction="20000"/>
          </a:bodyPr>
          <a:lstStyle/>
          <a:p>
            <a:r>
              <a:rPr lang="pt-PT" sz="3400" smtClean="0"/>
              <a:t>orações locativas </a:t>
            </a:r>
            <a:r>
              <a:rPr lang="pt-PT" sz="3400" b="1" i="1" u="sng" smtClean="0"/>
              <a:t>u/hu</a:t>
            </a:r>
          </a:p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r>
              <a:rPr lang="pt-PT" sz="3400" i="1" smtClean="0"/>
              <a:t>Irey </a:t>
            </a:r>
            <a:r>
              <a:rPr lang="pt-PT" sz="3400" b="1" i="1" smtClean="0"/>
              <a:t>hu</a:t>
            </a:r>
            <a:r>
              <a:rPr lang="pt-PT" sz="3400" i="1" smtClean="0"/>
              <a:t> m´atende meu amigo </a:t>
            </a:r>
            <a:r>
              <a:rPr lang="pt-PT" sz="3400" b="1" i="1" smtClean="0"/>
              <a:t>no monte.</a:t>
            </a:r>
          </a:p>
          <a:p>
            <a:pPr marL="0" indent="0">
              <a:buNone/>
            </a:pPr>
            <a:r>
              <a:rPr lang="pt-PT" sz="3400" i="1"/>
              <a:t>Irei aonde me espera o meu amigo no monte</a:t>
            </a:r>
            <a:r>
              <a:rPr lang="pt-PT" sz="2900"/>
              <a:t>.  </a:t>
            </a:r>
          </a:p>
          <a:p>
            <a:pPr marL="0" indent="0">
              <a:buNone/>
            </a:pPr>
            <a:endParaRPr lang="pt-PT" sz="2900" b="1" i="1" smtClean="0"/>
          </a:p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endParaRPr lang="pt-PT" smtClean="0"/>
          </a:p>
          <a:p>
            <a:r>
              <a:rPr lang="pt-PT" sz="2900" smtClean="0"/>
              <a:t>Raramente, a conjunção </a:t>
            </a:r>
            <a:r>
              <a:rPr lang="pt-PT" sz="2900" b="1" i="1" u="sng" smtClean="0"/>
              <a:t>u/hu</a:t>
            </a:r>
            <a:r>
              <a:rPr lang="pt-PT" sz="2900" smtClean="0"/>
              <a:t> podia ter o </a:t>
            </a:r>
            <a:r>
              <a:rPr lang="pt-PT" sz="2900" u="sng" smtClean="0"/>
              <a:t>valor condicional</a:t>
            </a:r>
            <a:r>
              <a:rPr lang="pt-PT" smtClean="0"/>
              <a:t>:</a:t>
            </a:r>
          </a:p>
          <a:p>
            <a:pPr marL="0" indent="0">
              <a:buNone/>
            </a:pPr>
            <a:endParaRPr lang="pt-PT" sz="2900" i="1" smtClean="0"/>
          </a:p>
          <a:p>
            <a:pPr marL="0" indent="0">
              <a:buNone/>
            </a:pPr>
            <a:r>
              <a:rPr lang="pt-PT" sz="3400" i="1" smtClean="0"/>
              <a:t>E </a:t>
            </a:r>
            <a:r>
              <a:rPr lang="pt-PT" sz="3400" i="1" smtClean="0"/>
              <a:t>gram preda per fazedes, </a:t>
            </a:r>
            <a:r>
              <a:rPr lang="pt-PT" sz="3400" b="1" i="1" smtClean="0"/>
              <a:t>u </a:t>
            </a:r>
            <a:r>
              <a:rPr lang="pt-PT" sz="3400" i="1" smtClean="0"/>
              <a:t>tal amigo perdedes.</a:t>
            </a:r>
          </a:p>
          <a:p>
            <a:pPr marL="0" indent="0">
              <a:buNone/>
            </a:pPr>
            <a:r>
              <a:rPr lang="pt-PT" sz="3400" i="1" smtClean="0"/>
              <a:t>Eu nada non desejo se no</a:t>
            </a:r>
            <a:r>
              <a:rPr lang="cs-CZ" sz="3400" i="1" smtClean="0"/>
              <a:t>n</a:t>
            </a:r>
            <a:r>
              <a:rPr lang="pt-PT" sz="3400" i="1" smtClean="0"/>
              <a:t> vos</a:t>
            </a:r>
            <a:r>
              <a:rPr lang="pt-PT" sz="3400" b="1" i="1" smtClean="0"/>
              <a:t>, u </a:t>
            </a:r>
            <a:r>
              <a:rPr lang="pt-PT" sz="3400" i="1" smtClean="0"/>
              <a:t>vos non vejo. </a:t>
            </a:r>
          </a:p>
          <a:p>
            <a:pPr marL="0" indent="0">
              <a:buNone/>
            </a:pPr>
            <a:endParaRPr lang="pt-PT" sz="3400" smtClean="0"/>
          </a:p>
          <a:p>
            <a:pPr marL="0" indent="0">
              <a:buNone/>
            </a:pPr>
            <a:endParaRPr lang="cs-CZ" sz="290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português moderno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sz="1900" smtClean="0"/>
              <a:t>ordem das orações, elisão do relativa</a:t>
            </a:r>
          </a:p>
          <a:p>
            <a:pPr marL="0" indent="0">
              <a:buNone/>
            </a:pPr>
            <a:r>
              <a:rPr lang="pt-PT" sz="1900" i="1" smtClean="0"/>
              <a:t>Irei </a:t>
            </a:r>
            <a:r>
              <a:rPr lang="pt-PT" sz="1900" b="1" i="1" smtClean="0"/>
              <a:t>ao monte onde</a:t>
            </a:r>
            <a:r>
              <a:rPr lang="pt-PT" sz="1900" i="1" smtClean="0"/>
              <a:t> me espera o meu amigo</a:t>
            </a:r>
            <a:r>
              <a:rPr lang="pt-PT" i="1" smtClean="0"/>
              <a:t>. </a:t>
            </a:r>
          </a:p>
          <a:p>
            <a:pPr marL="0" indent="0">
              <a:buNone/>
            </a:pPr>
            <a:endParaRPr lang="pt-PT" i="1" smtClean="0"/>
          </a:p>
          <a:p>
            <a:r>
              <a:rPr lang="pt-PT" sz="1900" smtClean="0"/>
              <a:t>nunca tem um valor condicional</a:t>
            </a:r>
          </a:p>
          <a:p>
            <a:pPr marL="0" indent="0">
              <a:buNone/>
            </a:pPr>
            <a:endParaRPr lang="pt-PT" i="1" smtClean="0"/>
          </a:p>
          <a:p>
            <a:pPr marL="0" indent="0" algn="just">
              <a:buNone/>
            </a:pPr>
            <a:r>
              <a:rPr lang="pt-PT" sz="1900" i="1" smtClean="0"/>
              <a:t>Sofrerás </a:t>
            </a:r>
            <a:r>
              <a:rPr lang="pt-PT" sz="1900" i="1" smtClean="0"/>
              <a:t>perda bem grande, </a:t>
            </a:r>
            <a:r>
              <a:rPr lang="pt-PT" sz="1900" b="1" i="1" smtClean="0"/>
              <a:t>se (no caso de)</a:t>
            </a:r>
            <a:r>
              <a:rPr lang="pt-PT" sz="1900" i="1" smtClean="0"/>
              <a:t> </a:t>
            </a:r>
            <a:r>
              <a:rPr lang="pt-PT" sz="1900" i="1" smtClean="0"/>
              <a:t>perderes </a:t>
            </a:r>
            <a:r>
              <a:rPr lang="pt-PT" sz="1900" i="1" smtClean="0"/>
              <a:t>um tal amigo. </a:t>
            </a:r>
          </a:p>
          <a:p>
            <a:pPr marL="0" indent="0" algn="just">
              <a:buNone/>
            </a:pPr>
            <a:r>
              <a:rPr lang="pt-PT" sz="1900" i="1" smtClean="0"/>
              <a:t>Só anseio por vós </a:t>
            </a:r>
            <a:r>
              <a:rPr lang="pt-PT" sz="1900" b="1" i="1" smtClean="0"/>
              <a:t>se</a:t>
            </a:r>
            <a:r>
              <a:rPr lang="pt-PT" sz="1900" i="1" smtClean="0"/>
              <a:t> vos não vejo</a:t>
            </a:r>
            <a:r>
              <a:rPr lang="pt-PT" i="1" smtClean="0"/>
              <a:t>.</a:t>
            </a:r>
            <a:endParaRPr lang="pt-PT" i="1"/>
          </a:p>
          <a:p>
            <a:pPr marL="0" indent="0">
              <a:buNone/>
            </a:pPr>
            <a:endParaRPr lang="pt-PT" i="1" smtClean="0"/>
          </a:p>
          <a:p>
            <a:pPr marL="0" indent="0">
              <a:buNone/>
            </a:pP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295124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3600" smtClean="0"/>
              <a:t>Períodos compostos- outras conjunções  </a:t>
            </a:r>
            <a:endParaRPr lang="cs-CZ" i="1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português antigo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pt-PT" smtClean="0"/>
              <a:t> </a:t>
            </a:r>
            <a:r>
              <a:rPr lang="pt-PT" sz="6400" smtClean="0"/>
              <a:t>conjunções </a:t>
            </a:r>
            <a:r>
              <a:rPr lang="pt-PT" sz="6400" smtClean="0"/>
              <a:t>temp</a:t>
            </a:r>
            <a:r>
              <a:rPr lang="cs-CZ" sz="6400" smtClean="0"/>
              <a:t>o</a:t>
            </a:r>
            <a:r>
              <a:rPr lang="pt-PT" sz="6400" smtClean="0"/>
              <a:t>rais</a:t>
            </a:r>
            <a:r>
              <a:rPr lang="pt-PT" sz="6400" smtClean="0"/>
              <a:t>: </a:t>
            </a:r>
          </a:p>
          <a:p>
            <a:pPr marL="0" indent="0">
              <a:buNone/>
            </a:pPr>
            <a:r>
              <a:rPr lang="pt-PT" sz="6400" smtClean="0"/>
              <a:t>atam toste que (logo que),  cada que (cada vez que), despois que</a:t>
            </a:r>
          </a:p>
          <a:p>
            <a:pPr marL="0" indent="0">
              <a:buNone/>
            </a:pPr>
            <a:endParaRPr lang="pt-PT" sz="6400" smtClean="0"/>
          </a:p>
          <a:p>
            <a:pPr marL="0" indent="0">
              <a:buNone/>
            </a:pPr>
            <a:r>
              <a:rPr lang="pt-PT" sz="6400" b="1" smtClean="0"/>
              <a:t>depois que, despois que</a:t>
            </a:r>
            <a:r>
              <a:rPr lang="pt-PT" sz="6400" smtClean="0"/>
              <a:t>+ </a:t>
            </a:r>
            <a:r>
              <a:rPr lang="pt-PT" sz="6400" b="1" smtClean="0"/>
              <a:t>indicativo</a:t>
            </a:r>
            <a:r>
              <a:rPr lang="pt-PT" sz="6400" smtClean="0"/>
              <a:t>:</a:t>
            </a:r>
          </a:p>
          <a:p>
            <a:pPr marL="0" indent="0">
              <a:buNone/>
            </a:pPr>
            <a:r>
              <a:rPr lang="pt-PT" sz="6400" i="1" smtClean="0"/>
              <a:t>Depois que a sua filha foi de idade de   VII anos, bautizou-a.</a:t>
            </a:r>
          </a:p>
          <a:p>
            <a:pPr marL="0" indent="0">
              <a:buNone/>
            </a:pPr>
            <a:endParaRPr lang="pt-PT" sz="6400"/>
          </a:p>
          <a:p>
            <a:pPr marL="0" indent="0">
              <a:buNone/>
            </a:pPr>
            <a:r>
              <a:rPr lang="pt-PT" sz="6400" smtClean="0"/>
              <a:t>mas é frequente também </a:t>
            </a:r>
            <a:r>
              <a:rPr lang="pt-PT" sz="6400" b="1" smtClean="0"/>
              <a:t>despois+de</a:t>
            </a:r>
          </a:p>
          <a:p>
            <a:pPr marL="0" indent="0">
              <a:buNone/>
            </a:pPr>
            <a:r>
              <a:rPr lang="pt-PT" sz="6400" smtClean="0"/>
              <a:t>despois de entendidas as m</a:t>
            </a:r>
            <a:r>
              <a:rPr lang="pt-PT" sz="6400" smtClean="0">
                <a:latin typeface="Times New Roman"/>
                <a:cs typeface="Times New Roman"/>
              </a:rPr>
              <a:t>ẽ</a:t>
            </a:r>
            <a:r>
              <a:rPr lang="pt-PT" sz="6400" smtClean="0"/>
              <a:t>sajeens</a:t>
            </a:r>
          </a:p>
          <a:p>
            <a:pPr marL="0" indent="0">
              <a:buNone/>
            </a:pPr>
            <a:r>
              <a:rPr lang="pt-PT" i="1" smtClean="0"/>
              <a:t>.</a:t>
            </a:r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pt-PT" smtClean="0"/>
              <a:t> 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português moderno 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PT" sz="1800" smtClean="0"/>
              <a:t> </a:t>
            </a:r>
            <a:r>
              <a:rPr lang="pt-PT" sz="2300" smtClean="0"/>
              <a:t>hoje:</a:t>
            </a:r>
          </a:p>
          <a:p>
            <a:pPr marL="0" indent="0">
              <a:buNone/>
            </a:pPr>
            <a:r>
              <a:rPr lang="pt-PT" sz="2300" b="1" smtClean="0"/>
              <a:t>depois + de + infinitiv (linguateca 11832 ocorrências)</a:t>
            </a:r>
          </a:p>
          <a:p>
            <a:pPr marL="0" indent="0">
              <a:buNone/>
            </a:pPr>
            <a:r>
              <a:rPr lang="pt-PT" sz="2300" smtClean="0"/>
              <a:t>raramente depois+que+verbo finito</a:t>
            </a:r>
          </a:p>
          <a:p>
            <a:pPr marL="0" indent="0">
              <a:buNone/>
            </a:pPr>
            <a:endParaRPr lang="pt-PT" sz="2300"/>
          </a:p>
          <a:p>
            <a:pPr marL="0" indent="0">
              <a:buNone/>
            </a:pPr>
            <a:r>
              <a:rPr lang="pt-PT" sz="2300" smtClean="0"/>
              <a:t>pouco frequente</a:t>
            </a:r>
          </a:p>
          <a:p>
            <a:pPr marL="0" indent="0">
              <a:buNone/>
            </a:pPr>
            <a:r>
              <a:rPr lang="pt-PT" sz="2300" smtClean="0"/>
              <a:t>.... </a:t>
            </a:r>
            <a:r>
              <a:rPr lang="pt-PT" sz="2300" b="1" smtClean="0"/>
              <a:t>depois que</a:t>
            </a:r>
            <a:r>
              <a:rPr lang="pt-PT" sz="2300" smtClean="0"/>
              <a:t>... (dezenas de ocorrências)</a:t>
            </a:r>
          </a:p>
          <a:p>
            <a:pPr marL="0" indent="0">
              <a:buNone/>
            </a:pPr>
            <a:endParaRPr lang="pt-PT" sz="2300"/>
          </a:p>
          <a:p>
            <a:pPr marL="0" indent="0">
              <a:buNone/>
            </a:pPr>
            <a:r>
              <a:rPr lang="pt-PT" sz="2300" smtClean="0"/>
              <a:t> ´muito frequente é depois (advérbio)+ que (complementador)</a:t>
            </a:r>
          </a:p>
          <a:p>
            <a:pPr marL="0" indent="0">
              <a:buNone/>
            </a:pPr>
            <a:r>
              <a:rPr lang="pt-BR" sz="2300" i="1"/>
              <a:t>Nogueira prometeu </a:t>
            </a:r>
            <a:r>
              <a:rPr lang="pt-BR" sz="2300" b="1" i="1"/>
              <a:t>depois que</a:t>
            </a:r>
            <a:r>
              <a:rPr lang="pt-BR" sz="2300" i="1"/>
              <a:t> defenderá a liberdade com </a:t>
            </a:r>
            <a:r>
              <a:rPr lang="pt-BR" sz="2300" i="1" smtClean="0"/>
              <a:t>autoridade</a:t>
            </a:r>
          </a:p>
          <a:p>
            <a:pPr marL="0" indent="0">
              <a:buNone/>
            </a:pPr>
            <a:endParaRPr lang="pt-BR" sz="2300" i="1"/>
          </a:p>
          <a:p>
            <a:pPr marL="0" indent="0">
              <a:buNone/>
            </a:pPr>
            <a:r>
              <a:rPr lang="pt-BR" sz="2300" i="1" smtClean="0"/>
              <a:t>Não encontrado </a:t>
            </a:r>
            <a:r>
              <a:rPr lang="pt-BR" sz="2300" b="1" i="1" smtClean="0"/>
              <a:t>depois+de+que</a:t>
            </a:r>
            <a:endParaRPr lang="pt-BR" sz="3600" b="1" i="1" smtClean="0"/>
          </a:p>
        </p:txBody>
      </p:sp>
    </p:spTree>
    <p:extLst>
      <p:ext uri="{BB962C8B-B14F-4D97-AF65-F5344CB8AC3E}">
        <p14:creationId xmlns:p14="http://schemas.microsoft.com/office/powerpoint/2010/main" val="31610664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3600" smtClean="0"/>
              <a:t>Períodos compostos- outras conjunções  </a:t>
            </a:r>
            <a:endParaRPr lang="cs-CZ" i="1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português antigo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sz="1700" smtClean="0"/>
              <a:t>en tal guisa-conjunção consecutiva: </a:t>
            </a:r>
          </a:p>
          <a:p>
            <a:pPr marL="0" indent="0">
              <a:buNone/>
            </a:pPr>
            <a:endParaRPr lang="pt-BR" i="1" smtClean="0"/>
          </a:p>
          <a:p>
            <a:pPr marL="0" indent="0">
              <a:buNone/>
            </a:pPr>
            <a:r>
              <a:rPr lang="pt-BR" i="1"/>
              <a:t>´</a:t>
            </a:r>
            <a:r>
              <a:rPr lang="pt-BR" i="1" smtClean="0"/>
              <a:t>Mas </a:t>
            </a:r>
            <a:r>
              <a:rPr lang="pt-BR" i="1"/>
              <a:t>ouve maaos consselheiros e leyxou de fazer justiça, </a:t>
            </a:r>
            <a:r>
              <a:rPr lang="pt-BR" b="1" i="1" u="sng"/>
              <a:t>en</a:t>
            </a:r>
            <a:r>
              <a:rPr lang="pt-BR" i="1"/>
              <a:t> </a:t>
            </a:r>
            <a:r>
              <a:rPr lang="pt-BR" b="1" i="1" u="sng"/>
              <a:t>tal</a:t>
            </a:r>
            <a:r>
              <a:rPr lang="pt-BR" i="1"/>
              <a:t> </a:t>
            </a:r>
            <a:r>
              <a:rPr lang="pt-BR" b="1" i="1" u="sng"/>
              <a:t>guisa</a:t>
            </a:r>
            <a:r>
              <a:rPr lang="pt-BR" i="1"/>
              <a:t> </a:t>
            </a:r>
            <a:r>
              <a:rPr lang="pt-BR" b="1" i="1" u="sng"/>
              <a:t>que</a:t>
            </a:r>
            <a:r>
              <a:rPr lang="pt-BR" i="1"/>
              <a:t> desperecia a terra e hia todo ë </a:t>
            </a:r>
            <a:r>
              <a:rPr lang="pt-BR" i="1" smtClean="0"/>
              <a:t>perdiçom...</a:t>
            </a:r>
          </a:p>
          <a:p>
            <a:pPr marL="0" indent="0">
              <a:buNone/>
            </a:pPr>
            <a:endParaRPr lang="pt-BR" i="1"/>
          </a:p>
          <a:p>
            <a:pPr marL="0" indent="0">
              <a:buNone/>
            </a:pPr>
            <a:r>
              <a:rPr lang="pt-BR" i="1" smtClean="0"/>
              <a:t>também no século </a:t>
            </a:r>
            <a:r>
              <a:rPr lang="pt-BR" b="1" i="1" u="sng" smtClean="0"/>
              <a:t>XVIII</a:t>
            </a:r>
            <a:r>
              <a:rPr lang="pt-BR" i="1" smtClean="0"/>
              <a:t> houve uma frequência bastante alta desta conjunção. </a:t>
            </a:r>
            <a:endParaRPr lang="cs-CZ" i="1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português moderno 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pt-PT" sz="1800" smtClean="0"/>
              <a:t> hoje: ocorrências não encontradas. mas conservou-se na locução </a:t>
            </a:r>
            <a:r>
              <a:rPr lang="pt-PT" sz="1800" b="1" smtClean="0"/>
              <a:t>à guisa de: </a:t>
            </a:r>
          </a:p>
          <a:p>
            <a:pPr marL="0" indent="0">
              <a:buNone/>
            </a:pPr>
            <a:endParaRPr lang="pt-PT" sz="1800"/>
          </a:p>
          <a:p>
            <a:pPr marL="0" indent="0">
              <a:buNone/>
            </a:pPr>
            <a:r>
              <a:rPr lang="cs-CZ" i="1"/>
              <a:t>À </a:t>
            </a:r>
            <a:r>
              <a:rPr lang="cs-CZ" b="1" i="1"/>
              <a:t>guisa</a:t>
            </a:r>
            <a:r>
              <a:rPr lang="cs-CZ" i="1"/>
              <a:t> de </a:t>
            </a:r>
            <a:r>
              <a:rPr lang="cs-CZ" i="1" smtClean="0"/>
              <a:t>conclusão</a:t>
            </a:r>
            <a:endParaRPr lang="pt-PT" i="1" smtClean="0"/>
          </a:p>
          <a:p>
            <a:pPr marL="0" indent="0">
              <a:buNone/>
            </a:pPr>
            <a:r>
              <a:rPr lang="cs-CZ" i="1"/>
              <a:t>À </a:t>
            </a:r>
            <a:r>
              <a:rPr lang="cs-CZ" b="1" i="1"/>
              <a:t>guisa</a:t>
            </a:r>
            <a:r>
              <a:rPr lang="cs-CZ" i="1"/>
              <a:t> de </a:t>
            </a:r>
            <a:r>
              <a:rPr lang="pt-PT" i="1" smtClean="0"/>
              <a:t>explicação</a:t>
            </a:r>
          </a:p>
          <a:p>
            <a:pPr marL="0" indent="0">
              <a:buNone/>
            </a:pPr>
            <a:r>
              <a:rPr lang="cs-CZ" i="1"/>
              <a:t>À </a:t>
            </a:r>
            <a:r>
              <a:rPr lang="cs-CZ" b="1" i="1"/>
              <a:t>guisa</a:t>
            </a:r>
            <a:r>
              <a:rPr lang="cs-CZ" i="1"/>
              <a:t> de </a:t>
            </a:r>
            <a:r>
              <a:rPr lang="pt-PT" i="1" smtClean="0"/>
              <a:t> síntese</a:t>
            </a:r>
            <a:endParaRPr lang="pt-BR" i="1" smtClean="0"/>
          </a:p>
        </p:txBody>
      </p:sp>
    </p:spTree>
    <p:extLst>
      <p:ext uri="{BB962C8B-B14F-4D97-AF65-F5344CB8AC3E}">
        <p14:creationId xmlns:p14="http://schemas.microsoft.com/office/powerpoint/2010/main" val="4101599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3600" smtClean="0"/>
              <a:t>Períodos compostos- outras conjunções  </a:t>
            </a:r>
            <a:endParaRPr lang="cs-CZ" i="1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português antigo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smtClean="0"/>
              <a:t> </a:t>
            </a:r>
            <a:r>
              <a:rPr lang="pt-PT" b="1" smtClean="0"/>
              <a:t>ca ja / ja ca  </a:t>
            </a:r>
            <a:r>
              <a:rPr lang="pt-PT" smtClean="0"/>
              <a:t>- conjunção causal</a:t>
            </a:r>
          </a:p>
          <a:p>
            <a:pPr marL="0" indent="0">
              <a:buNone/>
            </a:pPr>
            <a:r>
              <a:rPr lang="pt-BR" b="1" i="1" u="sng"/>
              <a:t>Ca</a:t>
            </a:r>
            <a:r>
              <a:rPr lang="pt-BR" i="1"/>
              <a:t> </a:t>
            </a:r>
            <a:r>
              <a:rPr lang="pt-BR" b="1" i="1" u="sng"/>
              <a:t>ja</a:t>
            </a:r>
            <a:r>
              <a:rPr lang="pt-BR" i="1"/>
              <a:t> elle sabya mui </a:t>
            </a:r>
            <a:r>
              <a:rPr lang="pt-BR" i="1" smtClean="0"/>
              <a:t>b</a:t>
            </a:r>
            <a:r>
              <a:rPr lang="pt-BR" i="1" smtClean="0">
                <a:latin typeface="Times New Roman"/>
                <a:cs typeface="Times New Roman"/>
              </a:rPr>
              <a:t>ẽ</a:t>
            </a:r>
            <a:r>
              <a:rPr lang="pt-BR" i="1" smtClean="0"/>
              <a:t> </a:t>
            </a:r>
            <a:r>
              <a:rPr lang="pt-BR" i="1"/>
              <a:t>todo o feito da morte del rei dõ Sancho </a:t>
            </a:r>
            <a:r>
              <a:rPr lang="pt-BR" i="1" smtClean="0"/>
              <a:t>e.....</a:t>
            </a:r>
          </a:p>
          <a:p>
            <a:pPr marL="0" indent="0">
              <a:buNone/>
            </a:pPr>
            <a:endParaRPr lang="pt-BR" i="1" smtClean="0"/>
          </a:p>
          <a:p>
            <a:pPr marL="0" indent="0">
              <a:buNone/>
            </a:pPr>
            <a:r>
              <a:rPr lang="pt-BR" b="1" i="1" u="sng" smtClean="0"/>
              <a:t>ca ja </a:t>
            </a:r>
            <a:r>
              <a:rPr lang="pt-BR" i="1" smtClean="0"/>
              <a:t>– muito mais frequente até </a:t>
            </a:r>
            <a:r>
              <a:rPr lang="pt-BR" b="1" i="1" smtClean="0"/>
              <a:t>ao século 15 </a:t>
            </a:r>
            <a:r>
              <a:rPr lang="pt-BR" i="1" smtClean="0"/>
              <a:t>do que </a:t>
            </a:r>
            <a:r>
              <a:rPr lang="pt-BR" b="1" i="1" smtClean="0"/>
              <a:t>ja ca, muito pouco frequente. </a:t>
            </a:r>
            <a:endParaRPr lang="pt-PT" b="1" i="1" smtClean="0"/>
          </a:p>
          <a:p>
            <a:pPr marL="0" indent="0">
              <a:buNone/>
            </a:pPr>
            <a:endParaRPr lang="cs-CZ" i="1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português moderno 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sz="1800" smtClean="0"/>
              <a:t> </a:t>
            </a:r>
            <a:r>
              <a:rPr lang="pt-PT" sz="1800" b="1" smtClean="0"/>
              <a:t>já que </a:t>
            </a:r>
          </a:p>
          <a:p>
            <a:pPr marL="0" indent="0">
              <a:buNone/>
            </a:pPr>
            <a:endParaRPr lang="pt-PT" sz="1800" i="1"/>
          </a:p>
          <a:p>
            <a:pPr marL="0" indent="0">
              <a:buNone/>
            </a:pPr>
            <a:r>
              <a:rPr lang="pt-PT" sz="1800" smtClean="0"/>
              <a:t>foram encontradoas numerosas ocorrências já no século </a:t>
            </a:r>
            <a:r>
              <a:rPr lang="pt-PT" sz="1800" b="1" smtClean="0"/>
              <a:t>XVI – XIX. </a:t>
            </a:r>
          </a:p>
          <a:p>
            <a:pPr marL="0" indent="0">
              <a:buNone/>
            </a:pPr>
            <a:r>
              <a:rPr lang="pt-PT" sz="1800" smtClean="0"/>
              <a:t>No século 20 o uso é já bastante frequente</a:t>
            </a:r>
            <a:r>
              <a:rPr lang="pt-PT" sz="1800" i="1" smtClean="0"/>
              <a:t>. </a:t>
            </a:r>
            <a:endParaRPr lang="pt-BR" i="1" smtClean="0"/>
          </a:p>
        </p:txBody>
      </p:sp>
    </p:spTree>
    <p:extLst>
      <p:ext uri="{BB962C8B-B14F-4D97-AF65-F5344CB8AC3E}">
        <p14:creationId xmlns:p14="http://schemas.microsoft.com/office/powerpoint/2010/main" val="37989023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3600" smtClean="0"/>
              <a:t>Períodos compostos- outras conjunções  </a:t>
            </a:r>
            <a:endParaRPr lang="cs-CZ" i="1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português antigo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smtClean="0"/>
              <a:t>ca</a:t>
            </a:r>
          </a:p>
          <a:p>
            <a:pPr marL="0" indent="0">
              <a:buNone/>
            </a:pPr>
            <a:r>
              <a:rPr lang="pt-PT" smtClean="0"/>
              <a:t>nom embargando que</a:t>
            </a:r>
          </a:p>
          <a:p>
            <a:pPr marL="0" indent="0">
              <a:buNone/>
            </a:pPr>
            <a:r>
              <a:rPr lang="pt-PT" smtClean="0"/>
              <a:t>pero</a:t>
            </a:r>
          </a:p>
          <a:p>
            <a:pPr marL="0" indent="0">
              <a:buNone/>
            </a:pPr>
            <a:r>
              <a:rPr lang="pt-PT" smtClean="0"/>
              <a:t>pero que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português moderno 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sz="1800" b="1" smtClean="0"/>
              <a:t>porque</a:t>
            </a:r>
            <a:endParaRPr lang="pt-PT" sz="1800" b="1" smtClean="0"/>
          </a:p>
          <a:p>
            <a:pPr marL="0" indent="0">
              <a:buNone/>
            </a:pPr>
            <a:r>
              <a:rPr lang="pt-PT" sz="1800" b="1" smtClean="0"/>
              <a:t>contudo</a:t>
            </a:r>
          </a:p>
          <a:p>
            <a:pPr marL="0" indent="0">
              <a:buNone/>
            </a:pPr>
            <a:r>
              <a:rPr lang="pt-PT" sz="1800" b="1" smtClean="0"/>
              <a:t>mas</a:t>
            </a:r>
            <a:endParaRPr lang="pt-PT" sz="1800" b="1" smtClean="0"/>
          </a:p>
          <a:p>
            <a:pPr marL="0" indent="0">
              <a:buNone/>
            </a:pPr>
            <a:r>
              <a:rPr lang="pt-PT" sz="1800" b="1" smtClean="0"/>
              <a:t>não obstante</a:t>
            </a:r>
          </a:p>
          <a:p>
            <a:pPr marL="0" indent="0">
              <a:buNone/>
            </a:pPr>
            <a:r>
              <a:rPr lang="pt-PT" sz="1800" b="1" i="1" smtClean="0"/>
              <a:t>sem embargo?</a:t>
            </a:r>
          </a:p>
          <a:p>
            <a:pPr marL="0" indent="0">
              <a:buNone/>
            </a:pPr>
            <a:endParaRPr lang="pt-BR" i="1" smtClean="0"/>
          </a:p>
        </p:txBody>
      </p:sp>
    </p:spTree>
    <p:extLst>
      <p:ext uri="{BB962C8B-B14F-4D97-AF65-F5344CB8AC3E}">
        <p14:creationId xmlns:p14="http://schemas.microsoft.com/office/powerpoint/2010/main" val="32541204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smtClean="0"/>
              <a:t>Períodos compostos de subordina</a:t>
            </a:r>
            <a:r>
              <a:rPr lang="pt-PT" sz="3600" smtClean="0"/>
              <a:t>ção</a:t>
            </a:r>
            <a:br>
              <a:rPr lang="pt-PT" sz="3600" smtClean="0"/>
            </a:br>
            <a:r>
              <a:rPr lang="pt-PT" sz="3600" smtClean="0"/>
              <a:t>correspondência dos tempos</a:t>
            </a:r>
            <a:endParaRPr lang="cs-CZ" sz="360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antigo                                          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pt-PT" smtClean="0"/>
              <a:t>Só </a:t>
            </a:r>
            <a:r>
              <a:rPr lang="pt-PT" b="1" smtClean="0"/>
              <a:t>aparentemente</a:t>
            </a:r>
            <a:r>
              <a:rPr lang="pt-PT" smtClean="0"/>
              <a:t> ocorrem contraexemplos: </a:t>
            </a:r>
          </a:p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r>
              <a:rPr lang="pt-PT" sz="1900" i="1" smtClean="0"/>
              <a:t>Pero m</a:t>
            </a:r>
            <a:r>
              <a:rPr lang="pt-PT" sz="1900" b="1" i="1" smtClean="0"/>
              <a:t>´eu</a:t>
            </a:r>
            <a:r>
              <a:rPr lang="pt-PT" sz="1900" i="1" smtClean="0"/>
              <a:t> ei amigos, </a:t>
            </a:r>
            <a:r>
              <a:rPr lang="pt-PT" sz="1900" b="1" i="1" smtClean="0"/>
              <a:t>nom ei </a:t>
            </a:r>
            <a:r>
              <a:rPr lang="pt-PT" sz="1900" i="1" smtClean="0"/>
              <a:t>niun amigo con que falar  </a:t>
            </a:r>
            <a:r>
              <a:rPr lang="pt-PT" sz="1900" b="1" i="1" smtClean="0"/>
              <a:t>ousasse</a:t>
            </a:r>
            <a:r>
              <a:rPr lang="pt-PT" sz="1900" i="1" smtClean="0"/>
              <a:t> </a:t>
            </a:r>
            <a:r>
              <a:rPr lang="pt-PT" sz="1900" i="1" smtClean="0"/>
              <a:t>...</a:t>
            </a:r>
          </a:p>
          <a:p>
            <a:pPr marL="0" indent="0">
              <a:buNone/>
            </a:pPr>
            <a:endParaRPr lang="pt-PT" sz="1900" smtClean="0"/>
          </a:p>
          <a:p>
            <a:pPr marL="0" indent="0">
              <a:buNone/>
            </a:pPr>
            <a:r>
              <a:rPr lang="pt-PT" sz="1900" smtClean="0"/>
              <a:t>traduzido: </a:t>
            </a:r>
            <a:r>
              <a:rPr lang="pt-PT" sz="1900" i="1" smtClean="0"/>
              <a:t>Embora </a:t>
            </a:r>
            <a:r>
              <a:rPr lang="pt-PT" sz="1900" b="1" i="1" smtClean="0"/>
              <a:t>tenha</a:t>
            </a:r>
            <a:r>
              <a:rPr lang="pt-PT" sz="1900" i="1" smtClean="0"/>
              <a:t> amigos, não </a:t>
            </a:r>
            <a:r>
              <a:rPr lang="pt-PT" sz="1900" b="1" i="1" smtClean="0"/>
              <a:t>tenho</a:t>
            </a:r>
            <a:r>
              <a:rPr lang="pt-PT" sz="1900" i="1" smtClean="0"/>
              <a:t> nenhum com quem me </a:t>
            </a:r>
            <a:r>
              <a:rPr lang="pt-PT" sz="1900" b="1" i="1" smtClean="0"/>
              <a:t>atrevesse</a:t>
            </a:r>
            <a:r>
              <a:rPr lang="pt-PT" sz="1900" i="1" smtClean="0"/>
              <a:t> a falar</a:t>
            </a:r>
            <a:r>
              <a:rPr lang="pt-PT" sz="1900" smtClean="0"/>
              <a:t>. </a:t>
            </a:r>
            <a:endParaRPr lang="cs-CZ" sz="190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moderno 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t-PT" smtClean="0"/>
              <a:t>no português moderno, o </a:t>
            </a:r>
            <a:r>
              <a:rPr lang="pt-PT" b="1" u="sng" smtClean="0"/>
              <a:t>imperfeito do conjuntivo </a:t>
            </a:r>
            <a:r>
              <a:rPr lang="pt-PT" smtClean="0"/>
              <a:t>remete para </a:t>
            </a:r>
            <a:r>
              <a:rPr lang="pt-PT" b="1" u="sng" smtClean="0"/>
              <a:t>ações </a:t>
            </a:r>
            <a:r>
              <a:rPr lang="cs-CZ" b="1" u="sng" smtClean="0"/>
              <a:t>anteriores </a:t>
            </a:r>
            <a:r>
              <a:rPr lang="pt-PT" b="1" u="sng" smtClean="0"/>
              <a:t>da proposição da oração principal</a:t>
            </a:r>
            <a:r>
              <a:rPr lang="pt-PT" u="sng" smtClean="0"/>
              <a:t>: </a:t>
            </a:r>
            <a:endParaRPr lang="pt-PT" u="sng" smtClean="0"/>
          </a:p>
          <a:p>
            <a:endParaRPr lang="pt-PT" smtClean="0"/>
          </a:p>
          <a:p>
            <a:pPr marL="0" indent="0">
              <a:buNone/>
            </a:pPr>
            <a:r>
              <a:rPr lang="pt-PT" i="1" smtClean="0"/>
              <a:t>Embora </a:t>
            </a:r>
            <a:r>
              <a:rPr lang="pt-PT" b="1" i="1" smtClean="0"/>
              <a:t>tenha</a:t>
            </a:r>
            <a:r>
              <a:rPr lang="pt-PT" i="1" smtClean="0"/>
              <a:t> amigos, não </a:t>
            </a:r>
            <a:r>
              <a:rPr lang="pt-PT" b="1" i="1" smtClean="0"/>
              <a:t>tenho</a:t>
            </a:r>
            <a:r>
              <a:rPr lang="pt-PT" i="1" smtClean="0"/>
              <a:t> nenhum com que me </a:t>
            </a:r>
            <a:r>
              <a:rPr lang="pt-PT" b="1" i="1" smtClean="0"/>
              <a:t>atreva</a:t>
            </a:r>
            <a:r>
              <a:rPr lang="pt-PT" i="1" smtClean="0"/>
              <a:t> a falar. (agora)</a:t>
            </a:r>
          </a:p>
          <a:p>
            <a:endParaRPr lang="pt-PT" i="1" smtClean="0"/>
          </a:p>
          <a:p>
            <a:pPr marL="0" indent="0">
              <a:buNone/>
            </a:pPr>
            <a:r>
              <a:rPr lang="pt-PT" i="1" smtClean="0"/>
              <a:t>Embora </a:t>
            </a:r>
            <a:r>
              <a:rPr lang="pt-PT" b="1" i="1"/>
              <a:t>tenha</a:t>
            </a:r>
            <a:r>
              <a:rPr lang="pt-PT" i="1"/>
              <a:t> amigos, não </a:t>
            </a:r>
            <a:r>
              <a:rPr lang="pt-PT" b="1" i="1"/>
              <a:t>tenho</a:t>
            </a:r>
            <a:r>
              <a:rPr lang="pt-PT" i="1"/>
              <a:t> nenhum com que me </a:t>
            </a:r>
            <a:r>
              <a:rPr lang="pt-PT" b="1" i="1" smtClean="0"/>
              <a:t>atrevesse</a:t>
            </a:r>
            <a:r>
              <a:rPr lang="pt-PT" i="1" smtClean="0"/>
              <a:t> </a:t>
            </a:r>
            <a:r>
              <a:rPr lang="pt-PT" i="1"/>
              <a:t>a falar. </a:t>
            </a:r>
            <a:r>
              <a:rPr lang="pt-PT" i="1" smtClean="0"/>
              <a:t>(no passado) </a:t>
            </a:r>
            <a:r>
              <a:rPr lang="pt-PT" b="1" i="1" smtClean="0"/>
              <a:t>????</a:t>
            </a:r>
            <a:endParaRPr lang="pt-PT" b="1" i="1"/>
          </a:p>
          <a:p>
            <a:pPr marL="0" indent="0">
              <a:buNone/>
            </a:pPr>
            <a:endParaRPr lang="pt-PT" i="1" smtClean="0"/>
          </a:p>
          <a:p>
            <a:pPr marL="0" indent="0">
              <a:buNone/>
            </a:pPr>
            <a:r>
              <a:rPr lang="pt-PT" i="1" smtClean="0"/>
              <a:t>Embora </a:t>
            </a:r>
            <a:r>
              <a:rPr lang="pt-PT" b="1" i="1"/>
              <a:t>tenha</a:t>
            </a:r>
            <a:r>
              <a:rPr lang="pt-PT" i="1"/>
              <a:t> amigos, não </a:t>
            </a:r>
            <a:r>
              <a:rPr lang="pt-PT" b="1" i="1" smtClean="0"/>
              <a:t>tinha </a:t>
            </a:r>
            <a:r>
              <a:rPr lang="pt-PT" i="1" smtClean="0"/>
              <a:t>nenhum </a:t>
            </a:r>
            <a:r>
              <a:rPr lang="pt-PT" i="1"/>
              <a:t>com que me </a:t>
            </a:r>
            <a:r>
              <a:rPr lang="pt-PT" b="1" i="1" smtClean="0"/>
              <a:t>atrevesse</a:t>
            </a:r>
            <a:r>
              <a:rPr lang="pt-PT" i="1" smtClean="0"/>
              <a:t> </a:t>
            </a:r>
            <a:r>
              <a:rPr lang="pt-PT" i="1"/>
              <a:t>a falar. </a:t>
            </a:r>
            <a:r>
              <a:rPr lang="pt-PT" i="1" smtClean="0"/>
              <a:t>(no passado)</a:t>
            </a:r>
            <a:endParaRPr lang="pt-PT" i="1"/>
          </a:p>
          <a:p>
            <a:endParaRPr lang="pt-PT" i="1" smtClean="0"/>
          </a:p>
          <a:p>
            <a:endParaRPr lang="cs-CZ" i="1"/>
          </a:p>
        </p:txBody>
      </p:sp>
      <p:sp>
        <p:nvSpPr>
          <p:cNvPr id="7" name="Je rovno 6"/>
          <p:cNvSpPr/>
          <p:nvPr/>
        </p:nvSpPr>
        <p:spPr>
          <a:xfrm flipV="1">
            <a:off x="4067944" y="1916832"/>
            <a:ext cx="360040" cy="144016"/>
          </a:xfrm>
          <a:prstGeom prst="mathEqual">
            <a:avLst>
              <a:gd name="adj1" fmla="val 23520"/>
              <a:gd name="adj2" fmla="val 529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70686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smtClean="0"/>
              <a:t>Períodos compostos de subordina</a:t>
            </a:r>
            <a:r>
              <a:rPr lang="pt-PT" sz="3600" smtClean="0"/>
              <a:t>ção</a:t>
            </a:r>
            <a:br>
              <a:rPr lang="pt-PT" sz="3600" smtClean="0"/>
            </a:br>
            <a:r>
              <a:rPr lang="pt-PT" sz="3600" smtClean="0"/>
              <a:t>correspondência dos tempos</a:t>
            </a:r>
            <a:endParaRPr lang="cs-CZ" sz="360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antigo                                          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smtClean="0"/>
              <a:t>Só </a:t>
            </a:r>
            <a:r>
              <a:rPr lang="pt-PT" b="1" smtClean="0"/>
              <a:t>aparentemente</a:t>
            </a:r>
            <a:r>
              <a:rPr lang="pt-PT" smtClean="0"/>
              <a:t> ocorrem contraexemplos: </a:t>
            </a:r>
          </a:p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r>
              <a:rPr lang="pt-PT" b="1" i="1" smtClean="0"/>
              <a:t>Fery</a:t>
            </a:r>
            <a:r>
              <a:rPr lang="pt-PT" i="1" smtClean="0"/>
              <a:t> o meu servo, porque elle (meu filho) </a:t>
            </a:r>
            <a:r>
              <a:rPr lang="pt-PT" b="1" i="1" smtClean="0"/>
              <a:t>aja</a:t>
            </a:r>
            <a:r>
              <a:rPr lang="pt-PT" i="1" smtClean="0"/>
              <a:t> medo e </a:t>
            </a:r>
            <a:r>
              <a:rPr lang="pt-PT" b="1" i="1" smtClean="0"/>
              <a:t>tome</a:t>
            </a:r>
            <a:r>
              <a:rPr lang="pt-PT" i="1" smtClean="0"/>
              <a:t> enxemplo.</a:t>
            </a:r>
          </a:p>
          <a:p>
            <a:pPr marL="0" indent="0">
              <a:buNone/>
            </a:pPr>
            <a:endParaRPr lang="pt-PT" i="1"/>
          </a:p>
          <a:p>
            <a:pPr marL="0" indent="0">
              <a:buNone/>
            </a:pPr>
            <a:r>
              <a:rPr lang="pt-PT" i="1" smtClean="0"/>
              <a:t>traduzido: </a:t>
            </a:r>
            <a:r>
              <a:rPr lang="pt-PT" b="1" i="1" smtClean="0"/>
              <a:t>Feri</a:t>
            </a:r>
            <a:r>
              <a:rPr lang="pt-PT" i="1" smtClean="0"/>
              <a:t> o meu servo para que ele (meu fiho)</a:t>
            </a:r>
          </a:p>
          <a:p>
            <a:pPr marL="0" indent="0">
              <a:buNone/>
            </a:pPr>
            <a:r>
              <a:rPr lang="pt-PT" b="1" i="1" smtClean="0"/>
              <a:t>tenha</a:t>
            </a:r>
            <a:r>
              <a:rPr lang="pt-PT" i="1" smtClean="0"/>
              <a:t> medo e </a:t>
            </a:r>
            <a:r>
              <a:rPr lang="pt-PT" b="1" i="1" smtClean="0"/>
              <a:t>tome</a:t>
            </a:r>
            <a:r>
              <a:rPr lang="pt-PT" i="1" smtClean="0"/>
              <a:t> exemplo. 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moderno 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pt-PT" sz="1800" smtClean="0"/>
              <a:t>no português moderno, o </a:t>
            </a:r>
            <a:r>
              <a:rPr lang="pt-PT" sz="1800" b="1" smtClean="0"/>
              <a:t>imperfeito do conjuntivo </a:t>
            </a:r>
            <a:r>
              <a:rPr lang="pt-PT" sz="1800" smtClean="0"/>
              <a:t>remete para </a:t>
            </a:r>
            <a:r>
              <a:rPr lang="pt-PT" sz="1800" b="1" smtClean="0"/>
              <a:t>ações passadas</a:t>
            </a:r>
            <a:r>
              <a:rPr lang="pt-PT" smtClean="0"/>
              <a:t>: </a:t>
            </a:r>
          </a:p>
          <a:p>
            <a:endParaRPr lang="pt-PT" smtClean="0"/>
          </a:p>
          <a:p>
            <a:pPr marL="0" indent="0">
              <a:buNone/>
            </a:pPr>
            <a:r>
              <a:rPr lang="pt-PT" b="1" i="1" smtClean="0"/>
              <a:t>Feri</a:t>
            </a:r>
            <a:r>
              <a:rPr lang="pt-PT" i="1" smtClean="0"/>
              <a:t> o meu servo </a:t>
            </a:r>
            <a:r>
              <a:rPr lang="pt-PT" b="1" i="1" smtClean="0"/>
              <a:t>para que </a:t>
            </a:r>
            <a:r>
              <a:rPr lang="pt-PT" i="1" smtClean="0"/>
              <a:t>ele </a:t>
            </a:r>
            <a:r>
              <a:rPr lang="pt-PT" b="1" i="1" u="sng" smtClean="0"/>
              <a:t>tivesse</a:t>
            </a:r>
            <a:r>
              <a:rPr lang="pt-PT" i="1" smtClean="0"/>
              <a:t> medo e </a:t>
            </a:r>
            <a:r>
              <a:rPr lang="pt-PT" b="1" i="1" u="sng" smtClean="0"/>
              <a:t>tomasse</a:t>
            </a:r>
            <a:r>
              <a:rPr lang="pt-PT" i="1" smtClean="0"/>
              <a:t> exemplo. </a:t>
            </a:r>
          </a:p>
          <a:p>
            <a:endParaRPr lang="pt-PT" i="1" smtClean="0"/>
          </a:p>
          <a:p>
            <a:endParaRPr lang="cs-CZ" i="1"/>
          </a:p>
        </p:txBody>
      </p:sp>
      <p:sp>
        <p:nvSpPr>
          <p:cNvPr id="7" name="Je rovno 6"/>
          <p:cNvSpPr/>
          <p:nvPr/>
        </p:nvSpPr>
        <p:spPr>
          <a:xfrm flipV="1">
            <a:off x="4067944" y="1916832"/>
            <a:ext cx="360040" cy="144016"/>
          </a:xfrm>
          <a:prstGeom prst="mathEqual">
            <a:avLst>
              <a:gd name="adj1" fmla="val 23520"/>
              <a:gd name="adj2" fmla="val 529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56176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smtClean="0"/>
              <a:t>Períodos compostos de subordina</a:t>
            </a:r>
            <a:r>
              <a:rPr lang="pt-PT" sz="3600" smtClean="0"/>
              <a:t>ção</a:t>
            </a:r>
            <a:br>
              <a:rPr lang="pt-PT" sz="3600" smtClean="0"/>
            </a:br>
            <a:r>
              <a:rPr lang="pt-PT" sz="3600" smtClean="0"/>
              <a:t>correspondência dos tempos</a:t>
            </a:r>
            <a:endParaRPr lang="cs-CZ" sz="360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antigo                                          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r>
              <a:rPr lang="pt-PT" i="1" smtClean="0"/>
              <a:t>Falas altamente, como se tu </a:t>
            </a:r>
            <a:r>
              <a:rPr lang="pt-PT" b="1" i="1" smtClean="0"/>
              <a:t>fosses</a:t>
            </a:r>
            <a:r>
              <a:rPr lang="pt-PT" i="1" smtClean="0"/>
              <a:t> muy poderosa (Fab.22)</a:t>
            </a:r>
          </a:p>
          <a:p>
            <a:pPr marL="0" indent="0">
              <a:buNone/>
            </a:pPr>
            <a:endParaRPr lang="cs-CZ" i="1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moderno 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PT" i="1"/>
          </a:p>
          <a:p>
            <a:endParaRPr lang="pt-PT" i="1" smtClean="0"/>
          </a:p>
          <a:p>
            <a:pPr marL="0" indent="0">
              <a:buNone/>
            </a:pPr>
            <a:r>
              <a:rPr lang="pt-PT" i="1" smtClean="0"/>
              <a:t>Falas altivamente como se </a:t>
            </a:r>
            <a:r>
              <a:rPr lang="pt-PT" b="1" i="1" smtClean="0"/>
              <a:t>fosses</a:t>
            </a:r>
            <a:r>
              <a:rPr lang="pt-PT" i="1" smtClean="0"/>
              <a:t> muito poderosa. </a:t>
            </a:r>
          </a:p>
          <a:p>
            <a:endParaRPr lang="cs-CZ" i="1"/>
          </a:p>
        </p:txBody>
      </p:sp>
      <p:sp>
        <p:nvSpPr>
          <p:cNvPr id="7" name="Je rovno 6"/>
          <p:cNvSpPr/>
          <p:nvPr/>
        </p:nvSpPr>
        <p:spPr>
          <a:xfrm flipV="1">
            <a:off x="4211960" y="2708920"/>
            <a:ext cx="360040" cy="144016"/>
          </a:xfrm>
          <a:prstGeom prst="mathEqual">
            <a:avLst>
              <a:gd name="adj1" fmla="val 23520"/>
              <a:gd name="adj2" fmla="val 5296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02897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/>
              <a:t>Períodos compostos de subordina</a:t>
            </a:r>
            <a:r>
              <a:rPr lang="pt-PT" sz="3200"/>
              <a:t>ção</a:t>
            </a:r>
            <a:br>
              <a:rPr lang="pt-PT" sz="3200"/>
            </a:br>
            <a:r>
              <a:rPr lang="cs-CZ" sz="3200" smtClean="0"/>
              <a:t>ocorr</a:t>
            </a:r>
            <a:r>
              <a:rPr lang="pt-PT" sz="3200" smtClean="0"/>
              <a:t>ência do conjuntivo </a:t>
            </a:r>
            <a:r>
              <a:rPr lang="pt-PT" sz="3200" b="1" i="1" smtClean="0"/>
              <a:t>crer, cuidar</a:t>
            </a:r>
            <a:endParaRPr lang="cs-CZ" sz="3200" b="1" i="1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antigo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pt-PT" i="1" smtClean="0"/>
              <a:t>O avarento sempre  </a:t>
            </a:r>
            <a:r>
              <a:rPr lang="pt-PT" b="1" i="1" smtClean="0"/>
              <a:t>cree</a:t>
            </a:r>
            <a:r>
              <a:rPr lang="pt-PT" i="1" smtClean="0"/>
              <a:t> que as cousas pequenas </a:t>
            </a:r>
            <a:r>
              <a:rPr lang="pt-PT" b="1" i="1" smtClean="0"/>
              <a:t>sejam</a:t>
            </a:r>
            <a:r>
              <a:rPr lang="pt-PT" i="1" smtClean="0"/>
              <a:t> sempre grandes. </a:t>
            </a:r>
            <a:endParaRPr lang="pt-PT" i="1"/>
          </a:p>
          <a:p>
            <a:pPr marL="0" indent="0">
              <a:buNone/>
            </a:pPr>
            <a:endParaRPr lang="pt-PT" i="1" smtClean="0"/>
          </a:p>
          <a:p>
            <a:pPr marL="0" indent="0">
              <a:buNone/>
            </a:pPr>
            <a:r>
              <a:rPr lang="pt-PT" i="1" smtClean="0"/>
              <a:t>Ben </a:t>
            </a:r>
            <a:r>
              <a:rPr lang="pt-PT" b="1" i="1" smtClean="0"/>
              <a:t>coido</a:t>
            </a:r>
            <a:r>
              <a:rPr lang="pt-PT" i="1" smtClean="0"/>
              <a:t> que me </a:t>
            </a:r>
            <a:r>
              <a:rPr lang="pt-PT" b="1" i="1" smtClean="0"/>
              <a:t>mate</a:t>
            </a:r>
            <a:r>
              <a:rPr lang="pt-PT" smtClean="0"/>
              <a:t>. 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moderno 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t-PT" i="1" smtClean="0"/>
              <a:t>O avarento sempre </a:t>
            </a:r>
            <a:r>
              <a:rPr lang="pt-PT" b="1" i="1" smtClean="0"/>
              <a:t>crê que </a:t>
            </a:r>
            <a:r>
              <a:rPr lang="pt-PT" i="1" smtClean="0"/>
              <a:t>as coisas pequenas </a:t>
            </a:r>
            <a:r>
              <a:rPr lang="pt-PT" b="1" i="1" smtClean="0"/>
              <a:t>são</a:t>
            </a:r>
            <a:r>
              <a:rPr lang="pt-PT" i="1" smtClean="0"/>
              <a:t> sempre grandes. </a:t>
            </a:r>
          </a:p>
          <a:p>
            <a:pPr marL="0" indent="0">
              <a:buNone/>
            </a:pPr>
            <a:endParaRPr lang="pt-PT" i="1"/>
          </a:p>
          <a:p>
            <a:pPr marL="0" indent="0" algn="just">
              <a:buNone/>
            </a:pPr>
            <a:r>
              <a:rPr lang="pt-PT" i="1" smtClean="0"/>
              <a:t> A </a:t>
            </a:r>
            <a:r>
              <a:rPr lang="pt-PT" i="1" smtClean="0"/>
              <a:t>partir do século </a:t>
            </a:r>
            <a:r>
              <a:rPr lang="pt-PT" i="1" smtClean="0"/>
              <a:t>XIV, </a:t>
            </a:r>
            <a:r>
              <a:rPr lang="pt-PT" i="1" smtClean="0"/>
              <a:t>depois do verbo cuidar,  usa-se, sobretudo, o </a:t>
            </a:r>
            <a:r>
              <a:rPr lang="pt-PT" b="1" i="1" smtClean="0"/>
              <a:t>indicativo</a:t>
            </a:r>
            <a:r>
              <a:rPr lang="pt-PT" i="1" smtClean="0"/>
              <a:t> na </a:t>
            </a:r>
            <a:r>
              <a:rPr lang="pt-PT" i="1" smtClean="0"/>
              <a:t>subordinada. Mas há ocorrências de uso do conjuntivo</a:t>
            </a:r>
            <a:r>
              <a:rPr lang="pt-PT" smtClean="0"/>
              <a:t>.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49409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b="1" i="1" smtClean="0"/>
              <a:t>cuidar hoje  </a:t>
            </a:r>
            <a:endParaRPr lang="cs-CZ" b="1" i="1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indicativo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t-BR" smtClean="0"/>
              <a:t>Se não respondes depressa, </a:t>
            </a:r>
            <a:r>
              <a:rPr lang="pt-BR" b="1" smtClean="0"/>
              <a:t>cuido que</a:t>
            </a:r>
            <a:r>
              <a:rPr lang="pt-BR" smtClean="0"/>
              <a:t> já não </a:t>
            </a:r>
            <a:r>
              <a:rPr lang="pt-BR" b="1" smtClean="0"/>
              <a:t>vives</a:t>
            </a:r>
            <a:r>
              <a:rPr lang="pt-BR" smtClean="0"/>
              <a:t> .</a:t>
            </a:r>
          </a:p>
          <a:p>
            <a:pPr marL="0" indent="0" algn="just">
              <a:buNone/>
            </a:pPr>
            <a:endParaRPr lang="pt-BR" smtClean="0"/>
          </a:p>
          <a:p>
            <a:pPr marL="0" indent="0" algn="just">
              <a:buNone/>
            </a:pPr>
            <a:r>
              <a:rPr lang="pt-BR" smtClean="0"/>
              <a:t>Aqui há trinta anos eu </a:t>
            </a:r>
            <a:r>
              <a:rPr lang="pt-BR" b="1" smtClean="0"/>
              <a:t>cuidava que</a:t>
            </a:r>
            <a:r>
              <a:rPr lang="pt-BR" smtClean="0"/>
              <a:t> este final de século </a:t>
            </a:r>
            <a:r>
              <a:rPr lang="pt-BR" b="1" smtClean="0"/>
              <a:t>havia</a:t>
            </a:r>
            <a:r>
              <a:rPr lang="pt-BR" smtClean="0"/>
              <a:t> de ser uma girândola de voos espaciais, com toda a gente entusiasmada pela ciência e pelo saber, ...</a:t>
            </a:r>
          </a:p>
          <a:p>
            <a:pPr marL="0" indent="0" algn="just">
              <a:buNone/>
            </a:pPr>
            <a:endParaRPr lang="pt-BR" smtClean="0"/>
          </a:p>
          <a:p>
            <a:pPr marL="0" indent="0" algn="just">
              <a:buNone/>
            </a:pPr>
            <a:r>
              <a:rPr lang="pt-BR" smtClean="0"/>
              <a:t>Os invadidos exigiram explicações aos invasores </a:t>
            </a:r>
            <a:r>
              <a:rPr lang="pt-BR" b="1" smtClean="0"/>
              <a:t>cuidando que</a:t>
            </a:r>
            <a:r>
              <a:rPr lang="pt-BR" smtClean="0"/>
              <a:t> estes </a:t>
            </a:r>
            <a:r>
              <a:rPr lang="pt-BR" b="1" smtClean="0"/>
              <a:t>cairiam</a:t>
            </a:r>
            <a:r>
              <a:rPr lang="pt-BR" smtClean="0"/>
              <a:t> em si .</a:t>
            </a:r>
            <a:br>
              <a:rPr lang="pt-BR" smtClean="0"/>
            </a:br>
            <a:endParaRPr lang="pt-BR" smtClean="0"/>
          </a:p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conjuntivo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pt-BR" b="1" smtClean="0"/>
              <a:t>Cuidava que</a:t>
            </a:r>
            <a:r>
              <a:rPr lang="pt-BR" smtClean="0"/>
              <a:t> </a:t>
            </a:r>
            <a:r>
              <a:rPr lang="pt-BR" b="1" smtClean="0"/>
              <a:t>tivesse falecido </a:t>
            </a:r>
            <a:r>
              <a:rPr lang="pt-BR" smtClean="0"/>
              <a:t>na Bolívia, a Luísa garantiu-me que não .</a:t>
            </a:r>
          </a:p>
          <a:p>
            <a:pPr marL="0" indent="0" algn="just">
              <a:buNone/>
            </a:pPr>
            <a:endParaRPr lang="pt-BR" i="1" smtClean="0"/>
          </a:p>
          <a:p>
            <a:pPr marL="0" indent="0" algn="just">
              <a:buNone/>
            </a:pPr>
            <a:r>
              <a:rPr lang="pt-BR" smtClean="0"/>
              <a:t>Trata-se, sobretudo, de </a:t>
            </a:r>
            <a:r>
              <a:rPr lang="pt-BR" b="1" smtClean="0"/>
              <a:t>cuidar que</a:t>
            </a:r>
            <a:r>
              <a:rPr lang="pt-BR" smtClean="0"/>
              <a:t> tudo </a:t>
            </a:r>
            <a:r>
              <a:rPr lang="pt-BR" b="1" smtClean="0"/>
              <a:t>esteja</a:t>
            </a:r>
            <a:r>
              <a:rPr lang="pt-BR" smtClean="0"/>
              <a:t> a postos para as comemorações dos 500 anos da chegada dos portugueses ao Brasil, que se realizarão no ano 2000 .</a:t>
            </a:r>
          </a:p>
          <a:p>
            <a:pPr marL="0" indent="0" algn="just">
              <a:buNone/>
            </a:pPr>
            <a:endParaRPr lang="pt-BR" i="1" smtClean="0"/>
          </a:p>
          <a:p>
            <a:pPr marL="0" indent="0" algn="just">
              <a:buNone/>
            </a:pPr>
            <a:r>
              <a:rPr lang="pt-BR" smtClean="0"/>
              <a:t> Os chefes </a:t>
            </a:r>
            <a:r>
              <a:rPr lang="pt-BR" b="1" smtClean="0"/>
              <a:t>cuidam que</a:t>
            </a:r>
            <a:r>
              <a:rPr lang="pt-BR" smtClean="0"/>
              <a:t> este princípio não </a:t>
            </a:r>
            <a:r>
              <a:rPr lang="pt-BR" b="1" smtClean="0"/>
              <a:t>se altere </a:t>
            </a:r>
            <a:r>
              <a:rPr lang="pt-BR" smtClean="0"/>
              <a:t>.</a:t>
            </a:r>
            <a:endParaRPr lang="cs-CZ" smtClean="0"/>
          </a:p>
          <a:p>
            <a:pPr algn="just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013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smtClean="0"/>
              <a:t>ciclo de forma</a:t>
            </a:r>
            <a:r>
              <a:rPr lang="pt-PT" b="1" smtClean="0"/>
              <a:t>ção (séc. IX-XV) -  formação da língua padrão</a:t>
            </a:r>
          </a:p>
          <a:p>
            <a:endParaRPr lang="pt-PT" b="1" smtClean="0"/>
          </a:p>
          <a:p>
            <a:r>
              <a:rPr lang="pt-PT" b="1" smtClean="0"/>
              <a:t>ciclo de expansão (a partir do século XV) - expansão ultramarina</a:t>
            </a:r>
          </a:p>
          <a:p>
            <a:endParaRPr lang="pt-PT"/>
          </a:p>
          <a:p>
            <a:pPr marL="0" indent="0" algn="just">
              <a:buNone/>
            </a:pPr>
            <a:r>
              <a:rPr lang="pt-PT" smtClean="0"/>
              <a:t>?as variedades do português pertencem ao mesmo sistema e à mesma norma, formando </a:t>
            </a:r>
            <a:r>
              <a:rPr lang="pt-PT" b="1" smtClean="0"/>
              <a:t>duas sub-variedades </a:t>
            </a:r>
            <a:r>
              <a:rPr lang="pt-PT" smtClean="0"/>
              <a:t>de um único sistema, ou se se </a:t>
            </a:r>
            <a:r>
              <a:rPr lang="pt-PT" b="1" smtClean="0"/>
              <a:t>trata de duas línguas diferentes.  </a:t>
            </a:r>
            <a:endParaRPr lang="cs-CZ" b="1"/>
          </a:p>
          <a:p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smtClean="0"/>
              <a:t>Periodiza</a:t>
            </a:r>
            <a:r>
              <a:rPr lang="pt-PT" sz="3600" smtClean="0"/>
              <a:t>ção: </a:t>
            </a:r>
            <a:r>
              <a:rPr lang="pt-PT" sz="3600" b="1" smtClean="0"/>
              <a:t> </a:t>
            </a:r>
            <a:r>
              <a:rPr lang="cs-CZ" sz="3600" b="1" smtClean="0"/>
              <a:t>Ivo Castro</a:t>
            </a:r>
            <a:endParaRPr lang="cs-CZ" sz="3600" b="1"/>
          </a:p>
        </p:txBody>
      </p:sp>
    </p:spTree>
    <p:extLst>
      <p:ext uri="{BB962C8B-B14F-4D97-AF65-F5344CB8AC3E}">
        <p14:creationId xmlns:p14="http://schemas.microsoft.com/office/powerpoint/2010/main" val="268120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/>
              <a:t>Períodos compostos de subordina</a:t>
            </a:r>
            <a:r>
              <a:rPr lang="pt-PT" sz="3600"/>
              <a:t>ção</a:t>
            </a:r>
            <a:br>
              <a:rPr lang="pt-PT" sz="3600"/>
            </a:br>
            <a:r>
              <a:rPr lang="cs-CZ" sz="3600" smtClean="0"/>
              <a:t>ocorr</a:t>
            </a:r>
            <a:r>
              <a:rPr lang="pt-PT" sz="3600" smtClean="0"/>
              <a:t>ência do conjuntivo </a:t>
            </a:r>
            <a:r>
              <a:rPr lang="pt-PT" sz="3600" b="1" i="1" smtClean="0"/>
              <a:t>temer</a:t>
            </a:r>
            <a:endParaRPr lang="cs-CZ" sz="3600" b="1" i="1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antigo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sz="2100"/>
              <a:t>Os exemplos do corpus do português ou de linguateca , contudo, apontam para um uso mais frequente do </a:t>
            </a:r>
            <a:r>
              <a:rPr lang="pt-PT" sz="2100" b="1" smtClean="0"/>
              <a:t>condicional</a:t>
            </a:r>
            <a:r>
              <a:rPr lang="pt-PT" sz="2100" smtClean="0"/>
              <a:t> depois </a:t>
            </a:r>
            <a:r>
              <a:rPr lang="pt-PT" sz="2100"/>
              <a:t>do verbo temer no português </a:t>
            </a:r>
            <a:r>
              <a:rPr lang="pt-PT" sz="2100" smtClean="0"/>
              <a:t>antigo</a:t>
            </a:r>
          </a:p>
          <a:p>
            <a:pPr algn="just"/>
            <a:endParaRPr lang="pt-PT" smtClean="0"/>
          </a:p>
          <a:p>
            <a:pPr marL="0" indent="0">
              <a:buNone/>
            </a:pPr>
            <a:r>
              <a:rPr lang="pt-PT" i="1" u="sng" smtClean="0"/>
              <a:t>Temerõ</a:t>
            </a:r>
            <a:r>
              <a:rPr lang="pt-PT" i="1" smtClean="0"/>
              <a:t> que </a:t>
            </a:r>
            <a:r>
              <a:rPr lang="pt-PT" b="1" i="1" u="sng" smtClean="0"/>
              <a:t>sseryam</a:t>
            </a:r>
            <a:r>
              <a:rPr lang="pt-PT" i="1" smtClean="0"/>
              <a:t> descobertos.</a:t>
            </a:r>
          </a:p>
          <a:p>
            <a:pPr marL="0" indent="0">
              <a:buNone/>
            </a:pPr>
            <a:r>
              <a:rPr lang="pt-PT" i="1" u="sng" smtClean="0"/>
              <a:t>Temia</a:t>
            </a:r>
            <a:r>
              <a:rPr lang="pt-PT" i="1" smtClean="0"/>
              <a:t> que o senhor </a:t>
            </a:r>
            <a:r>
              <a:rPr lang="pt-PT" i="1" u="sng" smtClean="0"/>
              <a:t>faria</a:t>
            </a:r>
            <a:r>
              <a:rPr lang="pt-PT" i="1" smtClean="0"/>
              <a:t> </a:t>
            </a:r>
            <a:r>
              <a:rPr lang="pt-PT" i="1" smtClean="0"/>
              <a:t>emforcar.</a:t>
            </a:r>
            <a:endParaRPr lang="pt-PT" i="1" smtClean="0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moderno 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smtClean="0"/>
              <a:t> </a:t>
            </a:r>
            <a:r>
              <a:rPr lang="pt-PT" sz="2000" smtClean="0"/>
              <a:t>hoje </a:t>
            </a:r>
            <a:r>
              <a:rPr lang="pt-PT" sz="2000" smtClean="0"/>
              <a:t>é usado </a:t>
            </a:r>
            <a:r>
              <a:rPr lang="pt-PT" sz="2000" b="1" smtClean="0"/>
              <a:t>com </a:t>
            </a:r>
            <a:r>
              <a:rPr lang="pt-PT" sz="2000" b="1" smtClean="0"/>
              <a:t>conjuntivo</a:t>
            </a:r>
            <a:r>
              <a:rPr lang="pt-PT" smtClean="0"/>
              <a:t>:  </a:t>
            </a:r>
          </a:p>
          <a:p>
            <a:pPr marL="0" indent="0">
              <a:buNone/>
            </a:pPr>
            <a:endParaRPr lang="pt-PT" b="1" i="1"/>
          </a:p>
          <a:p>
            <a:pPr marL="0" indent="0">
              <a:buNone/>
            </a:pPr>
            <a:endParaRPr lang="pt-PT" b="1" i="1" smtClean="0"/>
          </a:p>
          <a:p>
            <a:pPr marL="0" indent="0">
              <a:buNone/>
            </a:pPr>
            <a:endParaRPr lang="pt-PT" sz="1900" b="1" i="1" smtClean="0"/>
          </a:p>
          <a:p>
            <a:pPr marL="0" indent="0">
              <a:buNone/>
            </a:pPr>
            <a:r>
              <a:rPr lang="pt-PT" sz="2000" b="1" i="1" u="sng" smtClean="0"/>
              <a:t>Temiam</a:t>
            </a:r>
            <a:r>
              <a:rPr lang="pt-PT" sz="2000" b="1" i="1" smtClean="0"/>
              <a:t> </a:t>
            </a:r>
            <a:r>
              <a:rPr lang="pt-PT" sz="2000" b="1" i="1" smtClean="0"/>
              <a:t>que </a:t>
            </a:r>
            <a:r>
              <a:rPr lang="pt-PT" sz="2000" b="1" i="1" u="sng" smtClean="0"/>
              <a:t>fossem</a:t>
            </a:r>
            <a:r>
              <a:rPr lang="pt-PT" sz="2000" b="1" i="1" smtClean="0"/>
              <a:t> descobertos. </a:t>
            </a:r>
            <a:endParaRPr lang="pt-PT" sz="2000" b="1" i="1"/>
          </a:p>
          <a:p>
            <a:pPr marL="0" indent="0">
              <a:buNone/>
            </a:pPr>
            <a:r>
              <a:rPr lang="pt-PT" sz="2000" b="1" i="1" u="sng" smtClean="0"/>
              <a:t>Temo</a:t>
            </a:r>
            <a:r>
              <a:rPr lang="pt-PT" sz="2000" i="1" smtClean="0"/>
              <a:t> que me </a:t>
            </a:r>
            <a:r>
              <a:rPr lang="pt-PT" sz="2000" b="1" i="1" u="sng" smtClean="0"/>
              <a:t>mate</a:t>
            </a:r>
            <a:r>
              <a:rPr lang="pt-PT" sz="280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191149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2400" smtClean="0"/>
              <a:t> </a:t>
            </a:r>
            <a:r>
              <a:rPr lang="pt-PT" sz="2400" smtClean="0"/>
              <a:t>indicativo depois de</a:t>
            </a:r>
            <a:r>
              <a:rPr lang="pt-PT" sz="2400" smtClean="0"/>
              <a:t>  </a:t>
            </a:r>
            <a:r>
              <a:rPr lang="pt-PT" sz="2400" b="1" i="1" smtClean="0"/>
              <a:t>maravilhar, queixar-se</a:t>
            </a:r>
            <a:endParaRPr lang="cs-CZ" sz="2400" b="1" i="1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antigo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PT" smtClean="0"/>
              <a:t> </a:t>
            </a:r>
          </a:p>
          <a:p>
            <a:pPr marL="0" indent="0">
              <a:buNone/>
            </a:pPr>
            <a:r>
              <a:rPr lang="pt-PT" i="1" smtClean="0"/>
              <a:t>Todos se </a:t>
            </a:r>
            <a:r>
              <a:rPr lang="pt-PT" b="1" i="1" smtClean="0"/>
              <a:t>queixavam</a:t>
            </a:r>
            <a:r>
              <a:rPr lang="pt-PT" i="1" smtClean="0"/>
              <a:t> ao abade porque </a:t>
            </a:r>
            <a:r>
              <a:rPr lang="pt-PT" b="1" i="1" smtClean="0"/>
              <a:t>metera</a:t>
            </a:r>
            <a:r>
              <a:rPr lang="pt-PT" i="1" smtClean="0"/>
              <a:t> tal fremosura em o moesteiro.</a:t>
            </a:r>
            <a:endParaRPr lang="pt-PT" i="1"/>
          </a:p>
          <a:p>
            <a:pPr marL="0" indent="0">
              <a:buNone/>
            </a:pPr>
            <a:r>
              <a:rPr lang="pt-PT" i="1" smtClean="0"/>
              <a:t>Aquel monge se </a:t>
            </a:r>
            <a:r>
              <a:rPr lang="pt-PT" b="1" i="1" smtClean="0"/>
              <a:t>maravilhava</a:t>
            </a:r>
            <a:r>
              <a:rPr lang="pt-PT" i="1" smtClean="0"/>
              <a:t> que o </a:t>
            </a:r>
            <a:r>
              <a:rPr lang="pt-PT" b="1" i="1" smtClean="0"/>
              <a:t>recebera</a:t>
            </a:r>
            <a:r>
              <a:rPr lang="pt-PT" i="1" smtClean="0"/>
              <a:t> pera o ensinar.</a:t>
            </a:r>
          </a:p>
          <a:p>
            <a:pPr marL="0" indent="0">
              <a:buNone/>
            </a:pPr>
            <a:endParaRPr lang="pt-PT" i="1"/>
          </a:p>
          <a:p>
            <a:pPr marL="0" indent="0">
              <a:buNone/>
            </a:pPr>
            <a:r>
              <a:rPr lang="pt-BR" i="1"/>
              <a:t>ho que </a:t>
            </a:r>
            <a:r>
              <a:rPr lang="pt-BR" b="1" i="1" u="sng"/>
              <a:t>he</a:t>
            </a:r>
            <a:r>
              <a:rPr lang="pt-BR" i="1"/>
              <a:t> </a:t>
            </a:r>
            <a:r>
              <a:rPr lang="pt-BR" i="1" smtClean="0"/>
              <a:t>mais </a:t>
            </a:r>
            <a:r>
              <a:rPr lang="pt-BR" i="1"/>
              <a:t>de </a:t>
            </a:r>
            <a:r>
              <a:rPr lang="pt-BR" b="1" i="1" u="sng"/>
              <a:t>maravilhar</a:t>
            </a:r>
            <a:r>
              <a:rPr lang="pt-BR" i="1"/>
              <a:t> </a:t>
            </a:r>
            <a:r>
              <a:rPr lang="pt-BR" b="1" i="1" u="sng"/>
              <a:t>he</a:t>
            </a:r>
            <a:r>
              <a:rPr lang="pt-BR" i="1"/>
              <a:t> que esta multidã nûca </a:t>
            </a:r>
            <a:r>
              <a:rPr lang="pt-BR" b="1" i="1"/>
              <a:t>desfalece</a:t>
            </a:r>
            <a:r>
              <a:rPr lang="pt-BR" i="1"/>
              <a:t> në mingoa quasi todo ho ãno</a:t>
            </a:r>
            <a:endParaRPr lang="cs-CZ" i="1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moderno 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t-PT" i="1" smtClean="0"/>
          </a:p>
          <a:p>
            <a:pPr marL="0" indent="0">
              <a:buNone/>
            </a:pPr>
            <a:r>
              <a:rPr lang="pt-PT" i="1" smtClean="0"/>
              <a:t>Todos se </a:t>
            </a:r>
            <a:r>
              <a:rPr lang="pt-PT" i="1" u="sng" smtClean="0"/>
              <a:t>queixavam</a:t>
            </a:r>
            <a:r>
              <a:rPr lang="pt-PT" i="1" smtClean="0"/>
              <a:t> ao abade que  </a:t>
            </a:r>
            <a:r>
              <a:rPr lang="pt-PT" i="1" u="sng" smtClean="0"/>
              <a:t>tinha metido (metera) </a:t>
            </a:r>
            <a:r>
              <a:rPr lang="pt-PT" i="1" smtClean="0"/>
              <a:t>tal formosura no mosteiro.</a:t>
            </a:r>
          </a:p>
          <a:p>
            <a:pPr marL="0" indent="0">
              <a:buNone/>
            </a:pPr>
            <a:endParaRPr lang="pt-PT" i="1" smtClean="0"/>
          </a:p>
          <a:p>
            <a:pPr marL="0" indent="0">
              <a:buNone/>
            </a:pPr>
            <a:r>
              <a:rPr lang="pt-PT" i="1" smtClean="0"/>
              <a:t>Aquel monge </a:t>
            </a:r>
            <a:r>
              <a:rPr lang="pt-PT" i="1" u="sng" smtClean="0"/>
              <a:t>se maravilhava </a:t>
            </a:r>
            <a:r>
              <a:rPr lang="pt-PT" i="1" smtClean="0"/>
              <a:t>que o recebera pera o ensinar</a:t>
            </a:r>
            <a:r>
              <a:rPr lang="pt-PT" smtClean="0"/>
              <a:t>. </a:t>
            </a:r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970100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200" smtClean="0"/>
              <a:t>ocorr</a:t>
            </a:r>
            <a:r>
              <a:rPr lang="pt-PT" sz="3200" smtClean="0"/>
              <a:t>ência do conjuntivo (</a:t>
            </a:r>
            <a:r>
              <a:rPr lang="pt-PT" sz="3200" b="1" smtClean="0"/>
              <a:t>não parecer</a:t>
            </a:r>
            <a:r>
              <a:rPr lang="pt-PT" sz="3600" smtClean="0"/>
              <a:t>)</a:t>
            </a:r>
            <a:endParaRPr lang="cs-CZ" sz="360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smtClean="0"/>
              <a:t>português antigo </a:t>
            </a:r>
            <a:r>
              <a:rPr lang="pt-PT" smtClean="0"/>
              <a:t>- indicativo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8488" y="2947594"/>
            <a:ext cx="3803904" cy="379377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t-PT" b="1" smtClean="0"/>
              <a:t>Nom sospeitará </a:t>
            </a:r>
            <a:r>
              <a:rPr lang="pt-PT" smtClean="0"/>
              <a:t>n</a:t>
            </a:r>
            <a:r>
              <a:rPr lang="pt-PT" smtClean="0">
                <a:latin typeface="Times New Roman"/>
                <a:cs typeface="Times New Roman"/>
              </a:rPr>
              <a:t>ẽhũu que eu </a:t>
            </a:r>
            <a:r>
              <a:rPr lang="pt-PT" b="1" smtClean="0">
                <a:latin typeface="Times New Roman"/>
                <a:cs typeface="Times New Roman"/>
              </a:rPr>
              <a:t>sõo</a:t>
            </a:r>
            <a:r>
              <a:rPr lang="pt-PT" smtClean="0">
                <a:latin typeface="Times New Roman"/>
                <a:cs typeface="Times New Roman"/>
              </a:rPr>
              <a:t> en elle.</a:t>
            </a:r>
          </a:p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r>
              <a:rPr lang="pt-BR" i="1" smtClean="0"/>
              <a:t>século XVI –XIX  - também indicativo</a:t>
            </a:r>
          </a:p>
          <a:p>
            <a:pPr marL="0" indent="0">
              <a:buNone/>
            </a:pPr>
            <a:r>
              <a:rPr lang="pt-BR" i="1" smtClean="0"/>
              <a:t>Os_Estrangeiros Teatro FSM 1595"</a:t>
            </a:r>
            <a:r>
              <a:rPr lang="pt-BR" smtClean="0"/>
              <a:t>: -- </a:t>
            </a:r>
            <a:r>
              <a:rPr lang="pt-BR" i="1" smtClean="0"/>
              <a:t>Ainda me </a:t>
            </a:r>
            <a:r>
              <a:rPr lang="pt-BR" b="1" i="1" u="sng" smtClean="0"/>
              <a:t>não parece que</a:t>
            </a:r>
            <a:r>
              <a:rPr lang="pt-BR" i="1" u="sng" smtClean="0"/>
              <a:t> </a:t>
            </a:r>
            <a:r>
              <a:rPr lang="pt-BR" b="1" i="1" u="sng" smtClean="0"/>
              <a:t>ponho</a:t>
            </a:r>
            <a:r>
              <a:rPr lang="pt-BR" i="1" u="sng" smtClean="0"/>
              <a:t> os pés </a:t>
            </a:r>
            <a:r>
              <a:rPr lang="pt-BR" i="1" smtClean="0"/>
              <a:t>em cousa firme </a:t>
            </a:r>
            <a:r>
              <a:rPr lang="pt-BR" smtClean="0"/>
              <a:t>.</a:t>
            </a:r>
            <a:br>
              <a:rPr lang="pt-BR" smtClean="0"/>
            </a:br>
            <a:endParaRPr lang="pt-BR" smtClean="0"/>
          </a:p>
          <a:p>
            <a:pPr marL="0" indent="0">
              <a:buNone/>
            </a:pPr>
            <a:r>
              <a:rPr lang="pt-BR" i="1" smtClean="0"/>
              <a:t>Morgadinha_dos_Canaviais Prosa JD 1868"</a:t>
            </a:r>
            <a:r>
              <a:rPr lang="pt-BR" smtClean="0"/>
              <a:t>: </a:t>
            </a:r>
            <a:r>
              <a:rPr lang="pt-BR" i="1" smtClean="0"/>
              <a:t>Dirá então se </a:t>
            </a:r>
            <a:r>
              <a:rPr lang="pt-BR" b="1" i="1" u="sng" smtClean="0"/>
              <a:t>não parece que</a:t>
            </a:r>
            <a:r>
              <a:rPr lang="pt-BR" i="1" u="sng" smtClean="0"/>
              <a:t> até o </a:t>
            </a:r>
            <a:r>
              <a:rPr lang="pt-BR" b="1" i="1" u="sng" smtClean="0"/>
              <a:t>sol tem outra luz </a:t>
            </a:r>
            <a:r>
              <a:rPr lang="pt-BR" i="1" smtClean="0"/>
              <a:t>e que as árvores e as plantas se toucaram de flores novas, que guardam de reserva para os dias de festa </a:t>
            </a:r>
          </a:p>
          <a:p>
            <a:pPr marL="0" indent="0">
              <a:buNone/>
            </a:pPr>
            <a:r>
              <a:rPr lang="pt-BR" i="1" smtClean="0"/>
              <a:t>.</a:t>
            </a:r>
          </a:p>
          <a:p>
            <a:pPr marL="0" indent="0" algn="just">
              <a:buNone/>
            </a:pPr>
            <a:r>
              <a:rPr lang="pt-BR" i="1" smtClean="0"/>
              <a:t>="Sermão_da_Glória_de_Maria,_Mãe_de_Deus Prosa AV 1644"</a:t>
            </a:r>
            <a:r>
              <a:rPr lang="pt-BR" smtClean="0"/>
              <a:t>: </a:t>
            </a:r>
            <a:r>
              <a:rPr lang="pt-BR" i="1" smtClean="0"/>
              <a:t>Diz que Maria foi a que escolheu; porque ainda que a eleição não foi da Senhora, a grandeza de sua glória é tão imensa, </a:t>
            </a:r>
            <a:r>
              <a:rPr lang="pt-BR" i="1" u="sng" smtClean="0"/>
              <a:t>que </a:t>
            </a:r>
            <a:r>
              <a:rPr lang="pt-BR" b="1" i="1" u="sng" smtClean="0"/>
              <a:t>não parece que</a:t>
            </a:r>
            <a:r>
              <a:rPr lang="pt-BR" i="1" u="sng" smtClean="0"/>
              <a:t> </a:t>
            </a:r>
            <a:r>
              <a:rPr lang="pt-BR" b="1" i="1" u="sng" smtClean="0"/>
              <a:t>foi</a:t>
            </a:r>
            <a:r>
              <a:rPr lang="pt-BR" i="1" u="sng" smtClean="0"/>
              <a:t> a glória escolhida </a:t>
            </a:r>
            <a:r>
              <a:rPr lang="pt-BR" i="1" smtClean="0"/>
              <a:t>para ela, senão que ela foi a que a escolheu para si .</a:t>
            </a:r>
            <a:br>
              <a:rPr lang="pt-BR" i="1" smtClean="0"/>
            </a:br>
            <a:endParaRPr lang="pt-PT" i="1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smtClean="0"/>
              <a:t>português moderno . conjuntivo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endParaRPr lang="pt-BR" i="1" smtClean="0"/>
          </a:p>
          <a:p>
            <a:pPr marL="0" indent="0" algn="just">
              <a:buNone/>
            </a:pPr>
            <a:r>
              <a:rPr lang="pt-BR" sz="5600" i="1" smtClean="0"/>
              <a:t>Do </a:t>
            </a:r>
            <a:r>
              <a:rPr lang="pt-BR" sz="5600" i="1" smtClean="0"/>
              <a:t>ponto de vista social, acentuou que, em sua opinião e ao contrário do que já foi dito no julgamento, </a:t>
            </a:r>
            <a:r>
              <a:rPr lang="pt-BR" sz="5600" b="1" i="1" u="sng" smtClean="0"/>
              <a:t>não suspeita que</a:t>
            </a:r>
            <a:r>
              <a:rPr lang="pt-BR" sz="5600" i="1" u="sng" smtClean="0"/>
              <a:t> o assumido intermediário </a:t>
            </a:r>
            <a:r>
              <a:rPr lang="pt-BR" sz="5600" b="1" i="1" u="sng" smtClean="0"/>
              <a:t>se tenha</a:t>
            </a:r>
            <a:r>
              <a:rPr lang="pt-BR" sz="5600" b="1" i="1" smtClean="0"/>
              <a:t> </a:t>
            </a:r>
            <a:r>
              <a:rPr lang="pt-BR" sz="5600" i="1" smtClean="0"/>
              <a:t>envolvido em negócios escuros .</a:t>
            </a:r>
          </a:p>
          <a:p>
            <a:pPr marL="0" indent="0" algn="just">
              <a:buNone/>
            </a:pPr>
            <a:endParaRPr lang="pt-BR" sz="5600" smtClean="0"/>
          </a:p>
          <a:p>
            <a:pPr marL="0" indent="0" algn="just">
              <a:buNone/>
            </a:pPr>
            <a:r>
              <a:rPr lang="pt-BR" sz="5600" smtClean="0"/>
              <a:t>PB `José Régio (excecionalmente)</a:t>
            </a:r>
          </a:p>
          <a:p>
            <a:pPr marL="0" indent="0" algn="just">
              <a:buNone/>
            </a:pPr>
            <a:r>
              <a:rPr lang="pt-BR" sz="5600" smtClean="0"/>
              <a:t>Ainda </a:t>
            </a:r>
            <a:r>
              <a:rPr lang="pt-BR" sz="5600"/>
              <a:t>ele </a:t>
            </a:r>
            <a:r>
              <a:rPr lang="pt-BR" sz="5600" b="1" u="sng"/>
              <a:t>não</a:t>
            </a:r>
            <a:r>
              <a:rPr lang="pt-BR" sz="5600"/>
              <a:t> </a:t>
            </a:r>
            <a:r>
              <a:rPr lang="pt-BR" sz="5600" b="1" u="sng"/>
              <a:t>suspeita</a:t>
            </a:r>
            <a:r>
              <a:rPr lang="pt-BR" sz="5600"/>
              <a:t> </a:t>
            </a:r>
            <a:r>
              <a:rPr lang="pt-BR" sz="5600" b="1" u="sng"/>
              <a:t>que</a:t>
            </a:r>
            <a:r>
              <a:rPr lang="pt-BR" sz="5600"/>
              <a:t> a sua filha </a:t>
            </a:r>
            <a:r>
              <a:rPr lang="pt-BR" sz="5600" b="1" u="sng"/>
              <a:t>deixou</a:t>
            </a:r>
            <a:r>
              <a:rPr lang="pt-BR" sz="5600"/>
              <a:t> de ser a a criança que veio para San Francisco</a:t>
            </a:r>
            <a:r>
              <a:rPr lang="pt-PT" sz="5600" smtClean="0"/>
              <a:t>. </a:t>
            </a:r>
          </a:p>
          <a:p>
            <a:pPr marL="0" indent="0" algn="just">
              <a:buNone/>
            </a:pPr>
            <a:endParaRPr lang="pt-BR" sz="5600" smtClean="0"/>
          </a:p>
          <a:p>
            <a:pPr marL="0" indent="0" algn="just">
              <a:buNone/>
            </a:pPr>
            <a:r>
              <a:rPr lang="pt-BR" sz="5600" i="1" smtClean="0"/>
              <a:t>Assim, </a:t>
            </a:r>
            <a:r>
              <a:rPr lang="pt-BR" sz="5600" b="1" i="1" u="sng" smtClean="0"/>
              <a:t>não parece qu</a:t>
            </a:r>
            <a:r>
              <a:rPr lang="pt-BR" sz="5600" b="1" i="1" smtClean="0"/>
              <a:t>e</a:t>
            </a:r>
            <a:r>
              <a:rPr lang="pt-BR" sz="5600" i="1" smtClean="0"/>
              <a:t> Netanyahu </a:t>
            </a:r>
            <a:r>
              <a:rPr lang="pt-BR" sz="5600" b="1" i="1" smtClean="0"/>
              <a:t>possa</a:t>
            </a:r>
            <a:r>
              <a:rPr lang="pt-BR" sz="5600" i="1" smtClean="0"/>
              <a:t> pertencer ao grupo desses grandes homens </a:t>
            </a:r>
            <a:endParaRPr lang="pt-PT" sz="5600" i="1" smtClean="0"/>
          </a:p>
          <a:p>
            <a:pPr marL="0" indent="0" algn="just">
              <a:buNone/>
            </a:pPr>
            <a:endParaRPr lang="pt-PT" sz="5600" smtClean="0"/>
          </a:p>
          <a:p>
            <a:pPr marL="0" indent="0" algn="just">
              <a:buNone/>
            </a:pPr>
            <a:endParaRPr lang="pt-PT" sz="5600"/>
          </a:p>
          <a:p>
            <a:pPr marL="0" indent="0" algn="just">
              <a:buNone/>
            </a:pPr>
            <a:r>
              <a:rPr lang="pt-PT" sz="3700" smtClean="0"/>
              <a:t> </a:t>
            </a:r>
            <a:endParaRPr lang="cs-CZ" sz="3700"/>
          </a:p>
        </p:txBody>
      </p:sp>
    </p:spTree>
    <p:extLst>
      <p:ext uri="{BB962C8B-B14F-4D97-AF65-F5344CB8AC3E}">
        <p14:creationId xmlns:p14="http://schemas.microsoft.com/office/powerpoint/2010/main" val="236904783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PT" sz="3600" b="1" i="1" smtClean="0"/>
              <a:t>não parecer </a:t>
            </a:r>
            <a:r>
              <a:rPr lang="pt-PT" sz="3600" smtClean="0"/>
              <a:t>PB  maior variabilidade </a:t>
            </a:r>
            <a:br>
              <a:rPr lang="pt-PT" sz="3600" smtClean="0"/>
            </a:br>
            <a:r>
              <a:rPr lang="pt-PT" sz="3600" smtClean="0"/>
              <a:t>(PE mais estável é o uso do conjuntivo)</a:t>
            </a:r>
            <a:endParaRPr lang="cs-CZ" sz="360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indicativo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i="1"/>
              <a:t>e</a:t>
            </a:r>
            <a:r>
              <a:rPr lang="cs-CZ"/>
              <a:t> </a:t>
            </a:r>
            <a:r>
              <a:rPr lang="cs-CZ" i="1"/>
              <a:t>já </a:t>
            </a:r>
            <a:r>
              <a:rPr lang="cs-CZ" i="1" u="sng"/>
              <a:t>não</a:t>
            </a:r>
            <a:r>
              <a:rPr lang="cs-CZ" i="1"/>
              <a:t> </a:t>
            </a:r>
            <a:r>
              <a:rPr lang="cs-CZ" i="1" u="sng"/>
              <a:t>parece</a:t>
            </a:r>
            <a:r>
              <a:rPr lang="cs-CZ" i="1"/>
              <a:t> </a:t>
            </a:r>
            <a:r>
              <a:rPr lang="cs-CZ" i="1" u="sng"/>
              <a:t>que</a:t>
            </a:r>
            <a:r>
              <a:rPr lang="cs-CZ" i="1"/>
              <a:t> </a:t>
            </a:r>
            <a:r>
              <a:rPr lang="cs-CZ" i="1" u="sng"/>
              <a:t>era</a:t>
            </a:r>
            <a:r>
              <a:rPr lang="cs-CZ" i="1"/>
              <a:t>, tão vago, perdido. </a:t>
            </a:r>
            <a:endParaRPr lang="pt-PT" i="1"/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i="1" u="sng" smtClean="0"/>
              <a:t>Não</a:t>
            </a:r>
            <a:r>
              <a:rPr lang="cs-CZ" i="1" smtClean="0"/>
              <a:t> </a:t>
            </a:r>
            <a:r>
              <a:rPr lang="cs-CZ" i="1" u="sng"/>
              <a:t>parece</a:t>
            </a:r>
            <a:r>
              <a:rPr lang="cs-CZ" i="1"/>
              <a:t> </a:t>
            </a:r>
            <a:r>
              <a:rPr lang="cs-CZ" i="1" u="sng"/>
              <a:t>que</a:t>
            </a:r>
            <a:r>
              <a:rPr lang="cs-CZ" i="1"/>
              <a:t> </a:t>
            </a:r>
            <a:r>
              <a:rPr lang="cs-CZ" i="1" u="sng"/>
              <a:t>conheço</a:t>
            </a:r>
            <a:r>
              <a:rPr lang="cs-CZ" i="1"/>
              <a:t> mesmo você há tão pouco tempo.</a:t>
            </a:r>
            <a:r>
              <a:rPr lang="cs-CZ" i="1" u="sng"/>
              <a:t> </a:t>
            </a:r>
            <a:endParaRPr lang="pt-PT" i="1" u="sng"/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pt-PT" i="1" u="sng" smtClean="0"/>
              <a:t>...</a:t>
            </a:r>
            <a:r>
              <a:rPr lang="cs-CZ" i="1" u="sng" smtClean="0"/>
              <a:t>não</a:t>
            </a:r>
            <a:r>
              <a:rPr lang="cs-CZ" i="1" smtClean="0"/>
              <a:t> </a:t>
            </a:r>
            <a:r>
              <a:rPr lang="cs-CZ" i="1" u="sng"/>
              <a:t>parece</a:t>
            </a:r>
            <a:r>
              <a:rPr lang="cs-CZ" i="1"/>
              <a:t> </a:t>
            </a:r>
            <a:r>
              <a:rPr lang="cs-CZ" i="1" u="sng"/>
              <a:t>que</a:t>
            </a:r>
            <a:r>
              <a:rPr lang="cs-CZ" i="1"/>
              <a:t> </a:t>
            </a:r>
            <a:r>
              <a:rPr lang="cs-CZ" i="1" u="sng"/>
              <a:t>vivo</a:t>
            </a:r>
            <a:r>
              <a:rPr lang="cs-CZ" i="1"/>
              <a:t> no mundo</a:t>
            </a:r>
            <a:endParaRPr lang="pt-PT" i="1"/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i="1" smtClean="0"/>
              <a:t>Então </a:t>
            </a:r>
            <a:r>
              <a:rPr lang="cs-CZ" i="1" u="sng"/>
              <a:t>não</a:t>
            </a:r>
            <a:r>
              <a:rPr lang="cs-CZ" i="1"/>
              <a:t> </a:t>
            </a:r>
            <a:r>
              <a:rPr lang="cs-CZ" i="1" u="sng"/>
              <a:t>parece</a:t>
            </a:r>
            <a:r>
              <a:rPr lang="cs-CZ" i="1"/>
              <a:t> </a:t>
            </a:r>
            <a:r>
              <a:rPr lang="cs-CZ" i="1" u="sng"/>
              <a:t>que</a:t>
            </a:r>
            <a:r>
              <a:rPr lang="cs-CZ" i="1"/>
              <a:t> </a:t>
            </a:r>
            <a:r>
              <a:rPr lang="cs-CZ" i="1" u="sng"/>
              <a:t>puxou</a:t>
            </a:r>
            <a:r>
              <a:rPr lang="cs-CZ" i="1"/>
              <a:t> ao pai</a:t>
            </a:r>
            <a:r>
              <a:rPr lang="cs-CZ" i="1" smtClean="0"/>
              <a:t>..</a:t>
            </a:r>
            <a:endParaRPr lang="pt-PT" i="1" u="sng"/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i="1" u="sng"/>
              <a:t>Não</a:t>
            </a:r>
            <a:r>
              <a:rPr lang="cs-CZ" i="1"/>
              <a:t> </a:t>
            </a:r>
            <a:r>
              <a:rPr lang="cs-CZ" i="1" u="sng"/>
              <a:t>parece</a:t>
            </a:r>
            <a:r>
              <a:rPr lang="cs-CZ" i="1"/>
              <a:t> </a:t>
            </a:r>
            <a:r>
              <a:rPr lang="cs-CZ" i="1" u="sng"/>
              <a:t>que</a:t>
            </a:r>
            <a:r>
              <a:rPr lang="cs-CZ" i="1"/>
              <a:t> isto se passou há dois mil anos.</a:t>
            </a:r>
            <a:endParaRPr lang="pt-PT" i="1"/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i="1" u="sng" smtClean="0"/>
              <a:t>não</a:t>
            </a:r>
            <a:r>
              <a:rPr lang="cs-CZ" i="1" smtClean="0"/>
              <a:t> </a:t>
            </a:r>
            <a:r>
              <a:rPr lang="cs-CZ" i="1" u="sng"/>
              <a:t>parece</a:t>
            </a:r>
            <a:r>
              <a:rPr lang="cs-CZ" i="1"/>
              <a:t> </a:t>
            </a:r>
            <a:r>
              <a:rPr lang="cs-CZ" i="1" u="sng"/>
              <a:t>que</a:t>
            </a:r>
            <a:r>
              <a:rPr lang="cs-CZ" i="1"/>
              <a:t> </a:t>
            </a:r>
            <a:r>
              <a:rPr lang="cs-CZ" i="1" u="sng"/>
              <a:t>chegará</a:t>
            </a:r>
            <a:r>
              <a:rPr lang="cs-CZ" i="1"/>
              <a:t> a se eleger com a maioria.  </a:t>
            </a:r>
          </a:p>
          <a:p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conjuntivo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i="1" u="sng"/>
              <a:t>Não</a:t>
            </a:r>
            <a:r>
              <a:rPr lang="cs-CZ" i="1"/>
              <a:t> </a:t>
            </a:r>
            <a:r>
              <a:rPr lang="cs-CZ" i="1" u="sng"/>
              <a:t>parece</a:t>
            </a:r>
            <a:r>
              <a:rPr lang="cs-CZ" i="1"/>
              <a:t> </a:t>
            </a:r>
            <a:r>
              <a:rPr lang="cs-CZ" i="1" u="sng"/>
              <a:t>que</a:t>
            </a:r>
            <a:r>
              <a:rPr lang="cs-CZ" i="1"/>
              <a:t> eu </a:t>
            </a:r>
            <a:r>
              <a:rPr lang="cs-CZ" i="1" u="sng"/>
              <a:t>tenha</a:t>
            </a:r>
            <a:r>
              <a:rPr lang="cs-CZ" i="1"/>
              <a:t> sido muito bem-sucedido.</a:t>
            </a:r>
            <a:endParaRPr lang="pt-PT" i="1"/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i="1" u="sng" smtClean="0"/>
              <a:t>não</a:t>
            </a:r>
            <a:r>
              <a:rPr lang="cs-CZ" i="1" smtClean="0"/>
              <a:t> </a:t>
            </a:r>
            <a:r>
              <a:rPr lang="cs-CZ" i="1" u="sng"/>
              <a:t>parece</a:t>
            </a:r>
            <a:r>
              <a:rPr lang="cs-CZ" i="1"/>
              <a:t> </a:t>
            </a:r>
            <a:r>
              <a:rPr lang="cs-CZ" i="1" u="sng"/>
              <a:t>que</a:t>
            </a:r>
            <a:r>
              <a:rPr lang="cs-CZ" i="1"/>
              <a:t> o mundo globalizado </a:t>
            </a:r>
            <a:r>
              <a:rPr lang="cs-CZ" i="1" u="sng"/>
              <a:t>tenha</a:t>
            </a:r>
            <a:r>
              <a:rPr lang="cs-CZ" i="1"/>
              <a:t> afastado o fantasma da intolerância.</a:t>
            </a:r>
            <a:r>
              <a:rPr lang="cs-CZ" i="1" u="sng"/>
              <a:t> </a:t>
            </a:r>
            <a:endParaRPr lang="pt-PT" i="1" u="sng"/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i="1" u="sng"/>
              <a:t>Não</a:t>
            </a:r>
            <a:r>
              <a:rPr lang="cs-CZ" i="1"/>
              <a:t> </a:t>
            </a:r>
            <a:r>
              <a:rPr lang="cs-CZ" i="1" u="sng"/>
              <a:t>parece</a:t>
            </a:r>
            <a:r>
              <a:rPr lang="cs-CZ" i="1"/>
              <a:t> </a:t>
            </a:r>
            <a:r>
              <a:rPr lang="cs-CZ" i="1" u="sng"/>
              <a:t>que</a:t>
            </a:r>
            <a:r>
              <a:rPr lang="cs-CZ" i="1"/>
              <a:t> a floresta inteira se desenvolva e se degenere de maneira coordenada, porém em</a:t>
            </a:r>
            <a:endParaRPr lang="cs-CZ" i="1">
              <a:ea typeface="Calibri"/>
              <a:cs typeface="Times New Roman"/>
            </a:endParaRPr>
          </a:p>
          <a:p>
            <a:pPr algn="just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810249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/>
              <a:t>Períodos compostos de subordina</a:t>
            </a:r>
            <a:r>
              <a:rPr lang="pt-PT" sz="3600"/>
              <a:t>ção</a:t>
            </a:r>
            <a:br>
              <a:rPr lang="pt-PT" sz="3600"/>
            </a:br>
            <a:r>
              <a:rPr lang="cs-CZ" sz="3600" smtClean="0"/>
              <a:t>ocorr</a:t>
            </a:r>
            <a:r>
              <a:rPr lang="pt-PT" sz="3600" smtClean="0"/>
              <a:t>ência do conjuntivo  </a:t>
            </a:r>
            <a:r>
              <a:rPr lang="pt-PT" sz="3600" b="1" i="1" smtClean="0"/>
              <a:t>não saber</a:t>
            </a:r>
            <a:endParaRPr lang="cs-CZ" sz="3600" b="1" i="1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antigo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b="1" i="1" smtClean="0"/>
              <a:t>Nom sei </a:t>
            </a:r>
            <a:r>
              <a:rPr lang="pt-PT" i="1" smtClean="0"/>
              <a:t>que </a:t>
            </a:r>
            <a:r>
              <a:rPr lang="pt-PT" b="1" i="1" u="sng" smtClean="0"/>
              <a:t>faça.</a:t>
            </a:r>
            <a:endParaRPr lang="pt-PT" b="1" i="1" u="sng" smtClean="0"/>
          </a:p>
          <a:p>
            <a:pPr marL="0" indent="0">
              <a:buNone/>
            </a:pPr>
            <a:endParaRPr lang="pt-PT" i="1" smtClean="0"/>
          </a:p>
          <a:p>
            <a:pPr marL="0" indent="0">
              <a:buNone/>
            </a:pPr>
            <a:r>
              <a:rPr lang="pt-PT" i="1" smtClean="0"/>
              <a:t>x</a:t>
            </a:r>
          </a:p>
          <a:p>
            <a:pPr marL="0" indent="0">
              <a:buNone/>
            </a:pPr>
            <a:endParaRPr lang="pt-PT" i="1"/>
          </a:p>
          <a:p>
            <a:pPr marL="0" indent="0">
              <a:buNone/>
            </a:pPr>
            <a:r>
              <a:rPr lang="pt-PT" b="1" i="1" smtClean="0"/>
              <a:t>Nom sei </a:t>
            </a:r>
            <a:r>
              <a:rPr lang="pt-PT" i="1" smtClean="0"/>
              <a:t>que de mi </a:t>
            </a:r>
            <a:r>
              <a:rPr lang="pt-PT" b="1" i="1" u="sng" smtClean="0"/>
              <a:t>seja.</a:t>
            </a:r>
            <a:endParaRPr lang="pt-PT" b="1" i="1" u="sng" smtClean="0"/>
          </a:p>
          <a:p>
            <a:pPr marL="0" indent="0">
              <a:buNone/>
            </a:pPr>
            <a:endParaRPr lang="pt-PT" i="1"/>
          </a:p>
          <a:p>
            <a:pPr marL="0" indent="0">
              <a:buNone/>
            </a:pPr>
            <a:r>
              <a:rPr lang="pt-PT" smtClean="0"/>
              <a:t>x</a:t>
            </a:r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pt-PT" b="1" i="1" smtClean="0"/>
              <a:t>Nom sei </a:t>
            </a:r>
            <a:r>
              <a:rPr lang="pt-PT" i="1" smtClean="0"/>
              <a:t>que lhe </a:t>
            </a:r>
            <a:r>
              <a:rPr lang="pt-PT" b="1" i="1" u="sng" smtClean="0"/>
              <a:t>aconteceo.</a:t>
            </a:r>
            <a:endParaRPr lang="pt-PT" b="1" i="1" u="sng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moderno 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i="1" smtClean="0"/>
              <a:t> </a:t>
            </a:r>
            <a:r>
              <a:rPr lang="pt-PT" b="1" i="1" smtClean="0"/>
              <a:t>não sei </a:t>
            </a:r>
            <a:r>
              <a:rPr lang="pt-PT" i="1" smtClean="0"/>
              <a:t>se te </a:t>
            </a:r>
            <a:r>
              <a:rPr lang="pt-PT" i="1" u="sng" smtClean="0"/>
              <a:t>ofereça/ofereço</a:t>
            </a:r>
            <a:r>
              <a:rPr lang="pt-PT" i="1" smtClean="0"/>
              <a:t> este livro.</a:t>
            </a:r>
          </a:p>
          <a:p>
            <a:pPr marL="0" indent="0">
              <a:buNone/>
            </a:pPr>
            <a:endParaRPr lang="pt-PT" b="1" i="1"/>
          </a:p>
          <a:p>
            <a:pPr marL="0" indent="0">
              <a:buNone/>
            </a:pPr>
            <a:r>
              <a:rPr lang="pt-PT" b="1" i="1" smtClean="0"/>
              <a:t>Não se</a:t>
            </a:r>
            <a:r>
              <a:rPr lang="pt-PT" i="1" smtClean="0"/>
              <a:t>i que </a:t>
            </a:r>
            <a:r>
              <a:rPr lang="pt-PT" i="1" u="sng" smtClean="0"/>
              <a:t>será</a:t>
            </a:r>
            <a:r>
              <a:rPr lang="pt-PT" i="1" smtClean="0"/>
              <a:t> de mim.</a:t>
            </a:r>
          </a:p>
          <a:p>
            <a:pPr marL="0" indent="0">
              <a:buNone/>
            </a:pPr>
            <a:endParaRPr lang="pt-PT" i="1"/>
          </a:p>
          <a:p>
            <a:pPr marL="0" indent="0">
              <a:buNone/>
            </a:pPr>
            <a:endParaRPr lang="pt-PT" i="1" smtClean="0"/>
          </a:p>
          <a:p>
            <a:pPr marL="0" indent="0">
              <a:buNone/>
            </a:pPr>
            <a:r>
              <a:rPr lang="pt-PT" b="1" i="1" smtClean="0"/>
              <a:t>Não sei </a:t>
            </a:r>
            <a:r>
              <a:rPr lang="pt-PT" i="1" smtClean="0"/>
              <a:t>o que lhe </a:t>
            </a:r>
            <a:r>
              <a:rPr lang="pt-PT" i="1" u="sng" smtClean="0"/>
              <a:t>aconteceu</a:t>
            </a:r>
            <a:r>
              <a:rPr lang="pt-PT" i="1" smtClean="0"/>
              <a:t>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473755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/>
              <a:t>Períodos compostos de subordina</a:t>
            </a:r>
            <a:r>
              <a:rPr lang="pt-PT" sz="3600"/>
              <a:t>ção</a:t>
            </a:r>
            <a:br>
              <a:rPr lang="pt-PT" sz="3600"/>
            </a:br>
            <a:r>
              <a:rPr lang="pt-PT" sz="3600" smtClean="0"/>
              <a:t>relativa</a:t>
            </a:r>
            <a:endParaRPr lang="cs-CZ" sz="3600" b="1" i="1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antigo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pt-PT" smtClean="0"/>
              <a:t> </a:t>
            </a:r>
            <a:r>
              <a:rPr lang="pt-PT" i="1" smtClean="0"/>
              <a:t> uso do conjuntivo no caso de realidades hipotéticas</a:t>
            </a:r>
          </a:p>
          <a:p>
            <a:pPr marL="0" indent="0">
              <a:buNone/>
            </a:pPr>
            <a:endParaRPr lang="pt-PT" b="1" i="1"/>
          </a:p>
          <a:p>
            <a:r>
              <a:rPr lang="pt-PT" i="1" smtClean="0"/>
              <a:t>uso do indicativo no caso de realidades concretas e existentes</a:t>
            </a:r>
            <a:endParaRPr lang="pt-PT" i="1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moderno 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pt-PT" i="1" smtClean="0"/>
              <a:t>  uso </a:t>
            </a:r>
            <a:r>
              <a:rPr lang="pt-PT" i="1"/>
              <a:t>do conjuntivo no caso de realidades hipotéticas</a:t>
            </a:r>
            <a:endParaRPr lang="pt-PT" b="1" i="1"/>
          </a:p>
          <a:p>
            <a:pPr marL="0" indent="0">
              <a:buNone/>
            </a:pPr>
            <a:endParaRPr lang="pt-PT" smtClean="0"/>
          </a:p>
          <a:p>
            <a:r>
              <a:rPr lang="pt-PT" i="1"/>
              <a:t>uso do indicativo no caso de realidades concretas e existentes</a:t>
            </a:r>
          </a:p>
          <a:p>
            <a:pPr marL="0" indent="0">
              <a:buNone/>
            </a:pP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3040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2800"/>
              <a:t>Períodos compostos de subordina</a:t>
            </a:r>
            <a:r>
              <a:rPr lang="pt-PT" sz="2800"/>
              <a:t>ção</a:t>
            </a:r>
            <a:br>
              <a:rPr lang="pt-PT" sz="2800"/>
            </a:br>
            <a:r>
              <a:rPr lang="pt-PT" sz="2800" smtClean="0"/>
              <a:t>relativa – construções anómalas – conjuntivo depois dos superlativos</a:t>
            </a:r>
            <a:endParaRPr lang="cs-CZ" sz="2800" b="1" i="1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smtClean="0"/>
              <a:t>antigo – </a:t>
            </a:r>
            <a:r>
              <a:rPr lang="pt-PT" smtClean="0"/>
              <a:t>conjuntivo/indicativo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smtClean="0"/>
              <a:t> </a:t>
            </a:r>
            <a:r>
              <a:rPr lang="pt-PT" i="1" smtClean="0"/>
              <a:t> </a:t>
            </a:r>
            <a:endParaRPr lang="pt-PT" i="1"/>
          </a:p>
          <a:p>
            <a:pPr marL="0" indent="0">
              <a:buNone/>
            </a:pPr>
            <a:r>
              <a:rPr lang="pt-PT" smtClean="0"/>
              <a:t>  A pobreza é </a:t>
            </a:r>
            <a:r>
              <a:rPr lang="pt-PT" b="1" smtClean="0"/>
              <a:t>a mais segura </a:t>
            </a:r>
            <a:r>
              <a:rPr lang="pt-PT" smtClean="0"/>
              <a:t>coisa que no mundo </a:t>
            </a:r>
            <a:r>
              <a:rPr lang="pt-PT" b="1" u="sng" smtClean="0"/>
              <a:t>seja</a:t>
            </a:r>
            <a:r>
              <a:rPr lang="pt-PT" smtClean="0"/>
              <a:t>.</a:t>
            </a:r>
          </a:p>
          <a:p>
            <a:pPr marL="0" indent="0">
              <a:buNone/>
            </a:pPr>
            <a:r>
              <a:rPr lang="pt-PT" b="1" i="1" smtClean="0"/>
              <a:t>x</a:t>
            </a:r>
          </a:p>
          <a:p>
            <a:pPr marL="0" indent="0">
              <a:buNone/>
            </a:pPr>
            <a:r>
              <a:rPr lang="pt-PT" b="1" i="1" smtClean="0"/>
              <a:t>Soes a moor mentyrosa que </a:t>
            </a:r>
            <a:r>
              <a:rPr lang="pt-PT" b="1" i="1" u="sng" smtClean="0"/>
              <a:t>vi</a:t>
            </a:r>
            <a:r>
              <a:rPr lang="pt-PT" b="1" i="1" smtClean="0"/>
              <a:t>.</a:t>
            </a:r>
            <a:endParaRPr lang="pt-PT" b="1" i="1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moderno - indicativo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i="1" smtClean="0"/>
              <a:t> </a:t>
            </a:r>
            <a:endParaRPr lang="pt-PT" i="1"/>
          </a:p>
          <a:p>
            <a:pPr marL="0" indent="0">
              <a:buNone/>
            </a:pPr>
            <a:r>
              <a:rPr lang="pt-PT" i="1" smtClean="0"/>
              <a:t>A pobreza é a </a:t>
            </a:r>
            <a:r>
              <a:rPr lang="pt-PT" b="1" i="1" smtClean="0"/>
              <a:t>coisa mais segura </a:t>
            </a:r>
            <a:r>
              <a:rPr lang="pt-PT" i="1" smtClean="0"/>
              <a:t>que </a:t>
            </a:r>
            <a:r>
              <a:rPr lang="pt-PT" b="1" i="1" u="sng" smtClean="0"/>
              <a:t>existe</a:t>
            </a:r>
            <a:r>
              <a:rPr lang="pt-PT" i="1" smtClean="0"/>
              <a:t> no mundo. </a:t>
            </a:r>
            <a:r>
              <a:rPr lang="pt-PT" i="1" smtClean="0"/>
              <a:t>(realidade, certeza)</a:t>
            </a:r>
            <a:endParaRPr lang="pt-PT" i="1" smtClean="0"/>
          </a:p>
          <a:p>
            <a:pPr marL="0" indent="0">
              <a:buNone/>
            </a:pPr>
            <a:r>
              <a:rPr lang="pt-PT" i="1" smtClean="0"/>
              <a:t>x</a:t>
            </a:r>
          </a:p>
          <a:p>
            <a:pPr marL="0" indent="0">
              <a:buNone/>
            </a:pPr>
            <a:r>
              <a:rPr lang="pt-PT" i="1" smtClean="0"/>
              <a:t>Você é  </a:t>
            </a:r>
            <a:r>
              <a:rPr lang="pt-PT" i="1" smtClean="0"/>
              <a:t>a </a:t>
            </a:r>
            <a:r>
              <a:rPr lang="pt-PT" i="1" smtClean="0"/>
              <a:t>maior mentirosa que </a:t>
            </a:r>
            <a:r>
              <a:rPr lang="pt-PT" b="1" i="1" u="sng" smtClean="0"/>
              <a:t>vi</a:t>
            </a:r>
            <a:r>
              <a:rPr lang="pt-PT" i="1" smtClean="0"/>
              <a:t>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30403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/>
              <a:t>Períodos compostos de subordina</a:t>
            </a:r>
            <a:r>
              <a:rPr lang="pt-PT" sz="3600"/>
              <a:t>ção</a:t>
            </a:r>
            <a:br>
              <a:rPr lang="pt-PT" sz="3600"/>
            </a:br>
            <a:r>
              <a:rPr lang="pt-PT" sz="3600" smtClean="0"/>
              <a:t>redução </a:t>
            </a:r>
            <a:endParaRPr lang="cs-CZ" sz="3600" b="1" i="1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smtClean="0"/>
              <a:t>antigo</a:t>
            </a:r>
          </a:p>
          <a:p>
            <a:r>
              <a:rPr lang="pt-PT" smtClean="0"/>
              <a:t> </a:t>
            </a:r>
            <a:r>
              <a:rPr lang="pt-PT" i="1" u="sng" smtClean="0"/>
              <a:t>de+</a:t>
            </a:r>
            <a:r>
              <a:rPr lang="pt-PT" i="1" smtClean="0"/>
              <a:t>infinitivo flexionado</a:t>
            </a:r>
            <a:endParaRPr lang="cs-CZ" i="1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PT" i="1" smtClean="0"/>
              <a:t>Gran razon seria , se en prazer </a:t>
            </a:r>
            <a:r>
              <a:rPr lang="pt-PT" b="1" i="1" smtClean="0"/>
              <a:t>vos caesse</a:t>
            </a:r>
            <a:r>
              <a:rPr lang="pt-PT" i="1" smtClean="0"/>
              <a:t> </a:t>
            </a:r>
            <a:r>
              <a:rPr lang="pt-PT" b="1" i="1" u="sng" smtClean="0"/>
              <a:t>de quererdes </a:t>
            </a:r>
            <a:r>
              <a:rPr lang="pt-PT" i="1" smtClean="0"/>
              <a:t>prender doo de mim.</a:t>
            </a:r>
          </a:p>
          <a:p>
            <a:pPr marL="0" indent="0">
              <a:buNone/>
            </a:pPr>
            <a:endParaRPr lang="pt-PT" b="1" i="1" smtClean="0"/>
          </a:p>
          <a:p>
            <a:pPr marL="0" indent="0">
              <a:buNone/>
            </a:pPr>
            <a:r>
              <a:rPr lang="pt-PT" b="1" i="1" smtClean="0"/>
              <a:t>Nom mi </a:t>
            </a:r>
            <a:r>
              <a:rPr lang="pt-PT" b="1" i="1" u="sng" smtClean="0"/>
              <a:t>a prol de </a:t>
            </a:r>
            <a:r>
              <a:rPr lang="pt-PT" b="1" i="1" smtClean="0"/>
              <a:t>vo-la eu dizer.</a:t>
            </a:r>
            <a:endParaRPr lang="pt-PT" b="1" i="1"/>
          </a:p>
          <a:p>
            <a:pPr marL="0" indent="0">
              <a:buNone/>
            </a:pPr>
            <a:endParaRPr lang="pt-PT" i="1" smtClean="0"/>
          </a:p>
          <a:p>
            <a:pPr marL="0" indent="0">
              <a:buNone/>
            </a:pPr>
            <a:r>
              <a:rPr lang="pt-PT" i="1" smtClean="0"/>
              <a:t>Nom a mester </a:t>
            </a:r>
            <a:r>
              <a:rPr lang="pt-PT" b="1" i="1" u="sng" smtClean="0"/>
              <a:t>de</a:t>
            </a:r>
            <a:r>
              <a:rPr lang="pt-PT" i="1" smtClean="0"/>
              <a:t> tal vida </a:t>
            </a:r>
            <a:r>
              <a:rPr lang="pt-PT" b="1" i="1" smtClean="0"/>
              <a:t>avermos</a:t>
            </a:r>
            <a:r>
              <a:rPr lang="pt-PT" i="1" smtClean="0"/>
              <a:t> de passar.</a:t>
            </a:r>
          </a:p>
          <a:p>
            <a:pPr marL="0" indent="0">
              <a:buNone/>
            </a:pPr>
            <a:endParaRPr lang="pt-PT" i="1"/>
          </a:p>
          <a:p>
            <a:pPr marL="0" indent="0">
              <a:buNone/>
            </a:pPr>
            <a:r>
              <a:rPr lang="pt-PT" i="1" smtClean="0">
                <a:latin typeface="Times New Roman"/>
                <a:cs typeface="Times New Roman"/>
              </a:rPr>
              <a:t>ũa molher a que praz....</a:t>
            </a:r>
            <a:r>
              <a:rPr lang="pt-PT" b="1" i="1" u="sng" smtClean="0">
                <a:latin typeface="Times New Roman"/>
                <a:cs typeface="Times New Roman"/>
              </a:rPr>
              <a:t>d´eu morrer</a:t>
            </a:r>
            <a:r>
              <a:rPr lang="pt-PT" b="1" i="1" smtClean="0">
                <a:latin typeface="Times New Roman"/>
                <a:cs typeface="Times New Roman"/>
              </a:rPr>
              <a:t>.</a:t>
            </a:r>
            <a:endParaRPr lang="pt-PT" b="1" i="1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PT" smtClean="0"/>
              <a:t>(-), de, em 1infinitivo pessoal 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PT" i="1" smtClean="0"/>
              <a:t>   Seria muito razoável se vos agradecesse </a:t>
            </a:r>
            <a:r>
              <a:rPr lang="pt-PT" b="1" i="1" u="sng" smtClean="0"/>
              <a:t>ter</a:t>
            </a:r>
            <a:r>
              <a:rPr lang="pt-PT" i="1" smtClean="0"/>
              <a:t> dó de mim. </a:t>
            </a:r>
          </a:p>
          <a:p>
            <a:pPr marL="0" indent="0">
              <a:buNone/>
            </a:pPr>
            <a:endParaRPr lang="pt-PT" i="1"/>
          </a:p>
          <a:p>
            <a:pPr marL="0" indent="0">
              <a:buNone/>
            </a:pPr>
            <a:endParaRPr lang="pt-PT" i="1" smtClean="0"/>
          </a:p>
          <a:p>
            <a:pPr marL="0" indent="0">
              <a:buNone/>
            </a:pPr>
            <a:r>
              <a:rPr lang="pt-PT" i="1" smtClean="0"/>
              <a:t>Não </a:t>
            </a:r>
            <a:r>
              <a:rPr lang="pt-PT" i="1" u="sng" smtClean="0"/>
              <a:t>tenho vantagem em </a:t>
            </a:r>
            <a:r>
              <a:rPr lang="pt-PT" i="1" smtClean="0"/>
              <a:t>vo-la dizer...</a:t>
            </a:r>
          </a:p>
          <a:p>
            <a:pPr marL="0" indent="0">
              <a:buNone/>
            </a:pPr>
            <a:endParaRPr lang="pt-PT" i="1" smtClean="0"/>
          </a:p>
          <a:p>
            <a:pPr marL="0" indent="0">
              <a:buNone/>
            </a:pPr>
            <a:r>
              <a:rPr lang="pt-PT" i="1" smtClean="0"/>
              <a:t>Não temos necessidade </a:t>
            </a:r>
            <a:r>
              <a:rPr lang="pt-PT" b="1" i="1" u="sng" smtClean="0"/>
              <a:t>de passar </a:t>
            </a:r>
            <a:r>
              <a:rPr lang="pt-PT" i="1" smtClean="0"/>
              <a:t>uma vida destas!</a:t>
            </a:r>
          </a:p>
          <a:p>
            <a:pPr marL="0" indent="0">
              <a:buNone/>
            </a:pPr>
            <a:endParaRPr lang="pt-PT" i="1"/>
          </a:p>
          <a:p>
            <a:pPr marL="0" indent="0">
              <a:buNone/>
            </a:pPr>
            <a:r>
              <a:rPr lang="pt-PT" i="1" smtClean="0"/>
              <a:t>Uma mulher a quem agrada eu </a:t>
            </a:r>
            <a:r>
              <a:rPr lang="pt-PT" i="1" u="sng" smtClean="0"/>
              <a:t>morrer</a:t>
            </a:r>
            <a:r>
              <a:rPr lang="pt-PT" i="1" smtClean="0"/>
              <a:t> (</a:t>
            </a:r>
            <a:r>
              <a:rPr lang="pt-PT" b="1" i="1" smtClean="0"/>
              <a:t>que eu morra</a:t>
            </a:r>
            <a:r>
              <a:rPr lang="pt-PT" i="1" smtClean="0"/>
              <a:t>).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30403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/>
              <a:t>Períodos compostos de subordina</a:t>
            </a:r>
            <a:r>
              <a:rPr lang="pt-PT" sz="3600"/>
              <a:t>ção</a:t>
            </a:r>
            <a:br>
              <a:rPr lang="pt-PT" sz="3600"/>
            </a:br>
            <a:r>
              <a:rPr lang="cs-CZ" sz="3600" smtClean="0"/>
              <a:t>ocorr</a:t>
            </a:r>
            <a:r>
              <a:rPr lang="pt-PT" sz="3600" smtClean="0"/>
              <a:t> </a:t>
            </a:r>
            <a:r>
              <a:rPr lang="pt-PT" sz="3600" b="1" i="1" smtClean="0"/>
              <a:t>logo como+indicativo</a:t>
            </a:r>
            <a:endParaRPr lang="cs-CZ" sz="3600" b="1" i="1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antigo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smtClean="0"/>
              <a:t> </a:t>
            </a:r>
            <a:r>
              <a:rPr lang="pt-PT" i="1" smtClean="0"/>
              <a:t>Non sei que </a:t>
            </a:r>
            <a:r>
              <a:rPr lang="pt-PT" b="1" i="1" smtClean="0"/>
              <a:t>faça.</a:t>
            </a:r>
            <a:endParaRPr lang="pt-PT" b="1" i="1" smtClean="0"/>
          </a:p>
          <a:p>
            <a:pPr marL="0" indent="0">
              <a:buNone/>
            </a:pPr>
            <a:endParaRPr lang="pt-PT" i="1" smtClean="0"/>
          </a:p>
          <a:p>
            <a:pPr marL="0" indent="0">
              <a:buNone/>
            </a:pPr>
            <a:endParaRPr lang="pt-PT" i="1" smtClean="0"/>
          </a:p>
          <a:p>
            <a:pPr marL="0" indent="0">
              <a:buNone/>
            </a:pPr>
            <a:r>
              <a:rPr lang="pt-PT" i="1" smtClean="0"/>
              <a:t>Non </a:t>
            </a:r>
            <a:r>
              <a:rPr lang="pt-PT" i="1" smtClean="0"/>
              <a:t>sei que de mi </a:t>
            </a:r>
            <a:r>
              <a:rPr lang="pt-PT" b="1" i="1" smtClean="0"/>
              <a:t>seja</a:t>
            </a:r>
          </a:p>
          <a:p>
            <a:pPr marL="0" indent="0">
              <a:buNone/>
            </a:pPr>
            <a:endParaRPr lang="pt-PT" i="1"/>
          </a:p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r>
              <a:rPr lang="pt-PT" i="1" smtClean="0"/>
              <a:t>Nom sei que lhe </a:t>
            </a:r>
            <a:r>
              <a:rPr lang="pt-PT" b="1" i="1" smtClean="0"/>
              <a:t>aconteceo</a:t>
            </a:r>
            <a:endParaRPr lang="pt-PT" b="1" i="1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moderno 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sz="2000" i="1" smtClean="0"/>
              <a:t>Nã</a:t>
            </a:r>
            <a:r>
              <a:rPr lang="pt-PT" sz="2000" i="1" smtClean="0"/>
              <a:t>o </a:t>
            </a:r>
            <a:r>
              <a:rPr lang="pt-PT" sz="2000" i="1" smtClean="0"/>
              <a:t>sei se te </a:t>
            </a:r>
            <a:r>
              <a:rPr lang="pt-PT" sz="2000" b="1" i="1" smtClean="0"/>
              <a:t>ofereça/ofereço</a:t>
            </a:r>
            <a:r>
              <a:rPr lang="pt-PT" sz="2000" i="1" smtClean="0"/>
              <a:t> </a:t>
            </a:r>
            <a:r>
              <a:rPr lang="pt-PT" sz="2000" i="1" smtClean="0"/>
              <a:t>este </a:t>
            </a:r>
            <a:r>
              <a:rPr lang="pt-PT" sz="2000" i="1" smtClean="0"/>
              <a:t>livro.</a:t>
            </a:r>
          </a:p>
          <a:p>
            <a:pPr marL="0" indent="0">
              <a:buNone/>
            </a:pPr>
            <a:endParaRPr lang="pt-PT" sz="2000" i="1"/>
          </a:p>
          <a:p>
            <a:pPr marL="0" indent="0">
              <a:buNone/>
            </a:pPr>
            <a:r>
              <a:rPr lang="pt-PT" sz="2000" i="1" smtClean="0"/>
              <a:t>Não sei o que </a:t>
            </a:r>
            <a:r>
              <a:rPr lang="pt-PT" sz="2000" b="1" i="1" smtClean="0"/>
              <a:t>será</a:t>
            </a:r>
            <a:r>
              <a:rPr lang="pt-PT" sz="2000" i="1" smtClean="0"/>
              <a:t> de mim.</a:t>
            </a:r>
          </a:p>
          <a:p>
            <a:pPr marL="0" indent="0">
              <a:buNone/>
            </a:pPr>
            <a:endParaRPr lang="pt-PT" sz="2000" i="1"/>
          </a:p>
          <a:p>
            <a:pPr marL="0" indent="0">
              <a:buNone/>
            </a:pPr>
            <a:endParaRPr lang="pt-PT" sz="2000" i="1" smtClean="0"/>
          </a:p>
          <a:p>
            <a:pPr marL="0" indent="0">
              <a:buNone/>
            </a:pPr>
            <a:endParaRPr lang="pt-PT" sz="2000" i="1" smtClean="0"/>
          </a:p>
          <a:p>
            <a:pPr marL="0" indent="0">
              <a:buNone/>
            </a:pPr>
            <a:r>
              <a:rPr lang="pt-PT" sz="2000" i="1" smtClean="0"/>
              <a:t>Não sei o que lhe aconteceu.</a:t>
            </a:r>
            <a:endParaRPr lang="pt-PT" sz="2000" i="1" smtClean="0"/>
          </a:p>
        </p:txBody>
      </p:sp>
    </p:spTree>
    <p:extLst>
      <p:ext uri="{BB962C8B-B14F-4D97-AF65-F5344CB8AC3E}">
        <p14:creationId xmlns:p14="http://schemas.microsoft.com/office/powerpoint/2010/main" val="17058371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/>
              <a:t>Períodos compostos de subordina</a:t>
            </a:r>
            <a:r>
              <a:rPr lang="pt-PT" sz="3600"/>
              <a:t>ção</a:t>
            </a:r>
            <a:br>
              <a:rPr lang="pt-PT" sz="3600"/>
            </a:br>
            <a:r>
              <a:rPr lang="pt-PT" sz="3600" smtClean="0"/>
              <a:t>redução  das temporais</a:t>
            </a:r>
            <a:endParaRPr lang="cs-CZ" sz="3600" b="1" i="1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smtClean="0"/>
              <a:t>português antigo</a:t>
            </a:r>
          </a:p>
          <a:p>
            <a:r>
              <a:rPr lang="pt-PT" smtClean="0"/>
              <a:t> </a:t>
            </a:r>
            <a:r>
              <a:rPr lang="pt-PT" i="1" smtClean="0"/>
              <a:t> </a:t>
            </a:r>
            <a:endParaRPr lang="cs-CZ" i="1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PT" smtClean="0"/>
              <a:t> </a:t>
            </a:r>
            <a:r>
              <a:rPr lang="pt-PT" i="1" smtClean="0"/>
              <a:t>particípio passado+sujeito</a:t>
            </a:r>
          </a:p>
          <a:p>
            <a:pPr marL="0" indent="0">
              <a:buNone/>
            </a:pPr>
            <a:r>
              <a:rPr lang="pt-PT" i="1" u="sng" smtClean="0"/>
              <a:t>Feita a oraçõm</a:t>
            </a:r>
            <a:r>
              <a:rPr lang="pt-PT" i="1" smtClean="0"/>
              <a:t>, talhou (cortou) os cabellos a Eufrosyna</a:t>
            </a:r>
            <a:endParaRPr lang="pt-PT" b="1" i="1" smtClean="0"/>
          </a:p>
          <a:p>
            <a:pPr marL="0" indent="0">
              <a:buNone/>
            </a:pPr>
            <a:endParaRPr lang="pt-PT" b="1" i="1" smtClean="0"/>
          </a:p>
          <a:p>
            <a:pPr marL="0" indent="0">
              <a:buNone/>
            </a:pPr>
            <a:r>
              <a:rPr lang="pt-PT" i="1" smtClean="0"/>
              <a:t>sujeito +advérbio+ particípio passado</a:t>
            </a:r>
          </a:p>
          <a:p>
            <a:pPr marL="0" indent="0">
              <a:buNone/>
            </a:pPr>
            <a:r>
              <a:rPr lang="pt-PT" i="1" u="sng" smtClean="0"/>
              <a:t>Esto assym determinado</a:t>
            </a:r>
            <a:r>
              <a:rPr lang="pt-PT" i="1" smtClean="0"/>
              <a:t>, tornou-se el-rey para seu paaços.</a:t>
            </a:r>
            <a:endParaRPr lang="pt-PT" i="1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smtClean="0"/>
              <a:t>português moderno </a:t>
            </a:r>
          </a:p>
          <a:p>
            <a:r>
              <a:rPr lang="pt-PT" smtClean="0"/>
              <a:t> 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PT" i="1" smtClean="0"/>
              <a:t> </a:t>
            </a:r>
          </a:p>
          <a:p>
            <a:pPr marL="0" indent="0">
              <a:buNone/>
            </a:pPr>
            <a:r>
              <a:rPr lang="pt-PT" i="1" u="sng" smtClean="0"/>
              <a:t>Terminada a oração</a:t>
            </a:r>
            <a:r>
              <a:rPr lang="pt-PT" i="1" smtClean="0"/>
              <a:t>, cortou os cabelos à Eufrosina.</a:t>
            </a:r>
          </a:p>
          <a:p>
            <a:pPr marL="0" indent="0">
              <a:buNone/>
            </a:pPr>
            <a:endParaRPr lang="pt-PT" i="1"/>
          </a:p>
          <a:p>
            <a:pPr marL="0" indent="0">
              <a:buNone/>
            </a:pPr>
            <a:endParaRPr lang="pt-PT" i="1" smtClean="0"/>
          </a:p>
          <a:p>
            <a:pPr marL="0" indent="0">
              <a:buNone/>
            </a:pPr>
            <a:endParaRPr lang="pt-PT" i="1"/>
          </a:p>
          <a:p>
            <a:pPr marL="0" indent="0">
              <a:buNone/>
            </a:pPr>
            <a:endParaRPr lang="pt-PT" i="1" smtClean="0"/>
          </a:p>
          <a:p>
            <a:pPr marL="0" indent="0">
              <a:buNone/>
            </a:pPr>
            <a:r>
              <a:rPr lang="pt-PT" b="1" i="1" u="sng" smtClean="0"/>
              <a:t>Sendo</a:t>
            </a:r>
            <a:r>
              <a:rPr lang="pt-PT" i="1" u="sng" smtClean="0"/>
              <a:t> assim determinado</a:t>
            </a:r>
            <a:r>
              <a:rPr lang="pt-PT" i="1" smtClean="0"/>
              <a:t>, voltou el-rey para os seus palácios.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0779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pt-PT" smtClean="0"/>
              <a:t>Período </a:t>
            </a:r>
            <a:r>
              <a:rPr lang="pt-PT" dirty="0" smtClean="0"/>
              <a:t>pré-literário = até ao século XII</a:t>
            </a:r>
          </a:p>
          <a:p>
            <a:r>
              <a:rPr lang="pt-PT" b="1" u="sng" dirty="0" smtClean="0"/>
              <a:t>português antigo= séc. XII - XV</a:t>
            </a:r>
          </a:p>
          <a:p>
            <a:r>
              <a:rPr lang="pt-PT" dirty="0" smtClean="0"/>
              <a:t>Português médio = séc. XV -XVI</a:t>
            </a:r>
          </a:p>
          <a:p>
            <a:r>
              <a:rPr lang="pt-PT" dirty="0" smtClean="0"/>
              <a:t> português clássico = séc. XVI - XVIII</a:t>
            </a:r>
          </a:p>
          <a:p>
            <a:r>
              <a:rPr lang="pt-PT" dirty="0" smtClean="0"/>
              <a:t>Português moderno = séc. XVIII - XXI</a:t>
            </a:r>
          </a:p>
          <a:p>
            <a:endParaRPr lang="pt-PT" dirty="0" smtClean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/>
              <a:t>Periodiza</a:t>
            </a:r>
            <a:r>
              <a:rPr lang="pt-PT" sz="3600"/>
              <a:t>ção: </a:t>
            </a:r>
            <a:r>
              <a:rPr lang="pt-PT" sz="3600" b="1" smtClean="0"/>
              <a:t>Esperança Card</a:t>
            </a:r>
            <a:r>
              <a:rPr lang="pt-PT" sz="3200" b="1" smtClean="0"/>
              <a:t>eira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75547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/>
              <a:t>Períodos compostos de subordina</a:t>
            </a:r>
            <a:r>
              <a:rPr lang="pt-PT" sz="3600"/>
              <a:t>ção</a:t>
            </a:r>
            <a:br>
              <a:rPr lang="pt-PT" sz="3600"/>
            </a:br>
            <a:r>
              <a:rPr lang="pt-PT" sz="3600" smtClean="0"/>
              <a:t>redução  das temporais</a:t>
            </a:r>
            <a:endParaRPr lang="cs-CZ" sz="3600" b="1" i="1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smtClean="0"/>
              <a:t>português antigo</a:t>
            </a:r>
          </a:p>
          <a:p>
            <a:r>
              <a:rPr lang="pt-PT" smtClean="0"/>
              <a:t> </a:t>
            </a:r>
            <a:r>
              <a:rPr lang="pt-PT" i="1" smtClean="0"/>
              <a:t> </a:t>
            </a:r>
            <a:endParaRPr lang="cs-CZ" i="1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27584" y="2924944"/>
            <a:ext cx="3803904" cy="317296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t-PT" smtClean="0"/>
              <a:t> </a:t>
            </a:r>
            <a:r>
              <a:rPr lang="pt-PT" u="sng" smtClean="0"/>
              <a:t>depois + gerúndio</a:t>
            </a:r>
          </a:p>
          <a:p>
            <a:pPr marL="0" indent="0">
              <a:buNone/>
            </a:pPr>
            <a:endParaRPr lang="pt-PT" u="sng" smtClean="0"/>
          </a:p>
          <a:p>
            <a:pPr marL="0" indent="0">
              <a:buNone/>
            </a:pPr>
            <a:r>
              <a:rPr lang="pt-PT" b="1" i="1" u="sng" smtClean="0"/>
              <a:t>depois</a:t>
            </a:r>
            <a:r>
              <a:rPr lang="pt-PT" i="1" u="sng" smtClean="0"/>
              <a:t> a madre </a:t>
            </a:r>
            <a:r>
              <a:rPr lang="pt-PT" b="1" i="1" u="sng" smtClean="0"/>
              <a:t>nom cumprindo </a:t>
            </a:r>
            <a:r>
              <a:rPr lang="pt-PT" i="1" smtClean="0"/>
              <a:t>o voto que prometera, inchou, outra vez ao moço o pescoço</a:t>
            </a:r>
          </a:p>
          <a:p>
            <a:pPr marL="0" indent="0">
              <a:buNone/>
            </a:pPr>
            <a:endParaRPr lang="pt-PT" i="1"/>
          </a:p>
          <a:p>
            <a:pPr marL="0" indent="0">
              <a:buNone/>
            </a:pPr>
            <a:r>
              <a:rPr lang="pt-PT" b="1" smtClean="0"/>
              <a:t>em+gerúndio</a:t>
            </a:r>
            <a:r>
              <a:rPr lang="pt-PT" smtClean="0"/>
              <a:t> (308 ocorrências quase todas na função redutiva):</a:t>
            </a:r>
          </a:p>
          <a:p>
            <a:pPr marL="0" indent="0">
              <a:buNone/>
            </a:pPr>
            <a:r>
              <a:rPr lang="pt-BR" i="1"/>
              <a:t>E, </a:t>
            </a:r>
            <a:r>
              <a:rPr lang="pt-BR" b="1" i="1" u="sng"/>
              <a:t>em</a:t>
            </a:r>
            <a:r>
              <a:rPr lang="pt-BR" i="1"/>
              <a:t> </a:t>
            </a:r>
            <a:r>
              <a:rPr lang="pt-BR" b="1" i="1" u="sng"/>
              <a:t>estando</a:t>
            </a:r>
            <a:r>
              <a:rPr lang="pt-BR" i="1"/>
              <a:t> a comer, mandou el rei dõ Affomso muito ë puridade armar quinhentos cavalleiros</a:t>
            </a:r>
            <a:endParaRPr lang="pt-PT" i="1" smtClean="0"/>
          </a:p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endParaRPr lang="pt-PT" i="1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t-PT" smtClean="0"/>
              <a:t>português moderno </a:t>
            </a:r>
          </a:p>
          <a:p>
            <a:r>
              <a:rPr lang="pt-PT" smtClean="0"/>
              <a:t> 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t-PT" u="sng"/>
              <a:t>depois + </a:t>
            </a:r>
            <a:r>
              <a:rPr lang="pt-PT" u="sng" smtClean="0"/>
              <a:t>de + infinitivo pessoal</a:t>
            </a:r>
          </a:p>
          <a:p>
            <a:pPr marL="0" indent="0">
              <a:buNone/>
            </a:pPr>
            <a:endParaRPr lang="pt-PT" i="1" smtClean="0"/>
          </a:p>
          <a:p>
            <a:pPr marL="0" indent="0">
              <a:buNone/>
            </a:pPr>
            <a:r>
              <a:rPr lang="pt-PT" b="1" i="1" u="sng" smtClean="0"/>
              <a:t>Depois de a mãe cumprir </a:t>
            </a:r>
            <a:r>
              <a:rPr lang="pt-PT" i="1" smtClean="0"/>
              <a:t>o voto que prometeu, inchou, outra vez ao moço o pescoço</a:t>
            </a:r>
          </a:p>
          <a:p>
            <a:pPr marL="0" indent="0">
              <a:buNone/>
            </a:pPr>
            <a:endParaRPr lang="pt-PT" i="1"/>
          </a:p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r>
              <a:rPr lang="pt-PT" b="1" smtClean="0"/>
              <a:t>em+gerúndio </a:t>
            </a:r>
            <a:r>
              <a:rPr lang="pt-PT" b="1" smtClean="0"/>
              <a:t>(em crescendo) 63 ocorrências</a:t>
            </a:r>
            <a:r>
              <a:rPr lang="pt-PT" smtClean="0"/>
              <a:t>, quase todas </a:t>
            </a:r>
            <a:r>
              <a:rPr lang="pt-PT" b="1" u="sng" smtClean="0"/>
              <a:t>em crescendo</a:t>
            </a:r>
            <a:r>
              <a:rPr lang="pt-PT" smtClean="0"/>
              <a:t>, na função atributiva</a:t>
            </a:r>
          </a:p>
          <a:p>
            <a:pPr marL="0" indent="0">
              <a:buNone/>
            </a:pPr>
            <a:endParaRPr lang="pt-BR" smtClean="0"/>
          </a:p>
          <a:p>
            <a:pPr marL="0" indent="0">
              <a:buNone/>
            </a:pPr>
            <a:r>
              <a:rPr lang="pt-BR" i="1" smtClean="0"/>
              <a:t>O </a:t>
            </a:r>
            <a:r>
              <a:rPr lang="pt-BR" i="1"/>
              <a:t>investimento, a efectuar-se de 1994 a 1999, vai </a:t>
            </a:r>
            <a:r>
              <a:rPr lang="pt-BR" b="1" i="1" u="sng"/>
              <a:t>em crescendo</a:t>
            </a:r>
            <a:r>
              <a:rPr lang="pt-BR" i="1"/>
              <a:t>, ou seja, em cada ano a quantia é superior à do ano anterior .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310437944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smtClean="0"/>
              <a:t>outras peculiaridades –</a:t>
            </a:r>
            <a:br>
              <a:rPr lang="cs-CZ" sz="2800" smtClean="0"/>
            </a:br>
            <a:r>
              <a:rPr lang="cs-CZ" sz="2800" smtClean="0"/>
              <a:t>a ora</a:t>
            </a:r>
            <a:r>
              <a:rPr lang="pt-PT" sz="2800" smtClean="0"/>
              <a:t>ção condicional </a:t>
            </a:r>
            <a:endParaRPr lang="cs-CZ" sz="280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portugu</a:t>
            </a:r>
            <a:r>
              <a:rPr lang="pt-PT" smtClean="0"/>
              <a:t>ês antigo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PT" u="sng" smtClean="0"/>
              <a:t>se+conjuntivo do presente</a:t>
            </a:r>
          </a:p>
          <a:p>
            <a:pPr marL="0" indent="0">
              <a:buNone/>
            </a:pPr>
            <a:endParaRPr lang="pt-PT" i="1" smtClean="0"/>
          </a:p>
          <a:p>
            <a:pPr marL="0" indent="0">
              <a:buNone/>
            </a:pPr>
            <a:endParaRPr lang="pt-PT" i="1" smtClean="0"/>
          </a:p>
          <a:p>
            <a:pPr marL="0" indent="0">
              <a:buNone/>
            </a:pPr>
            <a:r>
              <a:rPr lang="pt-PT" i="1" u="sng" smtClean="0"/>
              <a:t>se vejades prazer </a:t>
            </a:r>
            <a:r>
              <a:rPr lang="pt-PT" i="1" smtClean="0"/>
              <a:t>de quanto nu mund´amades, levade-me vosc´, amigo</a:t>
            </a:r>
          </a:p>
          <a:p>
            <a:pPr marL="0" indent="0">
              <a:buNone/>
            </a:pPr>
            <a:endParaRPr lang="pt-PT" i="1"/>
          </a:p>
          <a:p>
            <a:pPr marL="0" indent="0">
              <a:buNone/>
            </a:pPr>
            <a:r>
              <a:rPr lang="pt-PT" i="1" smtClean="0"/>
              <a:t>Se Deus me valha!</a:t>
            </a:r>
          </a:p>
          <a:p>
            <a:pPr marL="0" indent="0">
              <a:buNone/>
            </a:pPr>
            <a:r>
              <a:rPr lang="pt-PT" i="1" smtClean="0"/>
              <a:t>Se Deus mi perdon!</a:t>
            </a:r>
            <a:endParaRPr lang="cs-CZ" i="1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português moderno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t-PT" u="sng"/>
              <a:t>se+conjuntivo do </a:t>
            </a:r>
            <a:r>
              <a:rPr lang="pt-PT" u="sng" smtClean="0"/>
              <a:t>imperfeito (ou futuro)</a:t>
            </a:r>
            <a:endParaRPr lang="pt-PT" u="sng"/>
          </a:p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endParaRPr lang="pt-PT" i="1" smtClean="0"/>
          </a:p>
          <a:p>
            <a:pPr marL="0" indent="0">
              <a:buNone/>
            </a:pPr>
            <a:r>
              <a:rPr lang="pt-PT" i="1" u="sng" smtClean="0"/>
              <a:t>Se vissem/virem </a:t>
            </a:r>
            <a:r>
              <a:rPr lang="pt-PT" i="1" smtClean="0"/>
              <a:t>prazer de quanto no mundo amais, levai-me convosco, amigo. </a:t>
            </a:r>
          </a:p>
          <a:p>
            <a:endParaRPr lang="pt-PT" i="1"/>
          </a:p>
          <a:p>
            <a:pPr marL="0" indent="0">
              <a:buNone/>
            </a:pPr>
            <a:r>
              <a:rPr lang="pt-PT" i="1" smtClean="0"/>
              <a:t>Assim Deus me valha!</a:t>
            </a:r>
          </a:p>
          <a:p>
            <a:pPr marL="0" indent="0">
              <a:buNone/>
            </a:pPr>
            <a:r>
              <a:rPr lang="pt-PT" i="1" smtClean="0"/>
              <a:t>Assim Deus me perdoa!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34607229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smtClean="0"/>
              <a:t>outras peculiaridades –</a:t>
            </a:r>
            <a:br>
              <a:rPr lang="cs-CZ" sz="2800" smtClean="0"/>
            </a:br>
            <a:r>
              <a:rPr lang="cs-CZ" sz="2800" smtClean="0"/>
              <a:t>a ora</a:t>
            </a:r>
            <a:r>
              <a:rPr lang="pt-PT" sz="2800" smtClean="0"/>
              <a:t>ção condicional </a:t>
            </a:r>
            <a:endParaRPr lang="cs-CZ" sz="280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portugu</a:t>
            </a:r>
            <a:r>
              <a:rPr lang="pt-PT" smtClean="0"/>
              <a:t>ês antigo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pt-PT" sz="1800" b="1" smtClean="0"/>
              <a:t>o mais-que-perfeito </a:t>
            </a:r>
            <a:r>
              <a:rPr lang="pt-PT" sz="1800" smtClean="0"/>
              <a:t>no sentido do futuro do pretérito (o condicional)</a:t>
            </a:r>
          </a:p>
          <a:p>
            <a:pPr marL="0" indent="0" algn="just">
              <a:buNone/>
            </a:pPr>
            <a:endParaRPr lang="pt-PT" b="1" i="1" smtClean="0"/>
          </a:p>
          <a:p>
            <a:pPr marL="0" indent="0" algn="just">
              <a:buNone/>
            </a:pPr>
            <a:endParaRPr lang="pt-PT" b="1" i="1"/>
          </a:p>
          <a:p>
            <a:pPr marL="0" indent="0" algn="just">
              <a:buNone/>
            </a:pPr>
            <a:r>
              <a:rPr lang="pt-PT" b="1" i="1" smtClean="0"/>
              <a:t>Se</a:t>
            </a:r>
            <a:r>
              <a:rPr lang="pt-PT" i="1" smtClean="0"/>
              <a:t> eu morte </a:t>
            </a:r>
            <a:r>
              <a:rPr lang="pt-PT" b="1" i="1" smtClean="0"/>
              <a:t>prendesse</a:t>
            </a:r>
            <a:r>
              <a:rPr lang="pt-PT" i="1" smtClean="0"/>
              <a:t> aquel primeiro dia em que vus vi, </a:t>
            </a:r>
            <a:r>
              <a:rPr lang="pt-PT" b="1" i="1" u="sng" smtClean="0"/>
              <a:t>fora</a:t>
            </a:r>
            <a:r>
              <a:rPr lang="pt-PT" i="1" smtClean="0"/>
              <a:t> meu ben. </a:t>
            </a:r>
            <a:endParaRPr lang="cs-CZ" i="1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português moderno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endParaRPr lang="pt-PT" i="1" smtClean="0"/>
          </a:p>
          <a:p>
            <a:pPr marL="0" indent="0">
              <a:buNone/>
            </a:pPr>
            <a:endParaRPr lang="pt-PT" i="1"/>
          </a:p>
          <a:p>
            <a:pPr marL="0" indent="0">
              <a:buNone/>
            </a:pPr>
            <a:endParaRPr lang="pt-PT" i="1" smtClean="0"/>
          </a:p>
          <a:p>
            <a:pPr marL="0" indent="0">
              <a:buNone/>
            </a:pPr>
            <a:endParaRPr lang="pt-PT" i="1" smtClean="0"/>
          </a:p>
          <a:p>
            <a:pPr marL="0" indent="0">
              <a:buNone/>
            </a:pPr>
            <a:r>
              <a:rPr lang="pt-PT" i="1" smtClean="0"/>
              <a:t>Se </a:t>
            </a:r>
            <a:r>
              <a:rPr lang="pt-PT" i="1" smtClean="0"/>
              <a:t>morresse naquele primeiro dia em que vos vi, </a:t>
            </a:r>
            <a:r>
              <a:rPr lang="pt-PT" b="1" i="1" u="sng" smtClean="0"/>
              <a:t>seria</a:t>
            </a:r>
            <a:r>
              <a:rPr lang="pt-PT" i="1" smtClean="0"/>
              <a:t> meu bem. 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50322667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smtClean="0"/>
              <a:t>outras peculiaridades –</a:t>
            </a:r>
            <a:br>
              <a:rPr lang="cs-CZ" sz="2800" smtClean="0"/>
            </a:br>
            <a:r>
              <a:rPr lang="cs-CZ" sz="2800" smtClean="0"/>
              <a:t>a ora</a:t>
            </a:r>
            <a:r>
              <a:rPr lang="pt-PT" sz="2800" smtClean="0"/>
              <a:t>ção concessiva</a:t>
            </a:r>
            <a:endParaRPr lang="cs-CZ" sz="280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portugu</a:t>
            </a:r>
            <a:r>
              <a:rPr lang="pt-PT" smtClean="0"/>
              <a:t>ês antigo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t-PT" b="1" i="1" u="sng" smtClean="0"/>
              <a:t>indicativo depois de </a:t>
            </a:r>
            <a:r>
              <a:rPr lang="pt-PT" b="1" i="1" u="sng" smtClean="0"/>
              <a:t>“bem </a:t>
            </a:r>
            <a:r>
              <a:rPr lang="pt-PT" b="1" i="1" u="sng" smtClean="0"/>
              <a:t>que</a:t>
            </a:r>
            <a:r>
              <a:rPr lang="pt-PT" i="1" smtClean="0"/>
              <a:t>.” </a:t>
            </a:r>
            <a:endParaRPr lang="pt-PT" i="1" smtClean="0"/>
          </a:p>
          <a:p>
            <a:pPr marL="0" indent="0">
              <a:buNone/>
            </a:pPr>
            <a:r>
              <a:rPr lang="pt-PT" b="1" i="1" smtClean="0"/>
              <a:t>bem que </a:t>
            </a:r>
            <a:r>
              <a:rPr lang="pt-PT" b="1" i="1" u="sng" smtClean="0"/>
              <a:t>cantava</a:t>
            </a:r>
            <a:r>
              <a:rPr lang="pt-PT" b="1" i="1" smtClean="0"/>
              <a:t> </a:t>
            </a:r>
            <a:r>
              <a:rPr lang="pt-PT" i="1" smtClean="0"/>
              <a:t>com a boca, chorava de coraçom</a:t>
            </a:r>
          </a:p>
          <a:p>
            <a:pPr marL="0" indent="0">
              <a:buNone/>
            </a:pPr>
            <a:r>
              <a:rPr lang="pt-PT" b="1" i="1" smtClean="0"/>
              <a:t>Nõ embargando </a:t>
            </a:r>
            <a:r>
              <a:rPr lang="pt-PT" i="1" smtClean="0"/>
              <a:t>que Hercolles </a:t>
            </a:r>
            <a:r>
              <a:rPr lang="pt-PT" b="1" i="1" u="sng" smtClean="0"/>
              <a:t>era</a:t>
            </a:r>
            <a:r>
              <a:rPr lang="pt-PT" i="1" smtClean="0"/>
              <a:t> do linhhjen dos gigante e muy forte,pero nõ era cruel. </a:t>
            </a:r>
          </a:p>
          <a:p>
            <a:pPr marL="0" indent="0">
              <a:buNone/>
            </a:pPr>
            <a:r>
              <a:rPr lang="pt-PT" i="1" smtClean="0"/>
              <a:t>E </a:t>
            </a:r>
            <a:r>
              <a:rPr lang="pt-PT" b="1" i="1" smtClean="0"/>
              <a:t>pero que lhe </a:t>
            </a:r>
            <a:r>
              <a:rPr lang="pt-PT" b="1" i="1" u="sng" smtClean="0"/>
              <a:t>quero</a:t>
            </a:r>
            <a:r>
              <a:rPr lang="pt-PT" i="1" smtClean="0"/>
              <a:t> tan gran bem, ainda lhe eu mui melhor querria. </a:t>
            </a:r>
          </a:p>
          <a:p>
            <a:pPr marL="0" indent="0">
              <a:buNone/>
            </a:pPr>
            <a:r>
              <a:rPr lang="pt-PT" i="1" smtClean="0"/>
              <a:t>Non vej´eu pero vej´eu</a:t>
            </a:r>
          </a:p>
          <a:p>
            <a:pPr marL="0" indent="0">
              <a:buNone/>
            </a:pPr>
            <a:endParaRPr lang="cs-CZ" i="1" smtClean="0"/>
          </a:p>
          <a:p>
            <a:pPr marL="0" indent="0">
              <a:buNone/>
            </a:pPr>
            <a:r>
              <a:rPr lang="cs-CZ" b="1" i="1" smtClean="0"/>
              <a:t>conjuntivo depois </a:t>
            </a:r>
            <a:r>
              <a:rPr lang="cs-CZ" b="1" i="1" u="sng" smtClean="0"/>
              <a:t>sem embargo que</a:t>
            </a:r>
          </a:p>
          <a:p>
            <a:pPr marL="0" indent="0">
              <a:buNone/>
            </a:pPr>
            <a:r>
              <a:rPr lang="pt-BR" b="1" i="1" u="sng"/>
              <a:t>sem</a:t>
            </a:r>
            <a:r>
              <a:rPr lang="pt-BR" i="1"/>
              <a:t> </a:t>
            </a:r>
            <a:r>
              <a:rPr lang="pt-BR" b="1" i="1" u="sng"/>
              <a:t>embargo</a:t>
            </a:r>
            <a:r>
              <a:rPr lang="pt-BR" i="1"/>
              <a:t> </a:t>
            </a:r>
            <a:r>
              <a:rPr lang="pt-BR" b="1" i="1" u="sng"/>
              <a:t>que</a:t>
            </a:r>
            <a:r>
              <a:rPr lang="pt-BR" i="1"/>
              <a:t> o comtrario </a:t>
            </a:r>
            <a:r>
              <a:rPr lang="pt-BR" b="1" i="1"/>
              <a:t>levassem</a:t>
            </a:r>
            <a:r>
              <a:rPr lang="pt-BR" i="1"/>
              <a:t> </a:t>
            </a:r>
            <a:r>
              <a:rPr lang="pt-BR" i="1" smtClean="0"/>
              <a:t>ordenado</a:t>
            </a:r>
          </a:p>
          <a:p>
            <a:pPr marL="0" indent="0">
              <a:buNone/>
            </a:pPr>
            <a:r>
              <a:rPr lang="pt-BR" b="1" i="1" u="sng"/>
              <a:t>sem</a:t>
            </a:r>
            <a:r>
              <a:rPr lang="pt-BR" i="1"/>
              <a:t> </a:t>
            </a:r>
            <a:r>
              <a:rPr lang="pt-BR" b="1" i="1" u="sng"/>
              <a:t>embargo</a:t>
            </a:r>
            <a:r>
              <a:rPr lang="pt-BR" i="1"/>
              <a:t> </a:t>
            </a:r>
            <a:r>
              <a:rPr lang="pt-BR" b="1" i="1" u="sng"/>
              <a:t>que</a:t>
            </a:r>
            <a:r>
              <a:rPr lang="pt-BR" i="1"/>
              <a:t> lhe </a:t>
            </a:r>
            <a:r>
              <a:rPr lang="pt-BR" b="1" i="1" u="sng"/>
              <a:t>sobre</a:t>
            </a:r>
            <a:r>
              <a:rPr lang="pt-BR" i="1"/>
              <a:t> ello seia posto vmde al nom façades dada em euora</a:t>
            </a:r>
            <a:endParaRPr lang="cs-CZ" b="1" i="1" u="sng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t-PT" smtClean="0"/>
              <a:t>português moderno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PT" b="1" i="1" smtClean="0"/>
              <a:t>Se bem que </a:t>
            </a:r>
            <a:r>
              <a:rPr lang="pt-PT" smtClean="0"/>
              <a:t>+conjuntivo</a:t>
            </a:r>
          </a:p>
          <a:p>
            <a:pPr marL="0" indent="0">
              <a:buNone/>
            </a:pPr>
            <a:endParaRPr lang="pt-PT"/>
          </a:p>
          <a:p>
            <a:pPr marL="0" indent="0">
              <a:buNone/>
            </a:pPr>
            <a:endParaRPr lang="pt-PT" smtClean="0"/>
          </a:p>
          <a:p>
            <a:pPr marL="0" indent="0">
              <a:buNone/>
            </a:pPr>
            <a:r>
              <a:rPr lang="pt-PT" i="1" smtClean="0"/>
              <a:t>sem embargo que</a:t>
            </a:r>
          </a:p>
          <a:p>
            <a:pPr marL="0" indent="0">
              <a:buNone/>
            </a:pPr>
            <a:r>
              <a:rPr lang="pt-PT" i="1" smtClean="0"/>
              <a:t>caiu em desuso</a:t>
            </a:r>
          </a:p>
        </p:txBody>
      </p:sp>
    </p:spTree>
    <p:extLst>
      <p:ext uri="{BB962C8B-B14F-4D97-AF65-F5344CB8AC3E}">
        <p14:creationId xmlns:p14="http://schemas.microsoft.com/office/powerpoint/2010/main" val="2593107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PT" b="1" smtClean="0"/>
              <a:t>século XII – XV</a:t>
            </a:r>
          </a:p>
          <a:p>
            <a:r>
              <a:rPr lang="pt-PT" b="1" smtClean="0"/>
              <a:t>nível sintático</a:t>
            </a:r>
            <a:r>
              <a:rPr lang="pt-PT" smtClean="0"/>
              <a:t>: destacadas as especificidades que ocorriam em textos escritos</a:t>
            </a:r>
            <a:r>
              <a:rPr lang="pt-PT"/>
              <a:t> </a:t>
            </a:r>
            <a:r>
              <a:rPr lang="pt-PT" smtClean="0"/>
              <a:t>e que:</a:t>
            </a:r>
          </a:p>
          <a:p>
            <a:pPr lvl="1"/>
            <a:r>
              <a:rPr lang="pt-PT" smtClean="0"/>
              <a:t> de alguma forma </a:t>
            </a:r>
            <a:r>
              <a:rPr lang="pt-PT" i="1" u="sng" smtClean="0"/>
              <a:t>sobreviveram</a:t>
            </a:r>
            <a:r>
              <a:rPr lang="pt-PT" smtClean="0"/>
              <a:t> até os dias de hoje</a:t>
            </a:r>
          </a:p>
          <a:p>
            <a:pPr lvl="1"/>
            <a:r>
              <a:rPr lang="pt-PT" i="1" u="sng" smtClean="0"/>
              <a:t>caíram</a:t>
            </a:r>
            <a:r>
              <a:rPr lang="pt-PT" smtClean="0"/>
              <a:t> em desuso</a:t>
            </a:r>
            <a:endParaRPr lang="pt-PT"/>
          </a:p>
          <a:p>
            <a:r>
              <a:rPr lang="pt-PT" smtClean="0"/>
              <a:t>mostrados alguns resultados da investigação nos </a:t>
            </a:r>
            <a:r>
              <a:rPr lang="pt-PT" smtClean="0"/>
              <a:t>corpora</a:t>
            </a:r>
          </a:p>
          <a:p>
            <a:r>
              <a:rPr lang="pt-PT" smtClean="0"/>
              <a:t>há investigações a decorrer muito interessantes, a serem feitas por Sandra Pereira que também criou o corpus dialetológico-histórico e que está a observar os vestígios do português antigo nos dialetos portugueses. </a:t>
            </a:r>
            <a:endParaRPr lang="pt-PT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conclusões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113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1844824"/>
            <a:ext cx="89644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PT"/>
              <a:t> </a:t>
            </a:r>
            <a:r>
              <a:rPr lang="pt-PT" sz="4800" i="1">
                <a:solidFill>
                  <a:srgbClr val="FF0000"/>
                </a:solidFill>
              </a:rPr>
              <a:t>Obrigada pela atenção e até já!!!</a:t>
            </a:r>
            <a:endParaRPr lang="pt-PT" sz="6600" i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53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PT" sz="3200" smtClean="0"/>
              <a:t>Periodização </a:t>
            </a:r>
            <a:r>
              <a:rPr lang="pt-PT" sz="3200" dirty="0" smtClean="0"/>
              <a:t>de </a:t>
            </a:r>
            <a:r>
              <a:rPr lang="pt-PT" sz="3200" smtClean="0"/>
              <a:t>acordo com:</a:t>
            </a:r>
          </a:p>
          <a:p>
            <a:endParaRPr lang="pt-PT" sz="3200" smtClean="0"/>
          </a:p>
          <a:p>
            <a:pPr lvl="2"/>
            <a:r>
              <a:rPr lang="pt-PT" sz="2600" smtClean="0"/>
              <a:t> </a:t>
            </a:r>
            <a:r>
              <a:rPr lang="pt-PT" sz="2600" dirty="0" smtClean="0"/>
              <a:t>a divisão tradicional da </a:t>
            </a:r>
            <a:r>
              <a:rPr lang="pt-PT" sz="2600" b="1" dirty="0" smtClean="0"/>
              <a:t>história</a:t>
            </a:r>
            <a:r>
              <a:rPr lang="pt-PT" sz="2600" smtClean="0"/>
              <a:t>: </a:t>
            </a:r>
          </a:p>
          <a:p>
            <a:pPr marL="1143000" lvl="3" indent="0">
              <a:buNone/>
            </a:pPr>
            <a:r>
              <a:rPr lang="pt-PT" sz="2600" smtClean="0"/>
              <a:t>Idade </a:t>
            </a:r>
            <a:r>
              <a:rPr lang="pt-PT" sz="2600" dirty="0" smtClean="0"/>
              <a:t>Média, Renascimento, </a:t>
            </a:r>
            <a:r>
              <a:rPr lang="pt-PT" sz="2600" smtClean="0"/>
              <a:t>Tempo Moderno  (concordando com Francisco da silveira Bueno)</a:t>
            </a:r>
          </a:p>
          <a:p>
            <a:pPr marL="1143000" lvl="3" indent="0">
              <a:buNone/>
            </a:pPr>
            <a:endParaRPr lang="pt-PT" sz="2600" dirty="0" smtClean="0"/>
          </a:p>
          <a:p>
            <a:pPr lvl="2"/>
            <a:r>
              <a:rPr lang="pt-PT" sz="2600" smtClean="0"/>
              <a:t> as </a:t>
            </a:r>
            <a:r>
              <a:rPr lang="pt-PT" sz="2600" b="1" smtClean="0"/>
              <a:t>escolas literárias</a:t>
            </a:r>
          </a:p>
          <a:p>
            <a:pPr lvl="2"/>
            <a:endParaRPr lang="pt-PT" sz="2600" b="1" dirty="0" smtClean="0"/>
          </a:p>
          <a:p>
            <a:pPr lvl="2"/>
            <a:r>
              <a:rPr lang="pt-PT" sz="2600" smtClean="0"/>
              <a:t> </a:t>
            </a:r>
            <a:r>
              <a:rPr lang="pt-PT" sz="2600" b="1" smtClean="0"/>
              <a:t>os </a:t>
            </a:r>
            <a:r>
              <a:rPr lang="pt-PT" sz="2600" b="1" dirty="0" smtClean="0"/>
              <a:t>séculos</a:t>
            </a:r>
            <a:endParaRPr lang="cs-CZ" sz="2600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/>
              <a:t>Periodiza</a:t>
            </a:r>
            <a:r>
              <a:rPr lang="pt-PT" sz="3600"/>
              <a:t>ção: </a:t>
            </a:r>
            <a:r>
              <a:rPr lang="pt-PT" sz="3600" b="1" smtClean="0"/>
              <a:t> Paul Teyssier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4116250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PT" dirty="0" smtClean="0"/>
              <a:t>A história da ortografia portuguesa divide-se em </a:t>
            </a:r>
            <a:r>
              <a:rPr lang="pt-PT" b="1" dirty="0" smtClean="0"/>
              <a:t>três períodos</a:t>
            </a:r>
            <a:r>
              <a:rPr lang="pt-PT" dirty="0" smtClean="0"/>
              <a:t>: </a:t>
            </a:r>
          </a:p>
          <a:p>
            <a:r>
              <a:rPr lang="pt-PT" b="1" smtClean="0"/>
              <a:t>Fonético</a:t>
            </a:r>
            <a:r>
              <a:rPr lang="pt-PT"/>
              <a:t> </a:t>
            </a:r>
            <a:r>
              <a:rPr lang="pt-PT" smtClean="0"/>
              <a:t>       (PORTUGUÊS </a:t>
            </a:r>
            <a:r>
              <a:rPr lang="pt-PT" dirty="0" smtClean="0"/>
              <a:t>ARCAICO)</a:t>
            </a:r>
          </a:p>
          <a:p>
            <a:r>
              <a:rPr lang="pt-PT" b="1" dirty="0" smtClean="0"/>
              <a:t>Etimológico</a:t>
            </a:r>
            <a:r>
              <a:rPr lang="pt-PT" dirty="0" smtClean="0"/>
              <a:t> (RENASCIMENTO – SÉC.XX)</a:t>
            </a:r>
          </a:p>
          <a:p>
            <a:r>
              <a:rPr lang="pt-PT" b="1" smtClean="0"/>
              <a:t>Reformado</a:t>
            </a:r>
            <a:r>
              <a:rPr lang="pt-PT" smtClean="0"/>
              <a:t> (a partir da adoção pelo governo português da </a:t>
            </a:r>
            <a:r>
              <a:rPr lang="pt-PT" b="1" smtClean="0"/>
              <a:t>NOVA </a:t>
            </a:r>
            <a:r>
              <a:rPr lang="pt-PT" b="1" dirty="0" smtClean="0"/>
              <a:t>ORTOGRAFIA</a:t>
            </a:r>
            <a:r>
              <a:rPr lang="pt-PT" dirty="0" smtClean="0"/>
              <a:t>, em </a:t>
            </a:r>
            <a:r>
              <a:rPr lang="pt-PT" b="1" dirty="0" smtClean="0"/>
              <a:t>1916</a:t>
            </a:r>
            <a:r>
              <a:rPr lang="pt-PT" dirty="0" smtClean="0"/>
              <a:t>)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smtClean="0"/>
              <a:t>Periodiza</a:t>
            </a:r>
            <a:r>
              <a:rPr lang="pt-PT" sz="4000" smtClean="0"/>
              <a:t>ção: </a:t>
            </a:r>
            <a:r>
              <a:rPr lang="pt-PT" sz="4000" b="1" smtClean="0"/>
              <a:t>Edwin Williams</a:t>
            </a:r>
            <a:endParaRPr lang="cs-CZ" sz="4000" b="1" dirty="0"/>
          </a:p>
        </p:txBody>
      </p:sp>
    </p:spTree>
    <p:extLst>
      <p:ext uri="{BB962C8B-B14F-4D97-AF65-F5344CB8AC3E}">
        <p14:creationId xmlns:p14="http://schemas.microsoft.com/office/powerpoint/2010/main" val="116509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5" algn="just"/>
            <a:r>
              <a:rPr lang="pt-PT" sz="3600" smtClean="0"/>
              <a:t>  fonética</a:t>
            </a:r>
          </a:p>
          <a:p>
            <a:pPr lvl="5" algn="just"/>
            <a:r>
              <a:rPr lang="pt-PT" sz="3600" smtClean="0"/>
              <a:t>  ortografia</a:t>
            </a:r>
          </a:p>
          <a:p>
            <a:pPr lvl="5" algn="just"/>
            <a:r>
              <a:rPr lang="pt-PT" sz="3600" smtClean="0"/>
              <a:t>  morfologia</a:t>
            </a:r>
          </a:p>
          <a:p>
            <a:pPr lvl="5" algn="just"/>
            <a:r>
              <a:rPr lang="pt-PT" sz="3600" smtClean="0"/>
              <a:t>  lexicologia</a:t>
            </a:r>
          </a:p>
          <a:p>
            <a:pPr lvl="5" algn="just"/>
            <a:r>
              <a:rPr lang="pt-PT" sz="3600" smtClean="0"/>
              <a:t>  semântica</a:t>
            </a:r>
          </a:p>
          <a:p>
            <a:pPr lvl="5" algn="just"/>
            <a:r>
              <a:rPr lang="pt-PT" sz="3600" b="1" u="sng" smtClean="0"/>
              <a:t>  SINTAXE</a:t>
            </a:r>
            <a:endParaRPr lang="cs-CZ" sz="3600" b="1" u="sng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PT" smtClean="0"/>
              <a:t>hierarquia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66779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9247" y="2248347"/>
            <a:ext cx="7745505" cy="4132981"/>
          </a:xfrm>
        </p:spPr>
        <p:txBody>
          <a:bodyPr>
            <a:normAutofit/>
          </a:bodyPr>
          <a:lstStyle/>
          <a:p>
            <a:r>
              <a:rPr lang="cs-CZ" sz="2800"/>
              <a:t>concordância entre </a:t>
            </a:r>
            <a:r>
              <a:rPr lang="cs-CZ" sz="2800" b="1"/>
              <a:t>sujeito e </a:t>
            </a:r>
            <a:r>
              <a:rPr lang="cs-CZ" sz="2800" b="1" smtClean="0"/>
              <a:t>predicado</a:t>
            </a:r>
            <a:endParaRPr lang="pt-PT" sz="2800" b="1" smtClean="0"/>
          </a:p>
          <a:p>
            <a:r>
              <a:rPr lang="cs-CZ" sz="2800" b="1" smtClean="0"/>
              <a:t>particípio </a:t>
            </a:r>
            <a:r>
              <a:rPr lang="cs-CZ" sz="2800" b="1"/>
              <a:t>passado e </a:t>
            </a:r>
            <a:r>
              <a:rPr lang="cs-CZ" sz="2800" b="1" smtClean="0"/>
              <a:t>complemen</a:t>
            </a:r>
            <a:r>
              <a:rPr lang="pt-PT" sz="2800" b="1" smtClean="0"/>
              <a:t>t</a:t>
            </a:r>
            <a:r>
              <a:rPr lang="cs-CZ" sz="2800" b="1" smtClean="0"/>
              <a:t>o </a:t>
            </a:r>
            <a:r>
              <a:rPr lang="cs-CZ" sz="2800" b="1"/>
              <a:t>em </a:t>
            </a:r>
            <a:r>
              <a:rPr lang="cs-CZ" sz="2800" b="1" smtClean="0"/>
              <a:t>acusativo</a:t>
            </a:r>
            <a:endParaRPr lang="pt-PT" sz="2800" b="1" smtClean="0"/>
          </a:p>
          <a:p>
            <a:r>
              <a:rPr lang="cs-CZ" sz="2800" b="1" smtClean="0"/>
              <a:t>ordem </a:t>
            </a:r>
            <a:r>
              <a:rPr lang="cs-CZ" sz="2800" b="1"/>
              <a:t>das </a:t>
            </a:r>
            <a:r>
              <a:rPr lang="pt-PT" sz="2800" b="1" smtClean="0"/>
              <a:t> palavras</a:t>
            </a:r>
          </a:p>
          <a:p>
            <a:r>
              <a:rPr lang="pt-PT" sz="2800" b="1" smtClean="0"/>
              <a:t>conjunções e complementadores</a:t>
            </a:r>
          </a:p>
          <a:p>
            <a:r>
              <a:rPr lang="cs-CZ" sz="2800" smtClean="0"/>
              <a:t>o </a:t>
            </a:r>
            <a:r>
              <a:rPr lang="cs-CZ" sz="2800"/>
              <a:t>problema </a:t>
            </a:r>
            <a:r>
              <a:rPr lang="cs-CZ" sz="2800" b="1"/>
              <a:t>do uso de conjuntivo </a:t>
            </a:r>
            <a:endParaRPr lang="pt-PT" sz="2800" b="1" smtClean="0"/>
          </a:p>
          <a:p>
            <a:r>
              <a:rPr lang="pt-PT" sz="2800" b="1" smtClean="0"/>
              <a:t>correspondência dos tempos</a:t>
            </a:r>
          </a:p>
          <a:p>
            <a:r>
              <a:rPr lang="pt-PT" sz="2800" smtClean="0"/>
              <a:t>estruturas de </a:t>
            </a:r>
            <a:r>
              <a:rPr lang="pt-PT" sz="2800" b="1" smtClean="0"/>
              <a:t>condensação</a:t>
            </a:r>
            <a:endParaRPr lang="cs-CZ" sz="280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sintaxe 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7460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PT" sz="4000" smtClean="0"/>
              <a:t>Concordância </a:t>
            </a:r>
            <a:br>
              <a:rPr lang="pt-PT" sz="4000" smtClean="0"/>
            </a:br>
            <a:r>
              <a:rPr lang="pt-PT" sz="4000" smtClean="0"/>
              <a:t>sujeito + predicado</a:t>
            </a:r>
            <a:endParaRPr lang="cs-CZ" sz="400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smtClean="0"/>
              <a:t>português antigo 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t-PT" b="1" smtClean="0"/>
              <a:t>n</a:t>
            </a:r>
            <a:r>
              <a:rPr lang="pt-PT" b="1" smtClean="0">
                <a:latin typeface="Times New Roman"/>
                <a:cs typeface="Times New Roman"/>
              </a:rPr>
              <a:t>ẽnh</a:t>
            </a:r>
            <a:r>
              <a:rPr lang="cs-CZ" b="1" smtClean="0">
                <a:latin typeface="Times New Roman"/>
                <a:cs typeface="Times New Roman"/>
              </a:rPr>
              <a:t>ũ</a:t>
            </a:r>
            <a:r>
              <a:rPr lang="pt-PT" b="1" smtClean="0">
                <a:latin typeface="Times New Roman"/>
                <a:cs typeface="Times New Roman"/>
              </a:rPr>
              <a:t>a cousa </a:t>
            </a:r>
            <a:r>
              <a:rPr lang="pt-PT" smtClean="0">
                <a:latin typeface="Times New Roman"/>
                <a:cs typeface="Times New Roman"/>
              </a:rPr>
              <a:t>– particípio masculino</a:t>
            </a:r>
          </a:p>
          <a:p>
            <a:pPr marL="0" indent="0">
              <a:buNone/>
            </a:pPr>
            <a:r>
              <a:rPr lang="pt-PT" i="1" smtClean="0">
                <a:latin typeface="Times New Roman"/>
                <a:cs typeface="Times New Roman"/>
              </a:rPr>
              <a:t>Nom lhes foi revelad</a:t>
            </a:r>
            <a:r>
              <a:rPr lang="pt-PT" b="1" i="1" smtClean="0">
                <a:latin typeface="Times New Roman"/>
                <a:cs typeface="Times New Roman"/>
              </a:rPr>
              <a:t>o</a:t>
            </a:r>
            <a:r>
              <a:rPr lang="pt-PT" i="1" smtClean="0">
                <a:latin typeface="Times New Roman"/>
                <a:cs typeface="Times New Roman"/>
              </a:rPr>
              <a:t> </a:t>
            </a:r>
            <a:r>
              <a:rPr lang="pt-PT" b="1" i="1"/>
              <a:t>n</a:t>
            </a:r>
            <a:r>
              <a:rPr lang="pt-PT" b="1" i="1">
                <a:latin typeface="Times New Roman"/>
                <a:cs typeface="Times New Roman"/>
              </a:rPr>
              <a:t>ẽnh</a:t>
            </a:r>
            <a:r>
              <a:rPr lang="cs-CZ" b="1" i="1">
                <a:latin typeface="Times New Roman"/>
                <a:cs typeface="Times New Roman"/>
              </a:rPr>
              <a:t>ũ</a:t>
            </a:r>
            <a:r>
              <a:rPr lang="pt-PT" b="1" i="1">
                <a:latin typeface="Times New Roman"/>
                <a:cs typeface="Times New Roman"/>
              </a:rPr>
              <a:t>a </a:t>
            </a:r>
            <a:r>
              <a:rPr lang="pt-PT" b="1" i="1" smtClean="0">
                <a:latin typeface="Times New Roman"/>
                <a:cs typeface="Times New Roman"/>
              </a:rPr>
              <a:t>cousa.</a:t>
            </a:r>
          </a:p>
          <a:p>
            <a:pPr marL="0" indent="0">
              <a:buNone/>
            </a:pPr>
            <a:r>
              <a:rPr lang="pt-PT" i="1" smtClean="0">
                <a:latin typeface="Times New Roman"/>
                <a:cs typeface="Times New Roman"/>
              </a:rPr>
              <a:t>Nom foi a nos demostrado</a:t>
            </a:r>
            <a:r>
              <a:rPr lang="cs-CZ" i="1" smtClean="0">
                <a:latin typeface="Times New Roman"/>
                <a:cs typeface="Times New Roman"/>
              </a:rPr>
              <a:t> </a:t>
            </a:r>
            <a:r>
              <a:rPr lang="pt-PT" b="1" i="1" smtClean="0"/>
              <a:t>n</a:t>
            </a:r>
            <a:r>
              <a:rPr lang="pt-PT" b="1" i="1" smtClean="0">
                <a:latin typeface="Times New Roman"/>
                <a:cs typeface="Times New Roman"/>
              </a:rPr>
              <a:t>ẽnh</a:t>
            </a:r>
            <a:r>
              <a:rPr lang="cs-CZ" b="1" i="1">
                <a:latin typeface="Times New Roman"/>
                <a:cs typeface="Times New Roman"/>
              </a:rPr>
              <a:t>ũ</a:t>
            </a:r>
            <a:r>
              <a:rPr lang="pt-PT" b="1" i="1">
                <a:latin typeface="Times New Roman"/>
                <a:cs typeface="Times New Roman"/>
              </a:rPr>
              <a:t>a cousa </a:t>
            </a:r>
            <a:r>
              <a:rPr lang="pt-PT" i="1" smtClean="0">
                <a:latin typeface="Times New Roman"/>
                <a:cs typeface="Times New Roman"/>
              </a:rPr>
              <a:t>.</a:t>
            </a:r>
          </a:p>
          <a:p>
            <a:pPr marL="0" indent="0">
              <a:buNone/>
            </a:pPr>
            <a:endParaRPr lang="pt-PT" i="1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pt-PT" i="1">
              <a:latin typeface="Times New Roman"/>
              <a:cs typeface="Times New Roman"/>
            </a:endParaRPr>
          </a:p>
          <a:p>
            <a:pPr marL="0" indent="0">
              <a:buNone/>
            </a:pPr>
            <a:endParaRPr lang="cs-CZ" i="1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pt-PT" smtClean="0"/>
              <a:t>português moderno</a:t>
            </a:r>
            <a:endParaRPr lang="cs-CZ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724992"/>
          </a:xfrm>
        </p:spPr>
        <p:txBody>
          <a:bodyPr>
            <a:normAutofit fontScale="70000" lnSpcReduction="20000"/>
          </a:bodyPr>
          <a:lstStyle/>
          <a:p>
            <a:r>
              <a:rPr lang="pt-PT" b="1" smtClean="0"/>
              <a:t>a coisa/o coiso </a:t>
            </a:r>
            <a:endParaRPr lang="pt-PT" smtClean="0"/>
          </a:p>
          <a:p>
            <a:r>
              <a:rPr lang="pt-PT" smtClean="0"/>
              <a:t>(o coiso – séc. XX</a:t>
            </a:r>
            <a:r>
              <a:rPr lang="pt-PT"/>
              <a:t>, língua falada </a:t>
            </a:r>
            <a:r>
              <a:rPr lang="pt-PT" smtClean="0"/>
              <a:t>PE)</a:t>
            </a:r>
          </a:p>
          <a:p>
            <a:pPr marL="0" indent="0">
              <a:buNone/>
            </a:pPr>
            <a:r>
              <a:rPr lang="pt-PT" i="1" smtClean="0"/>
              <a:t> </a:t>
            </a:r>
            <a:endParaRPr lang="pt-BR"/>
          </a:p>
          <a:p>
            <a:pPr marL="457200" indent="-457200">
              <a:buAutoNum type="arabicPeriod"/>
            </a:pPr>
            <a:r>
              <a:rPr lang="pt-BR" smtClean="0"/>
              <a:t>[</a:t>
            </a:r>
            <a:r>
              <a:rPr lang="pt-BR"/>
              <a:t>Informal]  Qualquer indivíduo. = </a:t>
            </a:r>
            <a:r>
              <a:rPr lang="pt-BR" cap="small" smtClean="0"/>
              <a:t>FULANO</a:t>
            </a:r>
          </a:p>
          <a:p>
            <a:pPr marL="0" indent="0" algn="just">
              <a:buNone/>
            </a:pPr>
            <a:r>
              <a:rPr lang="pt-BR" cap="small" smtClean="0"/>
              <a:t> </a:t>
            </a:r>
            <a:r>
              <a:rPr lang="pt-BR" smtClean="0"/>
              <a:t>2</a:t>
            </a:r>
            <a:r>
              <a:rPr lang="pt-BR"/>
              <a:t>.   Qualquer objecto que não se quer ou não se pode mencionar. </a:t>
            </a:r>
            <a:endParaRPr lang="pt-BR" smtClean="0"/>
          </a:p>
          <a:p>
            <a:pPr marL="0" indent="0" algn="just">
              <a:buNone/>
            </a:pPr>
            <a:endParaRPr lang="pt-BR"/>
          </a:p>
          <a:p>
            <a:pPr marL="0" indent="0" algn="just">
              <a:buNone/>
            </a:pPr>
            <a:r>
              <a:rPr lang="pt-BR" smtClean="0"/>
              <a:t>(..)</a:t>
            </a:r>
            <a:r>
              <a:rPr lang="pt-BR"/>
              <a:t>Os carros carregavam aquilo para cima do </a:t>
            </a:r>
            <a:r>
              <a:rPr lang="pt-BR" b="1" u="sng"/>
              <a:t>coiso</a:t>
            </a:r>
            <a:r>
              <a:rPr lang="pt-BR"/>
              <a:t> e depois iam fazer um relheiro grande aonde faziam a eira</a:t>
            </a:r>
          </a:p>
          <a:p>
            <a:pPr marL="0" indent="0" algn="just">
              <a:buNone/>
            </a:pPr>
            <a:endParaRPr lang="pt-BR"/>
          </a:p>
          <a:p>
            <a:pPr marL="0" indent="0" algn="just">
              <a:buNone/>
            </a:pPr>
            <a:r>
              <a:rPr lang="pt-BR"/>
              <a:t>Esta veio lá do </a:t>
            </a:r>
            <a:r>
              <a:rPr lang="pt-BR" b="1" u="sng"/>
              <a:t>coiso</a:t>
            </a:r>
            <a:r>
              <a:rPr lang="pt-BR"/>
              <a:t>, veio lá (..) donde está o meu sobrinho</a:t>
            </a:r>
            <a:endParaRPr lang="pt-BR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AutoNum type="arabicPeriod"/>
            </a:pPr>
            <a:endParaRPr lang="pt-BR" smtClean="0"/>
          </a:p>
          <a:p>
            <a:pPr marL="0" indent="0">
              <a:buNone/>
            </a:pP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3955006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vrdý obal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Tvrdý obal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vrdý obal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vrdý obal">
  <a:themeElements>
    <a:clrScheme name="Tvrdý obal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Tvrdý obal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Tvrdý obal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1980</TotalTime>
  <Words>3442</Words>
  <Application>Microsoft Office PowerPoint</Application>
  <PresentationFormat>Předvádění na obrazovce (4:3)</PresentationFormat>
  <Paragraphs>592</Paragraphs>
  <Slides>45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45</vt:i4>
      </vt:variant>
    </vt:vector>
  </HeadingPairs>
  <TitlesOfParts>
    <vt:vector size="47" baseType="lpstr">
      <vt:lpstr>Tvrdý obal</vt:lpstr>
      <vt:lpstr>1_Tvrdý obal</vt:lpstr>
      <vt:lpstr>Especificidades Sintáticas no Português Arcaico</vt:lpstr>
      <vt:lpstr>Periodização: Leite de Vasconcelos  </vt:lpstr>
      <vt:lpstr>Periodização:  Ivo Castro</vt:lpstr>
      <vt:lpstr>Periodização: Esperança Cardeira</vt:lpstr>
      <vt:lpstr>Periodização:  Paul Teyssier</vt:lpstr>
      <vt:lpstr>Periodização: Edwin Williams</vt:lpstr>
      <vt:lpstr>hierarquia</vt:lpstr>
      <vt:lpstr>sintaxe </vt:lpstr>
      <vt:lpstr>Concordância  sujeito + predicado</vt:lpstr>
      <vt:lpstr>Concordância gramatical/semântica sujeito (leitura plural) + predicado  </vt:lpstr>
      <vt:lpstr>  gentes  (forma plural e masculina)</vt:lpstr>
      <vt:lpstr>gentes</vt:lpstr>
      <vt:lpstr> Concordância verbal verbo +complemento acusativo+ particípio passado </vt:lpstr>
      <vt:lpstr>Ordem das palavras</vt:lpstr>
      <vt:lpstr>Ordem das palavras, colocação do complemento antes do predicado</vt:lpstr>
      <vt:lpstr>Ordem das palavras – complemento [+hum]</vt:lpstr>
      <vt:lpstr>Ordem das palavras – complemento [+hum]</vt:lpstr>
      <vt:lpstr>Períodos compostos:  conjunções</vt:lpstr>
      <vt:lpstr>Períodos compostos- reduplicação de que  </vt:lpstr>
      <vt:lpstr> conjunção u/hu  </vt:lpstr>
      <vt:lpstr>Períodos compostos- outras conjunções  </vt:lpstr>
      <vt:lpstr>Períodos compostos- outras conjunções  </vt:lpstr>
      <vt:lpstr>Períodos compostos- outras conjunções  </vt:lpstr>
      <vt:lpstr>Períodos compostos- outras conjunções  </vt:lpstr>
      <vt:lpstr>Períodos compostos de subordinação correspondência dos tempos</vt:lpstr>
      <vt:lpstr>Períodos compostos de subordinação correspondência dos tempos</vt:lpstr>
      <vt:lpstr>Períodos compostos de subordinação correspondência dos tempos</vt:lpstr>
      <vt:lpstr>Períodos compostos de subordinação ocorrência do conjuntivo crer, cuidar</vt:lpstr>
      <vt:lpstr>cuidar hoje  </vt:lpstr>
      <vt:lpstr>Períodos compostos de subordinação ocorrência do conjuntivo temer</vt:lpstr>
      <vt:lpstr> indicativo depois de  maravilhar, queixar-se</vt:lpstr>
      <vt:lpstr>ocorrência do conjuntivo (não parecer)</vt:lpstr>
      <vt:lpstr>não parecer PB  maior variabilidade  (PE mais estável é o uso do conjuntivo)</vt:lpstr>
      <vt:lpstr>Períodos compostos de subordinação ocorrência do conjuntivo  não saber</vt:lpstr>
      <vt:lpstr>Períodos compostos de subordinação relativa</vt:lpstr>
      <vt:lpstr>Períodos compostos de subordinação relativa – construções anómalas – conjuntivo depois dos superlativos</vt:lpstr>
      <vt:lpstr>Períodos compostos de subordinação redução </vt:lpstr>
      <vt:lpstr>Períodos compostos de subordinação ocorr logo como+indicativo</vt:lpstr>
      <vt:lpstr>Períodos compostos de subordinação redução  das temporais</vt:lpstr>
      <vt:lpstr>Períodos compostos de subordinação redução  das temporais</vt:lpstr>
      <vt:lpstr>outras peculiaridades – a oração condicional </vt:lpstr>
      <vt:lpstr>outras peculiaridades – a oração condicional </vt:lpstr>
      <vt:lpstr>outras peculiaridades – a oração concessiva</vt:lpstr>
      <vt:lpstr>conclusões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Especificidades Sintáticas no Português Arcaico</dc:title>
  <dc:creator>Iva Svobodová</dc:creator>
  <cp:lastModifiedBy>Iva Svobodová</cp:lastModifiedBy>
  <cp:revision>103</cp:revision>
  <dcterms:created xsi:type="dcterms:W3CDTF">2016-02-24T09:13:20Z</dcterms:created>
  <dcterms:modified xsi:type="dcterms:W3CDTF">2016-03-15T19:08:11Z</dcterms:modified>
</cp:coreProperties>
</file>