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293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6D3A3-B306-4533-9E57-907D9D87B0E5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54FCC-EED7-46FE-8481-DC0E647D4D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2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54FCC-EED7-46FE-8481-DC0E647D4DE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068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56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2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84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84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37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03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83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25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40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70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55EEA-3880-44AE-981F-9A42140F649C}" type="datetimeFigureOut">
              <a:rPr lang="cs-CZ" smtClean="0"/>
              <a:t>28. 2. 2015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BFEAE-11B8-4898-BAF7-193F9CB3A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15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Organização lexical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r>
              <a:rPr lang="pt-PT" dirty="0" smtClean="0">
                <a:solidFill>
                  <a:schemeClr val="tx1"/>
                </a:solidFill>
              </a:rPr>
              <a:t>homonímia</a:t>
            </a:r>
            <a:r>
              <a:rPr lang="pt-PT" dirty="0" smtClean="0">
                <a:solidFill>
                  <a:schemeClr val="tx1"/>
                </a:solidFill>
              </a:rPr>
              <a:t>, polissemia, antonímia, hiponímia, hiperonímia, meronímia, holonímia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7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Polissemia irregular: coração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b="1" i="1" dirty="0" smtClean="0"/>
              <a:t>Coração</a:t>
            </a:r>
            <a:r>
              <a:rPr lang="pt-PT" dirty="0" smtClean="0"/>
              <a:t> de manteiga</a:t>
            </a:r>
            <a:r>
              <a:rPr lang="cs-CZ" dirty="0" smtClean="0"/>
              <a:t>/</a:t>
            </a:r>
            <a:r>
              <a:rPr lang="pt-PT" dirty="0" smtClean="0"/>
              <a:t> </a:t>
            </a:r>
            <a:r>
              <a:rPr lang="cs-CZ" dirty="0" err="1" smtClean="0"/>
              <a:t>derretido</a:t>
            </a:r>
            <a:r>
              <a:rPr lang="pt-PT" dirty="0" smtClean="0"/>
              <a:t> </a:t>
            </a:r>
            <a:r>
              <a:rPr lang="pt-PT" dirty="0" smtClean="0"/>
              <a:t>= </a:t>
            </a:r>
            <a:r>
              <a:rPr lang="cs-CZ" dirty="0" smtClean="0"/>
              <a:t>člověk měkkého srdce</a:t>
            </a:r>
            <a:endParaRPr lang="pt-PT" dirty="0" smtClean="0"/>
          </a:p>
          <a:p>
            <a:r>
              <a:rPr lang="pt-PT" dirty="0" smtClean="0"/>
              <a:t>Ditames do </a:t>
            </a:r>
            <a:r>
              <a:rPr lang="pt-PT" b="1" dirty="0" smtClean="0"/>
              <a:t>coração</a:t>
            </a:r>
            <a:r>
              <a:rPr lang="cs-CZ" dirty="0" smtClean="0"/>
              <a:t>= hlas srdce</a:t>
            </a:r>
            <a:endParaRPr lang="pt-PT" dirty="0" smtClean="0"/>
          </a:p>
          <a:p>
            <a:r>
              <a:rPr lang="pt-PT" dirty="0" smtClean="0"/>
              <a:t>Com/de todo o </a:t>
            </a:r>
            <a:r>
              <a:rPr lang="pt-PT" b="1" dirty="0"/>
              <a:t>coração </a:t>
            </a:r>
            <a:r>
              <a:rPr lang="cs-CZ" dirty="0" smtClean="0"/>
              <a:t>o </a:t>
            </a:r>
            <a:r>
              <a:rPr lang="cs-CZ" dirty="0" smtClean="0"/>
              <a:t>= z celého srdce, milerád</a:t>
            </a:r>
            <a:endParaRPr lang="pt-PT" dirty="0" smtClean="0"/>
          </a:p>
          <a:p>
            <a:r>
              <a:rPr lang="pt-PT" dirty="0" smtClean="0"/>
              <a:t>Com dor de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s bolestí v srdci </a:t>
            </a:r>
            <a:endParaRPr lang="pt-PT" dirty="0" smtClean="0"/>
          </a:p>
          <a:p>
            <a:r>
              <a:rPr lang="pt-PT" dirty="0" smtClean="0"/>
              <a:t>Com o </a:t>
            </a:r>
            <a:r>
              <a:rPr lang="pt-PT" b="1" dirty="0"/>
              <a:t>coração </a:t>
            </a:r>
            <a:r>
              <a:rPr lang="pt-PT" dirty="0" smtClean="0"/>
              <a:t>em </a:t>
            </a:r>
            <a:r>
              <a:rPr lang="pt-PT" dirty="0" smtClean="0"/>
              <a:t>fest</a:t>
            </a:r>
            <a:r>
              <a:rPr lang="cs-CZ" dirty="0" smtClean="0"/>
              <a:t>a= s rozjásaným srdcem, celý rozjásaný</a:t>
            </a:r>
            <a:endParaRPr lang="pt-PT" dirty="0" smtClean="0"/>
          </a:p>
          <a:p>
            <a:r>
              <a:rPr lang="pt-PT" dirty="0" smtClean="0"/>
              <a:t>Com o bater do </a:t>
            </a:r>
            <a:r>
              <a:rPr lang="pt-PT" b="1" dirty="0"/>
              <a:t>coração </a:t>
            </a:r>
            <a:r>
              <a:rPr lang="cs-CZ" dirty="0" smtClean="0"/>
              <a:t>=</a:t>
            </a:r>
            <a:r>
              <a:rPr lang="cs-CZ" dirty="0" smtClean="0"/>
              <a:t>s tlukoucím srdcem</a:t>
            </a:r>
            <a:endParaRPr lang="pt-PT" dirty="0" smtClean="0"/>
          </a:p>
          <a:p>
            <a:r>
              <a:rPr lang="pt-PT" dirty="0" smtClean="0"/>
              <a:t>Do fundo do </a:t>
            </a:r>
            <a:r>
              <a:rPr lang="pt-PT" b="1" dirty="0"/>
              <a:t>coração </a:t>
            </a:r>
            <a:r>
              <a:rPr lang="cs-CZ" dirty="0" smtClean="0"/>
              <a:t>=  </a:t>
            </a:r>
            <a:r>
              <a:rPr lang="cs-CZ" dirty="0" smtClean="0"/>
              <a:t>v hloubi srdce</a:t>
            </a:r>
            <a:endParaRPr lang="pt-PT" dirty="0" smtClean="0"/>
          </a:p>
          <a:p>
            <a:r>
              <a:rPr lang="pt-PT" dirty="0" smtClean="0"/>
              <a:t>Em forma de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srdcovitý</a:t>
            </a:r>
            <a:endParaRPr lang="pt-PT" dirty="0" smtClean="0"/>
          </a:p>
          <a:p>
            <a:r>
              <a:rPr lang="pt-PT" dirty="0" smtClean="0"/>
              <a:t>Sem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bezcitně, necitelný</a:t>
            </a:r>
            <a:endParaRPr lang="pt-PT" dirty="0" smtClean="0"/>
          </a:p>
          <a:p>
            <a:r>
              <a:rPr lang="pt-PT" dirty="0" smtClean="0"/>
              <a:t>De corta</a:t>
            </a:r>
            <a:r>
              <a:rPr lang="cs-CZ" dirty="0" smtClean="0"/>
              <a:t>r</a:t>
            </a:r>
            <a:r>
              <a:rPr lang="pt-PT" dirty="0" smtClean="0"/>
              <a:t> o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srdcervoucí</a:t>
            </a:r>
            <a:endParaRPr lang="pt-PT" dirty="0" smtClean="0"/>
          </a:p>
          <a:p>
            <a:r>
              <a:rPr lang="pt-PT" dirty="0" smtClean="0"/>
              <a:t>Em pleno </a:t>
            </a:r>
            <a:r>
              <a:rPr lang="pt-PT" b="1" dirty="0"/>
              <a:t>coração </a:t>
            </a:r>
            <a:r>
              <a:rPr lang="pt-PT" dirty="0" smtClean="0"/>
              <a:t>da </a:t>
            </a:r>
            <a:r>
              <a:rPr lang="pt-PT" dirty="0" smtClean="0"/>
              <a:t>Valáquia</a:t>
            </a:r>
            <a:r>
              <a:rPr lang="cs-CZ" dirty="0" smtClean="0"/>
              <a:t>– v samém srdci </a:t>
            </a:r>
            <a:r>
              <a:rPr lang="cs-CZ" dirty="0" smtClean="0"/>
              <a:t>Valašska</a:t>
            </a:r>
            <a:endParaRPr lang="pt-PT" dirty="0" smtClean="0"/>
          </a:p>
          <a:p>
            <a:r>
              <a:rPr lang="pt-PT" dirty="0" smtClean="0"/>
              <a:t>No </a:t>
            </a:r>
            <a:r>
              <a:rPr lang="pt-PT" b="1" dirty="0"/>
              <a:t>coração </a:t>
            </a:r>
            <a:r>
              <a:rPr lang="pt-PT" dirty="0" smtClean="0"/>
              <a:t>do </a:t>
            </a:r>
            <a:r>
              <a:rPr lang="pt-PT" dirty="0" smtClean="0"/>
              <a:t>inverno</a:t>
            </a:r>
            <a:r>
              <a:rPr lang="cs-CZ" dirty="0" smtClean="0"/>
              <a:t> = uprostřed zimy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60745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/>
              <a:t>Polissemia irregular: coração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dirty="0"/>
              <a:t>Ver até o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vidět do duše</a:t>
            </a:r>
            <a:endParaRPr lang="pt-PT" dirty="0"/>
          </a:p>
          <a:p>
            <a:r>
              <a:rPr lang="pt-PT" dirty="0"/>
              <a:t>Abrandar o </a:t>
            </a:r>
            <a:r>
              <a:rPr lang="pt-PT" b="1" dirty="0"/>
              <a:t>coração </a:t>
            </a:r>
            <a:r>
              <a:rPr lang="pt-PT" dirty="0" smtClean="0"/>
              <a:t>de </a:t>
            </a:r>
            <a:r>
              <a:rPr lang="pt-PT" dirty="0" smtClean="0"/>
              <a:t>alquém</a:t>
            </a:r>
            <a:r>
              <a:rPr lang="cs-CZ" dirty="0" smtClean="0"/>
              <a:t>= uprosit koho</a:t>
            </a:r>
            <a:endParaRPr lang="pt-PT" dirty="0"/>
          </a:p>
          <a:p>
            <a:r>
              <a:rPr lang="pt-PT" dirty="0"/>
              <a:t>Abrir o </a:t>
            </a:r>
            <a:r>
              <a:rPr lang="pt-PT" b="1" dirty="0"/>
              <a:t>coração </a:t>
            </a:r>
            <a:r>
              <a:rPr lang="cs-CZ" dirty="0" smtClean="0"/>
              <a:t>=</a:t>
            </a:r>
            <a:r>
              <a:rPr lang="cs-CZ" dirty="0" smtClean="0"/>
              <a:t>svěřit se </a:t>
            </a:r>
            <a:endParaRPr lang="pt-PT" dirty="0"/>
          </a:p>
          <a:p>
            <a:r>
              <a:rPr lang="pt-PT" dirty="0" smtClean="0"/>
              <a:t>Cortar/ferir </a:t>
            </a:r>
            <a:r>
              <a:rPr lang="pt-PT" dirty="0"/>
              <a:t>o </a:t>
            </a:r>
            <a:r>
              <a:rPr lang="pt-PT" b="1" dirty="0"/>
              <a:t>coração </a:t>
            </a:r>
            <a:r>
              <a:rPr lang="cs-CZ" dirty="0" smtClean="0"/>
              <a:t>=</a:t>
            </a:r>
            <a:r>
              <a:rPr lang="cs-CZ" dirty="0" smtClean="0"/>
              <a:t>rozdrásat srdce</a:t>
            </a:r>
            <a:endParaRPr lang="pt-PT" dirty="0"/>
          </a:p>
          <a:p>
            <a:r>
              <a:rPr lang="pt-PT" dirty="0" smtClean="0"/>
              <a:t>Deitar</a:t>
            </a:r>
            <a:r>
              <a:rPr lang="cs-CZ" dirty="0" smtClean="0"/>
              <a:t>/</a:t>
            </a:r>
            <a:r>
              <a:rPr lang="pt-PT" dirty="0" smtClean="0"/>
              <a:t>botar </a:t>
            </a:r>
            <a:r>
              <a:rPr lang="pt-PT" dirty="0"/>
              <a:t>o </a:t>
            </a:r>
            <a:r>
              <a:rPr lang="pt-PT" b="1" dirty="0"/>
              <a:t>coração </a:t>
            </a:r>
            <a:r>
              <a:rPr lang="pt-PT" dirty="0" smtClean="0"/>
              <a:t>pela </a:t>
            </a:r>
            <a:r>
              <a:rPr lang="pt-PT" dirty="0" smtClean="0"/>
              <a:t>boca</a:t>
            </a:r>
            <a:r>
              <a:rPr lang="cs-CZ" dirty="0" smtClean="0"/>
              <a:t> = mít jazyk na vestě</a:t>
            </a:r>
            <a:endParaRPr lang="pt-PT" dirty="0"/>
          </a:p>
          <a:p>
            <a:r>
              <a:rPr lang="pt-PT" dirty="0"/>
              <a:t>Falar com o </a:t>
            </a:r>
            <a:r>
              <a:rPr lang="pt-PT" b="1" dirty="0"/>
              <a:t>coração </a:t>
            </a:r>
            <a:r>
              <a:rPr lang="pt-PT" dirty="0" smtClean="0"/>
              <a:t>nas </a:t>
            </a:r>
            <a:r>
              <a:rPr lang="pt-PT" dirty="0" smtClean="0"/>
              <a:t>mãos</a:t>
            </a:r>
            <a:r>
              <a:rPr lang="cs-CZ" dirty="0" smtClean="0"/>
              <a:t> = co na srdci to na jazyku</a:t>
            </a:r>
            <a:endParaRPr lang="pt-PT" dirty="0"/>
          </a:p>
          <a:p>
            <a:r>
              <a:rPr lang="pt-PT" dirty="0"/>
              <a:t>Fazer o </a:t>
            </a:r>
            <a:r>
              <a:rPr lang="pt-PT" b="1" dirty="0"/>
              <a:t>coração </a:t>
            </a:r>
            <a:r>
              <a:rPr lang="pt-PT" dirty="0" smtClean="0"/>
              <a:t>doer</a:t>
            </a:r>
            <a:r>
              <a:rPr lang="cs-CZ" dirty="0" smtClean="0"/>
              <a:t>/</a:t>
            </a:r>
            <a:r>
              <a:rPr lang="cs-CZ" dirty="0" err="1" smtClean="0"/>
              <a:t>sangrar</a:t>
            </a:r>
            <a:r>
              <a:rPr lang="cs-CZ" dirty="0" smtClean="0"/>
              <a:t> </a:t>
            </a:r>
            <a:r>
              <a:rPr lang="cs-CZ" dirty="0" smtClean="0"/>
              <a:t>= </a:t>
            </a:r>
            <a:r>
              <a:rPr lang="cs-CZ" dirty="0" smtClean="0"/>
              <a:t>drásat </a:t>
            </a:r>
            <a:r>
              <a:rPr lang="cs-CZ" dirty="0" smtClean="0"/>
              <a:t>srdce</a:t>
            </a:r>
            <a:endParaRPr lang="pt-PT" dirty="0"/>
          </a:p>
          <a:p>
            <a:r>
              <a:rPr lang="pt-PT" dirty="0"/>
              <a:t>Fazer das tripas o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dělat z nouze ctnost</a:t>
            </a:r>
            <a:endParaRPr lang="pt-PT" dirty="0"/>
          </a:p>
          <a:p>
            <a:r>
              <a:rPr lang="pt-PT" dirty="0"/>
              <a:t>Pôr o </a:t>
            </a:r>
            <a:r>
              <a:rPr lang="pt-PT" b="1" dirty="0"/>
              <a:t>coração </a:t>
            </a:r>
            <a:r>
              <a:rPr lang="pt-PT" dirty="0" smtClean="0"/>
              <a:t>à </a:t>
            </a:r>
            <a:r>
              <a:rPr lang="pt-PT" dirty="0" smtClean="0"/>
              <a:t>larga</a:t>
            </a:r>
            <a:r>
              <a:rPr lang="cs-CZ" dirty="0" smtClean="0"/>
              <a:t> = brát něco na lehkou váhu</a:t>
            </a:r>
            <a:endParaRPr lang="pt-PT" dirty="0"/>
          </a:p>
          <a:p>
            <a:r>
              <a:rPr lang="pt-PT" dirty="0"/>
              <a:t>Ter grande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mít velké srdce</a:t>
            </a:r>
            <a:endParaRPr lang="pt-PT" dirty="0"/>
          </a:p>
          <a:p>
            <a:r>
              <a:rPr lang="pt-PT" dirty="0"/>
              <a:t>Trazer o </a:t>
            </a:r>
            <a:r>
              <a:rPr lang="pt-PT" b="1" dirty="0"/>
              <a:t>coração </a:t>
            </a:r>
            <a:r>
              <a:rPr lang="pt-PT" dirty="0" smtClean="0"/>
              <a:t>no </a:t>
            </a:r>
            <a:r>
              <a:rPr lang="pt-PT" dirty="0" smtClean="0"/>
              <a:t>rosto</a:t>
            </a:r>
            <a:r>
              <a:rPr lang="cs-CZ" dirty="0" smtClean="0"/>
              <a:t> = mít srdce na jazyku</a:t>
            </a:r>
            <a:endParaRPr lang="pt-PT" dirty="0"/>
          </a:p>
          <a:p>
            <a:r>
              <a:rPr lang="pt-PT" dirty="0"/>
              <a:t>Isso tira-me um peso do </a:t>
            </a:r>
            <a:r>
              <a:rPr lang="pt-PT" b="1" dirty="0"/>
              <a:t>coração </a:t>
            </a:r>
            <a:r>
              <a:rPr lang="cs-CZ" dirty="0" smtClean="0"/>
              <a:t>= </a:t>
            </a:r>
            <a:r>
              <a:rPr lang="cs-CZ" dirty="0" smtClean="0"/>
              <a:t>tím mi padá kámen ze srdce</a:t>
            </a:r>
            <a:endParaRPr lang="pt-PT" dirty="0"/>
          </a:p>
          <a:p>
            <a:r>
              <a:rPr lang="pt-PT" dirty="0"/>
              <a:t>O </a:t>
            </a:r>
            <a:r>
              <a:rPr lang="pt-PT" b="1" dirty="0"/>
              <a:t>coração </a:t>
            </a:r>
            <a:r>
              <a:rPr lang="pt-PT" dirty="0" smtClean="0"/>
              <a:t>caiu-lhes  </a:t>
            </a:r>
            <a:r>
              <a:rPr lang="pt-PT" dirty="0"/>
              <a:t>aos </a:t>
            </a:r>
            <a:r>
              <a:rPr lang="pt-PT" dirty="0" smtClean="0"/>
              <a:t>pés</a:t>
            </a:r>
            <a:r>
              <a:rPr lang="cs-CZ" dirty="0" smtClean="0"/>
              <a:t> = srdce mu spadlo do kalhot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383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Polissemia</a:t>
            </a:r>
            <a:r>
              <a:rPr lang="cs-CZ" b="1" dirty="0" smtClean="0"/>
              <a:t> </a:t>
            </a:r>
            <a:r>
              <a:rPr lang="cs-CZ" b="1" dirty="0" err="1" smtClean="0"/>
              <a:t>regular</a:t>
            </a:r>
            <a:r>
              <a:rPr lang="cs-CZ" b="1" dirty="0" smtClean="0"/>
              <a:t> </a:t>
            </a:r>
            <a:r>
              <a:rPr lang="cs-CZ" b="1" dirty="0" err="1" smtClean="0"/>
              <a:t>compatível</a:t>
            </a:r>
            <a:r>
              <a:rPr lang="cs-CZ" b="1" dirty="0" smtClean="0"/>
              <a:t>/</a:t>
            </a:r>
            <a:r>
              <a:rPr lang="cs-CZ" b="1" dirty="0" err="1" smtClean="0"/>
              <a:t>incompatível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pt-PT" b="1" dirty="0" smtClean="0"/>
          </a:p>
          <a:p>
            <a:pPr marL="0" indent="0" algn="ctr">
              <a:buNone/>
            </a:pPr>
            <a:r>
              <a:rPr lang="cs-CZ" b="1" dirty="0" smtClean="0"/>
              <a:t>A </a:t>
            </a:r>
            <a:r>
              <a:rPr lang="cs-CZ" b="1" dirty="0" err="1" smtClean="0"/>
              <a:t>polissemia</a:t>
            </a:r>
            <a:r>
              <a:rPr lang="cs-CZ" b="1" dirty="0" smtClean="0"/>
              <a:t> </a:t>
            </a:r>
            <a:r>
              <a:rPr lang="cs-CZ" b="1" dirty="0" err="1" smtClean="0"/>
              <a:t>compatível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 err="1" smtClean="0"/>
              <a:t>dois</a:t>
            </a:r>
            <a:r>
              <a:rPr lang="cs-CZ" dirty="0" smtClean="0"/>
              <a:t> </a:t>
            </a:r>
            <a:r>
              <a:rPr lang="cs-CZ" dirty="0" err="1" smtClean="0"/>
              <a:t>sentidos</a:t>
            </a:r>
            <a:r>
              <a:rPr lang="cs-CZ" dirty="0" smtClean="0"/>
              <a:t> da </a:t>
            </a:r>
            <a:r>
              <a:rPr lang="cs-CZ" dirty="0" err="1" smtClean="0"/>
              <a:t>palavra</a:t>
            </a:r>
            <a:r>
              <a:rPr lang="cs-CZ" dirty="0" smtClean="0"/>
              <a:t> </a:t>
            </a:r>
            <a:r>
              <a:rPr lang="cs-CZ" dirty="0" err="1" smtClean="0"/>
              <a:t>podem</a:t>
            </a:r>
            <a:r>
              <a:rPr lang="cs-CZ" dirty="0" smtClean="0"/>
              <a:t> </a:t>
            </a:r>
            <a:r>
              <a:rPr lang="cs-CZ" dirty="0" err="1" smtClean="0"/>
              <a:t>estar</a:t>
            </a:r>
            <a:r>
              <a:rPr lang="cs-CZ" dirty="0" smtClean="0"/>
              <a:t> na </a:t>
            </a:r>
            <a:r>
              <a:rPr lang="cs-CZ" dirty="0" err="1" smtClean="0"/>
              <a:t>mesma</a:t>
            </a:r>
            <a:r>
              <a:rPr lang="cs-CZ" dirty="0"/>
              <a:t> </a:t>
            </a:r>
            <a:r>
              <a:rPr lang="cs-CZ" dirty="0" err="1" smtClean="0"/>
              <a:t>frase</a:t>
            </a:r>
            <a:r>
              <a:rPr lang="cs-CZ" dirty="0" smtClean="0"/>
              <a:t> : </a:t>
            </a:r>
          </a:p>
          <a:p>
            <a:r>
              <a:rPr lang="cs-CZ" b="1" i="1" dirty="0" smtClean="0"/>
              <a:t>O </a:t>
            </a:r>
            <a:r>
              <a:rPr lang="cs-CZ" b="1" i="1" dirty="0" err="1" smtClean="0"/>
              <a:t>relatório</a:t>
            </a:r>
            <a:r>
              <a:rPr lang="cs-CZ" b="1" i="1" dirty="0" smtClean="0"/>
              <a:t> </a:t>
            </a:r>
            <a:r>
              <a:rPr lang="cs-CZ" i="1" dirty="0" err="1" smtClean="0"/>
              <a:t>era</a:t>
            </a:r>
            <a:r>
              <a:rPr lang="cs-CZ" i="1" dirty="0" smtClean="0"/>
              <a:t> </a:t>
            </a:r>
            <a:r>
              <a:rPr lang="cs-CZ" i="1" dirty="0" err="1" smtClean="0"/>
              <a:t>falso</a:t>
            </a:r>
            <a:r>
              <a:rPr lang="cs-CZ" b="1" i="1" dirty="0" smtClean="0"/>
              <a:t>. O </a:t>
            </a:r>
            <a:r>
              <a:rPr lang="cs-CZ" b="1" i="1" dirty="0" err="1" smtClean="0"/>
              <a:t>relatório</a:t>
            </a:r>
            <a:r>
              <a:rPr lang="cs-CZ" b="1" i="1" dirty="0" smtClean="0"/>
              <a:t> </a:t>
            </a:r>
            <a:r>
              <a:rPr lang="cs-CZ" i="1" dirty="0" err="1" smtClean="0"/>
              <a:t>foi</a:t>
            </a:r>
            <a:r>
              <a:rPr lang="cs-CZ" i="1" dirty="0" smtClean="0"/>
              <a:t> </a:t>
            </a:r>
            <a:r>
              <a:rPr lang="cs-CZ" i="1" dirty="0" err="1" smtClean="0"/>
              <a:t>rasgado</a:t>
            </a:r>
            <a:r>
              <a:rPr lang="cs-CZ" dirty="0" smtClean="0"/>
              <a:t>.</a:t>
            </a:r>
          </a:p>
          <a:p>
            <a:r>
              <a:rPr lang="cs-CZ" dirty="0" smtClean="0"/>
              <a:t>O </a:t>
            </a:r>
            <a:r>
              <a:rPr lang="cs-CZ" dirty="0" err="1" smtClean="0"/>
              <a:t>relatório</a:t>
            </a:r>
            <a:r>
              <a:rPr lang="cs-CZ" dirty="0" smtClean="0"/>
              <a:t> </a:t>
            </a:r>
            <a:r>
              <a:rPr lang="cs-CZ" dirty="0" err="1" smtClean="0"/>
              <a:t>era</a:t>
            </a:r>
            <a:r>
              <a:rPr lang="cs-CZ" dirty="0" smtClean="0"/>
              <a:t> </a:t>
            </a:r>
            <a:r>
              <a:rPr lang="cs-CZ" dirty="0" err="1" smtClean="0"/>
              <a:t>falso</a:t>
            </a:r>
            <a:r>
              <a:rPr lang="cs-CZ" dirty="0" smtClean="0"/>
              <a:t> e </a:t>
            </a:r>
            <a:r>
              <a:rPr lang="cs-CZ" dirty="0" err="1" smtClean="0"/>
              <a:t>foi</a:t>
            </a:r>
            <a:r>
              <a:rPr lang="cs-CZ" dirty="0" smtClean="0"/>
              <a:t> </a:t>
            </a:r>
            <a:r>
              <a:rPr lang="cs-CZ" dirty="0" err="1" smtClean="0"/>
              <a:t>rasgado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pt-PT" b="1" dirty="0" smtClean="0"/>
          </a:p>
          <a:p>
            <a:pPr marL="0" indent="0" algn="ctr">
              <a:buNone/>
            </a:pPr>
            <a:r>
              <a:rPr lang="cs-CZ" b="1" dirty="0" smtClean="0"/>
              <a:t>A </a:t>
            </a:r>
            <a:r>
              <a:rPr lang="cs-CZ" b="1" dirty="0" err="1"/>
              <a:t>polissemia</a:t>
            </a:r>
            <a:r>
              <a:rPr lang="cs-CZ" b="1" dirty="0"/>
              <a:t> </a:t>
            </a:r>
            <a:r>
              <a:rPr lang="cs-CZ" b="1" dirty="0" err="1" smtClean="0"/>
              <a:t>incompatível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 err="1"/>
              <a:t>dois</a:t>
            </a:r>
            <a:r>
              <a:rPr lang="cs-CZ" dirty="0"/>
              <a:t> </a:t>
            </a:r>
            <a:r>
              <a:rPr lang="cs-CZ" dirty="0" err="1"/>
              <a:t>sentidos</a:t>
            </a:r>
            <a:r>
              <a:rPr lang="cs-CZ" dirty="0"/>
              <a:t> da </a:t>
            </a:r>
            <a:r>
              <a:rPr lang="cs-CZ" dirty="0" err="1"/>
              <a:t>palavra</a:t>
            </a:r>
            <a:r>
              <a:rPr lang="cs-CZ" dirty="0"/>
              <a:t> </a:t>
            </a:r>
            <a:r>
              <a:rPr lang="pt-PT" b="1" dirty="0" smtClean="0"/>
              <a:t>não</a:t>
            </a:r>
            <a:r>
              <a:rPr lang="pt-PT" dirty="0" smtClean="0"/>
              <a:t> </a:t>
            </a:r>
            <a:r>
              <a:rPr lang="cs-CZ" dirty="0" err="1" smtClean="0"/>
              <a:t>podem</a:t>
            </a:r>
            <a:r>
              <a:rPr lang="cs-CZ" dirty="0" smtClean="0"/>
              <a:t> </a:t>
            </a:r>
            <a:r>
              <a:rPr lang="cs-CZ" dirty="0" err="1"/>
              <a:t>estar</a:t>
            </a:r>
            <a:r>
              <a:rPr lang="cs-CZ" dirty="0"/>
              <a:t> na </a:t>
            </a:r>
            <a:r>
              <a:rPr lang="cs-CZ" dirty="0" err="1"/>
              <a:t>mesma</a:t>
            </a:r>
            <a:r>
              <a:rPr lang="cs-CZ" dirty="0"/>
              <a:t> </a:t>
            </a:r>
            <a:r>
              <a:rPr lang="cs-CZ" dirty="0" err="1"/>
              <a:t>frase</a:t>
            </a:r>
            <a:r>
              <a:rPr lang="cs-CZ" dirty="0"/>
              <a:t> </a:t>
            </a:r>
            <a:endParaRPr lang="pt-PT" dirty="0" smtClean="0"/>
          </a:p>
          <a:p>
            <a:r>
              <a:rPr lang="pt-PT" i="1" dirty="0" smtClean="0"/>
              <a:t>Ele partiu um</a:t>
            </a:r>
            <a:r>
              <a:rPr lang="pt-PT" b="1" i="1" dirty="0" smtClean="0"/>
              <a:t> copo</a:t>
            </a:r>
            <a:r>
              <a:rPr lang="cs-CZ" i="1" dirty="0" smtClean="0"/>
              <a:t>. </a:t>
            </a:r>
            <a:r>
              <a:rPr lang="pt-PT" i="1" dirty="0" smtClean="0"/>
              <a:t>Ele pôs o </a:t>
            </a:r>
            <a:r>
              <a:rPr lang="pt-PT" b="1" i="1" dirty="0" smtClean="0"/>
              <a:t>copo </a:t>
            </a:r>
            <a:r>
              <a:rPr lang="pt-PT" i="1" dirty="0" smtClean="0"/>
              <a:t>de vinagre </a:t>
            </a:r>
            <a:r>
              <a:rPr lang="pt-PT" i="1" dirty="0" smtClean="0"/>
              <a:t>no molho</a:t>
            </a:r>
            <a:r>
              <a:rPr lang="cs-CZ" dirty="0" smtClean="0"/>
              <a:t>.</a:t>
            </a:r>
            <a:endParaRPr lang="cs-CZ" dirty="0"/>
          </a:p>
          <a:p>
            <a:r>
              <a:rPr lang="pt-PT" b="1" i="1" dirty="0" smtClean="0">
                <a:latin typeface="Times New Roman"/>
                <a:cs typeface="Times New Roman"/>
              </a:rPr>
              <a:t>*</a:t>
            </a:r>
            <a:r>
              <a:rPr lang="pt-PT" b="1" i="1" dirty="0" smtClean="0"/>
              <a:t>Ele partiu um copo de vinagre no molho</a:t>
            </a:r>
            <a:r>
              <a:rPr lang="cs-CZ" dirty="0" smtClean="0"/>
              <a:t>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84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Polissemia de outras classes lexicais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 dirty="0" smtClean="0"/>
              <a:t>                          VERBOS 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sz="4000" b="1" dirty="0" smtClean="0"/>
              <a:t>fechar/abrir</a:t>
            </a:r>
            <a:r>
              <a:rPr lang="pt-PT" sz="4000" dirty="0" smtClean="0"/>
              <a:t> os olhos (ações físicas)</a:t>
            </a:r>
          </a:p>
          <a:p>
            <a:pPr marL="0" indent="0">
              <a:buNone/>
            </a:pPr>
            <a:r>
              <a:rPr lang="pt-PT" sz="4000" b="1" dirty="0" smtClean="0"/>
              <a:t>fechar</a:t>
            </a:r>
            <a:r>
              <a:rPr lang="pt-PT" sz="4000" dirty="0" smtClean="0"/>
              <a:t> a sessão, o balanço, o contrato</a:t>
            </a:r>
          </a:p>
          <a:p>
            <a:pPr marL="0" indent="0">
              <a:buNone/>
            </a:pPr>
            <a:r>
              <a:rPr lang="pt-PT" sz="4000" b="1" dirty="0" smtClean="0"/>
              <a:t>abrir</a:t>
            </a:r>
            <a:r>
              <a:rPr lang="pt-PT" sz="4000" dirty="0" smtClean="0"/>
              <a:t> a aula com uma anedota, a sessão, falência (ações </a:t>
            </a:r>
            <a:r>
              <a:rPr lang="pt-PT" sz="4000" b="1" dirty="0"/>
              <a:t>abstratas</a:t>
            </a:r>
            <a:r>
              <a:rPr lang="pt-PT" sz="4000" dirty="0" smtClean="0"/>
              <a:t>)</a:t>
            </a:r>
            <a:endParaRPr lang="pt-PT" sz="4000" dirty="0"/>
          </a:p>
        </p:txBody>
      </p:sp>
    </p:spTree>
    <p:extLst>
      <p:ext uri="{BB962C8B-B14F-4D97-AF65-F5344CB8AC3E}">
        <p14:creationId xmlns:p14="http://schemas.microsoft.com/office/powerpoint/2010/main" val="4031616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/>
              <a:t>Polissemia de outras classes lexicais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 smtClean="0"/>
              <a:t>                                    </a:t>
            </a:r>
            <a:r>
              <a:rPr lang="pt-PT" b="1" dirty="0" smtClean="0"/>
              <a:t>ADJETIVOS</a:t>
            </a:r>
            <a:endParaRPr lang="pt-PT" b="1" dirty="0"/>
          </a:p>
          <a:p>
            <a:pPr marL="0" indent="0">
              <a:buNone/>
            </a:pPr>
            <a:r>
              <a:rPr lang="pt-PT" dirty="0" smtClean="0"/>
              <a:t> </a:t>
            </a:r>
          </a:p>
          <a:p>
            <a:pPr marL="0" indent="0">
              <a:buNone/>
            </a:pPr>
            <a:r>
              <a:rPr lang="pt-PT" dirty="0" smtClean="0"/>
              <a:t>O Vasco é </a:t>
            </a:r>
            <a:r>
              <a:rPr lang="pt-PT" b="1" i="1" dirty="0" smtClean="0"/>
              <a:t>um</a:t>
            </a:r>
            <a:r>
              <a:rPr lang="pt-PT" dirty="0" smtClean="0"/>
              <a:t> </a:t>
            </a:r>
            <a:r>
              <a:rPr lang="pt-PT" b="1" i="1" dirty="0" smtClean="0"/>
              <a:t>grande jogador</a:t>
            </a:r>
            <a:r>
              <a:rPr lang="pt-PT" dirty="0" smtClean="0"/>
              <a:t>. (elevada capacidade do jogador)</a:t>
            </a:r>
          </a:p>
          <a:p>
            <a:pPr marL="0" indent="0">
              <a:buNone/>
            </a:pPr>
            <a:r>
              <a:rPr lang="pt-PT" dirty="0" smtClean="0"/>
              <a:t>O Vasco é </a:t>
            </a:r>
            <a:r>
              <a:rPr lang="pt-PT" b="1" i="1" dirty="0" smtClean="0"/>
              <a:t>um jogador grande. </a:t>
            </a:r>
            <a:r>
              <a:rPr lang="pt-PT" dirty="0" smtClean="0"/>
              <a:t>(estatura física)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Ela é </a:t>
            </a:r>
            <a:r>
              <a:rPr lang="pt-PT" b="1" i="1" dirty="0" smtClean="0"/>
              <a:t>uma pessoa boa</a:t>
            </a:r>
            <a:r>
              <a:rPr lang="pt-PT" dirty="0" smtClean="0"/>
              <a:t>. (bondosa)</a:t>
            </a:r>
          </a:p>
          <a:p>
            <a:pPr marL="0" indent="0">
              <a:buNone/>
            </a:pPr>
            <a:r>
              <a:rPr lang="pt-PT" dirty="0" smtClean="0"/>
              <a:t>Ela é </a:t>
            </a:r>
            <a:r>
              <a:rPr lang="pt-PT" b="1" i="1" dirty="0" smtClean="0"/>
              <a:t>uma boa médica</a:t>
            </a:r>
            <a:r>
              <a:rPr lang="pt-PT" dirty="0" smtClean="0"/>
              <a:t>. (competente)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733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/>
              <a:t>Polissemia de outras classes lexicais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 smtClean="0"/>
              <a:t>                              </a:t>
            </a:r>
            <a:r>
              <a:rPr lang="pt-PT" b="1" dirty="0" smtClean="0"/>
              <a:t>PREPOSIÇÕES</a:t>
            </a:r>
            <a:endParaRPr lang="pt-PT" b="1" dirty="0"/>
          </a:p>
          <a:p>
            <a:r>
              <a:rPr lang="pt-PT" dirty="0" smtClean="0"/>
              <a:t>O livro está </a:t>
            </a:r>
            <a:r>
              <a:rPr lang="pt-PT" b="1" i="1" dirty="0" smtClean="0"/>
              <a:t>em</a:t>
            </a:r>
            <a:r>
              <a:rPr lang="pt-PT" dirty="0" smtClean="0"/>
              <a:t> Lisboa. (inclusão geográfica)</a:t>
            </a:r>
          </a:p>
          <a:p>
            <a:r>
              <a:rPr lang="pt-PT" dirty="0" smtClean="0"/>
              <a:t>O futuro está </a:t>
            </a:r>
            <a:r>
              <a:rPr lang="pt-PT" b="1" i="1" dirty="0" smtClean="0"/>
              <a:t>em</a:t>
            </a:r>
            <a:r>
              <a:rPr lang="pt-PT" dirty="0" smtClean="0"/>
              <a:t> ti. </a:t>
            </a:r>
            <a:r>
              <a:rPr lang="pt-PT" dirty="0"/>
              <a:t>(inclusão </a:t>
            </a:r>
            <a:r>
              <a:rPr lang="pt-PT" dirty="0" smtClean="0"/>
              <a:t>metafórica)</a:t>
            </a:r>
            <a:endParaRPr lang="pt-PT" dirty="0"/>
          </a:p>
          <a:p>
            <a:r>
              <a:rPr lang="pt-PT" dirty="0" smtClean="0"/>
              <a:t>O peixo está </a:t>
            </a:r>
            <a:r>
              <a:rPr lang="pt-PT" b="1" i="1" dirty="0" smtClean="0"/>
              <a:t>em</a:t>
            </a:r>
            <a:r>
              <a:rPr lang="pt-PT" dirty="0" smtClean="0"/>
              <a:t> óleo quente. </a:t>
            </a:r>
            <a:r>
              <a:rPr lang="pt-PT" dirty="0"/>
              <a:t>(inclusão </a:t>
            </a:r>
            <a:r>
              <a:rPr lang="pt-PT" dirty="0" smtClean="0"/>
              <a:t>física)</a:t>
            </a:r>
            <a:endParaRPr lang="pt-PT" dirty="0"/>
          </a:p>
          <a:p>
            <a:r>
              <a:rPr lang="pt-PT" dirty="0" smtClean="0"/>
              <a:t>A avestruz está </a:t>
            </a:r>
            <a:r>
              <a:rPr lang="pt-PT" b="1" i="1" dirty="0"/>
              <a:t>em</a:t>
            </a:r>
            <a:r>
              <a:rPr lang="pt-PT" dirty="0"/>
              <a:t> </a:t>
            </a:r>
            <a:r>
              <a:rPr lang="pt-PT" dirty="0" smtClean="0"/>
              <a:t>pânico. </a:t>
            </a:r>
            <a:r>
              <a:rPr lang="pt-PT" dirty="0"/>
              <a:t>(inclusão </a:t>
            </a:r>
            <a:r>
              <a:rPr lang="pt-PT" dirty="0" smtClean="0"/>
              <a:t>psicológica)</a:t>
            </a:r>
          </a:p>
          <a:p>
            <a:r>
              <a:rPr lang="pt-PT" dirty="0" smtClean="0"/>
              <a:t>O sistema está </a:t>
            </a:r>
            <a:r>
              <a:rPr lang="pt-PT" b="1" i="1" dirty="0"/>
              <a:t>em</a:t>
            </a:r>
            <a:r>
              <a:rPr lang="pt-PT" dirty="0"/>
              <a:t> </a:t>
            </a:r>
            <a:r>
              <a:rPr lang="pt-PT" dirty="0" smtClean="0"/>
              <a:t>fases de testes. </a:t>
            </a:r>
            <a:r>
              <a:rPr lang="pt-PT" dirty="0"/>
              <a:t>(inclusão </a:t>
            </a:r>
            <a:r>
              <a:rPr lang="pt-PT" dirty="0" smtClean="0"/>
              <a:t>abstrata)</a:t>
            </a:r>
          </a:p>
          <a:p>
            <a:r>
              <a:rPr lang="pt-PT" dirty="0" smtClean="0"/>
              <a:t>Um dos condutores está </a:t>
            </a:r>
            <a:r>
              <a:rPr lang="pt-PT" b="1" i="1" dirty="0"/>
              <a:t>em</a:t>
            </a:r>
            <a:r>
              <a:rPr lang="pt-PT" dirty="0"/>
              <a:t> </a:t>
            </a:r>
            <a:r>
              <a:rPr lang="pt-PT" dirty="0" smtClean="0"/>
              <a:t>contramão. </a:t>
            </a:r>
            <a:r>
              <a:rPr lang="pt-PT" dirty="0"/>
              <a:t>(inclusão </a:t>
            </a:r>
            <a:r>
              <a:rPr lang="pt-PT" dirty="0" smtClean="0"/>
              <a:t>numa situação)</a:t>
            </a:r>
          </a:p>
          <a:p>
            <a:r>
              <a:rPr lang="pt-PT" dirty="0" smtClean="0"/>
              <a:t>O relatírio está </a:t>
            </a:r>
            <a:r>
              <a:rPr lang="pt-PT" b="1" i="1" dirty="0"/>
              <a:t>em</a:t>
            </a:r>
            <a:r>
              <a:rPr lang="pt-PT" dirty="0"/>
              <a:t> </a:t>
            </a:r>
            <a:r>
              <a:rPr lang="pt-PT" dirty="0" smtClean="0"/>
              <a:t>disquete. </a:t>
            </a:r>
            <a:r>
              <a:rPr lang="pt-PT" dirty="0"/>
              <a:t>(inclusão </a:t>
            </a:r>
            <a:r>
              <a:rPr lang="pt-PT" dirty="0" smtClean="0"/>
              <a:t>num suporte)</a:t>
            </a:r>
            <a:endParaRPr lang="pt-PT" dirty="0"/>
          </a:p>
          <a:p>
            <a:r>
              <a:rPr lang="pt-PT" dirty="0" smtClean="0"/>
              <a:t>O meu quadro está </a:t>
            </a:r>
            <a:r>
              <a:rPr lang="pt-PT" b="1" i="1" dirty="0"/>
              <a:t>em</a:t>
            </a:r>
            <a:r>
              <a:rPr lang="pt-PT" dirty="0"/>
              <a:t> </a:t>
            </a:r>
            <a:r>
              <a:rPr lang="pt-PT" dirty="0" smtClean="0"/>
              <a:t>pedaços. </a:t>
            </a:r>
            <a:r>
              <a:rPr lang="pt-PT" dirty="0"/>
              <a:t>(inclusão </a:t>
            </a:r>
            <a:r>
              <a:rPr lang="pt-PT" dirty="0" smtClean="0"/>
              <a:t>num estado)</a:t>
            </a:r>
            <a:endParaRPr lang="pt-PT" dirty="0"/>
          </a:p>
          <a:p>
            <a:r>
              <a:rPr lang="pt-PT" dirty="0" smtClean="0"/>
              <a:t>A minha vida está </a:t>
            </a:r>
            <a:r>
              <a:rPr lang="pt-PT" b="1" i="1" dirty="0"/>
              <a:t>em</a:t>
            </a:r>
            <a:r>
              <a:rPr lang="pt-PT" dirty="0"/>
              <a:t> </a:t>
            </a:r>
            <a:r>
              <a:rPr lang="pt-PT" dirty="0" smtClean="0"/>
              <a:t>pedaços. </a:t>
            </a:r>
            <a:r>
              <a:rPr lang="pt-PT" dirty="0"/>
              <a:t>(inclusão </a:t>
            </a:r>
            <a:r>
              <a:rPr lang="pt-PT" dirty="0" smtClean="0"/>
              <a:t>metafórica num estado)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013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SINONÍMIA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dirty="0" smtClean="0"/>
              <a:t>Chamam-se </a:t>
            </a:r>
            <a:r>
              <a:rPr lang="pt-PT" b="1" dirty="0" smtClean="0"/>
              <a:t>sinónimas</a:t>
            </a:r>
            <a:r>
              <a:rPr lang="pt-PT" dirty="0" smtClean="0"/>
              <a:t> as palavras distintas da mesma classe lexical com </a:t>
            </a:r>
            <a:r>
              <a:rPr lang="pt-PT" b="1" dirty="0" smtClean="0"/>
              <a:t>sentidos semelhantes</a:t>
            </a:r>
            <a:r>
              <a:rPr lang="pt-PT" dirty="0" smtClean="0"/>
              <a:t>: </a:t>
            </a:r>
          </a:p>
          <a:p>
            <a:pPr marL="0" indent="0" algn="ctr">
              <a:buNone/>
            </a:pPr>
            <a:r>
              <a:rPr lang="pt-PT" dirty="0"/>
              <a:t>j</a:t>
            </a:r>
            <a:r>
              <a:rPr lang="pt-PT" dirty="0" smtClean="0"/>
              <a:t>aponês = nipônico</a:t>
            </a:r>
          </a:p>
          <a:p>
            <a:pPr marL="0" indent="0" algn="ctr">
              <a:buNone/>
            </a:pPr>
            <a:r>
              <a:rPr lang="pt-PT" dirty="0" smtClean="0"/>
              <a:t>horrível = horrorroso</a:t>
            </a:r>
          </a:p>
          <a:p>
            <a:pPr marL="0" indent="0" algn="ctr">
              <a:buNone/>
            </a:pPr>
            <a:r>
              <a:rPr lang="pt-PT" dirty="0" smtClean="0"/>
              <a:t>nitrogénio = azoto</a:t>
            </a:r>
          </a:p>
          <a:p>
            <a:pPr marL="0" indent="0" algn="ctr">
              <a:buNone/>
            </a:pPr>
            <a:r>
              <a:rPr lang="pt-PT" dirty="0" smtClean="0"/>
              <a:t>narcótico = estupecafiente</a:t>
            </a:r>
          </a:p>
          <a:p>
            <a:pPr marL="0" indent="0" algn="ctr">
              <a:buNone/>
            </a:pPr>
            <a:r>
              <a:rPr lang="pt-PT" dirty="0" smtClean="0"/>
              <a:t>amável=gentil</a:t>
            </a:r>
          </a:p>
          <a:p>
            <a:pPr marL="0" indent="0" algn="ctr">
              <a:buNone/>
            </a:pPr>
            <a:r>
              <a:rPr lang="pt-PT" dirty="0" smtClean="0"/>
              <a:t>célebre= famoso</a:t>
            </a:r>
          </a:p>
          <a:p>
            <a:pPr marL="0" indent="0" algn="ctr">
              <a:buNone/>
            </a:pPr>
            <a:r>
              <a:rPr lang="pt-PT" dirty="0" smtClean="0"/>
              <a:t>abelha mestra= abela rainha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091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/>
              <a:t>SINONÍMIA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marL="0" indent="0" algn="ctr">
              <a:buNone/>
            </a:pPr>
            <a:r>
              <a:rPr lang="pt-PT" b="1" dirty="0" smtClean="0"/>
              <a:t>Tipos:</a:t>
            </a:r>
            <a:endParaRPr lang="pt-PT" b="1" dirty="0"/>
          </a:p>
          <a:p>
            <a:pPr marL="0" indent="0" algn="ctr">
              <a:buNone/>
            </a:pPr>
            <a:r>
              <a:rPr lang="pt-PT" dirty="0" smtClean="0"/>
              <a:t>Sinonímia </a:t>
            </a:r>
            <a:r>
              <a:rPr lang="pt-PT" b="1" dirty="0" smtClean="0"/>
              <a:t>absoluta</a:t>
            </a:r>
          </a:p>
          <a:p>
            <a:pPr marL="0" indent="0" algn="ctr">
              <a:buNone/>
            </a:pPr>
            <a:r>
              <a:rPr lang="pt-PT" dirty="0" smtClean="0"/>
              <a:t>Sinonímiar </a:t>
            </a:r>
            <a:r>
              <a:rPr lang="pt-PT" b="1" dirty="0" smtClean="0"/>
              <a:t>proposicional</a:t>
            </a:r>
          </a:p>
          <a:p>
            <a:pPr marL="0" indent="0" algn="ctr">
              <a:buNone/>
            </a:pPr>
            <a:r>
              <a:rPr lang="pt-PT" dirty="0" smtClean="0"/>
              <a:t>Sinonímia </a:t>
            </a:r>
            <a:r>
              <a:rPr lang="pt-PT" b="1" dirty="0" smtClean="0"/>
              <a:t>parcial </a:t>
            </a:r>
          </a:p>
          <a:p>
            <a:pPr marL="0" indent="0" algn="ctr">
              <a:buNone/>
            </a:pPr>
            <a:r>
              <a:rPr lang="pt-PT" b="1" dirty="0" smtClean="0"/>
              <a:t>Para</a:t>
            </a:r>
            <a:r>
              <a:rPr lang="pt-PT" dirty="0" smtClean="0"/>
              <a:t>ssinonímia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407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SINONÍMIA ABSOLUTA ou PROPOSICIONAL?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/>
              <a:t>De facto, praticamente </a:t>
            </a:r>
            <a:r>
              <a:rPr lang="pt-PT" b="1" dirty="0" smtClean="0"/>
              <a:t>não</a:t>
            </a:r>
            <a:r>
              <a:rPr lang="pt-PT" dirty="0" smtClean="0"/>
              <a:t> existem palavras </a:t>
            </a:r>
            <a:r>
              <a:rPr lang="pt-PT" b="1" dirty="0" smtClean="0"/>
              <a:t>absolutamente sinónimas </a:t>
            </a:r>
            <a:r>
              <a:rPr lang="pt-PT" dirty="0" smtClean="0"/>
              <a:t>que tenham exatamente o mesmo </a:t>
            </a:r>
            <a:r>
              <a:rPr lang="pt-PT" b="1" dirty="0" smtClean="0"/>
              <a:t>sentido nocional e pragmático</a:t>
            </a:r>
            <a:r>
              <a:rPr lang="pt-PT" dirty="0" smtClean="0"/>
              <a:t>. Por este motivo é mais correto e produtivo </a:t>
            </a:r>
            <a:r>
              <a:rPr lang="pt-PT" b="1" dirty="0" smtClean="0"/>
              <a:t>RESTRINGIR</a:t>
            </a:r>
            <a:r>
              <a:rPr lang="pt-PT" dirty="0" smtClean="0"/>
              <a:t> a definição de sinonimia aos aspeto do significado que têm a ver com o </a:t>
            </a:r>
            <a:r>
              <a:rPr lang="pt-PT" b="1" dirty="0" smtClean="0"/>
              <a:t>valor de verdade </a:t>
            </a:r>
            <a:r>
              <a:rPr lang="pt-PT" dirty="0" smtClean="0"/>
              <a:t>das frases nas quais se intergram os termos em questão </a:t>
            </a:r>
            <a:r>
              <a:rPr lang="pt-PT" b="1" dirty="0" smtClean="0"/>
              <a:t>= sinonímia proposicional.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75395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SINONÍMIA PROPOSICIONAL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dirty="0" smtClean="0"/>
              <a:t>São </a:t>
            </a:r>
            <a:r>
              <a:rPr lang="pt-PT" b="1" dirty="0" smtClean="0"/>
              <a:t>sinónimas</a:t>
            </a:r>
            <a:r>
              <a:rPr lang="pt-PT" dirty="0" smtClean="0"/>
              <a:t> as palavras ou expressões linguísticas </a:t>
            </a:r>
            <a:r>
              <a:rPr lang="pt-PT" b="1" dirty="0" smtClean="0"/>
              <a:t>que podem substituir-se </a:t>
            </a:r>
            <a:r>
              <a:rPr lang="pt-PT" dirty="0" smtClean="0"/>
              <a:t>numa frase </a:t>
            </a:r>
            <a:r>
              <a:rPr lang="pt-PT" b="1" dirty="0" smtClean="0"/>
              <a:t>sem alterar</a:t>
            </a:r>
            <a:r>
              <a:rPr lang="pt-PT" dirty="0" smtClean="0"/>
              <a:t> o seu valor de verdade: </a:t>
            </a:r>
          </a:p>
          <a:p>
            <a:pPr marL="0" indent="0" algn="ctr">
              <a:buNone/>
            </a:pPr>
            <a:r>
              <a:rPr lang="pt-PT" b="1" dirty="0" smtClean="0"/>
              <a:t>Exemplificação:</a:t>
            </a:r>
          </a:p>
          <a:p>
            <a:pPr marL="0" indent="0" algn="just">
              <a:buNone/>
            </a:pPr>
            <a:r>
              <a:rPr lang="pt-PT" dirty="0" smtClean="0"/>
              <a:t>Muitos</a:t>
            </a:r>
            <a:r>
              <a:rPr lang="pt-PT" i="1" dirty="0" smtClean="0"/>
              <a:t> </a:t>
            </a:r>
            <a:r>
              <a:rPr lang="pt-PT" b="1" i="1" dirty="0" smtClean="0"/>
              <a:t>japoneses/nipónicos</a:t>
            </a:r>
            <a:r>
              <a:rPr lang="pt-PT" i="1" dirty="0" smtClean="0"/>
              <a:t> </a:t>
            </a:r>
            <a:r>
              <a:rPr lang="pt-PT" dirty="0" smtClean="0"/>
              <a:t>emigraram para o Brasil. </a:t>
            </a:r>
          </a:p>
          <a:p>
            <a:pPr marL="0" indent="0" algn="just">
              <a:buNone/>
            </a:pPr>
            <a:r>
              <a:rPr lang="pt-PT" i="1" dirty="0" smtClean="0"/>
              <a:t>O </a:t>
            </a:r>
            <a:r>
              <a:rPr lang="pt-PT" b="1" i="1" dirty="0" smtClean="0"/>
              <a:t>azoto/nitrogénio</a:t>
            </a:r>
            <a:r>
              <a:rPr lang="pt-PT" i="1" dirty="0" smtClean="0"/>
              <a:t> </a:t>
            </a:r>
            <a:r>
              <a:rPr lang="pt-PT" dirty="0" smtClean="0"/>
              <a:t>faz parte do que respiramos.</a:t>
            </a:r>
          </a:p>
          <a:p>
            <a:pPr marL="0" indent="0" algn="just">
              <a:buNone/>
            </a:pPr>
            <a:r>
              <a:rPr lang="pt-PT" dirty="0" smtClean="0"/>
              <a:t>O tráfico de </a:t>
            </a:r>
            <a:r>
              <a:rPr lang="pt-PT" b="1" i="1" dirty="0" smtClean="0"/>
              <a:t>narcóticos/estupefacientes</a:t>
            </a:r>
            <a:r>
              <a:rPr lang="pt-PT" dirty="0" smtClean="0"/>
              <a:t> pode dar cabo de uma país</a:t>
            </a:r>
          </a:p>
          <a:p>
            <a:pPr marL="0" indent="0" algn="just">
              <a:buNone/>
            </a:pPr>
            <a:r>
              <a:rPr lang="pt-PT" dirty="0" smtClean="0"/>
              <a:t>A Maria é extremamente </a:t>
            </a:r>
            <a:r>
              <a:rPr lang="pt-PT" b="1" i="1" dirty="0" smtClean="0"/>
              <a:t>amável/gentil</a:t>
            </a:r>
            <a:r>
              <a:rPr lang="pt-PT" i="1" dirty="0" smtClean="0"/>
              <a:t>.</a:t>
            </a:r>
          </a:p>
          <a:p>
            <a:pPr marL="0" indent="0" algn="just">
              <a:buNone/>
            </a:pPr>
            <a:r>
              <a:rPr lang="pt-PT" dirty="0" smtClean="0"/>
              <a:t>Esse filme é </a:t>
            </a:r>
            <a:r>
              <a:rPr lang="pt-PT" b="1" i="1" dirty="0" smtClean="0"/>
              <a:t>horrível/horrosrosa</a:t>
            </a:r>
            <a:r>
              <a:rPr lang="pt-PT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3404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Monossemia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PT" dirty="0" smtClean="0"/>
              <a:t>As palavras monossémicas são aquelas  em que </a:t>
            </a:r>
            <a:r>
              <a:rPr lang="pt-PT" dirty="0" smtClean="0"/>
              <a:t>há </a:t>
            </a:r>
            <a:r>
              <a:rPr lang="pt-PT" b="1" dirty="0" smtClean="0"/>
              <a:t>uma </a:t>
            </a:r>
            <a:r>
              <a:rPr lang="pt-PT" b="1" dirty="0" smtClean="0"/>
              <a:t>relação biunívoca entre a forma e o </a:t>
            </a:r>
            <a:r>
              <a:rPr lang="pt-PT" b="1" dirty="0" smtClean="0"/>
              <a:t>sentido</a:t>
            </a:r>
            <a:r>
              <a:rPr lang="pt-PT" dirty="0" smtClean="0"/>
              <a:t>, p.ex. é o caso dos </a:t>
            </a:r>
            <a:r>
              <a:rPr lang="pt-PT" dirty="0" smtClean="0"/>
              <a:t>termos </a:t>
            </a:r>
            <a:r>
              <a:rPr lang="pt-PT" dirty="0" smtClean="0"/>
              <a:t>científicos: </a:t>
            </a:r>
            <a:endParaRPr lang="pt-PT" dirty="0" smtClean="0"/>
          </a:p>
          <a:p>
            <a:pPr algn="just"/>
            <a:endParaRPr lang="pt-PT" dirty="0" smtClean="0"/>
          </a:p>
          <a:p>
            <a:pPr marL="0" indent="0" algn="just">
              <a:buNone/>
            </a:pPr>
            <a:r>
              <a:rPr lang="pt-PT" b="1" dirty="0" smtClean="0"/>
              <a:t>Exemplificação:</a:t>
            </a:r>
            <a:endParaRPr lang="pt-PT" b="1" dirty="0" smtClean="0"/>
          </a:p>
          <a:p>
            <a:pPr marL="0" indent="0" algn="just">
              <a:buNone/>
            </a:pPr>
            <a:r>
              <a:rPr lang="pt-PT" i="1" dirty="0" smtClean="0"/>
              <a:t>Camussela</a:t>
            </a:r>
            <a:r>
              <a:rPr lang="pt-PT" dirty="0" smtClean="0"/>
              <a:t> – Ploceus Grandis – snovac velký</a:t>
            </a:r>
          </a:p>
          <a:p>
            <a:pPr marL="0" indent="0" algn="just">
              <a:buNone/>
            </a:pPr>
            <a:r>
              <a:rPr lang="pt-PT" i="1" dirty="0" smtClean="0"/>
              <a:t>Batíscafo- </a:t>
            </a:r>
            <a:r>
              <a:rPr lang="pt-PT" dirty="0" smtClean="0"/>
              <a:t>batyskaf</a:t>
            </a:r>
            <a:r>
              <a:rPr lang="pt-PT" b="1" dirty="0" smtClean="0">
                <a:effectLst/>
              </a:rPr>
              <a:t> </a:t>
            </a:r>
            <a:r>
              <a:rPr lang="cs-CZ" b="1" dirty="0" smtClean="0"/>
              <a:t>- </a:t>
            </a:r>
            <a:r>
              <a:rPr lang="pt-PT" b="1" dirty="0" smtClean="0">
                <a:effectLst/>
              </a:rPr>
              <a:t>druh </a:t>
            </a:r>
            <a:r>
              <a:rPr lang="pt-PT" b="1" dirty="0" smtClean="0">
                <a:effectLst/>
              </a:rPr>
              <a:t>ponorky</a:t>
            </a:r>
            <a:r>
              <a:rPr lang="cs-CZ" dirty="0" smtClean="0">
                <a:effectLst/>
              </a:rPr>
              <a:t> určený k ponorům do velkých hloubek (mnoha kilometrů). Byl vyvinut na základě zkušeností s</a:t>
            </a:r>
            <a:r>
              <a:rPr lang="pt-PT" dirty="0" smtClean="0">
                <a:effectLst/>
              </a:rPr>
              <a:t> batysférou,</a:t>
            </a:r>
            <a:r>
              <a:rPr lang="cs-CZ" dirty="0" smtClean="0">
                <a:effectLst/>
              </a:rPr>
              <a:t> spouštěnou na laně a s pokusy se stratosférickými balóny. Název vychází z řeckých slov </a:t>
            </a:r>
            <a:r>
              <a:rPr lang="cs-CZ" i="1" dirty="0" err="1" smtClean="0">
                <a:effectLst/>
              </a:rPr>
              <a:t>bathos</a:t>
            </a:r>
            <a:r>
              <a:rPr lang="cs-CZ" dirty="0" smtClean="0">
                <a:effectLst/>
              </a:rPr>
              <a:t> (hloubka) a </a:t>
            </a:r>
            <a:r>
              <a:rPr lang="cs-CZ" i="1" dirty="0" err="1" smtClean="0">
                <a:effectLst/>
              </a:rPr>
              <a:t>skafos</a:t>
            </a:r>
            <a:r>
              <a:rPr lang="cs-CZ" dirty="0" smtClean="0">
                <a:effectLst/>
              </a:rPr>
              <a:t> (loď).</a:t>
            </a:r>
            <a:endParaRPr lang="pt-PT" dirty="0" smtClean="0">
              <a:effectLst/>
            </a:endParaRPr>
          </a:p>
          <a:p>
            <a:pPr marL="0" indent="0">
              <a:buNone/>
            </a:pPr>
            <a:r>
              <a:rPr lang="pt-PT" i="1" dirty="0" smtClean="0"/>
              <a:t>Intercolúnio – </a:t>
            </a:r>
            <a:r>
              <a:rPr lang="pt-PT" b="1" dirty="0" smtClean="0"/>
              <a:t>intercolumnium</a:t>
            </a:r>
            <a:r>
              <a:rPr lang="pt-PT" i="1" dirty="0" smtClean="0"/>
              <a:t> </a:t>
            </a:r>
            <a:r>
              <a:rPr lang="pt-PT" i="1" dirty="0" smtClean="0"/>
              <a:t> </a:t>
            </a:r>
            <a:r>
              <a:rPr lang="cs-CZ" dirty="0" smtClean="0">
                <a:effectLst/>
              </a:rPr>
              <a:t>šířka </a:t>
            </a:r>
            <a:r>
              <a:rPr lang="cs-CZ" dirty="0" smtClean="0">
                <a:effectLst/>
              </a:rPr>
              <a:t>mezery mezi sloupy u</a:t>
            </a:r>
            <a:r>
              <a:rPr lang="pt-PT" dirty="0" smtClean="0">
                <a:effectLst/>
              </a:rPr>
              <a:t> antických </a:t>
            </a:r>
            <a:r>
              <a:rPr lang="cs-CZ" dirty="0" smtClean="0">
                <a:effectLst/>
              </a:rPr>
              <a:t>stavebních </a:t>
            </a:r>
            <a:r>
              <a:rPr lang="cs-CZ" dirty="0" smtClean="0">
                <a:effectLst/>
              </a:rPr>
              <a:t>řádů</a:t>
            </a: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endParaRPr lang="pt-PT" i="1" dirty="0" smtClean="0"/>
          </a:p>
        </p:txBody>
      </p:sp>
    </p:spTree>
    <p:extLst>
      <p:ext uri="{BB962C8B-B14F-4D97-AF65-F5344CB8AC3E}">
        <p14:creationId xmlns:p14="http://schemas.microsoft.com/office/powerpoint/2010/main" val="1307714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SINONIMIA PARCIAL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 smtClean="0"/>
              <a:t>Quando uma palavra é polissémica parcialmente quande abrange apenas algum ou alguns setidos das palavras. </a:t>
            </a:r>
          </a:p>
          <a:p>
            <a:pPr marL="0" indent="0" algn="ctr">
              <a:buNone/>
            </a:pPr>
            <a:r>
              <a:rPr lang="pt-PT" b="1" dirty="0" smtClean="0"/>
              <a:t>Exemplificação</a:t>
            </a:r>
            <a:r>
              <a:rPr lang="pt-PT" b="1" dirty="0" smtClean="0"/>
              <a:t>:</a:t>
            </a:r>
          </a:p>
          <a:p>
            <a:pPr marL="0" indent="0" algn="ctr">
              <a:buNone/>
            </a:pPr>
            <a:endParaRPr lang="pt-PT" b="1" dirty="0" smtClean="0"/>
          </a:p>
          <a:p>
            <a:pPr marL="0" indent="0">
              <a:buNone/>
            </a:pPr>
            <a:r>
              <a:rPr lang="pt-PT" b="1" i="1" dirty="0" smtClean="0"/>
              <a:t>alto/cume/proturberância</a:t>
            </a:r>
            <a:r>
              <a:rPr lang="pt-PT" i="1" dirty="0" smtClean="0"/>
              <a:t> da montanha</a:t>
            </a:r>
          </a:p>
          <a:p>
            <a:pPr marL="0" indent="0">
              <a:buNone/>
            </a:pPr>
            <a:r>
              <a:rPr lang="pt-PT" i="1" dirty="0" smtClean="0"/>
              <a:t>Ele é alto. </a:t>
            </a:r>
            <a:r>
              <a:rPr lang="pt-PT" i="1" dirty="0" smtClean="0">
                <a:latin typeface="Times New Roman"/>
                <a:cs typeface="Times New Roman"/>
              </a:rPr>
              <a:t>*</a:t>
            </a:r>
            <a:r>
              <a:rPr lang="pt-PT" i="1" dirty="0" smtClean="0"/>
              <a:t>Ele é cume.</a:t>
            </a:r>
          </a:p>
          <a:p>
            <a:pPr marL="0" indent="0">
              <a:buNone/>
            </a:pPr>
            <a:r>
              <a:rPr lang="pt-PT" i="1" dirty="0" smtClean="0"/>
              <a:t>Ter um alto (proturberância)  na cabeça. </a:t>
            </a:r>
          </a:p>
          <a:p>
            <a:pPr marL="0" indent="0">
              <a:buNone/>
            </a:pPr>
            <a:r>
              <a:rPr lang="pt-PT" i="1" dirty="0" smtClean="0"/>
              <a:t>Ter </a:t>
            </a:r>
            <a:r>
              <a:rPr lang="pt-PT" i="1" dirty="0" smtClean="0">
                <a:latin typeface="Times New Roman"/>
                <a:cs typeface="Times New Roman"/>
              </a:rPr>
              <a:t>*um </a:t>
            </a:r>
            <a:r>
              <a:rPr lang="pt-PT" i="1" dirty="0" smtClean="0"/>
              <a:t>cume na cabeça</a:t>
            </a:r>
            <a:r>
              <a:rPr lang="pt-PT" i="1" dirty="0" smtClean="0"/>
              <a:t>.</a:t>
            </a:r>
          </a:p>
          <a:p>
            <a:pPr marL="0" indent="0">
              <a:buNone/>
            </a:pPr>
            <a:endParaRPr lang="pt-PT" i="1" dirty="0" smtClean="0"/>
          </a:p>
          <a:p>
            <a:pPr marL="0" indent="0">
              <a:buNone/>
            </a:pPr>
            <a:r>
              <a:rPr lang="pt-PT" b="1" i="1" dirty="0" smtClean="0"/>
              <a:t>caro/dispendioso/querido</a:t>
            </a:r>
          </a:p>
          <a:p>
            <a:pPr marL="0" indent="0">
              <a:buNone/>
            </a:pPr>
            <a:r>
              <a:rPr lang="pt-PT" i="1" dirty="0" smtClean="0"/>
              <a:t>O carro é caro/dispendioso/</a:t>
            </a:r>
            <a:r>
              <a:rPr lang="pt-PT" i="1" dirty="0" smtClean="0">
                <a:latin typeface="Times New Roman"/>
                <a:cs typeface="Times New Roman"/>
              </a:rPr>
              <a:t>*querido</a:t>
            </a:r>
            <a:r>
              <a:rPr lang="pt-PT" i="1" dirty="0" smtClean="0"/>
              <a:t>.</a:t>
            </a:r>
          </a:p>
          <a:p>
            <a:pPr marL="0" indent="0">
              <a:buNone/>
            </a:pPr>
            <a:r>
              <a:rPr lang="pt-PT" i="1" dirty="0" smtClean="0"/>
              <a:t>Caro amigo/querido amigo/</a:t>
            </a:r>
            <a:r>
              <a:rPr lang="pt-PT" i="1" dirty="0" smtClean="0">
                <a:latin typeface="Times New Roman"/>
                <a:cs typeface="Times New Roman"/>
              </a:rPr>
              <a:t>*dispendioso amigo.</a:t>
            </a:r>
            <a:r>
              <a:rPr lang="pt-PT" i="1" dirty="0" smtClean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56274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Parassinonímia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Palavras com sentidos semelhantes, mas com algumas diferenças semânticas determinadas pelo contexto: </a:t>
            </a:r>
          </a:p>
          <a:p>
            <a:r>
              <a:rPr lang="pt-PT" b="1" i="1" dirty="0"/>
              <a:t>c</a:t>
            </a:r>
            <a:r>
              <a:rPr lang="pt-PT" b="1" i="1" dirty="0" smtClean="0"/>
              <a:t>onduzir</a:t>
            </a:r>
            <a:r>
              <a:rPr lang="pt-PT" dirty="0" smtClean="0"/>
              <a:t> –um avião, submariono – inclui a manipulação de outras peçcas: pedais, alavanca, manetes</a:t>
            </a:r>
            <a:r>
              <a:rPr lang="pt-PT" dirty="0" smtClean="0"/>
              <a:t>.</a:t>
            </a:r>
          </a:p>
          <a:p>
            <a:endParaRPr lang="pt-PT" dirty="0" smtClean="0"/>
          </a:p>
          <a:p>
            <a:r>
              <a:rPr lang="pt-PT" b="1" i="1" dirty="0" smtClean="0"/>
              <a:t>guiar</a:t>
            </a:r>
            <a:r>
              <a:rPr lang="pt-PT" dirty="0" smtClean="0"/>
              <a:t> – normalmente remete para uma ativiade /ato mais simples de orientar: um volante ou um guiador.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427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Sinonímia – fator dialetológico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Existem </a:t>
            </a:r>
            <a:r>
              <a:rPr lang="pt-PT" b="1" dirty="0" smtClean="0"/>
              <a:t>variantes dialetológicas</a:t>
            </a:r>
            <a:r>
              <a:rPr lang="pt-PT" dirty="0" smtClean="0"/>
              <a:t>:</a:t>
            </a:r>
          </a:p>
          <a:p>
            <a:pPr marL="0" indent="0">
              <a:buNone/>
            </a:pPr>
            <a:r>
              <a:rPr lang="pt-PT" b="1" i="1" dirty="0" smtClean="0"/>
              <a:t>sertã = frigideira</a:t>
            </a:r>
          </a:p>
          <a:p>
            <a:pPr marL="0" indent="0">
              <a:buNone/>
            </a:pPr>
            <a:r>
              <a:rPr lang="pt-PT" b="1" i="1" dirty="0" smtClean="0"/>
              <a:t>quarto de banho = casa de banho</a:t>
            </a:r>
          </a:p>
          <a:p>
            <a:pPr marL="0" indent="0">
              <a:buNone/>
            </a:pPr>
            <a:r>
              <a:rPr lang="pt-PT" b="1" i="1" dirty="0" smtClean="0"/>
              <a:t>borrego = cordeiro=anho</a:t>
            </a:r>
          </a:p>
          <a:p>
            <a:pPr marL="0" indent="0">
              <a:buNone/>
            </a:pPr>
            <a:r>
              <a:rPr lang="pt-PT" b="1" i="1" dirty="0" smtClean="0"/>
              <a:t>café = bica = cimbalino </a:t>
            </a:r>
            <a:r>
              <a:rPr lang="pt-PT" dirty="0" smtClean="0"/>
              <a:t>(café máquina servido em  cafés e restaurantes)</a:t>
            </a:r>
          </a:p>
          <a:p>
            <a:pPr marL="0" indent="0">
              <a:buNone/>
            </a:pPr>
            <a:r>
              <a:rPr lang="pt-PT" b="1" i="1" dirty="0" smtClean="0"/>
              <a:t>fino = imperial </a:t>
            </a:r>
            <a:r>
              <a:rPr lang="pt-PT" dirty="0" smtClean="0"/>
              <a:t>( copo de cerveja tirado à pressão)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648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/>
              <a:t>v</a:t>
            </a:r>
            <a:r>
              <a:rPr lang="pt-PT" b="1" dirty="0" smtClean="0"/>
              <a:t>ariantes europeia, brasileira e africana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/>
              <a:t>Exemplificação:</a:t>
            </a:r>
            <a:endParaRPr lang="pt-PT" b="1" dirty="0"/>
          </a:p>
          <a:p>
            <a:pPr marL="0" indent="0" algn="ctr">
              <a:buNone/>
            </a:pPr>
            <a:r>
              <a:rPr lang="pt-PT" dirty="0" smtClean="0"/>
              <a:t>autocarro </a:t>
            </a:r>
            <a:r>
              <a:rPr lang="pt-PT" dirty="0" smtClean="0"/>
              <a:t>PE </a:t>
            </a:r>
          </a:p>
          <a:p>
            <a:pPr marL="0" indent="0" algn="ctr">
              <a:buNone/>
            </a:pPr>
            <a:r>
              <a:rPr lang="pt-PT" dirty="0" smtClean="0"/>
              <a:t>   = </a:t>
            </a:r>
          </a:p>
          <a:p>
            <a:pPr marL="0" indent="0" algn="ctr">
              <a:buNone/>
            </a:pPr>
            <a:r>
              <a:rPr lang="pt-PT" dirty="0" smtClean="0"/>
              <a:t>ônibus PB </a:t>
            </a:r>
          </a:p>
          <a:p>
            <a:pPr marL="0" indent="0" algn="ctr">
              <a:buNone/>
            </a:pPr>
            <a:r>
              <a:rPr lang="pt-PT" dirty="0" smtClean="0"/>
              <a:t>  = </a:t>
            </a:r>
          </a:p>
          <a:p>
            <a:pPr marL="0" indent="0" algn="ctr">
              <a:buNone/>
            </a:pPr>
            <a:r>
              <a:rPr lang="pt-PT" dirty="0" smtClean="0"/>
              <a:t>machimbombo (Ang)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301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b="1" dirty="0"/>
              <a:t>variantes </a:t>
            </a:r>
            <a:r>
              <a:rPr lang="pt-PT" b="1" dirty="0" smtClean="0"/>
              <a:t>históricas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 algn="ctr">
              <a:buNone/>
            </a:pPr>
            <a:r>
              <a:rPr lang="pt-PT" dirty="0" smtClean="0"/>
              <a:t>bragal    </a:t>
            </a:r>
            <a:r>
              <a:rPr lang="pt-PT" dirty="0" smtClean="0"/>
              <a:t>= enxoval  </a:t>
            </a: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(</a:t>
            </a:r>
            <a:r>
              <a:rPr lang="pt-PT" dirty="0" smtClean="0"/>
              <a:t>detská výbava)</a:t>
            </a:r>
          </a:p>
          <a:p>
            <a:pPr marL="0" indent="0" algn="ctr">
              <a:buNone/>
            </a:pPr>
            <a:r>
              <a:rPr lang="pt-PT" dirty="0" smtClean="0"/>
              <a:t>ósculo   = beijo</a:t>
            </a:r>
          </a:p>
          <a:p>
            <a:pPr marL="0" indent="0" algn="ctr">
              <a:buNone/>
            </a:pPr>
            <a:r>
              <a:rPr lang="pt-PT" dirty="0" smtClean="0"/>
              <a:t>rebaixa =saldo</a:t>
            </a:r>
          </a:p>
          <a:p>
            <a:pPr marL="0" indent="0" algn="ctr">
              <a:buNone/>
            </a:pPr>
            <a:r>
              <a:rPr lang="pt-PT" dirty="0" smtClean="0"/>
              <a:t>fracasso = flop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587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variantes estilísticas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Exemplificação</a:t>
            </a:r>
          </a:p>
          <a:p>
            <a:pPr marL="0" indent="0" algn="ctr">
              <a:buNone/>
            </a:pPr>
            <a:r>
              <a:rPr lang="pt-PT" b="1" dirty="0" smtClean="0"/>
              <a:t>pai</a:t>
            </a:r>
            <a:r>
              <a:rPr lang="pt-PT" dirty="0" smtClean="0"/>
              <a:t> </a:t>
            </a:r>
            <a:r>
              <a:rPr lang="pt-PT" dirty="0" smtClean="0"/>
              <a:t>= papá</a:t>
            </a:r>
          </a:p>
          <a:p>
            <a:pPr marL="0" indent="0" algn="ctr">
              <a:buNone/>
            </a:pPr>
            <a:r>
              <a:rPr lang="pt-PT" b="1" dirty="0" smtClean="0"/>
              <a:t>comer</a:t>
            </a:r>
            <a:r>
              <a:rPr lang="pt-PT" dirty="0" smtClean="0"/>
              <a:t> = papar </a:t>
            </a:r>
            <a:r>
              <a:rPr lang="pt-PT" dirty="0" smtClean="0"/>
              <a:t>(</a:t>
            </a:r>
            <a:r>
              <a:rPr lang="pt-PT" dirty="0" smtClean="0"/>
              <a:t>familiar); morfar </a:t>
            </a:r>
            <a:r>
              <a:rPr lang="pt-PT" dirty="0" smtClean="0"/>
              <a:t>(popular)</a:t>
            </a:r>
          </a:p>
          <a:p>
            <a:pPr marL="0" indent="0">
              <a:buNone/>
            </a:pPr>
            <a:r>
              <a:rPr lang="pt-PT" b="1" dirty="0" smtClean="0"/>
              <a:t>bebedeira</a:t>
            </a:r>
            <a:r>
              <a:rPr lang="pt-PT" dirty="0" smtClean="0"/>
              <a:t> </a:t>
            </a:r>
            <a:r>
              <a:rPr lang="pt-PT" dirty="0" smtClean="0"/>
              <a:t>=borracheira, piela, pifo, tosga </a:t>
            </a:r>
            <a:r>
              <a:rPr lang="pt-PT" dirty="0" smtClean="0"/>
              <a:t>			(</a:t>
            </a:r>
            <a:r>
              <a:rPr lang="pt-PT" dirty="0" smtClean="0"/>
              <a:t>variantes </a:t>
            </a:r>
            <a:r>
              <a:rPr lang="pt-PT" dirty="0" smtClean="0"/>
              <a:t>populares)</a:t>
            </a:r>
          </a:p>
          <a:p>
            <a:pPr marL="0" indent="0">
              <a:buNone/>
            </a:pPr>
            <a:r>
              <a:rPr lang="pt-PT" b="1" dirty="0"/>
              <a:t> </a:t>
            </a:r>
            <a:r>
              <a:rPr lang="pt-PT" b="1" dirty="0" smtClean="0"/>
              <a:t>                      (</a:t>
            </a:r>
            <a:r>
              <a:rPr lang="pt-PT" b="1" dirty="0" smtClean="0"/>
              <a:t>mais </a:t>
            </a:r>
            <a:r>
              <a:rPr lang="pt-PT" b="1" dirty="0" smtClean="0"/>
              <a:t>frequentes</a:t>
            </a:r>
            <a:r>
              <a:rPr lang="pt-PT" dirty="0" smtClean="0"/>
              <a:t>)</a:t>
            </a:r>
          </a:p>
          <a:p>
            <a:pPr marL="0" indent="0">
              <a:buNone/>
            </a:pPr>
            <a:r>
              <a:rPr lang="pt-PT" dirty="0" smtClean="0"/>
              <a:t>                       </a:t>
            </a:r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dirty="0" smtClean="0"/>
              <a:t>                    </a:t>
            </a:r>
            <a:r>
              <a:rPr lang="pt-PT" dirty="0" smtClean="0"/>
              <a:t> = bezana</a:t>
            </a:r>
            <a:r>
              <a:rPr lang="pt-PT" dirty="0" smtClean="0"/>
              <a:t>, buba, cadela, cardina, </a:t>
            </a: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                       manta</a:t>
            </a:r>
            <a:r>
              <a:rPr lang="pt-PT" dirty="0" smtClean="0"/>
              <a:t>, </a:t>
            </a:r>
            <a:r>
              <a:rPr lang="pt-PT" dirty="0" smtClean="0"/>
              <a:t>narda </a:t>
            </a:r>
            <a:r>
              <a:rPr lang="pt-PT" dirty="0" smtClean="0"/>
              <a:t>(</a:t>
            </a:r>
            <a:r>
              <a:rPr lang="pt-PT" b="1" dirty="0" smtClean="0"/>
              <a:t>menos frequentes</a:t>
            </a:r>
            <a:r>
              <a:rPr lang="pt-PT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7543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Variantes terminológicas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Termos científicos </a:t>
            </a:r>
            <a:r>
              <a:rPr lang="pt-PT" i="1" dirty="0" smtClean="0"/>
              <a:t>versus</a:t>
            </a:r>
            <a:r>
              <a:rPr lang="pt-PT" dirty="0" smtClean="0"/>
              <a:t> expressão corrente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síndromo de Down = mongolismo</a:t>
            </a:r>
          </a:p>
          <a:p>
            <a:pPr marL="0" indent="0" algn="ctr">
              <a:buNone/>
            </a:pPr>
            <a:r>
              <a:rPr lang="pt-PT" dirty="0" smtClean="0"/>
              <a:t>cefaleia = dor de cabeça</a:t>
            </a:r>
          </a:p>
          <a:p>
            <a:pPr marL="0" indent="0" algn="ctr">
              <a:buNone/>
            </a:pPr>
            <a:r>
              <a:rPr lang="pt-PT" dirty="0" smtClean="0"/>
              <a:t>O</a:t>
            </a:r>
            <a:r>
              <a:rPr lang="pt-PT" sz="1100" dirty="0" smtClean="0"/>
              <a:t>2</a:t>
            </a:r>
            <a:r>
              <a:rPr lang="pt-PT" dirty="0" smtClean="0"/>
              <a:t>H = água</a:t>
            </a:r>
          </a:p>
          <a:p>
            <a:pPr marL="0" indent="0" algn="ctr">
              <a:buNone/>
            </a:pPr>
            <a:r>
              <a:rPr lang="pt-PT" dirty="0" smtClean="0"/>
              <a:t>merluccium merlucciums = </a:t>
            </a:r>
            <a:r>
              <a:rPr lang="pt-PT" dirty="0" smtClean="0"/>
              <a:t>pescada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 smtClean="0"/>
              <a:t>(štikozubec obecný)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098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Anton</a:t>
            </a:r>
            <a:r>
              <a:rPr lang="pt-PT" b="1" dirty="0" smtClean="0"/>
              <a:t>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relação semântica entre as palavras da mesma classe  com </a:t>
            </a:r>
            <a:r>
              <a:rPr lang="pt-PT" b="1" dirty="0" smtClean="0"/>
              <a:t>formas diferentes </a:t>
            </a:r>
            <a:r>
              <a:rPr lang="pt-PT" dirty="0" smtClean="0"/>
              <a:t>e </a:t>
            </a:r>
            <a:r>
              <a:rPr lang="pt-PT" b="1" dirty="0" smtClean="0"/>
              <a:t>sentidos opostos</a:t>
            </a:r>
            <a:r>
              <a:rPr lang="pt-PT" dirty="0" smtClean="0"/>
              <a:t>.</a:t>
            </a:r>
          </a:p>
          <a:p>
            <a:pPr marL="0" indent="0" algn="ctr">
              <a:buNone/>
            </a:pPr>
            <a:r>
              <a:rPr lang="pt-PT" b="1" dirty="0" smtClean="0"/>
              <a:t>Exemplificação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pt-PT" i="1" dirty="0" smtClean="0"/>
              <a:t>alto x baixo</a:t>
            </a:r>
          </a:p>
          <a:p>
            <a:pPr marL="0" indent="0" algn="ctr">
              <a:buNone/>
            </a:pPr>
            <a:r>
              <a:rPr lang="pt-PT" i="1" dirty="0" smtClean="0"/>
              <a:t>despedir x contratar</a:t>
            </a:r>
          </a:p>
          <a:p>
            <a:pPr marL="0" indent="0" algn="ctr">
              <a:buNone/>
            </a:pPr>
            <a:r>
              <a:rPr lang="pt-PT" i="1" dirty="0" smtClean="0"/>
              <a:t>macho x fêmea</a:t>
            </a:r>
          </a:p>
          <a:p>
            <a:pPr marL="0" indent="0" algn="ctr">
              <a:buNone/>
            </a:pPr>
            <a:r>
              <a:rPr lang="pt-PT" i="1" dirty="0" smtClean="0"/>
              <a:t>noite x dia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275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Antonímia - tipos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PT" dirty="0" smtClean="0"/>
          </a:p>
          <a:p>
            <a:pPr algn="ctr"/>
            <a:r>
              <a:rPr lang="pt-PT" dirty="0" smtClean="0"/>
              <a:t>Antonímia </a:t>
            </a:r>
            <a:r>
              <a:rPr lang="pt-PT" b="1" dirty="0" smtClean="0"/>
              <a:t>complementar</a:t>
            </a:r>
          </a:p>
          <a:p>
            <a:pPr algn="ctr"/>
            <a:r>
              <a:rPr lang="pt-PT" dirty="0" smtClean="0"/>
              <a:t>Antonímia </a:t>
            </a:r>
            <a:r>
              <a:rPr lang="pt-PT" b="1" dirty="0" smtClean="0"/>
              <a:t>de grau</a:t>
            </a:r>
          </a:p>
          <a:p>
            <a:pPr algn="ctr"/>
            <a:r>
              <a:rPr lang="pt-PT" dirty="0" smtClean="0"/>
              <a:t>Antonímia </a:t>
            </a:r>
            <a:r>
              <a:rPr lang="pt-PT" b="1" dirty="0" smtClean="0"/>
              <a:t>reversível</a:t>
            </a:r>
          </a:p>
          <a:p>
            <a:pPr algn="ctr"/>
            <a:r>
              <a:rPr lang="pt-PT" dirty="0" smtClean="0"/>
              <a:t>Antonímia </a:t>
            </a:r>
            <a:r>
              <a:rPr lang="pt-PT" b="1" dirty="0" smtClean="0"/>
              <a:t>relacional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81725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Antonímia complementar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dirty="0" smtClean="0"/>
              <a:t>Os </a:t>
            </a:r>
            <a:r>
              <a:rPr lang="pt-PT" b="1" dirty="0" smtClean="0"/>
              <a:t>antónimos complementares </a:t>
            </a:r>
            <a:r>
              <a:rPr lang="pt-PT" dirty="0" smtClean="0"/>
              <a:t>são aqueles que instanciam uma relação que só possui </a:t>
            </a:r>
            <a:r>
              <a:rPr lang="pt-PT" b="1" dirty="0" smtClean="0"/>
              <a:t>dois pontos de oposição </a:t>
            </a:r>
            <a:r>
              <a:rPr lang="pt-PT" dirty="0" smtClean="0"/>
              <a:t>possíveis.</a:t>
            </a:r>
          </a:p>
          <a:p>
            <a:pPr marL="0" indent="0" algn="ctr">
              <a:buNone/>
            </a:pPr>
            <a:r>
              <a:rPr lang="pt-PT" b="1" dirty="0" smtClean="0"/>
              <a:t>Não</a:t>
            </a:r>
            <a:r>
              <a:rPr lang="pt-PT" dirty="0" smtClean="0"/>
              <a:t> existem valores  </a:t>
            </a:r>
            <a:r>
              <a:rPr lang="pt-PT" b="1" dirty="0" smtClean="0"/>
              <a:t>intermédios</a:t>
            </a:r>
            <a:r>
              <a:rPr lang="pt-PT" dirty="0" smtClean="0"/>
              <a:t> entre os dois conceitos opostos. </a:t>
            </a:r>
          </a:p>
          <a:p>
            <a:pPr marL="0" indent="0" algn="ctr">
              <a:buNone/>
            </a:pPr>
            <a:r>
              <a:rPr lang="pt-PT" b="1" dirty="0" smtClean="0"/>
              <a:t>Exemplificação: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r>
              <a:rPr lang="pt-PT" i="1" dirty="0" smtClean="0"/>
              <a:t>par/ímpar</a:t>
            </a:r>
          </a:p>
          <a:p>
            <a:pPr marL="0" indent="0" algn="ctr">
              <a:buNone/>
            </a:pPr>
            <a:r>
              <a:rPr lang="pt-PT" i="1" dirty="0" smtClean="0"/>
              <a:t>existente/inexistente</a:t>
            </a:r>
          </a:p>
          <a:p>
            <a:pPr marL="0" indent="0" algn="ctr">
              <a:buNone/>
            </a:pPr>
            <a:r>
              <a:rPr lang="pt-PT" i="1" dirty="0" smtClean="0"/>
              <a:t>Vivo/morto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27065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Homonímia e polissemia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pt-PT" b="1" dirty="0" smtClean="0"/>
              <a:t>A uma mesma forma </a:t>
            </a:r>
            <a:r>
              <a:rPr lang="pt-PT" dirty="0" smtClean="0"/>
              <a:t>fonética e gráfica correspondem </a:t>
            </a:r>
            <a:r>
              <a:rPr lang="pt-PT" b="1" dirty="0" smtClean="0"/>
              <a:t>sentidos diferentes</a:t>
            </a:r>
          </a:p>
          <a:p>
            <a:r>
              <a:rPr lang="pt-PT" b="1" dirty="0" smtClean="0">
                <a:solidFill>
                  <a:srgbClr val="0070C0"/>
                </a:solidFill>
              </a:rPr>
              <a:t>HOMONÍMIA</a:t>
            </a:r>
            <a:r>
              <a:rPr lang="pt-PT" dirty="0" smtClean="0">
                <a:solidFill>
                  <a:srgbClr val="0070C0"/>
                </a:solidFill>
              </a:rPr>
              <a:t> </a:t>
            </a:r>
            <a:r>
              <a:rPr lang="pt-PT" dirty="0" smtClean="0"/>
              <a:t>– </a:t>
            </a:r>
            <a:r>
              <a:rPr lang="pt-PT" b="1" dirty="0" smtClean="0"/>
              <a:t>duas ou mais palavras </a:t>
            </a:r>
            <a:r>
              <a:rPr lang="pt-PT" dirty="0" smtClean="0"/>
              <a:t>são homónimas quando a mesma forma fonética e gráfica tê</a:t>
            </a:r>
            <a:r>
              <a:rPr lang="pt-PT" b="1" dirty="0" smtClean="0"/>
              <a:t>m sentidos completamente distintos</a:t>
            </a:r>
            <a:r>
              <a:rPr lang="pt-PT" dirty="0" smtClean="0"/>
              <a:t> sem traços semânticos comuns: serra (pila) x serra (poho</a:t>
            </a:r>
            <a:r>
              <a:rPr lang="cs-CZ" dirty="0" smtClean="0"/>
              <a:t>ří).</a:t>
            </a:r>
          </a:p>
          <a:p>
            <a:r>
              <a:rPr lang="pt-PT" b="1" dirty="0" smtClean="0">
                <a:solidFill>
                  <a:srgbClr val="0070C0"/>
                </a:solidFill>
              </a:rPr>
              <a:t>POLISSEMIA</a:t>
            </a:r>
            <a:r>
              <a:rPr lang="pt-PT" dirty="0" smtClean="0">
                <a:solidFill>
                  <a:srgbClr val="0070C0"/>
                </a:solidFill>
              </a:rPr>
              <a:t> </a:t>
            </a:r>
            <a:r>
              <a:rPr lang="pt-PT" dirty="0" smtClean="0"/>
              <a:t>– </a:t>
            </a:r>
            <a:r>
              <a:rPr lang="pt-PT" b="1" dirty="0" smtClean="0"/>
              <a:t>uma palavra </a:t>
            </a:r>
            <a:r>
              <a:rPr lang="pt-PT" dirty="0" smtClean="0"/>
              <a:t>é polissémica quando a </a:t>
            </a:r>
            <a:r>
              <a:rPr lang="pt-PT" b="1" dirty="0" smtClean="0"/>
              <a:t>uma mesma forma</a:t>
            </a:r>
            <a:r>
              <a:rPr lang="pt-PT" dirty="0" smtClean="0"/>
              <a:t> lexical correspondem </a:t>
            </a:r>
            <a:r>
              <a:rPr lang="pt-PT" b="1" dirty="0" smtClean="0"/>
              <a:t>sentidos diferentes</a:t>
            </a:r>
            <a:r>
              <a:rPr lang="pt-PT" dirty="0" smtClean="0"/>
              <a:t> para os quais é possível estabelecer uma relação através de um ou mais </a:t>
            </a:r>
            <a:r>
              <a:rPr lang="pt-PT" b="1" dirty="0" smtClean="0"/>
              <a:t>traços semânticos comuns</a:t>
            </a:r>
            <a:r>
              <a:rPr lang="pt-PT" dirty="0" smtClean="0"/>
              <a:t>: vão: 1. vazio; 2. desnesessário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512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Antonímia de grau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dirty="0" smtClean="0"/>
              <a:t>Os antónimos de grau são aqueles que definem numa escala contínua com pontos intermédios entre dois extremos opostos. </a:t>
            </a:r>
          </a:p>
          <a:p>
            <a:pPr marL="0" indent="0" algn="ctr">
              <a:buNone/>
            </a:pPr>
            <a:r>
              <a:rPr lang="pt-PT" b="1" dirty="0" smtClean="0"/>
              <a:t>Exemplificação:</a:t>
            </a:r>
          </a:p>
          <a:p>
            <a:pPr marL="0" indent="0" algn="ctr">
              <a:buNone/>
            </a:pPr>
            <a:r>
              <a:rPr lang="pt-PT" dirty="0" smtClean="0"/>
              <a:t>   fácil  X  difícil</a:t>
            </a:r>
          </a:p>
          <a:p>
            <a:pPr marL="0" indent="0" algn="ctr">
              <a:buNone/>
            </a:pPr>
            <a:r>
              <a:rPr lang="pt-PT" dirty="0" smtClean="0"/>
              <a:t>    novo  X  velho</a:t>
            </a:r>
          </a:p>
          <a:p>
            <a:pPr marL="0" indent="0" algn="ctr">
              <a:buNone/>
            </a:pPr>
            <a:r>
              <a:rPr lang="pt-PT" dirty="0" smtClean="0"/>
              <a:t>limpo  X  sujo</a:t>
            </a:r>
          </a:p>
          <a:p>
            <a:pPr marL="0" indent="0" algn="ctr">
              <a:buNone/>
            </a:pPr>
            <a:r>
              <a:rPr lang="pt-PT" dirty="0" smtClean="0"/>
              <a:t>     sóbrio  X  bêbedo</a:t>
            </a:r>
          </a:p>
          <a:p>
            <a:pPr marL="0" indent="0" algn="ctr">
              <a:buNone/>
            </a:pPr>
            <a:r>
              <a:rPr lang="pt-PT" dirty="0" smtClean="0"/>
              <a:t>    curto  </a:t>
            </a:r>
            <a:r>
              <a:rPr lang="pt-PT" dirty="0"/>
              <a:t>X</a:t>
            </a:r>
            <a:r>
              <a:rPr lang="pt-PT" dirty="0" smtClean="0"/>
              <a:t>  longo</a:t>
            </a:r>
          </a:p>
          <a:p>
            <a:pPr marL="0" indent="0" algn="ctr">
              <a:buNone/>
            </a:pPr>
            <a:r>
              <a:rPr lang="pt-PT" dirty="0" smtClean="0"/>
              <a:t>     alto  X  baixo</a:t>
            </a:r>
          </a:p>
          <a:p>
            <a:pPr marL="0" indent="0" algn="ctr">
              <a:buNone/>
            </a:pPr>
            <a:r>
              <a:rPr lang="pt-PT" dirty="0" smtClean="0"/>
              <a:t>      puro  X  impuro</a:t>
            </a:r>
          </a:p>
          <a:p>
            <a:pPr marL="0" indent="0" algn="ctr">
              <a:buNone/>
            </a:pPr>
            <a:r>
              <a:rPr lang="pt-PT" dirty="0" smtClean="0"/>
              <a:t>  amar  X  odiar</a:t>
            </a:r>
          </a:p>
          <a:p>
            <a:pPr marL="0" indent="0" algn="ctr">
              <a:buNone/>
            </a:pPr>
            <a:r>
              <a:rPr lang="pt-PT" dirty="0" smtClean="0"/>
              <a:t>         rir  X  chorar</a:t>
            </a:r>
          </a:p>
          <a:p>
            <a:pPr marL="0" indent="0" algn="ctr">
              <a:buNone/>
            </a:pPr>
            <a:r>
              <a:rPr lang="pt-PT" dirty="0" smtClean="0"/>
              <a:t>longe  X  perto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9794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Antonímia de grau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Pertencem aqui, com frequência, palavras que remetem para estados intermédios:</a:t>
            </a:r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 algn="ctr">
              <a:buNone/>
            </a:pPr>
            <a:r>
              <a:rPr lang="pt-PT" b="1" i="1" dirty="0" smtClean="0">
                <a:solidFill>
                  <a:srgbClr val="FF0000"/>
                </a:solidFill>
              </a:rPr>
              <a:t>1.quente		2.morno		3.frio</a:t>
            </a:r>
          </a:p>
          <a:p>
            <a:pPr marL="0" indent="0" algn="ctr">
              <a:buNone/>
            </a:pPr>
            <a:r>
              <a:rPr lang="pt-PT" b="1" i="1" dirty="0" smtClean="0">
                <a:solidFill>
                  <a:schemeClr val="accent3">
                    <a:lumMod val="75000"/>
                  </a:schemeClr>
                </a:solidFill>
              </a:rPr>
              <a:t>1.molhado		2.húmido		3.seco</a:t>
            </a:r>
          </a:p>
          <a:p>
            <a:pPr marL="0" indent="0" algn="ctr">
              <a:buNone/>
            </a:pPr>
            <a:r>
              <a:rPr lang="pt-PT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1.amar        2.gostar       3.detestar     4.odiar</a:t>
            </a:r>
          </a:p>
          <a:p>
            <a:pPr marL="0" indent="0" algn="ctr">
              <a:buNone/>
            </a:pPr>
            <a:r>
              <a:rPr lang="pt-PT" b="1" i="1" dirty="0" smtClean="0">
                <a:solidFill>
                  <a:schemeClr val="tx2"/>
                </a:solidFill>
              </a:rPr>
              <a:t>1.gelado  2.frio  3.fresco 4.morno  5.quente  6.tórrido</a:t>
            </a:r>
            <a:endParaRPr lang="cs-CZ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312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Antonímia reversível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b="1" dirty="0" smtClean="0"/>
              <a:t>Os antónimos reversíveis </a:t>
            </a:r>
            <a:r>
              <a:rPr lang="pt-PT" dirty="0" smtClean="0"/>
              <a:t>denotam </a:t>
            </a:r>
            <a:r>
              <a:rPr lang="pt-PT" b="1" dirty="0" smtClean="0"/>
              <a:t>extremos opostos</a:t>
            </a:r>
            <a:r>
              <a:rPr lang="pt-PT" dirty="0" smtClean="0"/>
              <a:t> de uma </a:t>
            </a:r>
            <a:r>
              <a:rPr lang="pt-PT" b="1" dirty="0" smtClean="0"/>
              <a:t>escala espacial </a:t>
            </a:r>
            <a:r>
              <a:rPr lang="pt-PT" dirty="0" smtClean="0"/>
              <a:t>como 	</a:t>
            </a:r>
            <a:r>
              <a:rPr lang="pt-PT" b="1" dirty="0" smtClean="0"/>
              <a:t>DENTRO – FORA </a:t>
            </a:r>
            <a:r>
              <a:rPr lang="pt-PT" dirty="0" smtClean="0"/>
              <a:t>e podem envolver </a:t>
            </a:r>
            <a:r>
              <a:rPr lang="pt-PT" b="1" dirty="0" smtClean="0">
                <a:solidFill>
                  <a:schemeClr val="tx2"/>
                </a:solidFill>
              </a:rPr>
              <a:t>movimento</a:t>
            </a:r>
            <a:r>
              <a:rPr lang="pt-PT" dirty="0" smtClean="0"/>
              <a:t>, </a:t>
            </a:r>
            <a:r>
              <a:rPr lang="pt-PT" b="1" dirty="0" smtClean="0">
                <a:solidFill>
                  <a:schemeClr val="tx2"/>
                </a:solidFill>
              </a:rPr>
              <a:t>orientação</a:t>
            </a:r>
            <a:r>
              <a:rPr lang="pt-PT" dirty="0" smtClean="0">
                <a:solidFill>
                  <a:schemeClr val="tx2"/>
                </a:solidFill>
              </a:rPr>
              <a:t> </a:t>
            </a:r>
            <a:r>
              <a:rPr lang="pt-PT" dirty="0" smtClean="0"/>
              <a:t>ou </a:t>
            </a:r>
            <a:r>
              <a:rPr lang="pt-PT" b="1" dirty="0" smtClean="0">
                <a:solidFill>
                  <a:schemeClr val="tx2"/>
                </a:solidFill>
              </a:rPr>
              <a:t>localização</a:t>
            </a:r>
            <a:r>
              <a:rPr lang="pt-PT" dirty="0" smtClean="0">
                <a:solidFill>
                  <a:schemeClr val="tx2"/>
                </a:solidFill>
              </a:rPr>
              <a:t> </a:t>
            </a:r>
            <a:r>
              <a:rPr lang="pt-PT" dirty="0" smtClean="0"/>
              <a:t>de tal modo que as entidades a que se aplicam podem “circular” num sentido ou noutro:</a:t>
            </a:r>
          </a:p>
          <a:p>
            <a:pPr marL="0" indent="0" algn="ctr">
              <a:buNone/>
            </a:pPr>
            <a:r>
              <a:rPr lang="pt-PT" b="1" dirty="0" smtClean="0"/>
              <a:t>Exemplificação</a:t>
            </a:r>
            <a:r>
              <a:rPr lang="pt-PT" dirty="0" smtClean="0"/>
              <a:t>: </a:t>
            </a:r>
          </a:p>
          <a:p>
            <a:pPr marL="0" indent="0" algn="ctr">
              <a:buNone/>
            </a:pPr>
            <a:r>
              <a:rPr lang="pt-PT" i="1" dirty="0" smtClean="0"/>
              <a:t>expandir X encolher</a:t>
            </a:r>
          </a:p>
          <a:p>
            <a:pPr marL="0" indent="0" algn="ctr">
              <a:buNone/>
            </a:pPr>
            <a:r>
              <a:rPr lang="pt-PT" i="1" dirty="0" smtClean="0"/>
              <a:t>abrir x fechar</a:t>
            </a:r>
          </a:p>
          <a:p>
            <a:pPr marL="0" indent="0" algn="ctr">
              <a:buNone/>
            </a:pPr>
            <a:r>
              <a:rPr lang="pt-PT" i="1" dirty="0" smtClean="0"/>
              <a:t>tirar x pôr</a:t>
            </a:r>
          </a:p>
          <a:p>
            <a:pPr marL="0" indent="0" algn="ctr">
              <a:buNone/>
            </a:pPr>
            <a:r>
              <a:rPr lang="pt-PT" i="1" dirty="0" smtClean="0"/>
              <a:t>subir x descer 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413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Antonímia reversível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PT" dirty="0"/>
              <a:t>São parecidos aos antónimos de grau, na medida em que admitem termos de </a:t>
            </a:r>
            <a:r>
              <a:rPr lang="pt-PT" b="1" dirty="0"/>
              <a:t>comparação de intensidade</a:t>
            </a:r>
            <a:r>
              <a:rPr lang="pt-PT" dirty="0"/>
              <a:t>: </a:t>
            </a:r>
            <a:endParaRPr lang="pt-PT" dirty="0" smtClean="0"/>
          </a:p>
          <a:p>
            <a:pPr marL="0" indent="0" algn="just">
              <a:buNone/>
            </a:pPr>
            <a:r>
              <a:rPr lang="pt-PT" b="1" dirty="0" smtClean="0"/>
              <a:t>Exemplificação:</a:t>
            </a:r>
          </a:p>
          <a:p>
            <a:pPr marL="0" indent="0" algn="just">
              <a:buNone/>
            </a:pPr>
            <a:r>
              <a:rPr lang="pt-PT" b="1" i="1" dirty="0" smtClean="0"/>
              <a:t>abrir</a:t>
            </a:r>
            <a:r>
              <a:rPr lang="pt-PT" i="1" dirty="0" smtClean="0"/>
              <a:t> – </a:t>
            </a:r>
            <a:r>
              <a:rPr lang="pt-PT" b="1" i="1" dirty="0" smtClean="0"/>
              <a:t>entre</a:t>
            </a:r>
            <a:r>
              <a:rPr lang="pt-PT" i="1" dirty="0" smtClean="0"/>
              <a:t>abrir; subir </a:t>
            </a:r>
            <a:r>
              <a:rPr lang="pt-PT" b="1" i="1" dirty="0" smtClean="0"/>
              <a:t>mais</a:t>
            </a:r>
            <a:r>
              <a:rPr lang="pt-PT" i="1" dirty="0" smtClean="0"/>
              <a:t> x subir </a:t>
            </a:r>
            <a:r>
              <a:rPr lang="pt-PT" b="1" i="1" dirty="0" smtClean="0"/>
              <a:t>menos</a:t>
            </a:r>
            <a:r>
              <a:rPr lang="pt-PT" i="1" dirty="0" smtClean="0"/>
              <a:t>; o carro está </a:t>
            </a:r>
            <a:r>
              <a:rPr lang="pt-PT" b="1" i="1" dirty="0" smtClean="0"/>
              <a:t>mais dentro </a:t>
            </a:r>
            <a:r>
              <a:rPr lang="pt-PT" i="1" dirty="0" smtClean="0"/>
              <a:t>do que </a:t>
            </a:r>
            <a:r>
              <a:rPr lang="pt-PT" b="1" i="1" dirty="0" smtClean="0"/>
              <a:t>fora</a:t>
            </a:r>
            <a:r>
              <a:rPr lang="pt-PT" i="1" dirty="0" smtClean="0"/>
              <a:t> da garagem</a:t>
            </a:r>
          </a:p>
          <a:p>
            <a:pPr marL="0" indent="0" algn="just">
              <a:buNone/>
            </a:pPr>
            <a:r>
              <a:rPr lang="pt-PT" dirty="0" smtClean="0"/>
              <a:t>Muitos verbos antónimos podem ser criados pelo prefixo</a:t>
            </a:r>
            <a:r>
              <a:rPr lang="pt-PT" i="1" dirty="0" smtClean="0"/>
              <a:t> </a:t>
            </a:r>
            <a:r>
              <a:rPr lang="pt-PT" b="1" i="1" dirty="0" smtClean="0"/>
              <a:t>des</a:t>
            </a:r>
            <a:r>
              <a:rPr lang="pt-PT" i="1" dirty="0" smtClean="0"/>
              <a:t>-:</a:t>
            </a:r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 algn="ctr">
              <a:buNone/>
            </a:pPr>
            <a:r>
              <a:rPr lang="pt-PT" i="1" dirty="0" smtClean="0"/>
              <a:t>atar x desatar</a:t>
            </a:r>
          </a:p>
          <a:p>
            <a:pPr marL="0" indent="0" algn="ctr">
              <a:buNone/>
            </a:pPr>
            <a:r>
              <a:rPr lang="pt-PT" i="1" dirty="0" smtClean="0"/>
              <a:t>apertar x desapertar</a:t>
            </a:r>
          </a:p>
          <a:p>
            <a:pPr marL="0" indent="0" algn="ctr">
              <a:buNone/>
            </a:pPr>
            <a:r>
              <a:rPr lang="pt-PT" i="1" dirty="0" smtClean="0"/>
              <a:t>enrolar x desenrolar</a:t>
            </a:r>
          </a:p>
          <a:p>
            <a:pPr marL="0" indent="0" algn="ctr">
              <a:buNone/>
            </a:pPr>
            <a:r>
              <a:rPr lang="pt-PT" i="1" dirty="0" smtClean="0"/>
              <a:t>ligar x desliga</a:t>
            </a:r>
          </a:p>
        </p:txBody>
      </p:sp>
    </p:spTree>
    <p:extLst>
      <p:ext uri="{BB962C8B-B14F-4D97-AF65-F5344CB8AC3E}">
        <p14:creationId xmlns:p14="http://schemas.microsoft.com/office/powerpoint/2010/main" val="1069817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Antonímia relacional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dirty="0" smtClean="0"/>
              <a:t>Os antónimos relacionais denotam uma mesma situação, mas a partir de uma perpetiva oposta. </a:t>
            </a:r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>
              <a:buNone/>
            </a:pPr>
            <a:r>
              <a:rPr lang="pt-PT" b="1" dirty="0" smtClean="0"/>
              <a:t>dar x receber – </a:t>
            </a:r>
            <a:r>
              <a:rPr lang="pt-PT" dirty="0" smtClean="0"/>
              <a:t>ação de </a:t>
            </a:r>
            <a:r>
              <a:rPr lang="pt-PT" b="1" dirty="0" smtClean="0"/>
              <a:t>transferência</a:t>
            </a:r>
            <a:r>
              <a:rPr lang="pt-PT" dirty="0" smtClean="0"/>
              <a:t> a partir da </a:t>
            </a:r>
            <a:r>
              <a:rPr lang="pt-PT" b="1" dirty="0" smtClean="0"/>
              <a:t>perspetiva</a:t>
            </a:r>
            <a:r>
              <a:rPr lang="pt-PT" dirty="0" smtClean="0"/>
              <a:t> de quem </a:t>
            </a:r>
            <a:r>
              <a:rPr lang="pt-PT" b="1" dirty="0" smtClean="0"/>
              <a:t>dá</a:t>
            </a:r>
            <a:r>
              <a:rPr lang="pt-PT" dirty="0" smtClean="0"/>
              <a:t> ou de quem </a:t>
            </a:r>
            <a:r>
              <a:rPr lang="pt-PT" b="1" dirty="0" smtClean="0"/>
              <a:t>recebe, </a:t>
            </a:r>
            <a:r>
              <a:rPr lang="pt-PT" dirty="0" smtClean="0"/>
              <a:t>sendo usados </a:t>
            </a:r>
            <a:r>
              <a:rPr lang="pt-PT" b="1" dirty="0" smtClean="0"/>
              <a:t>os mesmos intervenientes </a:t>
            </a:r>
            <a:r>
              <a:rPr lang="pt-PT" dirty="0" smtClean="0"/>
              <a:t>com os papéis semânticos de </a:t>
            </a:r>
            <a:r>
              <a:rPr lang="pt-PT" b="1" dirty="0" smtClean="0"/>
              <a:t>alvo</a:t>
            </a:r>
            <a:r>
              <a:rPr lang="pt-PT" dirty="0" smtClean="0"/>
              <a:t> e </a:t>
            </a:r>
            <a:r>
              <a:rPr lang="pt-PT" b="1" dirty="0" smtClean="0"/>
              <a:t>fonte</a:t>
            </a:r>
            <a:r>
              <a:rPr lang="pt-PT" dirty="0" smtClean="0"/>
              <a:t>.</a:t>
            </a:r>
          </a:p>
          <a:p>
            <a:pPr marL="0" indent="0">
              <a:buNone/>
            </a:pPr>
            <a:r>
              <a:rPr lang="pt-PT" b="1" i="1" dirty="0" smtClean="0"/>
              <a:t>Ela deu um quadro à Maria. A Maria recebeu dela um quadro</a:t>
            </a:r>
            <a:r>
              <a:rPr lang="pt-PT" b="1" dirty="0" smtClean="0"/>
              <a:t>.</a:t>
            </a:r>
          </a:p>
          <a:p>
            <a:pPr marL="0" indent="0">
              <a:buNone/>
            </a:pP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Outros exemplos:</a:t>
            </a:r>
          </a:p>
          <a:p>
            <a:pPr marL="0" indent="0" algn="ctr">
              <a:buNone/>
            </a:pPr>
            <a:r>
              <a:rPr lang="pt-PT" b="1" dirty="0" smtClean="0"/>
              <a:t>ENSINAR/APRENDER</a:t>
            </a:r>
          </a:p>
          <a:p>
            <a:pPr marL="0" indent="0" algn="ctr">
              <a:buNone/>
            </a:pPr>
            <a:r>
              <a:rPr lang="pt-PT" b="1" dirty="0" smtClean="0"/>
              <a:t>EMPREGADO/ PATRÃO</a:t>
            </a:r>
          </a:p>
          <a:p>
            <a:pPr marL="0" indent="0" algn="ctr">
              <a:buNone/>
            </a:pPr>
            <a:r>
              <a:rPr lang="pt-PT" b="1" dirty="0" smtClean="0"/>
              <a:t>PROFESSOR/ALUNO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/>
                </a:solidFill>
              </a:rPr>
              <a:t>ALUGAR – POLISSÉMICO COM SENTIDOS OPOSTOS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/>
                </a:solidFill>
              </a:rPr>
              <a:t>O João alugou a casa à Maria. 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/>
                </a:solidFill>
              </a:rPr>
              <a:t>(najmout x pronajmout)</a:t>
            </a:r>
          </a:p>
          <a:p>
            <a:pPr marL="0" indent="0" algn="ctr">
              <a:buNone/>
            </a:pPr>
            <a:endParaRPr lang="pt-PT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t-PT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40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HIPONÍMIA - HIPERONÍMIA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sz="8000" b="1" dirty="0" smtClean="0"/>
              <a:t>HIPONÍMIA</a:t>
            </a:r>
            <a:r>
              <a:rPr lang="pt-BR" sz="8000" dirty="0" smtClean="0"/>
              <a:t> = relação </a:t>
            </a:r>
            <a:r>
              <a:rPr lang="pt-BR" sz="8000" dirty="0"/>
              <a:t>semântica em que uma palavra está num </a:t>
            </a:r>
            <a:r>
              <a:rPr lang="pt-BR" sz="8000" b="1" dirty="0"/>
              <a:t>plano hierárquico inferior</a:t>
            </a:r>
            <a:r>
              <a:rPr lang="pt-BR" sz="8000" dirty="0"/>
              <a:t>, uma vez que pertence a uma classe ou espécie que a inclui ao nível do significado. Este facto implica que o significado do hipónimo (etimologicamente significa </a:t>
            </a:r>
            <a:r>
              <a:rPr lang="pt-BR" sz="8000" b="1" dirty="0"/>
              <a:t>nome pequeno</a:t>
            </a:r>
            <a:r>
              <a:rPr lang="pt-BR" sz="8000" dirty="0"/>
              <a:t>) é </a:t>
            </a:r>
            <a:r>
              <a:rPr lang="pt-BR" sz="8000" b="1" dirty="0"/>
              <a:t>mais específico </a:t>
            </a:r>
            <a:r>
              <a:rPr lang="pt-BR" sz="8000" dirty="0"/>
              <a:t>e </a:t>
            </a:r>
            <a:r>
              <a:rPr lang="pt-BR" sz="8000" b="1" dirty="0"/>
              <a:t>mais restrito </a:t>
            </a:r>
            <a:r>
              <a:rPr lang="pt-BR" sz="8000" dirty="0"/>
              <a:t>do que o significado do hiperónimo a que pertence. O conceito de hiponímia também só é entendido em relação ao conceito de </a:t>
            </a:r>
            <a:r>
              <a:rPr lang="pt-BR" sz="8000" dirty="0" smtClean="0"/>
              <a:t>hiperonímia.</a:t>
            </a:r>
          </a:p>
          <a:p>
            <a:pPr marL="0" indent="0" algn="just">
              <a:buNone/>
            </a:pPr>
            <a:endParaRPr lang="pt-BR" sz="6400" dirty="0" smtClean="0"/>
          </a:p>
          <a:p>
            <a:pPr marL="0" indent="0" algn="ctr">
              <a:buNone/>
            </a:pPr>
            <a:endParaRPr lang="pt-BR" sz="6400" b="1" dirty="0" smtClean="0"/>
          </a:p>
          <a:p>
            <a:pPr marL="0" indent="0" algn="ctr">
              <a:buNone/>
            </a:pPr>
            <a:r>
              <a:rPr lang="pt-BR" sz="6400" b="1" dirty="0" smtClean="0"/>
              <a:t>Exemplificação</a:t>
            </a:r>
            <a:r>
              <a:rPr lang="pt-BR" sz="6400" b="1" dirty="0"/>
              <a:t>:</a:t>
            </a:r>
          </a:p>
          <a:p>
            <a:pPr marL="0" indent="0" algn="just">
              <a:buNone/>
            </a:pPr>
            <a:endParaRPr lang="pt-BR" sz="6400" dirty="0"/>
          </a:p>
          <a:p>
            <a:pPr marL="0" indent="0" algn="just">
              <a:buNone/>
            </a:pPr>
            <a:r>
              <a:rPr lang="pt-BR" sz="6400" dirty="0" smtClean="0"/>
              <a:t>As palavras </a:t>
            </a:r>
            <a:r>
              <a:rPr lang="pt-BR" sz="6400" b="1" i="1" dirty="0" smtClean="0">
                <a:solidFill>
                  <a:srgbClr val="7030A0"/>
                </a:solidFill>
              </a:rPr>
              <a:t>maçã</a:t>
            </a:r>
            <a:r>
              <a:rPr lang="pt-BR" sz="6400" b="1" i="1" dirty="0">
                <a:solidFill>
                  <a:srgbClr val="7030A0"/>
                </a:solidFill>
              </a:rPr>
              <a:t>, pera, banana, laranja </a:t>
            </a:r>
            <a:r>
              <a:rPr lang="pt-BR" sz="6400" i="1" dirty="0"/>
              <a:t>ou </a:t>
            </a:r>
            <a:r>
              <a:rPr lang="pt-BR" sz="6400" i="1" dirty="0" smtClean="0"/>
              <a:t>pêssego </a:t>
            </a:r>
            <a:r>
              <a:rPr lang="pt-BR" sz="6400" dirty="0" smtClean="0"/>
              <a:t>são hipónimos de</a:t>
            </a:r>
            <a:r>
              <a:rPr lang="pt-BR" sz="6400" i="1" dirty="0" smtClean="0"/>
              <a:t> </a:t>
            </a:r>
            <a:r>
              <a:rPr lang="pt-BR" sz="6400" b="1" i="1" dirty="0" smtClean="0"/>
              <a:t>fruta</a:t>
            </a:r>
            <a:r>
              <a:rPr lang="pt-BR" sz="6400" dirty="0" smtClean="0"/>
              <a:t>.</a:t>
            </a:r>
            <a:endParaRPr lang="pt-BR" sz="6400" dirty="0"/>
          </a:p>
          <a:p>
            <a:pPr marL="0" indent="0" algn="just">
              <a:buNone/>
            </a:pPr>
            <a:r>
              <a:rPr lang="pt-BR" sz="6400" dirty="0"/>
              <a:t>As palavras </a:t>
            </a:r>
            <a:r>
              <a:rPr lang="pt-BR" sz="6400" b="1" i="1" dirty="0">
                <a:solidFill>
                  <a:srgbClr val="7030A0"/>
                </a:solidFill>
              </a:rPr>
              <a:t>cão, gato, leão, tigre, elefante, girafa, rinoceronte</a:t>
            </a:r>
            <a:r>
              <a:rPr lang="pt-BR" sz="6400" b="1" dirty="0"/>
              <a:t> </a:t>
            </a:r>
            <a:r>
              <a:rPr lang="pt-BR" sz="6400" dirty="0"/>
              <a:t>são hipónimos </a:t>
            </a:r>
            <a:r>
              <a:rPr lang="pt-BR" sz="6400" dirty="0" smtClean="0"/>
              <a:t>de </a:t>
            </a:r>
            <a:r>
              <a:rPr lang="pt-BR" sz="6400" b="1" dirty="0" smtClean="0"/>
              <a:t>animal</a:t>
            </a:r>
            <a:r>
              <a:rPr lang="pt-BR" sz="6400" dirty="0" smtClean="0"/>
              <a:t>.</a:t>
            </a:r>
          </a:p>
          <a:p>
            <a:pPr marL="0" indent="0" algn="just">
              <a:buNone/>
            </a:pPr>
            <a:r>
              <a:rPr lang="pt-BR" sz="6400" dirty="0" smtClean="0"/>
              <a:t>As palavras </a:t>
            </a:r>
            <a:r>
              <a:rPr lang="pt-BR" sz="6400" b="1" i="1" dirty="0" smtClean="0">
                <a:solidFill>
                  <a:srgbClr val="7030A0"/>
                </a:solidFill>
              </a:rPr>
              <a:t>camisa</a:t>
            </a:r>
            <a:r>
              <a:rPr lang="pt-BR" sz="6400" b="1" i="1" dirty="0">
                <a:solidFill>
                  <a:srgbClr val="7030A0"/>
                </a:solidFill>
              </a:rPr>
              <a:t>, calças, t-shirt, saia, casaco, cachecol</a:t>
            </a:r>
            <a:r>
              <a:rPr lang="pt-BR" sz="6400" b="1" dirty="0">
                <a:solidFill>
                  <a:srgbClr val="7030A0"/>
                </a:solidFill>
              </a:rPr>
              <a:t> </a:t>
            </a:r>
            <a:r>
              <a:rPr lang="pt-BR" sz="6400" dirty="0"/>
              <a:t>são hipónimos </a:t>
            </a:r>
            <a:r>
              <a:rPr lang="pt-BR" sz="6400" dirty="0" smtClean="0"/>
              <a:t>de </a:t>
            </a:r>
            <a:r>
              <a:rPr lang="pt-BR" sz="6400" b="1" i="1" dirty="0" smtClean="0"/>
              <a:t>vestuário.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ctr">
              <a:buNone/>
            </a:pPr>
            <a:r>
              <a:rPr lang="pt-BR" sz="7400" b="1" i="1" dirty="0" smtClean="0"/>
              <a:t>PALAVRAS QUE PARTILHAM O MESMO HIPERÓNIMO SÃO CHAMADAS </a:t>
            </a:r>
          </a:p>
          <a:p>
            <a:pPr marL="0" indent="0" algn="ctr">
              <a:buNone/>
            </a:pPr>
            <a:r>
              <a:rPr lang="pt-BR" sz="11200" b="1" i="1" dirty="0" smtClean="0">
                <a:solidFill>
                  <a:srgbClr val="7030A0"/>
                </a:solidFill>
              </a:rPr>
              <a:t>CO-HIPÓNIMAS.</a:t>
            </a:r>
            <a:endParaRPr lang="cs-CZ" sz="11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1866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HIPERONÍMIA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4800" b="1" dirty="0" smtClean="0"/>
              <a:t>A HIPERONÍMIA </a:t>
            </a:r>
            <a:r>
              <a:rPr lang="pt-BR" sz="4800" dirty="0" smtClean="0"/>
              <a:t>É uma </a:t>
            </a:r>
            <a:r>
              <a:rPr lang="pt-BR" sz="4800" b="1" dirty="0" smtClean="0"/>
              <a:t>relação</a:t>
            </a:r>
            <a:r>
              <a:rPr lang="pt-BR" sz="4800" dirty="0" smtClean="0"/>
              <a:t> </a:t>
            </a:r>
            <a:r>
              <a:rPr lang="pt-BR" sz="4800" dirty="0"/>
              <a:t>semântica de </a:t>
            </a:r>
            <a:r>
              <a:rPr lang="pt-BR" sz="4800" b="1" dirty="0"/>
              <a:t>super-ordenação</a:t>
            </a:r>
            <a:r>
              <a:rPr lang="pt-BR" sz="4800" dirty="0"/>
              <a:t> hierárquica que uma palavra assume em relação a outra (o hipónimo) em virtude da sua maior abrangência de sentido. O hiperónimo é etimologicamente um </a:t>
            </a:r>
            <a:r>
              <a:rPr lang="pt-BR" sz="4800" i="1" dirty="0"/>
              <a:t>nome</a:t>
            </a:r>
            <a:r>
              <a:rPr lang="pt-BR" sz="4800" dirty="0"/>
              <a:t> que está numa </a:t>
            </a:r>
            <a:r>
              <a:rPr lang="pt-BR" sz="4800" b="1" dirty="0"/>
              <a:t>posição hierárquica </a:t>
            </a:r>
            <a:r>
              <a:rPr lang="pt-BR" sz="4800" b="1" i="1" dirty="0"/>
              <a:t>superior</a:t>
            </a:r>
            <a:r>
              <a:rPr lang="pt-BR" sz="4800" dirty="0"/>
              <a:t> (hiper) por ser capaz de incluir outras palavras - os seus </a:t>
            </a:r>
            <a:r>
              <a:rPr lang="pt-BR" sz="4800" i="1" dirty="0"/>
              <a:t>hipónimos</a:t>
            </a:r>
            <a:r>
              <a:rPr lang="pt-BR" sz="4800" dirty="0"/>
              <a:t>; ou seja, </a:t>
            </a:r>
            <a:r>
              <a:rPr lang="pt-BR" sz="4800" b="1" dirty="0"/>
              <a:t>comporta-se como um nome de espécie </a:t>
            </a:r>
            <a:r>
              <a:rPr lang="pt-BR" sz="4800" dirty="0"/>
              <a:t>ou </a:t>
            </a:r>
            <a:r>
              <a:rPr lang="pt-BR" sz="4800" b="1" dirty="0"/>
              <a:t>de classe, mais genérico, menos restrito, a que pertencem sub-classes</a:t>
            </a:r>
            <a:r>
              <a:rPr lang="pt-BR" sz="4800" dirty="0"/>
              <a:t> de palavras colocadas num nível inferior na hierarquia do significado. Assim, a hiperonímia só é entendida em relação à hiponímia. </a:t>
            </a:r>
            <a:endParaRPr lang="pt-BR" sz="4800" dirty="0" smtClean="0"/>
          </a:p>
          <a:p>
            <a:pPr marL="0" indent="0" algn="just">
              <a:buNone/>
            </a:pPr>
            <a:endParaRPr lang="pt-BR" sz="4800" dirty="0" smtClean="0"/>
          </a:p>
          <a:p>
            <a:pPr marL="0" indent="0" algn="ctr">
              <a:buNone/>
            </a:pPr>
            <a:r>
              <a:rPr lang="pt-BR" sz="4800" b="1" dirty="0" smtClean="0"/>
              <a:t>Exemplificação:</a:t>
            </a:r>
          </a:p>
          <a:p>
            <a:pPr marL="0" indent="0" algn="just">
              <a:buNone/>
            </a:pPr>
            <a:endParaRPr lang="pt-BR" sz="4800" dirty="0"/>
          </a:p>
          <a:p>
            <a:pPr marL="0" indent="0" algn="just">
              <a:buNone/>
            </a:pPr>
            <a:r>
              <a:rPr lang="pt-BR" sz="4800" dirty="0" smtClean="0"/>
              <a:t>A palavra </a:t>
            </a:r>
            <a:r>
              <a:rPr lang="pt-BR" sz="4800" b="1" i="1" dirty="0"/>
              <a:t>fruta</a:t>
            </a:r>
            <a:r>
              <a:rPr lang="pt-BR" sz="4800" dirty="0"/>
              <a:t> </a:t>
            </a:r>
            <a:r>
              <a:rPr lang="pt-BR" sz="4800" dirty="0" smtClean="0"/>
              <a:t>   é um hiperónimo de </a:t>
            </a:r>
            <a:r>
              <a:rPr lang="pt-BR" sz="4800" i="1" dirty="0">
                <a:solidFill>
                  <a:srgbClr val="7030A0"/>
                </a:solidFill>
              </a:rPr>
              <a:t>maçã, pera, banana, laranja ou pêssego</a:t>
            </a:r>
            <a:r>
              <a:rPr lang="pt-BR" sz="4800" dirty="0">
                <a:solidFill>
                  <a:srgbClr val="7030A0"/>
                </a:solidFill>
              </a:rPr>
              <a:t>. </a:t>
            </a:r>
            <a:endParaRPr lang="pt-BR" sz="4800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pt-BR" sz="4800" dirty="0" smtClean="0"/>
              <a:t>A </a:t>
            </a:r>
            <a:r>
              <a:rPr lang="pt-BR" sz="4800" dirty="0"/>
              <a:t>palavra </a:t>
            </a:r>
            <a:r>
              <a:rPr lang="pt-BR" sz="4800" b="1" dirty="0"/>
              <a:t>animal</a:t>
            </a:r>
            <a:r>
              <a:rPr lang="pt-BR" sz="4800" dirty="0"/>
              <a:t> é um hiperónimo de </a:t>
            </a:r>
            <a:r>
              <a:rPr lang="pt-BR" sz="4800" i="1" dirty="0">
                <a:solidFill>
                  <a:srgbClr val="7030A0"/>
                </a:solidFill>
              </a:rPr>
              <a:t>cão, gato, leão, tigre, elefante, girafa, </a:t>
            </a:r>
            <a:r>
              <a:rPr lang="pt-BR" sz="4800" i="1" dirty="0" smtClean="0">
                <a:solidFill>
                  <a:srgbClr val="7030A0"/>
                </a:solidFill>
              </a:rPr>
              <a:t>rinoceronte</a:t>
            </a:r>
            <a:r>
              <a:rPr lang="pt-BR" sz="4800" dirty="0" smtClean="0">
                <a:solidFill>
                  <a:srgbClr val="7030A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pt-BR" sz="4800" dirty="0" smtClean="0"/>
              <a:t>a </a:t>
            </a:r>
            <a:r>
              <a:rPr lang="pt-BR" sz="4800" dirty="0"/>
              <a:t>palavra </a:t>
            </a:r>
            <a:r>
              <a:rPr lang="pt-BR" sz="4800" b="1" i="1" dirty="0"/>
              <a:t>vestuário</a:t>
            </a:r>
            <a:r>
              <a:rPr lang="pt-BR" sz="4800" dirty="0"/>
              <a:t> é um hiperónimo de </a:t>
            </a:r>
            <a:r>
              <a:rPr lang="pt-BR" sz="4800" i="1" dirty="0">
                <a:solidFill>
                  <a:srgbClr val="7030A0"/>
                </a:solidFill>
              </a:rPr>
              <a:t>camisa, calças, t-shirt, saia, casaco, </a:t>
            </a:r>
            <a:r>
              <a:rPr lang="pt-BR" sz="4800" i="1" dirty="0" smtClean="0">
                <a:solidFill>
                  <a:srgbClr val="7030A0"/>
                </a:solidFill>
              </a:rPr>
              <a:t>cachecol</a:t>
            </a:r>
            <a:r>
              <a:rPr lang="pt-BR" sz="4800" dirty="0" smtClean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4859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Verbos</a:t>
            </a:r>
            <a:r>
              <a:rPr lang="cs-CZ" b="1" dirty="0" smtClean="0"/>
              <a:t> na </a:t>
            </a:r>
            <a:r>
              <a:rPr lang="cs-CZ" b="1" dirty="0" err="1" smtClean="0"/>
              <a:t>rela</a:t>
            </a:r>
            <a:r>
              <a:rPr lang="pt-PT" b="1" dirty="0" smtClean="0"/>
              <a:t>ção de hipo hiperonímia = TROPONÍMIA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TROPONÍMIA</a:t>
            </a:r>
            <a:r>
              <a:rPr lang="pt-PT" dirty="0" smtClean="0"/>
              <a:t> = relação entre verbos que denovam eventos mais gerais e verbos que denotam eventos mais específicos (subordenados). 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>
              <a:buNone/>
            </a:pPr>
            <a:r>
              <a:rPr lang="pt-PT" dirty="0" smtClean="0"/>
              <a:t>                                         </a:t>
            </a:r>
            <a:r>
              <a:rPr lang="pt-PT" b="1" dirty="0" smtClean="0"/>
              <a:t>Abrir</a:t>
            </a:r>
          </a:p>
          <a:p>
            <a:pPr marL="0" indent="0">
              <a:buNone/>
            </a:pPr>
            <a:r>
              <a:rPr lang="pt-PT" dirty="0" smtClean="0">
                <a:solidFill>
                  <a:srgbClr val="7030A0"/>
                </a:solidFill>
              </a:rPr>
              <a:t>                arrombar   entreabrir   escancarar</a:t>
            </a:r>
          </a:p>
          <a:p>
            <a:pPr marL="0" indent="0">
              <a:buNone/>
            </a:pPr>
            <a:r>
              <a:rPr lang="pt-PT" b="1" dirty="0" smtClean="0"/>
              <a:t>                                           Ver</a:t>
            </a:r>
          </a:p>
          <a:p>
            <a:pPr marL="0" indent="0">
              <a:buNone/>
            </a:pPr>
            <a:r>
              <a:rPr lang="pt-PT" dirty="0" smtClean="0">
                <a:solidFill>
                  <a:srgbClr val="7030A0"/>
                </a:solidFill>
              </a:rPr>
              <a:t>                 assistir  contemplar mirar observar </a:t>
            </a:r>
          </a:p>
        </p:txBody>
      </p:sp>
    </p:spTree>
    <p:extLst>
      <p:ext uri="{BB962C8B-B14F-4D97-AF65-F5344CB8AC3E}">
        <p14:creationId xmlns:p14="http://schemas.microsoft.com/office/powerpoint/2010/main" val="1463794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MERONÍMIA - HOLONÍMIA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Relação </a:t>
            </a:r>
            <a:r>
              <a:rPr lang="pt-BR" dirty="0"/>
              <a:t>semântica entre duas palavras, em que uma </a:t>
            </a:r>
            <a:r>
              <a:rPr lang="pt-BR" dirty="0" smtClean="0"/>
              <a:t>indica </a:t>
            </a:r>
            <a:r>
              <a:rPr lang="pt-BR" b="1" dirty="0" smtClean="0"/>
              <a:t>uma </a:t>
            </a:r>
            <a:r>
              <a:rPr lang="pt-BR" b="1" dirty="0"/>
              <a:t>parte </a:t>
            </a:r>
            <a:r>
              <a:rPr lang="pt-BR" dirty="0" smtClean="0"/>
              <a:t>(=</a:t>
            </a:r>
            <a:r>
              <a:rPr lang="pt-BR" b="1" dirty="0" smtClean="0"/>
              <a:t>merónimo</a:t>
            </a:r>
            <a:r>
              <a:rPr lang="pt-BR" dirty="0"/>
              <a:t>) relativamente à outra, que indica o </a:t>
            </a:r>
            <a:r>
              <a:rPr lang="pt-BR" b="1" dirty="0"/>
              <a:t>todo </a:t>
            </a:r>
            <a:r>
              <a:rPr lang="pt-BR" b="1" dirty="0" smtClean="0"/>
              <a:t>(=holónimo). 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i="1" dirty="0" smtClean="0"/>
              <a:t>Exemplificação: </a:t>
            </a:r>
          </a:p>
          <a:p>
            <a:pPr marL="0" indent="0" algn="ctr">
              <a:buNone/>
            </a:pPr>
            <a:r>
              <a:rPr lang="pt-PT" b="1" dirty="0" smtClean="0"/>
              <a:t>Livro = holónimo</a:t>
            </a:r>
          </a:p>
          <a:p>
            <a:pPr marL="0" indent="0" algn="ctr">
              <a:buNone/>
            </a:pPr>
            <a:r>
              <a:rPr lang="pt-PT" b="1" dirty="0" smtClean="0"/>
              <a:t>Página, capa, contracapa = merónimos</a:t>
            </a:r>
          </a:p>
          <a:p>
            <a:pPr marL="0" indent="0" algn="ctr">
              <a:buNone/>
            </a:pPr>
            <a:endParaRPr lang="pt-PT" b="1" dirty="0" smtClean="0"/>
          </a:p>
          <a:p>
            <a:pPr marL="0" indent="0" algn="ctr">
              <a:buNone/>
            </a:pPr>
            <a:r>
              <a:rPr lang="pt-PT" dirty="0" smtClean="0"/>
              <a:t>Ou: </a:t>
            </a:r>
          </a:p>
          <a:p>
            <a:pPr marL="0" indent="0" algn="ctr">
              <a:buNone/>
            </a:pPr>
            <a:r>
              <a:rPr lang="pt-PT" b="1" dirty="0" smtClean="0"/>
              <a:t>Biblioteca - coletânea - livro – página, capa, contracapa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210963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b="1" dirty="0" smtClean="0"/>
              <a:t>TIPOS DE MERONÍMIA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PT" b="1" dirty="0" smtClean="0"/>
          </a:p>
          <a:p>
            <a:pPr algn="ctr"/>
            <a:r>
              <a:rPr lang="pt-PT" b="1" dirty="0" smtClean="0"/>
              <a:t>MERONÍMIA QUANTITATIVA</a:t>
            </a:r>
          </a:p>
          <a:p>
            <a:pPr algn="ctr"/>
            <a:r>
              <a:rPr lang="pt-PT" b="1" dirty="0" smtClean="0"/>
              <a:t>MERONÍMIA MATERIAL </a:t>
            </a:r>
          </a:p>
          <a:p>
            <a:pPr algn="ctr"/>
            <a:r>
              <a:rPr lang="pt-PT" b="1" dirty="0" smtClean="0"/>
              <a:t>MERÓNÍMIA INTEGRAL</a:t>
            </a:r>
          </a:p>
          <a:p>
            <a:pPr algn="ctr"/>
            <a:r>
              <a:rPr lang="pt-PT" b="1" dirty="0" smtClean="0"/>
              <a:t>MERONÍMIA DE SUBATIVIDADE</a:t>
            </a:r>
          </a:p>
          <a:p>
            <a:pPr algn="ctr"/>
            <a:r>
              <a:rPr lang="pt-PT" b="1" dirty="0" smtClean="0"/>
              <a:t>MERONÍMIA ESPACIAL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4589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Polissemia/homonímia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Uma palavra pode ser </a:t>
            </a:r>
            <a:r>
              <a:rPr lang="pt-PT" b="1" dirty="0" smtClean="0">
                <a:solidFill>
                  <a:srgbClr val="0070C0"/>
                </a:solidFill>
              </a:rPr>
              <a:t>polissémica</a:t>
            </a:r>
            <a:r>
              <a:rPr lang="pt-PT" dirty="0" smtClean="0">
                <a:solidFill>
                  <a:srgbClr val="0070C0"/>
                </a:solidFill>
              </a:rPr>
              <a:t> </a:t>
            </a:r>
            <a:r>
              <a:rPr lang="pt-PT" dirty="0" smtClean="0"/>
              <a:t>e </a:t>
            </a:r>
            <a:r>
              <a:rPr lang="pt-PT" b="1" dirty="0" smtClean="0">
                <a:solidFill>
                  <a:srgbClr val="0070C0"/>
                </a:solidFill>
              </a:rPr>
              <a:t>homónima</a:t>
            </a:r>
            <a:r>
              <a:rPr lang="pt-PT" dirty="0" smtClean="0">
                <a:solidFill>
                  <a:srgbClr val="0070C0"/>
                </a:solidFill>
              </a:rPr>
              <a:t> </a:t>
            </a:r>
            <a:r>
              <a:rPr lang="pt-PT" b="1" dirty="0" smtClean="0"/>
              <a:t>ao mesmo tempo. </a:t>
            </a:r>
          </a:p>
          <a:p>
            <a:pPr marL="0" indent="0">
              <a:buNone/>
            </a:pPr>
            <a:r>
              <a:rPr lang="pt-PT" dirty="0" smtClean="0"/>
              <a:t>Exemplificação:</a:t>
            </a:r>
          </a:p>
          <a:p>
            <a:pPr marL="0" indent="0">
              <a:buNone/>
            </a:pPr>
            <a:r>
              <a:rPr lang="pt-PT" b="1" dirty="0" smtClean="0"/>
              <a:t>Canto:   </a:t>
            </a:r>
          </a:p>
          <a:p>
            <a:pPr marL="0" indent="0">
              <a:buNone/>
            </a:pPr>
            <a:r>
              <a:rPr lang="pt-PT" i="1" dirty="0" smtClean="0"/>
              <a:t>Homonimia</a:t>
            </a:r>
            <a:r>
              <a:rPr lang="pt-PT" dirty="0" smtClean="0"/>
              <a:t>: eu canto (cantar) x o canto </a:t>
            </a:r>
          </a:p>
          <a:p>
            <a:pPr marL="0" indent="0">
              <a:buNone/>
            </a:pPr>
            <a:r>
              <a:rPr lang="pt-PT" i="1" dirty="0" smtClean="0"/>
              <a:t>Polissemia</a:t>
            </a:r>
            <a:r>
              <a:rPr lang="pt-PT" dirty="0" smtClean="0"/>
              <a:t>:   o canto = ângulo//esquina</a:t>
            </a:r>
          </a:p>
          <a:p>
            <a:pPr marL="0" indent="0">
              <a:buNone/>
            </a:pPr>
            <a:r>
              <a:rPr lang="pt-PT" b="1" dirty="0" smtClean="0"/>
              <a:t>Banco</a:t>
            </a:r>
            <a:r>
              <a:rPr lang="pt-PT" dirty="0" smtClean="0"/>
              <a:t>: </a:t>
            </a:r>
          </a:p>
          <a:p>
            <a:pPr marL="0" indent="0">
              <a:buNone/>
            </a:pPr>
            <a:r>
              <a:rPr lang="pt-PT" i="1" dirty="0" smtClean="0"/>
              <a:t>Homonimia</a:t>
            </a:r>
            <a:r>
              <a:rPr lang="pt-PT" dirty="0" smtClean="0"/>
              <a:t>: o banco (banka) x o banco (lavice)</a:t>
            </a:r>
            <a:endParaRPr lang="pt-PT" dirty="0"/>
          </a:p>
          <a:p>
            <a:pPr marL="0" indent="0">
              <a:buNone/>
            </a:pPr>
            <a:r>
              <a:rPr lang="pt-PT" i="1" dirty="0"/>
              <a:t>Polissemia</a:t>
            </a:r>
            <a:r>
              <a:rPr lang="pt-PT" dirty="0"/>
              <a:t>:   o </a:t>
            </a:r>
            <a:r>
              <a:rPr lang="pt-PT" dirty="0" smtClean="0"/>
              <a:t>banco = edifício, instituição//</a:t>
            </a:r>
            <a:r>
              <a:rPr lang="pt-PT" dirty="0"/>
              <a:t>esquina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7507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Meronímia quantitativa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Na meronímia quantitativa, a relação </a:t>
            </a:r>
            <a:r>
              <a:rPr lang="pt-PT" b="1" dirty="0" smtClean="0"/>
              <a:t>parte-todo </a:t>
            </a:r>
            <a:r>
              <a:rPr lang="pt-PT" dirty="0" smtClean="0"/>
              <a:t>liga </a:t>
            </a:r>
            <a:r>
              <a:rPr lang="pt-PT" b="1" dirty="0" smtClean="0"/>
              <a:t>uma porção arbitrária </a:t>
            </a:r>
            <a:r>
              <a:rPr lang="pt-PT" dirty="0" smtClean="0"/>
              <a:t>a um todo sem partes distintas intrínsecas (vlastní). </a:t>
            </a:r>
            <a:endParaRPr lang="pt-PT" dirty="0"/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 algn="ctr">
              <a:buNone/>
            </a:pPr>
            <a:r>
              <a:rPr lang="pt-PT" b="1" dirty="0" smtClean="0"/>
              <a:t>talhada</a:t>
            </a:r>
            <a:r>
              <a:rPr lang="pt-PT" dirty="0" smtClean="0"/>
              <a:t> – melancia, melão, meloa, abóbora</a:t>
            </a:r>
          </a:p>
          <a:p>
            <a:pPr marL="0" indent="0" algn="ctr">
              <a:buNone/>
            </a:pPr>
            <a:r>
              <a:rPr lang="pt-PT" b="1" dirty="0" smtClean="0"/>
              <a:t>fatia</a:t>
            </a:r>
            <a:r>
              <a:rPr lang="pt-PT" dirty="0" smtClean="0"/>
              <a:t>– bolo, tarde, queijo, pão (krajíc)</a:t>
            </a:r>
          </a:p>
          <a:p>
            <a:pPr marL="0" indent="0" algn="ctr">
              <a:buNone/>
            </a:pPr>
            <a:r>
              <a:rPr lang="pt-PT" b="1" dirty="0" smtClean="0"/>
              <a:t>naco</a:t>
            </a:r>
            <a:r>
              <a:rPr lang="pt-PT" dirty="0" smtClean="0"/>
              <a:t> – pão, carne, presunto (</a:t>
            </a:r>
            <a:r>
              <a:rPr lang="pt-PT" dirty="0"/>
              <a:t>plátek)</a:t>
            </a:r>
          </a:p>
          <a:p>
            <a:pPr marL="0" indent="0" algn="ctr">
              <a:buNone/>
            </a:pPr>
            <a:r>
              <a:rPr lang="pt-PT" b="1" dirty="0" smtClean="0"/>
              <a:t>posta</a:t>
            </a:r>
            <a:r>
              <a:rPr lang="pt-PT" dirty="0" smtClean="0"/>
              <a:t> –peixe  (filé)</a:t>
            </a:r>
          </a:p>
          <a:p>
            <a:pPr marL="0" indent="0" algn="ctr">
              <a:buNone/>
            </a:pPr>
            <a:r>
              <a:rPr lang="pt-PT" b="1" dirty="0" smtClean="0"/>
              <a:t>bife</a:t>
            </a:r>
            <a:r>
              <a:rPr lang="pt-PT" dirty="0" smtClean="0"/>
              <a:t> – vaca, porco, frango, peru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7921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Meronímia integral / estrutural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pt-PT" dirty="0" smtClean="0"/>
              <a:t>A parte é integral, individualizável, com </a:t>
            </a:r>
            <a:r>
              <a:rPr lang="pt-PT" b="1" dirty="0" smtClean="0"/>
              <a:t>funções próprias </a:t>
            </a:r>
            <a:r>
              <a:rPr lang="pt-PT" dirty="0" smtClean="0"/>
              <a:t>e claramente distinta do todo onde está inserida, p.ex. </a:t>
            </a:r>
            <a:r>
              <a:rPr lang="pt-PT" i="1" dirty="0" smtClean="0"/>
              <a:t>partes e peças.</a:t>
            </a:r>
          </a:p>
          <a:p>
            <a:pPr marL="0" indent="0" algn="just">
              <a:buNone/>
            </a:pPr>
            <a:endParaRPr lang="pt-PT" i="1" dirty="0" smtClean="0"/>
          </a:p>
          <a:p>
            <a:pPr marL="0" indent="0" algn="ctr">
              <a:buNone/>
            </a:pPr>
            <a:r>
              <a:rPr lang="pt-PT" b="1" dirty="0" smtClean="0"/>
              <a:t>Exemplificação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pt-PT" dirty="0" smtClean="0"/>
              <a:t>asa – chávena</a:t>
            </a:r>
          </a:p>
          <a:p>
            <a:pPr marL="0" indent="0" algn="ctr">
              <a:buNone/>
            </a:pPr>
            <a:r>
              <a:rPr lang="pt-PT" dirty="0" smtClean="0"/>
              <a:t>asa – pássaro</a:t>
            </a:r>
          </a:p>
          <a:p>
            <a:pPr marL="0" indent="0" algn="ctr">
              <a:buNone/>
            </a:pPr>
            <a:r>
              <a:rPr lang="pt-PT" dirty="0" smtClean="0"/>
              <a:t>gomo – laranja</a:t>
            </a:r>
          </a:p>
          <a:p>
            <a:pPr marL="0" indent="0" algn="ctr">
              <a:buNone/>
            </a:pPr>
            <a:r>
              <a:rPr lang="pt-PT" dirty="0" smtClean="0"/>
              <a:t>dedo – mão/pé</a:t>
            </a:r>
          </a:p>
          <a:p>
            <a:pPr marL="0" indent="0" algn="ctr">
              <a:buNone/>
            </a:pPr>
            <a:r>
              <a:rPr lang="pt-PT" dirty="0" smtClean="0"/>
              <a:t>manga – camisa, vestido, blusa</a:t>
            </a:r>
          </a:p>
          <a:p>
            <a:pPr marL="0" indent="0" algn="ctr">
              <a:buNone/>
            </a:pPr>
            <a:r>
              <a:rPr lang="pt-PT" dirty="0" smtClean="0"/>
              <a:t>gargalo – garrafa</a:t>
            </a:r>
          </a:p>
          <a:p>
            <a:pPr marL="0" indent="0" algn="ctr">
              <a:buNone/>
            </a:pPr>
            <a:r>
              <a:rPr lang="pt-PT" dirty="0" smtClean="0"/>
              <a:t>tronco – árvore</a:t>
            </a:r>
          </a:p>
          <a:p>
            <a:pPr marL="0" indent="0" algn="ctr">
              <a:buNone/>
            </a:pPr>
            <a:r>
              <a:rPr lang="pt-PT" dirty="0" smtClean="0"/>
              <a:t>trinco – fechadura</a:t>
            </a:r>
          </a:p>
          <a:p>
            <a:pPr marL="0" indent="0" algn="ctr">
              <a:buNone/>
            </a:pPr>
            <a:r>
              <a:rPr lang="pt-PT" dirty="0" smtClean="0"/>
              <a:t>parede – casa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298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Meronímia inclusiva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pt-PT" dirty="0" smtClean="0"/>
              <a:t>A relação parte-todo liga uma entidade autónoma, com a sua própria identidade, a uma coleção. A meronímia inclusiva estabelece a </a:t>
            </a:r>
            <a:r>
              <a:rPr lang="pt-PT" b="1" dirty="0" smtClean="0"/>
              <a:t>ligação entre nomes coletivos (</a:t>
            </a:r>
            <a:r>
              <a:rPr lang="pt-PT" dirty="0" smtClean="0"/>
              <a:t>ou grupais) e os nomes que designam as entidades que compõem esses coletivos. 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/>
              <a:t>Exemplificação</a:t>
            </a:r>
            <a:r>
              <a:rPr lang="pt-PT" dirty="0" smtClean="0"/>
              <a:t>: </a:t>
            </a:r>
          </a:p>
          <a:p>
            <a:pPr marL="0" indent="0" algn="ctr">
              <a:buNone/>
            </a:pPr>
            <a:r>
              <a:rPr lang="pt-PT" dirty="0" smtClean="0"/>
              <a:t>lobo – alcateia</a:t>
            </a:r>
          </a:p>
          <a:p>
            <a:pPr marL="0" indent="0" algn="ctr">
              <a:buNone/>
            </a:pPr>
            <a:r>
              <a:rPr lang="pt-PT" dirty="0" smtClean="0"/>
              <a:t>árvore – floresta</a:t>
            </a:r>
          </a:p>
          <a:p>
            <a:pPr marL="0" indent="0" algn="ctr">
              <a:buNone/>
            </a:pPr>
            <a:r>
              <a:rPr lang="pt-PT" dirty="0" smtClean="0"/>
              <a:t>eucalipto – eucaliptal</a:t>
            </a:r>
          </a:p>
          <a:p>
            <a:pPr marL="0" indent="0" algn="ctr">
              <a:buNone/>
            </a:pPr>
            <a:r>
              <a:rPr lang="pt-PT" dirty="0" smtClean="0"/>
              <a:t>sobreiro – montado</a:t>
            </a:r>
          </a:p>
          <a:p>
            <a:pPr marL="0" indent="0" algn="ctr">
              <a:buNone/>
            </a:pPr>
            <a:r>
              <a:rPr lang="pt-PT" dirty="0" smtClean="0"/>
              <a:t>porco – vara</a:t>
            </a:r>
          </a:p>
          <a:p>
            <a:pPr marL="0" indent="0" algn="ctr">
              <a:buNone/>
            </a:pPr>
            <a:r>
              <a:rPr lang="pt-PT" dirty="0" smtClean="0"/>
              <a:t>osso – esqueletto</a:t>
            </a:r>
          </a:p>
          <a:p>
            <a:pPr marL="0" indent="0" algn="ctr">
              <a:buNone/>
            </a:pPr>
            <a:r>
              <a:rPr lang="pt-PT" dirty="0" smtClean="0"/>
              <a:t>tecla – teclado</a:t>
            </a:r>
          </a:p>
          <a:p>
            <a:pPr marL="0" indent="0" algn="ctr">
              <a:buNone/>
            </a:pPr>
            <a:r>
              <a:rPr lang="pt-PT" dirty="0" smtClean="0"/>
              <a:t>peixe - cardume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5856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Meronímia material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PT" dirty="0" smtClean="0"/>
              <a:t>A relação parte-todo liga uma substância ingrediente (tipicamente expressa por um nome não contável, ou massivo) e uma substância mais complexa: álcool é um merónimo do vinho, porque é um dos seus ingredientes necessários, mas náo uma parte distinta, discernível e funcional do vinho.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 algn="ctr">
              <a:buNone/>
            </a:pPr>
            <a:r>
              <a:rPr lang="pt-PT" dirty="0" smtClean="0"/>
              <a:t>açúcar – doce</a:t>
            </a:r>
          </a:p>
          <a:p>
            <a:pPr marL="0" indent="0" algn="ctr">
              <a:buNone/>
            </a:pPr>
            <a:r>
              <a:rPr lang="pt-PT" dirty="0" smtClean="0"/>
              <a:t>limão – limonada</a:t>
            </a:r>
          </a:p>
          <a:p>
            <a:pPr marL="0" indent="0" algn="ctr">
              <a:buNone/>
            </a:pPr>
            <a:r>
              <a:rPr lang="pt-PT" dirty="0" smtClean="0"/>
              <a:t>ginja – ginjinha</a:t>
            </a:r>
          </a:p>
          <a:p>
            <a:pPr marL="0" indent="0" algn="ctr">
              <a:buNone/>
            </a:pPr>
            <a:r>
              <a:rPr lang="pt-PT" dirty="0" smtClean="0"/>
              <a:t>gema – gemada</a:t>
            </a:r>
          </a:p>
          <a:p>
            <a:pPr marL="0" indent="0" algn="ctr">
              <a:buNone/>
            </a:pPr>
            <a:r>
              <a:rPr lang="pt-PT" dirty="0" smtClean="0"/>
              <a:t>nitroglicerina – dinamite</a:t>
            </a:r>
          </a:p>
          <a:p>
            <a:pPr marL="0" indent="0" algn="ctr">
              <a:buNone/>
            </a:pPr>
            <a:r>
              <a:rPr lang="pt-PT" dirty="0" smtClean="0"/>
              <a:t>carne - bife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772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Meronímia de subatividade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A relação parte-todo liga uma ação a outra ação na qual a primeira está incluída. </a:t>
            </a:r>
            <a:r>
              <a:rPr lang="pt-PT" i="1" dirty="0" smtClean="0"/>
              <a:t>Pagar</a:t>
            </a:r>
            <a:r>
              <a:rPr lang="pt-PT" dirty="0" smtClean="0"/>
              <a:t> é uma atividade que faz parte de uma atividade mais complexa, referida como </a:t>
            </a:r>
            <a:r>
              <a:rPr lang="pt-PT" i="1" dirty="0" smtClean="0"/>
              <a:t>comprar</a:t>
            </a:r>
            <a:r>
              <a:rPr lang="pt-PT" dirty="0" smtClean="0"/>
              <a:t>: </a:t>
            </a:r>
          </a:p>
          <a:p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 algn="ctr">
              <a:buNone/>
            </a:pPr>
            <a:r>
              <a:rPr lang="pt-PT" dirty="0" smtClean="0"/>
              <a:t>falar – entrevistar</a:t>
            </a:r>
          </a:p>
          <a:p>
            <a:pPr marL="0" indent="0" algn="ctr">
              <a:buNone/>
            </a:pPr>
            <a:r>
              <a:rPr lang="pt-PT" dirty="0" smtClean="0"/>
              <a:t>mastigar – comer</a:t>
            </a:r>
          </a:p>
          <a:p>
            <a:pPr marL="0" indent="0" algn="ctr">
              <a:buNone/>
            </a:pPr>
            <a:r>
              <a:rPr lang="pt-PT" dirty="0" smtClean="0"/>
              <a:t>focar - fotografar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0258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Meronímia espacial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dirty="0" smtClean="0"/>
              <a:t>A relação entre todo–parte liga uma área espacial, mais abrangente, e em que as fronteiras entre as duas áreas são algo subjetivas:</a:t>
            </a:r>
          </a:p>
          <a:p>
            <a:pPr marL="0" indent="0" algn="ctr">
              <a:buNone/>
            </a:pPr>
            <a:r>
              <a:rPr lang="pt-PT" b="1" dirty="0" smtClean="0"/>
              <a:t>Exemplificação</a:t>
            </a:r>
            <a:r>
              <a:rPr lang="pt-PT" dirty="0" smtClean="0"/>
              <a:t>: </a:t>
            </a:r>
          </a:p>
          <a:p>
            <a:pPr marL="0" indent="0" algn="ctr">
              <a:buNone/>
            </a:pPr>
            <a:r>
              <a:rPr lang="pt-PT" dirty="0" smtClean="0"/>
              <a:t>oásis – deserto</a:t>
            </a:r>
          </a:p>
          <a:p>
            <a:pPr marL="0" indent="0" algn="ctr">
              <a:buNone/>
            </a:pPr>
            <a:r>
              <a:rPr lang="pt-PT" dirty="0" smtClean="0"/>
              <a:t>palma – mão</a:t>
            </a:r>
          </a:p>
          <a:p>
            <a:pPr marL="0" indent="0" algn="ctr">
              <a:buNone/>
            </a:pPr>
            <a:r>
              <a:rPr lang="pt-PT" dirty="0" smtClean="0"/>
              <a:t>lombo – dorso</a:t>
            </a:r>
          </a:p>
          <a:p>
            <a:pPr marL="0" indent="0" algn="ctr">
              <a:buNone/>
            </a:pPr>
            <a:r>
              <a:rPr lang="pt-PT" dirty="0" smtClean="0"/>
              <a:t>testa – face</a:t>
            </a:r>
          </a:p>
          <a:p>
            <a:pPr marL="0" indent="0" algn="ctr">
              <a:buNone/>
            </a:pPr>
            <a:r>
              <a:rPr lang="pt-PT" dirty="0" smtClean="0"/>
              <a:t>nuca – cabeça</a:t>
            </a:r>
          </a:p>
          <a:p>
            <a:pPr marL="0" indent="0" algn="ctr">
              <a:buNone/>
            </a:pPr>
            <a:r>
              <a:rPr lang="pt-PT" dirty="0" smtClean="0"/>
              <a:t>cume - montanha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5251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Critérios para distinguir homonimia da polissemia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dirty="0" smtClean="0"/>
              <a:t>Perspetiva </a:t>
            </a:r>
            <a:r>
              <a:rPr lang="pt-PT" b="1" dirty="0" smtClean="0"/>
              <a:t>histórica – diacrónica (critério que serve para os linguistas</a:t>
            </a:r>
            <a:r>
              <a:rPr lang="pt-PT" b="1" dirty="0" smtClean="0"/>
              <a:t>)</a:t>
            </a:r>
          </a:p>
          <a:p>
            <a:endParaRPr lang="pt-PT" b="1" dirty="0" smtClean="0"/>
          </a:p>
          <a:p>
            <a:r>
              <a:rPr lang="pt-PT" dirty="0" smtClean="0"/>
              <a:t>A mesma etimologia = polissemia</a:t>
            </a:r>
          </a:p>
          <a:p>
            <a:r>
              <a:rPr lang="pt-PT" dirty="0" smtClean="0"/>
              <a:t>Etimologia diferente = homonímia: nos dicionários têm entradas diferentes</a:t>
            </a:r>
          </a:p>
          <a:p>
            <a:endParaRPr lang="pt-PT" dirty="0"/>
          </a:p>
          <a:p>
            <a:r>
              <a:rPr lang="pt-PT" dirty="0" smtClean="0"/>
              <a:t>Manga – </a:t>
            </a:r>
            <a:r>
              <a:rPr lang="pt-PT" b="1" dirty="0" smtClean="0"/>
              <a:t>étimo latino</a:t>
            </a:r>
            <a:r>
              <a:rPr lang="pt-PT" dirty="0" smtClean="0"/>
              <a:t>: manica (rukáv)</a:t>
            </a:r>
          </a:p>
          <a:p>
            <a:r>
              <a:rPr lang="pt-PT" dirty="0" smtClean="0"/>
              <a:t>Manga – </a:t>
            </a:r>
            <a:r>
              <a:rPr lang="pt-PT" b="1" dirty="0" smtClean="0"/>
              <a:t>étimo malaiala</a:t>
            </a:r>
            <a:r>
              <a:rPr lang="pt-PT" dirty="0" smtClean="0"/>
              <a:t>: manga (mango)</a:t>
            </a:r>
          </a:p>
          <a:p>
            <a:endParaRPr lang="pt-PT" dirty="0"/>
          </a:p>
          <a:p>
            <a:r>
              <a:rPr lang="pt-PT" dirty="0" smtClean="0"/>
              <a:t>Canto- </a:t>
            </a:r>
            <a:r>
              <a:rPr lang="pt-PT" b="1" dirty="0"/>
              <a:t>étimo </a:t>
            </a:r>
            <a:r>
              <a:rPr lang="pt-PT" b="1" dirty="0" smtClean="0"/>
              <a:t>latino</a:t>
            </a:r>
            <a:r>
              <a:rPr lang="pt-PT" dirty="0" smtClean="0"/>
              <a:t>: canthus (de cantar)</a:t>
            </a:r>
          </a:p>
          <a:p>
            <a:r>
              <a:rPr lang="pt-PT" dirty="0" smtClean="0"/>
              <a:t>Canto -</a:t>
            </a:r>
            <a:r>
              <a:rPr lang="pt-PT" b="1" dirty="0"/>
              <a:t>étimo </a:t>
            </a:r>
            <a:r>
              <a:rPr lang="pt-PT" b="1" dirty="0" smtClean="0"/>
              <a:t>latino</a:t>
            </a:r>
            <a:r>
              <a:rPr lang="pt-PT" dirty="0" smtClean="0"/>
              <a:t>: cantus (esquina, aresta, ângulo)</a:t>
            </a:r>
          </a:p>
        </p:txBody>
      </p:sp>
    </p:spTree>
    <p:extLst>
      <p:ext uri="{BB962C8B-B14F-4D97-AF65-F5344CB8AC3E}">
        <p14:creationId xmlns:p14="http://schemas.microsoft.com/office/powerpoint/2010/main" val="219556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Homonímia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b="1" dirty="0" smtClean="0"/>
              <a:t>HOMONÍMIA PARCIAL</a:t>
            </a:r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dirty="0" smtClean="0"/>
              <a:t>as palavras pertencem a </a:t>
            </a:r>
            <a:r>
              <a:rPr lang="pt-PT" b="1" dirty="0" smtClean="0"/>
              <a:t>classes diferentes</a:t>
            </a:r>
            <a:r>
              <a:rPr lang="cs-CZ" b="1" dirty="0" smtClean="0"/>
              <a:t>:</a:t>
            </a:r>
            <a:endParaRPr lang="pt-PT" b="1" dirty="0" smtClean="0"/>
          </a:p>
          <a:p>
            <a:pPr marL="0" indent="0">
              <a:buNone/>
            </a:pPr>
            <a:r>
              <a:rPr lang="pt-PT" dirty="0" smtClean="0"/>
              <a:t>Exemplificação: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pt-PT" dirty="0" smtClean="0"/>
              <a:t>oca (verbo) </a:t>
            </a:r>
            <a:r>
              <a:rPr lang="pt-PT" b="1" dirty="0" smtClean="0"/>
              <a:t>x</a:t>
            </a:r>
            <a:r>
              <a:rPr lang="pt-PT" dirty="0" smtClean="0"/>
              <a:t> </a:t>
            </a:r>
            <a:r>
              <a:rPr lang="cs-CZ" dirty="0" smtClean="0"/>
              <a:t>a </a:t>
            </a:r>
            <a:r>
              <a:rPr lang="pt-PT" dirty="0" smtClean="0"/>
              <a:t>foca (substantivo)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focar</a:t>
            </a:r>
            <a:r>
              <a:rPr lang="cs-CZ" dirty="0" smtClean="0"/>
              <a:t>=zaměřit  x  a </a:t>
            </a:r>
            <a:r>
              <a:rPr lang="cs-CZ" dirty="0" err="1" smtClean="0"/>
              <a:t>foca</a:t>
            </a:r>
            <a:r>
              <a:rPr lang="cs-CZ" dirty="0" smtClean="0"/>
              <a:t> = </a:t>
            </a:r>
            <a:r>
              <a:rPr lang="pt-PT" dirty="0" smtClean="0"/>
              <a:t>tul</a:t>
            </a:r>
            <a:r>
              <a:rPr lang="cs-CZ" dirty="0" err="1" smtClean="0"/>
              <a:t>eň</a:t>
            </a:r>
            <a:r>
              <a:rPr lang="cs-CZ" dirty="0" smtClean="0"/>
              <a:t>;  </a:t>
            </a: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(são, mato...)</a:t>
            </a:r>
          </a:p>
          <a:p>
            <a:r>
              <a:rPr lang="pt-PT" b="1" dirty="0" smtClean="0"/>
              <a:t>HOMONÍMIA ABSOLUTA </a:t>
            </a:r>
            <a:endParaRPr lang="cs-CZ" b="1" dirty="0" smtClean="0"/>
          </a:p>
          <a:p>
            <a:r>
              <a:rPr lang="pt-PT" dirty="0"/>
              <a:t>as palavras </a:t>
            </a:r>
            <a:r>
              <a:rPr lang="pt-PT" dirty="0" smtClean="0"/>
              <a:t>pertencem à </a:t>
            </a:r>
            <a:r>
              <a:rPr lang="pt-PT" b="1" dirty="0" smtClean="0"/>
              <a:t>mesma</a:t>
            </a:r>
            <a:r>
              <a:rPr lang="pt-PT" dirty="0" smtClean="0"/>
              <a:t> </a:t>
            </a:r>
            <a:r>
              <a:rPr lang="pt-PT" b="1" dirty="0" smtClean="0"/>
              <a:t>classe</a:t>
            </a:r>
            <a:r>
              <a:rPr lang="cs-CZ" b="1" dirty="0" smtClean="0"/>
              <a:t>:</a:t>
            </a:r>
            <a:endParaRPr lang="pt-PT" b="1" dirty="0" smtClean="0"/>
          </a:p>
          <a:p>
            <a:pPr marL="0" indent="0">
              <a:buNone/>
            </a:pPr>
            <a:r>
              <a:rPr lang="pt-PT" dirty="0" smtClean="0"/>
              <a:t>Exemplificação:</a:t>
            </a:r>
          </a:p>
          <a:p>
            <a:pPr marL="0" indent="0">
              <a:buNone/>
            </a:pPr>
            <a:r>
              <a:rPr lang="pt-PT" dirty="0" smtClean="0"/>
              <a:t>Banco= lavice, banka</a:t>
            </a:r>
          </a:p>
          <a:p>
            <a:pPr marL="0" indent="0">
              <a:buNone/>
            </a:pPr>
            <a:r>
              <a:rPr lang="pt-PT" dirty="0" smtClean="0"/>
              <a:t>Pena = lítost, soucit, zármutek, pero, trest</a:t>
            </a:r>
          </a:p>
          <a:p>
            <a:pPr marL="0" indent="0">
              <a:buNone/>
            </a:pPr>
            <a:r>
              <a:rPr lang="pt-PT" dirty="0" smtClean="0"/>
              <a:t>Letra</a:t>
            </a:r>
            <a:r>
              <a:rPr lang="pt-PT" b="1" dirty="0" smtClean="0"/>
              <a:t> =</a:t>
            </a:r>
            <a:r>
              <a:rPr lang="pt-PT" dirty="0" smtClean="0"/>
              <a:t>písmeno,text, literatura, písemnictví</a:t>
            </a:r>
          </a:p>
          <a:p>
            <a:pPr marL="0" indent="0">
              <a:buNone/>
            </a:pPr>
            <a:r>
              <a:rPr lang="pt-PT" dirty="0" smtClean="0"/>
              <a:t>Manga= mango, rukáv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06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POLISSEMIA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sz="4000" b="1" dirty="0" smtClean="0"/>
              <a:t>METÁFORA</a:t>
            </a:r>
            <a:r>
              <a:rPr lang="pt-PT" sz="4000" dirty="0" smtClean="0"/>
              <a:t> = a transferência de sentido resulta de uma associação por semelhança</a:t>
            </a:r>
          </a:p>
          <a:p>
            <a:pPr marL="0" indent="0">
              <a:buNone/>
            </a:pPr>
            <a:r>
              <a:rPr lang="cs-CZ" b="1" dirty="0" err="1" smtClean="0"/>
              <a:t>Exemplifica</a:t>
            </a:r>
            <a:r>
              <a:rPr lang="pt-PT" b="1" dirty="0" smtClean="0"/>
              <a:t>ção:</a:t>
            </a:r>
            <a:r>
              <a:rPr lang="pt-PT" dirty="0" smtClean="0"/>
              <a:t>    Joia = klenot, </a:t>
            </a:r>
            <a:r>
              <a:rPr lang="cs-CZ" dirty="0" smtClean="0"/>
              <a:t>šperk</a:t>
            </a:r>
          </a:p>
          <a:p>
            <a:pPr marL="0" indent="0">
              <a:buNone/>
            </a:pPr>
            <a:r>
              <a:rPr lang="cs-CZ" i="1" dirty="0" err="1" smtClean="0"/>
              <a:t>Usava</a:t>
            </a:r>
            <a:r>
              <a:rPr lang="cs-CZ" i="1" dirty="0" smtClean="0"/>
              <a:t> </a:t>
            </a:r>
            <a:r>
              <a:rPr lang="cs-CZ" b="1" i="1" dirty="0" err="1" smtClean="0"/>
              <a:t>uma</a:t>
            </a:r>
            <a:r>
              <a:rPr lang="cs-CZ" b="1" i="1" dirty="0" smtClean="0"/>
              <a:t> </a:t>
            </a:r>
            <a:r>
              <a:rPr lang="cs-CZ" b="1" i="1" dirty="0" err="1" smtClean="0"/>
              <a:t>joia</a:t>
            </a:r>
            <a:r>
              <a:rPr lang="cs-CZ" b="1" i="1" dirty="0" smtClean="0"/>
              <a:t> </a:t>
            </a:r>
            <a:r>
              <a:rPr lang="cs-CZ" i="1" dirty="0" smtClean="0"/>
              <a:t>na </a:t>
            </a:r>
            <a:r>
              <a:rPr lang="cs-CZ" i="1" dirty="0" err="1" smtClean="0"/>
              <a:t>lapela</a:t>
            </a:r>
            <a:r>
              <a:rPr lang="pt-PT" i="1" dirty="0" smtClean="0"/>
              <a:t>./</a:t>
            </a:r>
            <a:r>
              <a:rPr lang="cs-CZ" i="1" dirty="0" smtClean="0"/>
              <a:t>A </a:t>
            </a:r>
            <a:r>
              <a:rPr lang="cs-CZ" i="1" dirty="0" err="1" smtClean="0"/>
              <a:t>tua</a:t>
            </a:r>
            <a:r>
              <a:rPr lang="cs-CZ" i="1" dirty="0" smtClean="0"/>
              <a:t> </a:t>
            </a:r>
            <a:r>
              <a:rPr lang="cs-CZ" i="1" dirty="0" err="1" smtClean="0"/>
              <a:t>irm</a:t>
            </a:r>
            <a:r>
              <a:rPr lang="pt-PT" i="1" dirty="0" smtClean="0"/>
              <a:t>ã é </a:t>
            </a:r>
            <a:r>
              <a:rPr lang="pt-PT" b="1" i="1" dirty="0" smtClean="0"/>
              <a:t>uma joia</a:t>
            </a:r>
            <a:r>
              <a:rPr lang="pt-PT" i="1" dirty="0" smtClean="0"/>
              <a:t>.</a:t>
            </a:r>
          </a:p>
          <a:p>
            <a:pPr marL="0" indent="0">
              <a:buNone/>
            </a:pPr>
            <a:endParaRPr lang="pt-PT" i="1" dirty="0" smtClean="0"/>
          </a:p>
          <a:p>
            <a:r>
              <a:rPr lang="pt-PT" sz="4000" b="1" dirty="0" smtClean="0"/>
              <a:t>METONÍMIA </a:t>
            </a:r>
            <a:r>
              <a:rPr lang="pt-PT" sz="4000" dirty="0" smtClean="0"/>
              <a:t>=restrição de sentido por contiguidade (contiguidade = </a:t>
            </a:r>
            <a:r>
              <a:rPr lang="pt-PT" sz="3400" dirty="0" smtClean="0"/>
              <a:t>blízkost, p</a:t>
            </a:r>
            <a:r>
              <a:rPr lang="cs-CZ" sz="3400" dirty="0" err="1" smtClean="0"/>
              <a:t>řilehlost</a:t>
            </a:r>
            <a:r>
              <a:rPr lang="cs-CZ" sz="4000" dirty="0" smtClean="0"/>
              <a:t>)</a:t>
            </a:r>
            <a:r>
              <a:rPr lang="pt-PT" sz="4000" dirty="0" smtClean="0"/>
              <a:t>:  </a:t>
            </a:r>
          </a:p>
          <a:p>
            <a:pPr marL="0" indent="0">
              <a:buNone/>
            </a:pPr>
            <a:r>
              <a:rPr lang="cs-CZ" sz="2800" b="1" dirty="0" err="1"/>
              <a:t>Exemplifica</a:t>
            </a:r>
            <a:r>
              <a:rPr lang="pt-PT" sz="2800" b="1" dirty="0"/>
              <a:t>ção:</a:t>
            </a:r>
            <a:endParaRPr lang="pt-PT" sz="4000" dirty="0" smtClean="0"/>
          </a:p>
          <a:p>
            <a:pPr marL="0" indent="0">
              <a:buNone/>
            </a:pPr>
            <a:r>
              <a:rPr lang="pt-PT" dirty="0" smtClean="0"/>
              <a:t>Entre o continente e o conteúdo: </a:t>
            </a:r>
            <a:r>
              <a:rPr lang="pt-PT" i="1" dirty="0" smtClean="0"/>
              <a:t>(beber um </a:t>
            </a:r>
            <a:r>
              <a:rPr lang="pt-PT" b="1" i="1" dirty="0" smtClean="0"/>
              <a:t>copo</a:t>
            </a:r>
            <a:r>
              <a:rPr lang="pt-PT" i="1" dirty="0" smtClean="0"/>
              <a:t> x partir um </a:t>
            </a:r>
            <a:r>
              <a:rPr lang="pt-PT" b="1" i="1" dirty="0" smtClean="0"/>
              <a:t>copo</a:t>
            </a:r>
            <a:r>
              <a:rPr lang="pt-PT" i="1" dirty="0" smtClean="0"/>
              <a:t>)</a:t>
            </a:r>
          </a:p>
          <a:p>
            <a:pPr marL="0" indent="0">
              <a:buNone/>
            </a:pPr>
            <a:r>
              <a:rPr lang="pt-PT" dirty="0" smtClean="0"/>
              <a:t>Entre o todo e a parte: (</a:t>
            </a:r>
            <a:r>
              <a:rPr lang="pt-PT" b="1" i="1" dirty="0" smtClean="0"/>
              <a:t>teto</a:t>
            </a:r>
            <a:r>
              <a:rPr lang="pt-PT" i="1" dirty="0" smtClean="0"/>
              <a:t> da casa x não ter </a:t>
            </a:r>
            <a:r>
              <a:rPr lang="pt-PT" b="1" i="1" dirty="0" smtClean="0"/>
              <a:t>teto</a:t>
            </a:r>
            <a:r>
              <a:rPr lang="pt-PT" i="1" dirty="0" smtClean="0"/>
              <a:t> onde seabrigar) </a:t>
            </a:r>
          </a:p>
          <a:p>
            <a:pPr marL="0" indent="0">
              <a:buNone/>
            </a:pPr>
            <a:r>
              <a:rPr lang="pt-PT" dirty="0" smtClean="0"/>
              <a:t>Entre a matéria prima e o produto</a:t>
            </a:r>
            <a:r>
              <a:rPr lang="pt-PT" i="1" dirty="0" smtClean="0"/>
              <a:t>: (</a:t>
            </a:r>
            <a:r>
              <a:rPr lang="pt-PT" b="1" i="1" dirty="0" smtClean="0"/>
              <a:t>prata</a:t>
            </a:r>
            <a:r>
              <a:rPr lang="pt-PT" i="1" dirty="0" smtClean="0"/>
              <a:t> vale menos do que o ouro x roubaram-me todas as </a:t>
            </a:r>
            <a:r>
              <a:rPr lang="pt-PT" b="1" i="1" dirty="0" smtClean="0"/>
              <a:t>pratas</a:t>
            </a:r>
            <a:r>
              <a:rPr lang="pt-PT" i="1" dirty="0" smtClean="0"/>
              <a:t>)</a:t>
            </a:r>
          </a:p>
          <a:p>
            <a:pPr marL="0" indent="0">
              <a:buNone/>
            </a:pPr>
            <a:r>
              <a:rPr lang="pt-PT" dirty="0" smtClean="0"/>
              <a:t>Entre o conteúdo e o objeto</a:t>
            </a:r>
            <a:r>
              <a:rPr lang="pt-PT" i="1" dirty="0" smtClean="0"/>
              <a:t>: (o </a:t>
            </a:r>
            <a:r>
              <a:rPr lang="pt-PT" b="1" i="1" dirty="0" smtClean="0"/>
              <a:t>livro</a:t>
            </a:r>
            <a:r>
              <a:rPr lang="pt-PT" i="1" dirty="0" smtClean="0"/>
              <a:t> é polémico x o rato roeu o </a:t>
            </a:r>
            <a:r>
              <a:rPr lang="pt-PT" b="1" i="1" dirty="0" smtClean="0"/>
              <a:t>livro</a:t>
            </a:r>
            <a:r>
              <a:rPr lang="pt-PT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4678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POLISSEMIA REGULAR X IRREGULAR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Polissemia regular </a:t>
            </a:r>
          </a:p>
          <a:p>
            <a:pPr marL="0" indent="0" algn="just">
              <a:buNone/>
            </a:pPr>
            <a:r>
              <a:rPr lang="pt-PT" dirty="0" smtClean="0"/>
              <a:t> todas as palavras pertencem a uma determinada classe semântica e exibem o mesmo padrão semântico, por exemplo, os nomes que exibem a </a:t>
            </a:r>
            <a:r>
              <a:rPr lang="pt-PT" b="1" dirty="0" smtClean="0"/>
              <a:t>mesma dualidade </a:t>
            </a:r>
            <a:r>
              <a:rPr lang="pt-PT" dirty="0" smtClean="0"/>
              <a:t>que</a:t>
            </a:r>
            <a:r>
              <a:rPr lang="pt-PT" b="1" dirty="0" smtClean="0"/>
              <a:t> </a:t>
            </a:r>
            <a:r>
              <a:rPr lang="pt-PT" dirty="0" smtClean="0"/>
              <a:t>o livro: </a:t>
            </a:r>
          </a:p>
          <a:p>
            <a:pPr marL="0" indent="0" algn="ctr">
              <a:buNone/>
            </a:pPr>
            <a:r>
              <a:rPr lang="pt-PT" b="1" dirty="0" smtClean="0"/>
              <a:t>Exemplificação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pt-PT" i="1" dirty="0" smtClean="0"/>
              <a:t>carta, diário, dicionário, jornal, livro, livrete, manual, panfleto, protocolo, </a:t>
            </a:r>
            <a:r>
              <a:rPr lang="pt-PT" i="1" dirty="0" smtClean="0"/>
              <a:t>relatório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990306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Polissemia regular e irregular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dirty="0" smtClean="0"/>
              <a:t>Polissemia irregular </a:t>
            </a:r>
          </a:p>
          <a:p>
            <a:pPr marL="0" indent="0" algn="just">
              <a:buNone/>
            </a:pPr>
            <a:r>
              <a:rPr lang="pt-PT" b="1" dirty="0" smtClean="0"/>
              <a:t>Não existe</a:t>
            </a:r>
            <a:r>
              <a:rPr lang="pt-PT" dirty="0" smtClean="0"/>
              <a:t> qualquer </a:t>
            </a:r>
            <a:r>
              <a:rPr lang="pt-PT" b="1" dirty="0" smtClean="0"/>
              <a:t>padrão polissémico </a:t>
            </a:r>
            <a:r>
              <a:rPr lang="pt-PT" dirty="0" smtClean="0"/>
              <a:t>partilhado pelas palavras da mesma classe semântica,isto é, </a:t>
            </a:r>
            <a:r>
              <a:rPr lang="pt-PT" b="1" dirty="0" smtClean="0"/>
              <a:t>a dualidade </a:t>
            </a:r>
            <a:r>
              <a:rPr lang="pt-PT" dirty="0" smtClean="0"/>
              <a:t>de sentidos </a:t>
            </a:r>
            <a:r>
              <a:rPr lang="pt-PT" b="1" dirty="0" smtClean="0"/>
              <a:t>não </a:t>
            </a:r>
            <a:r>
              <a:rPr lang="pt-PT" dirty="0" smtClean="0"/>
              <a:t>é</a:t>
            </a:r>
            <a:r>
              <a:rPr lang="pt-PT" b="1" dirty="0" smtClean="0"/>
              <a:t> </a:t>
            </a:r>
            <a:r>
              <a:rPr lang="pt-PT" dirty="0" smtClean="0"/>
              <a:t>observada </a:t>
            </a:r>
            <a:r>
              <a:rPr lang="pt-PT" b="1" dirty="0" smtClean="0"/>
              <a:t>em outras palavras</a:t>
            </a:r>
            <a:r>
              <a:rPr lang="pt-PT" dirty="0" smtClean="0"/>
              <a:t>: </a:t>
            </a:r>
          </a:p>
          <a:p>
            <a:pPr marL="0" indent="0" algn="ctr">
              <a:buNone/>
            </a:pPr>
            <a:r>
              <a:rPr lang="pt-PT" b="1" dirty="0" smtClean="0"/>
              <a:t>Exemplificação: </a:t>
            </a:r>
          </a:p>
          <a:p>
            <a:pPr marL="0" indent="0" algn="ctr">
              <a:buNone/>
            </a:pPr>
            <a:r>
              <a:rPr lang="pt-PT" i="1" dirty="0" smtClean="0"/>
              <a:t>Coração</a:t>
            </a:r>
            <a:r>
              <a:rPr lang="pt-PT" dirty="0" smtClean="0"/>
              <a:t>: sentido biológico x sentido metafórico (usado com as  sede  de emoções). Mas outros órgãos da mesma classe não apresentam a mesma dualidade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i="1" dirty="0" smtClean="0"/>
              <a:t>bexiga, omoplata, pâncreas, rim, pulmão: </a:t>
            </a:r>
          </a:p>
          <a:p>
            <a:pPr marL="0" indent="0" algn="just">
              <a:buNone/>
            </a:pPr>
            <a:endParaRPr lang="pt-PT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4974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2715</Words>
  <Application>Microsoft Office PowerPoint</Application>
  <PresentationFormat>Předvádění na obrazovce (4:3)</PresentationFormat>
  <Paragraphs>399</Paragraphs>
  <Slides>46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systému Office</vt:lpstr>
      <vt:lpstr>Organização lexical</vt:lpstr>
      <vt:lpstr>Monossemia</vt:lpstr>
      <vt:lpstr>Homonímia e polissemia</vt:lpstr>
      <vt:lpstr>Polissemia/homonímia</vt:lpstr>
      <vt:lpstr>Critérios para distinguir homonimia da polissemia</vt:lpstr>
      <vt:lpstr>Homonímia </vt:lpstr>
      <vt:lpstr>POLISSEMIA</vt:lpstr>
      <vt:lpstr>POLISSEMIA REGULAR X IRREGULAR</vt:lpstr>
      <vt:lpstr>Polissemia regular e irregular</vt:lpstr>
      <vt:lpstr>Polissemia irregular: coração</vt:lpstr>
      <vt:lpstr>Polissemia irregular: coração</vt:lpstr>
      <vt:lpstr>Polissemia regular compatível/incompatível</vt:lpstr>
      <vt:lpstr>Polissemia de outras classes lexicais</vt:lpstr>
      <vt:lpstr>Polissemia de outras classes lexicais</vt:lpstr>
      <vt:lpstr>Polissemia de outras classes lexicais</vt:lpstr>
      <vt:lpstr>SINONÍMIA</vt:lpstr>
      <vt:lpstr>SINONÍMIA</vt:lpstr>
      <vt:lpstr>SINONÍMIA ABSOLUTA ou PROPOSICIONAL?</vt:lpstr>
      <vt:lpstr>SINONÍMIA PROPOSICIONAL</vt:lpstr>
      <vt:lpstr>SINONIMIA PARCIAL</vt:lpstr>
      <vt:lpstr>Parassinonímia</vt:lpstr>
      <vt:lpstr>Sinonímia – fator dialetológico</vt:lpstr>
      <vt:lpstr>variantes europeia, brasileira e africana</vt:lpstr>
      <vt:lpstr>variantes históricas</vt:lpstr>
      <vt:lpstr>variantes estilísticas</vt:lpstr>
      <vt:lpstr>Variantes terminológicas</vt:lpstr>
      <vt:lpstr>Antonímia</vt:lpstr>
      <vt:lpstr>Antonímia - tipos</vt:lpstr>
      <vt:lpstr>Antonímia complementar</vt:lpstr>
      <vt:lpstr>Antonímia de grau</vt:lpstr>
      <vt:lpstr>Antonímia de grau</vt:lpstr>
      <vt:lpstr>Antonímia reversível</vt:lpstr>
      <vt:lpstr>Antonímia reversível</vt:lpstr>
      <vt:lpstr>Antonímia relacional</vt:lpstr>
      <vt:lpstr>HIPONÍMIA - HIPERONÍMIA</vt:lpstr>
      <vt:lpstr>HIPERONÍMIA</vt:lpstr>
      <vt:lpstr>Verbos na relação de hipo hiperonímia = TROPONÍMIA</vt:lpstr>
      <vt:lpstr>MERONÍMIA - HOLONÍMIA</vt:lpstr>
      <vt:lpstr>TIPOS DE MERONÍMIA</vt:lpstr>
      <vt:lpstr>Meronímia quantitativa</vt:lpstr>
      <vt:lpstr>Meronímia integral / estrutural</vt:lpstr>
      <vt:lpstr>Meronímia inclusiva </vt:lpstr>
      <vt:lpstr>Meronímia material </vt:lpstr>
      <vt:lpstr>Meronímia de subatividade</vt:lpstr>
      <vt:lpstr>Meronímia espacial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Svobodová</dc:creator>
  <cp:lastModifiedBy>Iva Svobodová</cp:lastModifiedBy>
  <cp:revision>44</cp:revision>
  <dcterms:created xsi:type="dcterms:W3CDTF">2015-02-27T17:16:14Z</dcterms:created>
  <dcterms:modified xsi:type="dcterms:W3CDTF">2015-02-28T17:33:56Z</dcterms:modified>
</cp:coreProperties>
</file>