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72" r:id="rId4"/>
    <p:sldId id="287" r:id="rId5"/>
    <p:sldId id="280" r:id="rId6"/>
    <p:sldId id="279" r:id="rId7"/>
    <p:sldId id="273" r:id="rId8"/>
    <p:sldId id="275" r:id="rId9"/>
    <p:sldId id="284" r:id="rId10"/>
    <p:sldId id="277" r:id="rId11"/>
    <p:sldId id="258" r:id="rId12"/>
    <p:sldId id="259" r:id="rId13"/>
    <p:sldId id="285" r:id="rId14"/>
    <p:sldId id="281" r:id="rId15"/>
    <p:sldId id="260" r:id="rId16"/>
    <p:sldId id="286" r:id="rId17"/>
    <p:sldId id="278" r:id="rId18"/>
    <p:sldId id="282" r:id="rId19"/>
    <p:sldId id="264" r:id="rId20"/>
    <p:sldId id="283" r:id="rId21"/>
    <p:sldId id="265" r:id="rId22"/>
    <p:sldId id="266" r:id="rId23"/>
    <p:sldId id="317" r:id="rId24"/>
    <p:sldId id="267" r:id="rId25"/>
    <p:sldId id="311" r:id="rId26"/>
    <p:sldId id="325" r:id="rId27"/>
    <p:sldId id="312" r:id="rId28"/>
    <p:sldId id="313" r:id="rId29"/>
    <p:sldId id="314" r:id="rId30"/>
    <p:sldId id="315" r:id="rId31"/>
    <p:sldId id="318" r:id="rId32"/>
    <p:sldId id="319" r:id="rId33"/>
    <p:sldId id="320" r:id="rId34"/>
    <p:sldId id="321" r:id="rId35"/>
    <p:sldId id="322" r:id="rId36"/>
    <p:sldId id="323" r:id="rId37"/>
    <p:sldId id="341" r:id="rId38"/>
    <p:sldId id="316" r:id="rId39"/>
    <p:sldId id="326" r:id="rId40"/>
    <p:sldId id="327" r:id="rId41"/>
    <p:sldId id="328" r:id="rId42"/>
    <p:sldId id="333" r:id="rId43"/>
    <p:sldId id="329" r:id="rId44"/>
    <p:sldId id="330" r:id="rId45"/>
    <p:sldId id="331" r:id="rId46"/>
    <p:sldId id="332" r:id="rId47"/>
    <p:sldId id="337" r:id="rId48"/>
    <p:sldId id="334" r:id="rId49"/>
    <p:sldId id="335" r:id="rId50"/>
    <p:sldId id="338" r:id="rId51"/>
    <p:sldId id="339" r:id="rId52"/>
    <p:sldId id="336" r:id="rId53"/>
    <p:sldId id="268" r:id="rId54"/>
    <p:sldId id="288" r:id="rId55"/>
    <p:sldId id="299" r:id="rId56"/>
    <p:sldId id="295" r:id="rId57"/>
    <p:sldId id="298" r:id="rId58"/>
    <p:sldId id="296" r:id="rId59"/>
    <p:sldId id="297" r:id="rId60"/>
    <p:sldId id="269" r:id="rId61"/>
    <p:sldId id="300" r:id="rId62"/>
    <p:sldId id="302" r:id="rId63"/>
    <p:sldId id="301" r:id="rId64"/>
    <p:sldId id="303" r:id="rId65"/>
    <p:sldId id="270" r:id="rId66"/>
    <p:sldId id="294" r:id="rId67"/>
    <p:sldId id="290" r:id="rId68"/>
    <p:sldId id="262" r:id="rId69"/>
    <p:sldId id="304" r:id="rId70"/>
    <p:sldId id="292" r:id="rId71"/>
    <p:sldId id="305" r:id="rId72"/>
    <p:sldId id="291" r:id="rId73"/>
    <p:sldId id="306" r:id="rId74"/>
    <p:sldId id="293" r:id="rId75"/>
    <p:sldId id="307" r:id="rId76"/>
    <p:sldId id="308" r:id="rId77"/>
    <p:sldId id="309" r:id="rId78"/>
    <p:sldId id="310" r:id="rId7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F03-7A69-4ABC-91F3-C2F1F95EC2A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038BF-A5D4-4E89-9DC7-9C62F278566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F03-7A69-4ABC-91F3-C2F1F95EC2A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38BF-A5D4-4E89-9DC7-9C62F278566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88038BF-A5D4-4E89-9DC7-9C62F278566F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F03-7A69-4ABC-91F3-C2F1F95EC2A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F03-7A69-4ABC-91F3-C2F1F95EC2A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88038BF-A5D4-4E89-9DC7-9C62F278566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F03-7A69-4ABC-91F3-C2F1F95EC2A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038BF-A5D4-4E89-9DC7-9C62F278566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ECC6F03-7A69-4ABC-91F3-C2F1F95EC2A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38BF-A5D4-4E89-9DC7-9C62F278566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F03-7A69-4ABC-91F3-C2F1F95EC2A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88038BF-A5D4-4E89-9DC7-9C62F278566F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F03-7A69-4ABC-91F3-C2F1F95EC2A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88038BF-A5D4-4E89-9DC7-9C62F27856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F03-7A69-4ABC-91F3-C2F1F95EC2A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8038BF-A5D4-4E89-9DC7-9C62F27856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038BF-A5D4-4E89-9DC7-9C62F278566F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F03-7A69-4ABC-91F3-C2F1F95EC2A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88038BF-A5D4-4E89-9DC7-9C62F278566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ECC6F03-7A69-4ABC-91F3-C2F1F95EC2A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ECC6F03-7A69-4ABC-91F3-C2F1F95EC2A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038BF-A5D4-4E89-9DC7-9C62F278566F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381000"/>
            <a:ext cx="8640960" cy="146382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VÝVOJOVÉ ŠKÁLY 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ŠKOLY VÝVOJOVÉ PSYCHOLOGIE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SCREENING VITALITY NOVOROZENCE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APGAR TEST -	Virginia Apgar (1909-1974)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6805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Tento </a:t>
            </a:r>
            <a:r>
              <a:rPr lang="cs-CZ" dirty="0"/>
              <a:t>screening se provádí jednu minutu po porodu a pak opět ještě jednou po pěti minutách.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Zkouška zahrnuje 5 subtestů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Za </a:t>
            </a:r>
            <a:r>
              <a:rPr lang="cs-CZ" dirty="0"/>
              <a:t>každý subtest dítě získává 0, 1 nebo 2 body. Maximální zisk je </a:t>
            </a:r>
            <a:r>
              <a:rPr lang="cs-CZ" dirty="0" smtClean="0"/>
              <a:t>10 bodů a optimum </a:t>
            </a:r>
            <a:r>
              <a:rPr lang="cs-CZ" dirty="0"/>
              <a:t>se nachází kolem sedmi bodů a </a:t>
            </a:r>
            <a:r>
              <a:rPr lang="cs-CZ" dirty="0" smtClean="0"/>
              <a:t>výše (0-4 body kritický stav).</a:t>
            </a:r>
          </a:p>
          <a:p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U narozeného dítěte testujeme: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8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60851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	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vzhled</a:t>
            </a:r>
            <a:r>
              <a:rPr lang="cs-CZ" dirty="0"/>
              <a:t> - všímáme si barvy kůže; jestli je růžová, namodralá na okrajích těla nebo modrá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2.	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srdeční rytmus, puls </a:t>
            </a:r>
            <a:r>
              <a:rPr lang="cs-CZ" dirty="0" smtClean="0"/>
              <a:t>(tepová frekvence cca 180)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  <a:p>
            <a:r>
              <a:rPr lang="cs-CZ" dirty="0"/>
              <a:t>3.	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reflex iritability </a:t>
            </a:r>
            <a:r>
              <a:rPr lang="cs-CZ" dirty="0"/>
              <a:t>- sledujeme grimasy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4.	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aktivita</a:t>
            </a:r>
            <a:r>
              <a:rPr lang="cs-CZ" dirty="0"/>
              <a:t> - svalový tonus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5.	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respirace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8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155"/>
            <a:ext cx="8784976" cy="6153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856984" cy="486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ývojový diagram: alternativní postup 3"/>
          <p:cNvSpPr/>
          <p:nvPr/>
        </p:nvSpPr>
        <p:spPr>
          <a:xfrm>
            <a:off x="179512" y="2132856"/>
            <a:ext cx="1224136" cy="1008112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21768"/>
            <a:ext cx="12493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23249"/>
            <a:ext cx="12493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12493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32856"/>
            <a:ext cx="12493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7cípá hvězda 4"/>
          <p:cNvSpPr/>
          <p:nvPr/>
        </p:nvSpPr>
        <p:spPr>
          <a:xfrm>
            <a:off x="2301009" y="3166911"/>
            <a:ext cx="576064" cy="568409"/>
          </a:xfrm>
          <a:prstGeom prst="star7">
            <a:avLst/>
          </a:prstGeom>
          <a:solidFill>
            <a:srgbClr val="0070C0">
              <a:alpha val="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09" y="4149080"/>
            <a:ext cx="6032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09" y="5229200"/>
            <a:ext cx="6032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1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BRAZELTONOVA </a:t>
            </a:r>
            <a:r>
              <a:rPr lang="cs-CZ" dirty="0" smtClean="0">
                <a:solidFill>
                  <a:schemeClr val="accent1"/>
                </a:solidFill>
              </a:rPr>
              <a:t>ŠKÁLA -</a:t>
            </a:r>
            <a:r>
              <a:rPr lang="cs-CZ" dirty="0">
                <a:solidFill>
                  <a:schemeClr val="accent1"/>
                </a:solidFill>
              </a:rPr>
              <a:t>	</a:t>
            </a:r>
            <a:r>
              <a:rPr lang="cs-CZ" dirty="0" smtClean="0">
                <a:solidFill>
                  <a:schemeClr val="accent1"/>
                </a:solidFill>
              </a:rPr>
              <a:t> K</a:t>
            </a:r>
            <a:r>
              <a:rPr lang="cs-CZ" dirty="0">
                <a:solidFill>
                  <a:schemeClr val="accent1"/>
                </a:solidFill>
              </a:rPr>
              <a:t>. Bery Brazelton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60851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tzv</a:t>
            </a:r>
            <a:r>
              <a:rPr lang="cs-CZ" dirty="0"/>
              <a:t>. Brazeltonova neonatální </a:t>
            </a:r>
            <a:r>
              <a:rPr lang="cs-CZ" dirty="0" smtClean="0"/>
              <a:t>škála </a:t>
            </a:r>
            <a:r>
              <a:rPr lang="cs-CZ" dirty="0"/>
              <a:t>měří schopnost novorozence odpovídat na </a:t>
            </a:r>
            <a:r>
              <a:rPr lang="cs-CZ" dirty="0" smtClean="0"/>
              <a:t>prostředí. </a:t>
            </a:r>
          </a:p>
          <a:p>
            <a:endParaRPr lang="cs-CZ" dirty="0"/>
          </a:p>
          <a:p>
            <a:r>
              <a:rPr lang="cs-CZ" dirty="0" smtClean="0"/>
              <a:t>Sleduje 20 reflexů a reakce dítěte na 26 různých situací.</a:t>
            </a:r>
          </a:p>
          <a:p>
            <a:endParaRPr lang="cs-CZ" dirty="0"/>
          </a:p>
          <a:p>
            <a:r>
              <a:rPr lang="cs-CZ" dirty="0" smtClean="0"/>
              <a:t>Používá se ve 3 dnech života, po 2 dnech se opakuje.</a:t>
            </a:r>
          </a:p>
          <a:p>
            <a:endParaRPr lang="cs-CZ" dirty="0"/>
          </a:p>
          <a:p>
            <a:r>
              <a:rPr lang="cs-CZ" dirty="0" smtClean="0"/>
              <a:t>Zkoušky </a:t>
            </a:r>
            <a:r>
              <a:rPr lang="cs-CZ" dirty="0"/>
              <a:t>se </a:t>
            </a:r>
            <a:r>
              <a:rPr lang="cs-CZ" dirty="0" smtClean="0"/>
              <a:t>provádí </a:t>
            </a:r>
            <a:r>
              <a:rPr lang="cs-CZ" dirty="0"/>
              <a:t>v domácím prostředí a matka hraje při testování důležitou úlohu facilitátora, který </a:t>
            </a:r>
            <a:r>
              <a:rPr lang="cs-CZ" dirty="0" smtClean="0"/>
              <a:t> dítě podněcuje.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8" y="2276872"/>
            <a:ext cx="864837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4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Dokáže </a:t>
            </a:r>
            <a:r>
              <a:rPr lang="cs-CZ" dirty="0"/>
              <a:t>diskriminovat jedince, kteří představují rizikovou </a:t>
            </a:r>
            <a:r>
              <a:rPr lang="cs-CZ" dirty="0" smtClean="0"/>
              <a:t>populaci.</a:t>
            </a:r>
          </a:p>
          <a:p>
            <a:endParaRPr lang="cs-CZ" dirty="0"/>
          </a:p>
          <a:p>
            <a:r>
              <a:rPr lang="cs-CZ" dirty="0" smtClean="0"/>
              <a:t>Riziková </a:t>
            </a:r>
            <a:r>
              <a:rPr lang="cs-CZ" dirty="0"/>
              <a:t>skupina z hlediska dalšího vývoje (děti méně reagují, od rodičů potřebují větší úsilí, pro okolí jsou méně </a:t>
            </a:r>
            <a:r>
              <a:rPr lang="cs-CZ" dirty="0" smtClean="0"/>
              <a:t>uspokojující, více zanedbávané)</a:t>
            </a:r>
          </a:p>
          <a:p>
            <a:endParaRPr lang="cs-CZ" dirty="0"/>
          </a:p>
          <a:p>
            <a:r>
              <a:rPr lang="cs-CZ" dirty="0" smtClean="0"/>
              <a:t>Autor metody vyvinul </a:t>
            </a:r>
            <a:r>
              <a:rPr lang="cs-CZ" dirty="0"/>
              <a:t>pro nízko skórující děti jistý </a:t>
            </a:r>
            <a:r>
              <a:rPr lang="cs-CZ" dirty="0">
                <a:solidFill>
                  <a:schemeClr val="accent1"/>
                </a:solidFill>
              </a:rPr>
              <a:t>trénink</a:t>
            </a:r>
            <a:r>
              <a:rPr lang="cs-CZ" dirty="0"/>
              <a:t> </a:t>
            </a:r>
            <a:r>
              <a:rPr lang="cs-CZ" dirty="0" smtClean="0"/>
              <a:t>pro rodiče </a:t>
            </a:r>
            <a:r>
              <a:rPr lang="cs-CZ" dirty="0"/>
              <a:t>– učí se lépe stimulovat své potomky</a:t>
            </a:r>
          </a:p>
          <a:p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testu </a:t>
            </a:r>
            <a:r>
              <a:rPr lang="cs-CZ" dirty="0">
                <a:solidFill>
                  <a:schemeClr val="accent1"/>
                </a:solidFill>
              </a:rPr>
              <a:t>sledujeme 4 dimenze chování </a:t>
            </a:r>
            <a:r>
              <a:rPr lang="cs-CZ" dirty="0"/>
              <a:t>(zaznamenávají se nejlepší výkony):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4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75252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1.	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Interaktivní chování </a:t>
            </a:r>
            <a:r>
              <a:rPr lang="cs-CZ" dirty="0"/>
              <a:t>- ukazuje, jak se novorozenec adaptuje na domácí prostředí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2.	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Motorické chování </a:t>
            </a:r>
            <a:r>
              <a:rPr lang="cs-CZ" dirty="0"/>
              <a:t>- velice důležité je pozorování toho, jestli si dítě saje paleček, tzn. pozorujeme aktivitu ručička a ústa a dále nesmíme opomenout základní reflexy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3.	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Ovládání fyziologického stavu </a:t>
            </a:r>
            <a:r>
              <a:rPr lang="cs-CZ" dirty="0"/>
              <a:t>znamená, za jak dlouho se dítě uklidní po excitaci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4.	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Reakce na stres </a:t>
            </a:r>
            <a:r>
              <a:rPr lang="cs-CZ" dirty="0"/>
              <a:t>- sledujeme úlekové reakce. Ty samozřejmě nevyvoláváme, ale zaznamenáváme ze zkušenosti.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956132"/>
            <a:ext cx="2592289" cy="2384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43954"/>
            <a:ext cx="2416067" cy="241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2408645" cy="2420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3528" y="1556792"/>
            <a:ext cx="8568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800" dirty="0" smtClean="0"/>
          </a:p>
          <a:p>
            <a:r>
              <a:rPr lang="cs-CZ" sz="2000" dirty="0" smtClean="0"/>
              <a:t>Brazelton: </a:t>
            </a:r>
            <a:r>
              <a:rPr lang="cs-CZ" sz="2000" dirty="0"/>
              <a:t>6 základních stavů psychiky novorozence: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Hluboký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spánek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Lehký spánek </a:t>
            </a:r>
            <a:r>
              <a:rPr lang="cs-CZ" sz="2000" dirty="0"/>
              <a:t>(REM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Dřímota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Klidný bdělý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stav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Aktivní bdělý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stav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Pláč</a:t>
            </a:r>
          </a:p>
        </p:txBody>
      </p:sp>
    </p:spTree>
    <p:extLst>
      <p:ext uri="{BB962C8B-B14F-4D97-AF65-F5344CB8AC3E}">
        <p14:creationId xmlns:p14="http://schemas.microsoft.com/office/powerpoint/2010/main" val="17565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Ontogenetický vývoj se dělí na 2 základní </a:t>
            </a:r>
            <a:r>
              <a:rPr lang="cs-CZ" dirty="0" smtClean="0"/>
              <a:t>úseky:</a:t>
            </a:r>
          </a:p>
          <a:p>
            <a:endParaRPr lang="cs-CZ" sz="900" dirty="0"/>
          </a:p>
          <a:p>
            <a:r>
              <a:rPr lang="cs-CZ" dirty="0" smtClean="0">
                <a:solidFill>
                  <a:schemeClr val="accent1"/>
                </a:solidFill>
              </a:rPr>
              <a:t>prenatální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 smtClean="0">
                <a:solidFill>
                  <a:schemeClr val="accent1"/>
                </a:solidFill>
              </a:rPr>
              <a:t>postnatální </a:t>
            </a:r>
            <a:r>
              <a:rPr lang="cs-CZ" dirty="0" smtClean="0"/>
              <a:t>(začínající přestřižením pupečníku)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Současná medicína vyčleňuje ještě </a:t>
            </a:r>
            <a:r>
              <a:rPr lang="cs-CZ" dirty="0" smtClean="0"/>
              <a:t>1 </a:t>
            </a:r>
            <a:r>
              <a:rPr lang="cs-CZ" dirty="0"/>
              <a:t>hlavní období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sz="900" dirty="0" smtClean="0"/>
          </a:p>
          <a:p>
            <a:r>
              <a:rPr lang="cs-CZ" dirty="0" smtClean="0">
                <a:solidFill>
                  <a:schemeClr val="accent1"/>
                </a:solidFill>
              </a:rPr>
              <a:t>perinatální období </a:t>
            </a:r>
            <a:r>
              <a:rPr lang="cs-CZ" dirty="0" smtClean="0"/>
              <a:t>– období „okolo porodu“ (zahrnuje poslední měsíc před narozením (poč. 28. týdnem), porod a 1. týden po narození.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8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3966192"/>
          </a:xfrm>
        </p:spPr>
        <p:txBody>
          <a:bodyPr/>
          <a:lstStyle/>
          <a:p>
            <a:r>
              <a:rPr lang="cs-CZ" dirty="0"/>
              <a:t>Tato zkouška trvá přibližně půl hodiny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Prediktivní hodnota je vyšší u Brazeltonovy škály než Agparovy.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Je významnější </a:t>
            </a:r>
            <a:r>
              <a:rPr lang="cs-CZ" dirty="0"/>
              <a:t>z psychologického hlediska.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7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VÝVOJOVÉ ŠKÁLY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4176464"/>
          </a:xfrm>
        </p:spPr>
        <p:txBody>
          <a:bodyPr>
            <a:normAutofit/>
          </a:bodyPr>
          <a:lstStyle/>
          <a:p>
            <a:r>
              <a:rPr lang="cs-CZ" dirty="0"/>
              <a:t>První škály byly výsledkem snahy o rozšíření existujících metod, především </a:t>
            </a:r>
            <a:r>
              <a:rPr lang="cs-CZ" dirty="0">
                <a:solidFill>
                  <a:schemeClr val="accent1"/>
                </a:solidFill>
              </a:rPr>
              <a:t>Binet-Simonova testu </a:t>
            </a:r>
            <a:r>
              <a:rPr lang="cs-CZ" dirty="0"/>
              <a:t>směrem dolů až do kojeneckého věku.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Ve </a:t>
            </a:r>
            <a:r>
              <a:rPr lang="cs-CZ" dirty="0"/>
              <a:t>20. – 30.letech vznikly současně dvě základní klasické škály: </a:t>
            </a:r>
            <a:r>
              <a:rPr lang="cs-CZ" dirty="0">
                <a:solidFill>
                  <a:schemeClr val="accent1"/>
                </a:solidFill>
              </a:rPr>
              <a:t>Gesselovy</a:t>
            </a:r>
            <a:r>
              <a:rPr lang="cs-CZ" dirty="0"/>
              <a:t>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Developmental Scales </a:t>
            </a:r>
            <a:r>
              <a:rPr lang="cs-CZ" dirty="0"/>
              <a:t>a </a:t>
            </a:r>
            <a:r>
              <a:rPr lang="cs-CZ" dirty="0">
                <a:solidFill>
                  <a:schemeClr val="accent1"/>
                </a:solidFill>
              </a:rPr>
              <a:t>Bühlerové-Hetzerové</a:t>
            </a:r>
            <a:r>
              <a:rPr lang="cs-CZ" dirty="0"/>
              <a:t>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Kleinkindertests</a:t>
            </a:r>
            <a:r>
              <a:rPr lang="cs-CZ" dirty="0"/>
              <a:t> a poté i první verze škál </a:t>
            </a:r>
            <a:r>
              <a:rPr lang="cs-CZ" dirty="0">
                <a:solidFill>
                  <a:schemeClr val="accent1"/>
                </a:solidFill>
              </a:rPr>
              <a:t>Bayleyové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37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0392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Ve 40. a 50.letech proběhla s rozmachem psychometrie ostrá kritika vývojových škál. </a:t>
            </a:r>
          </a:p>
          <a:p>
            <a:endParaRPr lang="cs-CZ" dirty="0" smtClean="0"/>
          </a:p>
          <a:p>
            <a:r>
              <a:rPr lang="cs-CZ" dirty="0" smtClean="0"/>
              <a:t>Ukázalo se, že výsledky globálních vývojových škál v kojeneckém věku korelují jen slabě s výsledky inteligenčních testů prováděných později a až od konce druhého roku života se jejich prediktivní schopnost zvyšuje.</a:t>
            </a:r>
          </a:p>
          <a:p>
            <a:endParaRPr lang="cs-CZ" dirty="0"/>
          </a:p>
          <a:p>
            <a:r>
              <a:rPr lang="cs-CZ" dirty="0"/>
              <a:t>Další kritikou </a:t>
            </a:r>
            <a:r>
              <a:rPr lang="cs-CZ" dirty="0" smtClean="0"/>
              <a:t>vývoj. škál </a:t>
            </a:r>
            <a:r>
              <a:rPr lang="cs-CZ" dirty="0"/>
              <a:t>byla malá stabilita chování nejmenších dětí, </a:t>
            </a:r>
            <a:r>
              <a:rPr lang="cs-CZ" dirty="0" smtClean="0"/>
              <a:t>závislá </a:t>
            </a:r>
            <a:r>
              <a:rPr lang="cs-CZ" dirty="0"/>
              <a:t>na aktuálním stavu dítěte, na podmínkách okolí a okamžité motivaci.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3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3966192"/>
          </a:xfrm>
        </p:spPr>
        <p:txBody>
          <a:bodyPr/>
          <a:lstStyle/>
          <a:p>
            <a:r>
              <a:rPr lang="cs-CZ" dirty="0"/>
              <a:t>Cílem rané diagnostiky není určení intelektových schopnosti, ale hodnocení celkové </a:t>
            </a:r>
            <a:r>
              <a:rPr lang="cs-CZ" dirty="0" smtClean="0"/>
              <a:t>neuromotorické zralosti, </a:t>
            </a:r>
            <a:r>
              <a:rPr lang="cs-CZ" dirty="0"/>
              <a:t>či posouzení funkční zralosti a integrity CNS.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Důraz </a:t>
            </a:r>
            <a:r>
              <a:rPr lang="cs-CZ" dirty="0"/>
              <a:t>se klade na </a:t>
            </a:r>
            <a:r>
              <a:rPr lang="cs-CZ" dirty="0" smtClean="0"/>
              <a:t>včasné </a:t>
            </a:r>
            <a:r>
              <a:rPr lang="cs-CZ" dirty="0"/>
              <a:t>zachycení vývojových poruch a smyslových či motorických defektů. V tomto ohledu jsou užitečné a spolehlivé.</a:t>
            </a:r>
          </a:p>
        </p:txBody>
      </p:sp>
    </p:spTree>
    <p:extLst>
      <p:ext uri="{BB962C8B-B14F-4D97-AF65-F5344CB8AC3E}">
        <p14:creationId xmlns:p14="http://schemas.microsoft.com/office/powerpoint/2010/main" val="158167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75252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Většina škál zachytí v kojeneckém věku spolehlivě středně těžké a těžké opoždění vývoje mentálního i </a:t>
            </a:r>
            <a:r>
              <a:rPr lang="cs-CZ" dirty="0" smtClean="0"/>
              <a:t>motorického </a:t>
            </a:r>
            <a:r>
              <a:rPr lang="cs-CZ" dirty="0"/>
              <a:t>a závažnější smyslové vady.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Od </a:t>
            </a:r>
            <a:r>
              <a:rPr lang="cs-CZ" dirty="0"/>
              <a:t>batolete </a:t>
            </a:r>
            <a:r>
              <a:rPr lang="cs-CZ" dirty="0" smtClean="0"/>
              <a:t>již lze </a:t>
            </a:r>
            <a:r>
              <a:rPr lang="cs-CZ" dirty="0"/>
              <a:t>vyslovit i podezření na </a:t>
            </a:r>
            <a:r>
              <a:rPr lang="cs-CZ" dirty="0" smtClean="0"/>
              <a:t>mentální postižení, či přítomnost poruchy autistického spektra. </a:t>
            </a:r>
            <a:endParaRPr lang="cs-CZ" dirty="0"/>
          </a:p>
          <a:p>
            <a:endParaRPr lang="cs-CZ" dirty="0"/>
          </a:p>
          <a:p>
            <a:r>
              <a:rPr lang="cs-CZ" dirty="0"/>
              <a:t>Korelace vývojových škál s pozdějšími výsledky v inteligenčních testech je v klinické </a:t>
            </a:r>
            <a:r>
              <a:rPr lang="cs-CZ" dirty="0" smtClean="0"/>
              <a:t>populaci u těchto dětí  </a:t>
            </a:r>
            <a:r>
              <a:rPr lang="cs-CZ" dirty="0"/>
              <a:t>mnohem vyšší než u dětí zdravých – také proto, že u dětí s podprůměrnými schopnostmi jsou výkony ve vývoj. škálách daleko stabilnější.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12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GESELLOVY VÝVOJOVÉ ŠKÁLY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752528"/>
          </a:xfrm>
        </p:spPr>
        <p:txBody>
          <a:bodyPr>
            <a:normAutofit/>
          </a:bodyPr>
          <a:lstStyle/>
          <a:p>
            <a:r>
              <a:rPr lang="cs-CZ" dirty="0"/>
              <a:t>Nejznámější a nejrozšířenější obecná vývojová metoda. </a:t>
            </a:r>
          </a:p>
          <a:p>
            <a:endParaRPr lang="cs-CZ" dirty="0"/>
          </a:p>
          <a:p>
            <a:r>
              <a:rPr lang="cs-CZ" dirty="0"/>
              <a:t>Škála </a:t>
            </a:r>
            <a:r>
              <a:rPr lang="cs-CZ" dirty="0" smtClean="0"/>
              <a:t>je určena </a:t>
            </a:r>
            <a:r>
              <a:rPr lang="cs-CZ" dirty="0"/>
              <a:t>pro děti od 4 týdnů to 36 měsíců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Účelem vyšetření je </a:t>
            </a:r>
            <a:r>
              <a:rPr lang="cs-CZ" dirty="0">
                <a:solidFill>
                  <a:schemeClr val="accent1"/>
                </a:solidFill>
              </a:rPr>
              <a:t>diagnostika poruch vývoje</a:t>
            </a:r>
            <a:r>
              <a:rPr lang="cs-CZ" dirty="0"/>
              <a:t>, současně získává informace o temperamentu dítěte, sociálních dovednostech, emoční stabilitě či dráždivosti, frustrační toleranci a do </a:t>
            </a:r>
            <a:r>
              <a:rPr lang="cs-CZ" dirty="0" smtClean="0"/>
              <a:t>určité míry </a:t>
            </a:r>
            <a:r>
              <a:rPr lang="cs-CZ" dirty="0"/>
              <a:t>i o vztahu s rodiči. Položky se dělí do pěti oblastí: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72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507030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adaptivní </a:t>
            </a:r>
            <a:r>
              <a:rPr lang="cs-CZ" dirty="0">
                <a:solidFill>
                  <a:schemeClr val="accent1"/>
                </a:solidFill>
              </a:rPr>
              <a:t>chování </a:t>
            </a:r>
            <a:r>
              <a:rPr lang="cs-CZ" dirty="0"/>
              <a:t>– nejlépe koreluje s budoucím mentálním vývojem dětí a je proto rozhodující pro závěrečný odhad intelektového </a:t>
            </a:r>
            <a:r>
              <a:rPr lang="cs-CZ" dirty="0" smtClean="0"/>
              <a:t>potenciálu</a:t>
            </a:r>
          </a:p>
          <a:p>
            <a:endParaRPr lang="cs-CZ" sz="900" dirty="0"/>
          </a:p>
          <a:p>
            <a:r>
              <a:rPr lang="cs-CZ" dirty="0">
                <a:solidFill>
                  <a:schemeClr val="accent1"/>
                </a:solidFill>
              </a:rPr>
              <a:t>hrubá motorika </a:t>
            </a:r>
            <a:r>
              <a:rPr lang="cs-CZ" dirty="0"/>
              <a:t>– v kojeneckém věku sledujeme polohu dítěte, v batolecím stabilitu a obratnost chůze a běhu, asymetrie v reakcích, přetrvávání primitivních </a:t>
            </a:r>
            <a:r>
              <a:rPr lang="cs-CZ" dirty="0" smtClean="0"/>
              <a:t>reflexů </a:t>
            </a:r>
            <a:r>
              <a:rPr lang="cs-CZ" dirty="0"/>
              <a:t>a abnormality. </a:t>
            </a:r>
            <a:r>
              <a:rPr lang="cs-CZ" sz="1000" dirty="0"/>
              <a:t>U dosud nevyšetřených dětí může dobré zhodnocení hrubé motoriky  být důležité pro diagnostiku např. </a:t>
            </a:r>
            <a:r>
              <a:rPr lang="cs-CZ" sz="1000" dirty="0" smtClean="0"/>
              <a:t>DMO</a:t>
            </a:r>
          </a:p>
          <a:p>
            <a:endParaRPr lang="cs-CZ" sz="1000" dirty="0"/>
          </a:p>
          <a:p>
            <a:r>
              <a:rPr lang="cs-CZ" dirty="0">
                <a:solidFill>
                  <a:schemeClr val="accent1"/>
                </a:solidFill>
              </a:rPr>
              <a:t>jemná motorika </a:t>
            </a:r>
            <a:r>
              <a:rPr lang="cs-CZ" dirty="0"/>
              <a:t>– koreluje u dětí bez motorického defektu podstatně lépe s budoucím kognitivním vývojem než hrubá </a:t>
            </a:r>
            <a:r>
              <a:rPr lang="cs-CZ" dirty="0" smtClean="0"/>
              <a:t>motorika</a:t>
            </a:r>
          </a:p>
          <a:p>
            <a:endParaRPr lang="cs-CZ" sz="900" dirty="0"/>
          </a:p>
          <a:p>
            <a:r>
              <a:rPr lang="cs-CZ" dirty="0">
                <a:solidFill>
                  <a:schemeClr val="accent1"/>
                </a:solidFill>
              </a:rPr>
              <a:t>řeč a sociální chování </a:t>
            </a:r>
            <a:r>
              <a:rPr lang="cs-CZ" dirty="0"/>
              <a:t>-  pozorujeme všechny viditelné a slyšitelné </a:t>
            </a:r>
            <a:r>
              <a:rPr lang="cs-CZ" dirty="0" smtClean="0"/>
              <a:t>formy </a:t>
            </a:r>
            <a:r>
              <a:rPr lang="cs-CZ" dirty="0"/>
              <a:t>komunikace včetně porozumění gestům a řeči druhých lidí. </a:t>
            </a:r>
            <a:r>
              <a:rPr lang="cs-CZ" sz="900" dirty="0"/>
              <a:t>V nové revizi Gesellova testu je lépe odlišena oblast porozumění od aktivního mluvení. To je velmi důležité ve 2.a 3. roce života, kam často patří opoždění vývoje expresivní řeči. U pohybově postižených dětí je kvalita rozumění často jedinou známkou dobře zachovaných mentálních schopností.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1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Klíčový věk </a:t>
            </a:r>
            <a:r>
              <a:rPr lang="cs-CZ" dirty="0"/>
              <a:t>– období, v němž jsou </a:t>
            </a:r>
            <a:r>
              <a:rPr lang="cs-CZ" dirty="0" smtClean="0"/>
              <a:t>určité </a:t>
            </a:r>
            <a:r>
              <a:rPr lang="cs-CZ" dirty="0"/>
              <a:t>podstatné vzorce chování nejvýraznější, zcela zřetelné, </a:t>
            </a:r>
            <a:r>
              <a:rPr lang="cs-CZ" dirty="0" smtClean="0"/>
              <a:t>charakteristické, </a:t>
            </a:r>
            <a:r>
              <a:rPr lang="cs-CZ" dirty="0"/>
              <a:t>nebo období, kdy se určité chování mění v </a:t>
            </a:r>
            <a:r>
              <a:rPr lang="cs-CZ" dirty="0" smtClean="0"/>
              <a:t>jiné, </a:t>
            </a:r>
            <a:r>
              <a:rPr lang="cs-CZ" dirty="0"/>
              <a:t>nebo nastupuje </a:t>
            </a:r>
            <a:r>
              <a:rPr lang="cs-CZ" dirty="0" smtClean="0"/>
              <a:t>nové.</a:t>
            </a:r>
          </a:p>
          <a:p>
            <a:endParaRPr lang="cs-CZ" sz="1000" dirty="0"/>
          </a:p>
          <a:p>
            <a:r>
              <a:rPr lang="cs-CZ" dirty="0" smtClean="0"/>
              <a:t>Do </a:t>
            </a:r>
            <a:r>
              <a:rPr lang="cs-CZ" dirty="0"/>
              <a:t>tří let uvádějí autoři 8 takových milníků: 4,16,28,40 týdnů a 12,18,24,36 měsíců.</a:t>
            </a:r>
          </a:p>
          <a:p>
            <a:endParaRPr lang="cs-CZ" sz="900" dirty="0"/>
          </a:p>
          <a:p>
            <a:r>
              <a:rPr lang="cs-CZ" dirty="0">
                <a:solidFill>
                  <a:schemeClr val="accent1"/>
                </a:solidFill>
              </a:rPr>
              <a:t>Zóna zralosti  </a:t>
            </a:r>
            <a:r>
              <a:rPr lang="cs-CZ" dirty="0"/>
              <a:t>- vývojové období, které koresponduje s klíčovými věky a je určující pro počáteční pozici dítěte při vyšetření a celkovou doporučenou sekvenci postupu při vyšetření. </a:t>
            </a:r>
            <a:endParaRPr lang="cs-CZ" dirty="0" smtClean="0"/>
          </a:p>
          <a:p>
            <a:endParaRPr lang="cs-CZ" sz="900" dirty="0"/>
          </a:p>
          <a:p>
            <a:r>
              <a:rPr lang="cs-CZ" dirty="0" smtClean="0"/>
              <a:t>V </a:t>
            </a:r>
            <a:r>
              <a:rPr lang="cs-CZ" dirty="0"/>
              <a:t>každé vývojové oblasti se dítěti předkládají položky z nejbližší věkové </a:t>
            </a:r>
            <a:r>
              <a:rPr lang="cs-CZ" dirty="0" smtClean="0"/>
              <a:t>úrovně, </a:t>
            </a:r>
            <a:r>
              <a:rPr lang="cs-CZ" dirty="0"/>
              <a:t>než se určí </a:t>
            </a:r>
            <a:r>
              <a:rPr lang="cs-CZ" dirty="0">
                <a:solidFill>
                  <a:schemeClr val="accent1"/>
                </a:solidFill>
              </a:rPr>
              <a:t>bazální </a:t>
            </a:r>
            <a:r>
              <a:rPr lang="cs-CZ" dirty="0" smtClean="0">
                <a:solidFill>
                  <a:schemeClr val="accent1"/>
                </a:solidFill>
              </a:rPr>
              <a:t>věk </a:t>
            </a:r>
            <a:r>
              <a:rPr lang="cs-CZ" dirty="0" smtClean="0"/>
              <a:t>(</a:t>
            </a:r>
            <a:r>
              <a:rPr lang="cs-CZ" dirty="0"/>
              <a:t>úroveň, kdy dítě všechny úkoly splní) a </a:t>
            </a:r>
            <a:r>
              <a:rPr lang="cs-CZ" dirty="0">
                <a:solidFill>
                  <a:schemeClr val="accent1"/>
                </a:solidFill>
              </a:rPr>
              <a:t>strop</a:t>
            </a:r>
            <a:r>
              <a:rPr lang="cs-CZ" dirty="0"/>
              <a:t> (úroveň, kdy už adekvátně nesplní žádný úkol</a:t>
            </a:r>
            <a:r>
              <a:rPr lang="cs-CZ" dirty="0" smtClean="0"/>
              <a:t>).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75252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Skórování není u Gesella na rozdíl od pozdějších inteligenčních testů jen záznam splněných úkolů. </a:t>
            </a:r>
            <a:r>
              <a:rPr lang="cs-CZ" dirty="0" smtClean="0"/>
              <a:t>Skórování:</a:t>
            </a:r>
          </a:p>
          <a:p>
            <a:endParaRPr lang="cs-CZ" sz="900" dirty="0"/>
          </a:p>
          <a:p>
            <a:r>
              <a:rPr lang="cs-CZ" dirty="0"/>
              <a:t>Splněno </a:t>
            </a:r>
            <a:r>
              <a:rPr lang="cs-CZ" dirty="0">
                <a:solidFill>
                  <a:schemeClr val="accent1"/>
                </a:solidFill>
              </a:rPr>
              <a:t>+</a:t>
            </a:r>
          </a:p>
          <a:p>
            <a:r>
              <a:rPr lang="cs-CZ" dirty="0"/>
              <a:t>Vyšší úroveň </a:t>
            </a:r>
            <a:r>
              <a:rPr lang="cs-CZ" dirty="0">
                <a:solidFill>
                  <a:schemeClr val="accent1"/>
                </a:solidFill>
              </a:rPr>
              <a:t>++</a:t>
            </a:r>
          </a:p>
          <a:p>
            <a:r>
              <a:rPr lang="cs-CZ" dirty="0"/>
              <a:t>Nesplněno </a:t>
            </a:r>
            <a:r>
              <a:rPr lang="cs-CZ" dirty="0">
                <a:solidFill>
                  <a:schemeClr val="accent1"/>
                </a:solidFill>
              </a:rPr>
              <a:t>–</a:t>
            </a:r>
          </a:p>
          <a:p>
            <a:r>
              <a:rPr lang="cs-CZ" dirty="0"/>
              <a:t>Chování se objevuje, ale není plně integrováno nebo </a:t>
            </a:r>
            <a:r>
              <a:rPr lang="cs-CZ" dirty="0" smtClean="0"/>
              <a:t>byla použita </a:t>
            </a:r>
            <a:r>
              <a:rPr lang="cs-CZ" dirty="0"/>
              <a:t>stimulace vyšetřujícího </a:t>
            </a:r>
            <a:r>
              <a:rPr lang="cs-CZ" dirty="0">
                <a:solidFill>
                  <a:schemeClr val="accent1"/>
                </a:solidFill>
              </a:rPr>
              <a:t>+-</a:t>
            </a:r>
          </a:p>
          <a:p>
            <a:r>
              <a:rPr lang="cs-CZ" dirty="0"/>
              <a:t>Pohybové nebo smyslové postižení brání ve splnění </a:t>
            </a:r>
            <a:r>
              <a:rPr lang="cs-CZ" dirty="0">
                <a:solidFill>
                  <a:schemeClr val="accent1"/>
                </a:solidFill>
              </a:rPr>
              <a:t>D </a:t>
            </a:r>
            <a:r>
              <a:rPr lang="cs-CZ" dirty="0"/>
              <a:t>(disability)</a:t>
            </a:r>
          </a:p>
          <a:p>
            <a:r>
              <a:rPr lang="cs-CZ" dirty="0"/>
              <a:t>Odmítnutí splnění položky negativistickým dítětem </a:t>
            </a:r>
            <a:r>
              <a:rPr lang="cs-CZ" dirty="0">
                <a:solidFill>
                  <a:schemeClr val="accent1"/>
                </a:solidFill>
              </a:rPr>
              <a:t>R </a:t>
            </a:r>
            <a:r>
              <a:rPr lang="cs-CZ" dirty="0"/>
              <a:t>(refusal)</a:t>
            </a:r>
          </a:p>
          <a:p>
            <a:r>
              <a:rPr lang="cs-CZ" dirty="0"/>
              <a:t>Patologie </a:t>
            </a:r>
            <a:r>
              <a:rPr lang="cs-CZ" dirty="0">
                <a:solidFill>
                  <a:schemeClr val="accent1"/>
                </a:solidFill>
              </a:rPr>
              <a:t>P</a:t>
            </a:r>
          </a:p>
          <a:p>
            <a:r>
              <a:rPr lang="cs-CZ" dirty="0"/>
              <a:t>Vynechané </a:t>
            </a:r>
            <a:r>
              <a:rPr lang="cs-CZ" dirty="0">
                <a:solidFill>
                  <a:schemeClr val="accent1"/>
                </a:solidFill>
              </a:rPr>
              <a:t>V</a:t>
            </a:r>
          </a:p>
          <a:p>
            <a:r>
              <a:rPr lang="cs-CZ" dirty="0"/>
              <a:t>Chování, jemuž nerozumíme </a:t>
            </a:r>
            <a:r>
              <a:rPr lang="cs-CZ" dirty="0">
                <a:solidFill>
                  <a:schemeClr val="accent1"/>
                </a:solidFill>
              </a:rPr>
              <a:t>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1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 </a:t>
            </a:r>
            <a:r>
              <a:rPr lang="cs-CZ" dirty="0">
                <a:solidFill>
                  <a:schemeClr val="accent1"/>
                </a:solidFill>
              </a:rPr>
              <a:t>každou ze základních pěti oblastí stanovíme vývojovou úroveň</a:t>
            </a:r>
            <a:r>
              <a:rPr lang="cs-CZ" dirty="0"/>
              <a:t>, na níž dítě splnilo alespoň polovinu položek. Často není možné </a:t>
            </a:r>
            <a:r>
              <a:rPr lang="cs-CZ" dirty="0" smtClean="0"/>
              <a:t>jednoznačně </a:t>
            </a:r>
            <a:r>
              <a:rPr lang="cs-CZ" dirty="0"/>
              <a:t>určit jedinou věkovou </a:t>
            </a:r>
            <a:r>
              <a:rPr lang="cs-CZ" dirty="0" smtClean="0"/>
              <a:t>úroveň - pak </a:t>
            </a:r>
            <a:r>
              <a:rPr lang="cs-CZ" dirty="0"/>
              <a:t>se stanovuje přechodné </a:t>
            </a:r>
            <a:r>
              <a:rPr lang="cs-CZ" dirty="0" smtClean="0"/>
              <a:t>období, </a:t>
            </a:r>
            <a:r>
              <a:rPr lang="cs-CZ" dirty="0"/>
              <a:t>nebo pásmo rozptylu s podtržením věku, který nejlépe odpovídá vzorcům chování. </a:t>
            </a:r>
          </a:p>
          <a:p>
            <a:endParaRPr lang="cs-CZ" sz="1000" dirty="0"/>
          </a:p>
          <a:p>
            <a:r>
              <a:rPr lang="cs-CZ" dirty="0"/>
              <a:t>Gesell i </a:t>
            </a:r>
            <a:r>
              <a:rPr lang="cs-CZ" dirty="0" smtClean="0"/>
              <a:t>jeho následovníci </a:t>
            </a:r>
            <a:r>
              <a:rPr lang="cs-CZ" dirty="0"/>
              <a:t>odmítají čistě </a:t>
            </a:r>
            <a:r>
              <a:rPr lang="cs-CZ" dirty="0" smtClean="0"/>
              <a:t>kvantitativní hodnocení.</a:t>
            </a:r>
          </a:p>
          <a:p>
            <a:endParaRPr lang="cs-CZ" sz="900" dirty="0"/>
          </a:p>
          <a:p>
            <a:r>
              <a:rPr lang="cs-CZ" dirty="0"/>
              <a:t>Závěrem je </a:t>
            </a:r>
            <a:r>
              <a:rPr lang="cs-CZ" dirty="0">
                <a:solidFill>
                  <a:schemeClr val="accent1"/>
                </a:solidFill>
              </a:rPr>
              <a:t>určení celkového vývojového kvocientu </a:t>
            </a:r>
            <a:r>
              <a:rPr lang="cs-CZ" dirty="0"/>
              <a:t>jako odhadu celkového intelektového potenciálu – vychází nejen z výsledků, ale i z pozorování projevů dítěte a anamnestických údajů. </a:t>
            </a:r>
            <a:r>
              <a:rPr lang="cs-CZ" sz="900" dirty="0"/>
              <a:t>Hrubým základním pravidlem je, že celková vývojová úroveň nesmí být nikdy </a:t>
            </a:r>
            <a:r>
              <a:rPr lang="cs-CZ" sz="900" dirty="0" smtClean="0"/>
              <a:t>nižší, </a:t>
            </a:r>
            <a:r>
              <a:rPr lang="cs-CZ" sz="900" dirty="0"/>
              <a:t>než dosažená úroveň adaptivního chování, protože právě </a:t>
            </a:r>
            <a:r>
              <a:rPr lang="cs-CZ" sz="900" dirty="0" smtClean="0"/>
              <a:t>adaptivita </a:t>
            </a:r>
            <a:r>
              <a:rPr lang="cs-CZ" sz="900" dirty="0"/>
              <a:t>nejlépe koreluje s budoucí inteligencí.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8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Dělení </a:t>
            </a:r>
            <a:r>
              <a:rPr lang="cs-CZ" dirty="0">
                <a:solidFill>
                  <a:schemeClr val="accent1"/>
                </a:solidFill>
              </a:rPr>
              <a:t>vývojových </a:t>
            </a:r>
            <a:r>
              <a:rPr lang="cs-CZ" dirty="0" smtClean="0">
                <a:solidFill>
                  <a:schemeClr val="accent1"/>
                </a:solidFill>
              </a:rPr>
              <a:t>období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>
            <a:normAutofit fontScale="92500"/>
          </a:bodyPr>
          <a:lstStyle/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Kritéria oddělení různých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období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vývoje jedince: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  <a:latin typeface="Calibri"/>
              </a:rPr>
              <a:t>Biologické zrání 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(např.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objeví se první zoubky, nebo vývoj sekundárních pohlavních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znaků v dospívání)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  <a:latin typeface="Calibri"/>
              </a:rPr>
              <a:t>Sociální zrání 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(v určitém věku dítě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nastupuje do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MŠ, ZŠ, dovršení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plnoletosti, odchod do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důchodu,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atp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.) 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  <a:latin typeface="Calibri"/>
              </a:rPr>
              <a:t>Obě </a:t>
            </a:r>
            <a:r>
              <a:rPr lang="cs-CZ" dirty="0">
                <a:solidFill>
                  <a:schemeClr val="accent1"/>
                </a:solidFill>
                <a:latin typeface="Calibri"/>
              </a:rPr>
              <a:t>kritéria spolu souvisí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-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např.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vstup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dítěte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do školy je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podmíněn tělesnou zdatností i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celkovou (duševní)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vyspělostí.</a:t>
            </a:r>
            <a:endParaRPr lang="cs-CZ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82453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Ověřovací studie ukazují </a:t>
            </a:r>
            <a:r>
              <a:rPr lang="cs-CZ" dirty="0" smtClean="0"/>
              <a:t>spolehlivost </a:t>
            </a:r>
            <a:r>
              <a:rPr lang="cs-CZ" dirty="0"/>
              <a:t>i validitu této metody, prokázanou korelací se škálami např. Bayleyové </a:t>
            </a:r>
            <a:r>
              <a:rPr lang="cs-CZ" dirty="0" smtClean="0"/>
              <a:t>a </a:t>
            </a:r>
            <a:r>
              <a:rPr lang="cs-CZ" dirty="0"/>
              <a:t>také správnou identifikací dětí s vývojovou retardací a jinými postiženími</a:t>
            </a:r>
            <a:r>
              <a:rPr lang="cs-CZ" dirty="0" smtClean="0"/>
              <a:t>.</a:t>
            </a:r>
          </a:p>
          <a:p>
            <a:endParaRPr lang="cs-CZ" sz="1000" dirty="0"/>
          </a:p>
          <a:p>
            <a:r>
              <a:rPr lang="cs-CZ" dirty="0"/>
              <a:t>Otázkou je kulturní  adekvátnost pro nás, standardizována byla v USA</a:t>
            </a:r>
            <a:r>
              <a:rPr lang="cs-CZ" dirty="0" smtClean="0"/>
              <a:t>.</a:t>
            </a:r>
          </a:p>
          <a:p>
            <a:endParaRPr lang="cs-CZ" sz="1000" dirty="0"/>
          </a:p>
          <a:p>
            <a:r>
              <a:rPr lang="cs-CZ" dirty="0"/>
              <a:t>U soc. slabších skupin dětí  a děti vyrůstajících v </a:t>
            </a:r>
            <a:r>
              <a:rPr lang="cs-CZ" dirty="0" smtClean="0"/>
              <a:t>kojeneckých ústavech </a:t>
            </a:r>
            <a:r>
              <a:rPr lang="cs-CZ" dirty="0"/>
              <a:t>a </a:t>
            </a:r>
            <a:r>
              <a:rPr lang="cs-CZ" dirty="0" smtClean="0"/>
              <a:t>DD </a:t>
            </a:r>
            <a:r>
              <a:rPr lang="cs-CZ" dirty="0"/>
              <a:t>bývá opoždění oproti normám o jedno věkové pásmo, v oblasti řeči i o dvě.</a:t>
            </a:r>
          </a:p>
          <a:p>
            <a:endParaRPr lang="cs-CZ" sz="1000" dirty="0"/>
          </a:p>
          <a:p>
            <a:r>
              <a:rPr lang="cs-CZ" dirty="0"/>
              <a:t>Z Gesellovy škály vyšel </a:t>
            </a:r>
            <a:r>
              <a:rPr lang="cs-CZ" dirty="0">
                <a:solidFill>
                  <a:schemeClr val="accent1"/>
                </a:solidFill>
              </a:rPr>
              <a:t>vývojový screening</a:t>
            </a:r>
            <a:r>
              <a:rPr lang="cs-CZ" dirty="0"/>
              <a:t>, Developmental Screening </a:t>
            </a:r>
            <a:r>
              <a:rPr lang="cs-CZ" dirty="0" smtClean="0"/>
              <a:t>Inventory, sestaveny </a:t>
            </a:r>
            <a:r>
              <a:rPr lang="cs-CZ" dirty="0"/>
              <a:t>z vybraných položek všech pěti </a:t>
            </a:r>
            <a:r>
              <a:rPr lang="cs-CZ" dirty="0" smtClean="0"/>
              <a:t>oblastí. Má </a:t>
            </a:r>
            <a:r>
              <a:rPr lang="cs-CZ" dirty="0"/>
              <a:t>sloužit k orientačnímu hodnocení vývojové úrovně dětí při preventivních lék. prohlídkách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37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3894184"/>
          </a:xfrm>
        </p:spPr>
        <p:txBody>
          <a:bodyPr/>
          <a:lstStyle/>
          <a:p>
            <a:r>
              <a:rPr lang="cs-CZ" dirty="0"/>
              <a:t>Oproti </a:t>
            </a:r>
            <a:r>
              <a:rPr lang="cs-CZ" dirty="0" smtClean="0"/>
              <a:t>Bühlerové, </a:t>
            </a:r>
            <a:r>
              <a:rPr lang="cs-CZ" dirty="0"/>
              <a:t>která se zaměřovala více na studium vlivů soc. prostředí na dítě, je pro Gesella podstatnější </a:t>
            </a:r>
            <a:r>
              <a:rPr lang="cs-CZ" dirty="0">
                <a:solidFill>
                  <a:schemeClr val="accent1"/>
                </a:solidFill>
              </a:rPr>
              <a:t>maturace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Ani </a:t>
            </a:r>
            <a:r>
              <a:rPr lang="cs-CZ" dirty="0"/>
              <a:t>velmi intenzivní nácvik </a:t>
            </a:r>
            <a:r>
              <a:rPr lang="cs-CZ" dirty="0" smtClean="0"/>
              <a:t>však nemůže </a:t>
            </a:r>
            <a:r>
              <a:rPr lang="cs-CZ" dirty="0"/>
              <a:t>být efektivní před dosažením určité zralosti.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1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Búhlerové-Hetzerové </a:t>
            </a:r>
            <a:r>
              <a:rPr lang="cs-CZ" dirty="0" smtClean="0">
                <a:solidFill>
                  <a:schemeClr val="accent1"/>
                </a:solidFill>
              </a:rPr>
              <a:t>Kleinkindertest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896544"/>
          </a:xfrm>
        </p:spPr>
        <p:txBody>
          <a:bodyPr>
            <a:normAutofit/>
          </a:bodyPr>
          <a:lstStyle/>
          <a:p>
            <a:r>
              <a:rPr lang="cs-CZ" dirty="0" smtClean="0"/>
              <a:t>Druhá  </a:t>
            </a:r>
            <a:r>
              <a:rPr lang="cs-CZ" dirty="0"/>
              <a:t>nejstarší </a:t>
            </a:r>
            <a:r>
              <a:rPr lang="cs-CZ" dirty="0" smtClean="0"/>
              <a:t>vývojová škála vycházející </a:t>
            </a:r>
            <a:r>
              <a:rPr lang="cs-CZ" dirty="0"/>
              <a:t>z prací psychologů vídeňské školy. 24 hodinová pozorování malých dětí, postihuje </a:t>
            </a:r>
            <a:r>
              <a:rPr lang="cs-CZ" dirty="0" smtClean="0"/>
              <a:t>věk </a:t>
            </a:r>
            <a:r>
              <a:rPr lang="cs-CZ" dirty="0"/>
              <a:t>od 0 do 5;9 let v 6 </a:t>
            </a:r>
            <a:r>
              <a:rPr lang="cs-CZ" dirty="0" smtClean="0"/>
              <a:t>oblastech </a:t>
            </a:r>
            <a:r>
              <a:rPr lang="cs-CZ" sz="900" dirty="0" smtClean="0"/>
              <a:t>(smyslové </a:t>
            </a:r>
            <a:r>
              <a:rPr lang="cs-CZ" sz="900" dirty="0"/>
              <a:t>vnímání, tělesný pohyb, </a:t>
            </a:r>
            <a:r>
              <a:rPr lang="cs-CZ" sz="900" dirty="0" smtClean="0"/>
              <a:t>soc. </a:t>
            </a:r>
            <a:r>
              <a:rPr lang="cs-CZ" sz="900" dirty="0"/>
              <a:t>chování a </a:t>
            </a:r>
            <a:r>
              <a:rPr lang="cs-CZ" sz="900" dirty="0" smtClean="0"/>
              <a:t>řeč, </a:t>
            </a:r>
            <a:r>
              <a:rPr lang="cs-CZ" sz="900" dirty="0"/>
              <a:t>učení a nápodoba, zacházení s materiálem </a:t>
            </a:r>
            <a:r>
              <a:rPr lang="cs-CZ" sz="900" dirty="0" smtClean="0"/>
              <a:t>a psychická produkce).</a:t>
            </a:r>
          </a:p>
          <a:p>
            <a:endParaRPr lang="cs-CZ" sz="900" dirty="0"/>
          </a:p>
          <a:p>
            <a:r>
              <a:rPr lang="cs-CZ" dirty="0"/>
              <a:t>Test je určen k posouzení vývojové úrovně dítěte, profilu vývoje a pokusu o určení vývoj. </a:t>
            </a:r>
            <a:r>
              <a:rPr lang="cs-CZ" dirty="0" smtClean="0"/>
              <a:t>odchylek</a:t>
            </a:r>
            <a:r>
              <a:rPr lang="cs-CZ" dirty="0"/>
              <a:t>. Zhodnocení kvantitativní i kvalitativní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sz="800" dirty="0" smtClean="0"/>
              <a:t> </a:t>
            </a:r>
            <a:endParaRPr lang="cs-CZ" sz="800" dirty="0"/>
          </a:p>
          <a:p>
            <a:r>
              <a:rPr lang="cs-CZ" dirty="0"/>
              <a:t>Adaptací této škály je Baarové test Sprachfreie </a:t>
            </a:r>
            <a:r>
              <a:rPr lang="cs-CZ" dirty="0" smtClean="0"/>
              <a:t>Entwicklungsreihen (</a:t>
            </a:r>
            <a:r>
              <a:rPr lang="cs-CZ" dirty="0" smtClean="0">
                <a:solidFill>
                  <a:schemeClr val="accent1"/>
                </a:solidFill>
              </a:rPr>
              <a:t>bezřečové </a:t>
            </a:r>
            <a:r>
              <a:rPr lang="cs-CZ" dirty="0">
                <a:solidFill>
                  <a:schemeClr val="accent1"/>
                </a:solidFill>
              </a:rPr>
              <a:t>vývojové řady</a:t>
            </a:r>
            <a:r>
              <a:rPr lang="cs-CZ" dirty="0"/>
              <a:t>) určený pro děti s poruchami </a:t>
            </a:r>
            <a:r>
              <a:rPr lang="cs-CZ" dirty="0" smtClean="0"/>
              <a:t>řeči </a:t>
            </a:r>
            <a:r>
              <a:rPr lang="cs-CZ" dirty="0"/>
              <a:t>a sluchu.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2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Škály N. Bayleyové </a:t>
            </a:r>
            <a:r>
              <a:rPr lang="cs-CZ" dirty="0" smtClean="0">
                <a:solidFill>
                  <a:schemeClr val="accent1"/>
                </a:solidFill>
              </a:rPr>
              <a:t>– BSID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4248472"/>
          </a:xfrm>
        </p:spPr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současnosti </a:t>
            </a:r>
            <a:r>
              <a:rPr lang="cs-CZ" dirty="0">
                <a:solidFill>
                  <a:schemeClr val="accent1"/>
                </a:solidFill>
              </a:rPr>
              <a:t>nejrozšířenější globální vývojová škála</a:t>
            </a:r>
            <a:r>
              <a:rPr lang="cs-CZ" dirty="0"/>
              <a:t>, dosud jako jediná publikovaná u nás. Rozsah od 1 měsíce do 3;6 let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Konstrukce podobná Wechslerovi, série úkolů se vzrůstající </a:t>
            </a:r>
            <a:r>
              <a:rPr lang="cs-CZ" dirty="0" smtClean="0"/>
              <a:t>obtížností</a:t>
            </a:r>
            <a:r>
              <a:rPr lang="cs-CZ" dirty="0"/>
              <a:t>, hrubé </a:t>
            </a:r>
            <a:r>
              <a:rPr lang="cs-CZ" dirty="0" smtClean="0"/>
              <a:t>skóre je posléze </a:t>
            </a:r>
            <a:r>
              <a:rPr lang="cs-CZ" dirty="0"/>
              <a:t>převedeno na </a:t>
            </a:r>
            <a:r>
              <a:rPr lang="cs-CZ" dirty="0">
                <a:solidFill>
                  <a:schemeClr val="accent1"/>
                </a:solidFill>
              </a:rPr>
              <a:t>mentální vývojový index </a:t>
            </a:r>
            <a:r>
              <a:rPr lang="cs-CZ" dirty="0"/>
              <a:t>a </a:t>
            </a:r>
            <a:r>
              <a:rPr lang="cs-CZ" dirty="0">
                <a:solidFill>
                  <a:schemeClr val="accent1"/>
                </a:solidFill>
              </a:rPr>
              <a:t>psychomotorický vývojový index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5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Škála se dělí na tři části: </a:t>
            </a:r>
            <a:endParaRPr lang="cs-CZ" dirty="0" smtClean="0"/>
          </a:p>
          <a:p>
            <a:endParaRPr lang="cs-CZ" sz="900" dirty="0"/>
          </a:p>
          <a:p>
            <a:r>
              <a:rPr lang="cs-CZ" dirty="0">
                <a:solidFill>
                  <a:schemeClr val="accent1"/>
                </a:solidFill>
              </a:rPr>
              <a:t>mentální stupnice </a:t>
            </a:r>
            <a:r>
              <a:rPr lang="cs-CZ" dirty="0"/>
              <a:t>– odpovídá Gesellově adaptivitě, zachycuje percepční, </a:t>
            </a:r>
            <a:r>
              <a:rPr lang="cs-CZ" dirty="0" smtClean="0"/>
              <a:t>diskriminační </a:t>
            </a:r>
            <a:r>
              <a:rPr lang="cs-CZ" dirty="0"/>
              <a:t>schopnosti, vokalizaci a počátky řeči a řešení jednoduchých </a:t>
            </a:r>
            <a:r>
              <a:rPr lang="cs-CZ" dirty="0" smtClean="0"/>
              <a:t>problémů </a:t>
            </a:r>
          </a:p>
          <a:p>
            <a:endParaRPr lang="cs-CZ" sz="900" dirty="0"/>
          </a:p>
          <a:p>
            <a:r>
              <a:rPr lang="cs-CZ" dirty="0" smtClean="0">
                <a:solidFill>
                  <a:schemeClr val="accent1"/>
                </a:solidFill>
              </a:rPr>
              <a:t>motorická stupnice </a:t>
            </a:r>
            <a:r>
              <a:rPr lang="cs-CZ" dirty="0" smtClean="0"/>
              <a:t>- </a:t>
            </a:r>
            <a:r>
              <a:rPr lang="cs-CZ" dirty="0"/>
              <a:t>hrubá i jemná </a:t>
            </a:r>
            <a:r>
              <a:rPr lang="cs-CZ" dirty="0" smtClean="0"/>
              <a:t>motorika – B</a:t>
            </a:r>
            <a:r>
              <a:rPr lang="cs-CZ" dirty="0"/>
              <a:t>. předpokládala, že v časném věku jsou jednotl. </a:t>
            </a:r>
            <a:r>
              <a:rPr lang="cs-CZ" dirty="0" smtClean="0"/>
              <a:t>schop</a:t>
            </a:r>
            <a:r>
              <a:rPr lang="cs-CZ" dirty="0"/>
              <a:t>. </a:t>
            </a:r>
            <a:r>
              <a:rPr lang="cs-CZ" dirty="0" smtClean="0"/>
              <a:t>dítěte </a:t>
            </a:r>
            <a:r>
              <a:rPr lang="cs-CZ" dirty="0"/>
              <a:t>nediferencované, proto </a:t>
            </a:r>
            <a:r>
              <a:rPr lang="cs-CZ" dirty="0" smtClean="0"/>
              <a:t>nerozčleňovala </a:t>
            </a:r>
            <a:r>
              <a:rPr lang="cs-CZ" dirty="0"/>
              <a:t>dovednosti do </a:t>
            </a:r>
            <a:r>
              <a:rPr lang="cs-CZ" dirty="0" smtClean="0"/>
              <a:t>oblastí</a:t>
            </a:r>
          </a:p>
          <a:p>
            <a:endParaRPr lang="cs-CZ" sz="900" dirty="0"/>
          </a:p>
          <a:p>
            <a:r>
              <a:rPr lang="cs-CZ" dirty="0" smtClean="0">
                <a:solidFill>
                  <a:schemeClr val="accent1"/>
                </a:solidFill>
              </a:rPr>
              <a:t>záznam </a:t>
            </a:r>
            <a:r>
              <a:rPr lang="cs-CZ" dirty="0">
                <a:solidFill>
                  <a:schemeClr val="accent1"/>
                </a:solidFill>
              </a:rPr>
              <a:t>o chování dítěte </a:t>
            </a:r>
            <a:r>
              <a:rPr lang="cs-CZ" dirty="0"/>
              <a:t>– aktivita, zájem, pozornost, energie, soc. příklon.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703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Bayleyová X Gesell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82453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Bayleyová </a:t>
            </a:r>
            <a:r>
              <a:rPr lang="cs-CZ" dirty="0"/>
              <a:t>rozlišuje pouze motorickou a mentální </a:t>
            </a:r>
            <a:r>
              <a:rPr lang="cs-CZ" dirty="0" smtClean="0"/>
              <a:t>škálu</a:t>
            </a:r>
          </a:p>
          <a:p>
            <a:r>
              <a:rPr lang="cs-CZ" dirty="0" smtClean="0"/>
              <a:t>Gesell </a:t>
            </a:r>
            <a:r>
              <a:rPr lang="cs-CZ" dirty="0"/>
              <a:t>podrobněji diferencuje, což je výhodné pro klinické </a:t>
            </a:r>
            <a:r>
              <a:rPr lang="cs-CZ" dirty="0" smtClean="0"/>
              <a:t>použití</a:t>
            </a:r>
            <a:endParaRPr lang="cs-CZ" dirty="0"/>
          </a:p>
          <a:p>
            <a:r>
              <a:rPr lang="cs-CZ" dirty="0"/>
              <a:t>Výhodou Bayleyové je, že souhrnné skóry jsou jednoznačněji určeny a velmi dobře diferencují poruchu od normy, k určení příčiny je pak však nezbytná další </a:t>
            </a:r>
            <a:r>
              <a:rPr lang="cs-CZ" dirty="0" smtClean="0"/>
              <a:t>analýza</a:t>
            </a:r>
            <a:endParaRPr lang="cs-CZ" dirty="0"/>
          </a:p>
          <a:p>
            <a:r>
              <a:rPr lang="cs-CZ" dirty="0"/>
              <a:t>Bayleyová uznává jako splněné jen ty položky, které dítě splnilo v naší </a:t>
            </a:r>
            <a:r>
              <a:rPr lang="cs-CZ" dirty="0" smtClean="0"/>
              <a:t>přítomnosti </a:t>
            </a:r>
            <a:endParaRPr lang="cs-CZ" dirty="0"/>
          </a:p>
          <a:p>
            <a:r>
              <a:rPr lang="cs-CZ" dirty="0"/>
              <a:t>BSID je oproti Gesellovi více přesný, Gesell vkládá do </a:t>
            </a:r>
            <a:r>
              <a:rPr lang="cs-CZ" dirty="0" smtClean="0"/>
              <a:t>závěr. </a:t>
            </a:r>
            <a:r>
              <a:rPr lang="cs-CZ" dirty="0"/>
              <a:t>vyhodnocení více subjektivních klinických dojmů </a:t>
            </a:r>
            <a:r>
              <a:rPr lang="cs-CZ" dirty="0" smtClean="0"/>
              <a:t>psychologa</a:t>
            </a:r>
          </a:p>
          <a:p>
            <a:r>
              <a:rPr lang="cs-CZ" dirty="0" smtClean="0"/>
              <a:t>Bayleyová vhodnější </a:t>
            </a:r>
            <a:r>
              <a:rPr lang="cs-CZ" dirty="0"/>
              <a:t>pro výzkum. Psychometricky kvalitnější, ale při slabší motivaci dítěte mohou být přesné výsledky </a:t>
            </a:r>
            <a:r>
              <a:rPr lang="cs-CZ" dirty="0" smtClean="0"/>
              <a:t>zavádějící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32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Mnichovská vývojová </a:t>
            </a:r>
            <a:r>
              <a:rPr lang="cs-CZ" dirty="0" smtClean="0">
                <a:solidFill>
                  <a:schemeClr val="accent1"/>
                </a:solidFill>
              </a:rPr>
              <a:t>diagnostika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75252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Novější </a:t>
            </a:r>
            <a:r>
              <a:rPr lang="cs-CZ" dirty="0"/>
              <a:t>globální vývojový test vytvořený z potřeby detailnější a spolehlivé diagnostiky v dětském vývojovém centru. Autorem je T. </a:t>
            </a:r>
            <a:r>
              <a:rPr lang="cs-CZ" dirty="0" smtClean="0"/>
              <a:t>Hellbrúge, tvůrci </a:t>
            </a:r>
            <a:r>
              <a:rPr lang="cs-CZ" dirty="0"/>
              <a:t>vycházeli z Gesella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Pro </a:t>
            </a:r>
            <a:r>
              <a:rPr lang="cs-CZ" dirty="0"/>
              <a:t>první rok života jsou úkoly přiřazeny tak, že danou položku splní 90% dětí, jsou rozčleněny do 8 oblastí chování: lezení, sezení, chůze, úchop, percepce, řeč, porozumění řeči a soc. chování.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Ve 2.a 3</a:t>
            </a:r>
            <a:r>
              <a:rPr lang="cs-CZ" dirty="0"/>
              <a:t>. roce jsou položky </a:t>
            </a:r>
            <a:r>
              <a:rPr lang="cs-CZ" dirty="0" smtClean="0"/>
              <a:t>řazeny </a:t>
            </a:r>
            <a:r>
              <a:rPr lang="cs-CZ" dirty="0"/>
              <a:t>do úrovní tak, aby je splnilo 50% dětí. Rozlišuje se tělesná pohyblivost, jemná motorika, vnímání, vývoj řeči, porozumění řeči, soběstačnost a soc. chování. Účelem je diagnostika vývoj. </a:t>
            </a:r>
            <a:r>
              <a:rPr lang="cs-CZ" dirty="0" smtClean="0"/>
              <a:t>poruch </a:t>
            </a:r>
            <a:r>
              <a:rPr lang="cs-CZ" dirty="0"/>
              <a:t>se současným zaměřením na </a:t>
            </a:r>
            <a:r>
              <a:rPr lang="cs-CZ" dirty="0" smtClean="0"/>
              <a:t>nápravu </a:t>
            </a:r>
            <a:r>
              <a:rPr lang="cs-CZ" dirty="0"/>
              <a:t>– sestavení individ. </a:t>
            </a:r>
            <a:r>
              <a:rPr lang="cs-CZ" dirty="0" smtClean="0"/>
              <a:t>stimulačního </a:t>
            </a:r>
            <a:r>
              <a:rPr lang="cs-CZ" dirty="0"/>
              <a:t>a rehabilitačního plánu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Kritika – normy pro 1. rok života byly sestaveny na zákl. výpovědí rodičů, </a:t>
            </a:r>
            <a:r>
              <a:rPr lang="cs-CZ" dirty="0" smtClean="0"/>
              <a:t>nízká </a:t>
            </a:r>
            <a:r>
              <a:rPr lang="cs-CZ" dirty="0"/>
              <a:t>reliabilita a validita.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7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Škála Griffithové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Vytvořena pro </a:t>
            </a:r>
            <a:r>
              <a:rPr lang="cs-CZ" dirty="0"/>
              <a:t>stanovení celkového vývojové </a:t>
            </a:r>
            <a:r>
              <a:rPr lang="cs-CZ" dirty="0" smtClean="0"/>
              <a:t>kvocientu</a:t>
            </a:r>
          </a:p>
          <a:p>
            <a:endParaRPr lang="cs-CZ" dirty="0"/>
          </a:p>
          <a:p>
            <a:r>
              <a:rPr lang="cs-CZ" dirty="0" smtClean="0"/>
              <a:t>Sledované oblasti: motorika</a:t>
            </a:r>
            <a:r>
              <a:rPr lang="cs-CZ" dirty="0"/>
              <a:t>, soc. chování, sluch a řeč, oko a ruka, </a:t>
            </a:r>
            <a:r>
              <a:rPr lang="cs-CZ" dirty="0" smtClean="0"/>
              <a:t>výkon</a:t>
            </a:r>
          </a:p>
          <a:p>
            <a:endParaRPr lang="cs-CZ" dirty="0"/>
          </a:p>
          <a:p>
            <a:r>
              <a:rPr lang="cs-CZ" dirty="0"/>
              <a:t>Položky </a:t>
            </a:r>
            <a:r>
              <a:rPr lang="cs-CZ" dirty="0" smtClean="0"/>
              <a:t>jsou konstruovány tak</a:t>
            </a:r>
            <a:r>
              <a:rPr lang="cs-CZ" dirty="0"/>
              <a:t>, aby je splnilo 50% </a:t>
            </a:r>
            <a:r>
              <a:rPr lang="cs-CZ" dirty="0" smtClean="0"/>
              <a:t>dětí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Denver Developmental Screening Test </a:t>
            </a:r>
            <a:r>
              <a:rPr lang="cs-CZ" dirty="0" smtClean="0"/>
              <a:t>– </a:t>
            </a:r>
            <a:r>
              <a:rPr lang="cs-CZ" dirty="0">
                <a:solidFill>
                  <a:schemeClr val="accent1"/>
                </a:solidFill>
              </a:rPr>
              <a:t>v zahraničí nejrozšířenější screeningová vývojová metoda </a:t>
            </a:r>
            <a:r>
              <a:rPr lang="cs-CZ" dirty="0"/>
              <a:t>určená převážně pro </a:t>
            </a:r>
            <a:r>
              <a:rPr lang="cs-CZ" dirty="0" smtClean="0"/>
              <a:t>neuropsychology</a:t>
            </a:r>
            <a:r>
              <a:rPr lang="cs-CZ" dirty="0"/>
              <a:t>. Od 0 do 6 let, zkoumá: </a:t>
            </a:r>
            <a:r>
              <a:rPr lang="cs-CZ" dirty="0" smtClean="0"/>
              <a:t>hrubou motoriku, </a:t>
            </a:r>
            <a:r>
              <a:rPr lang="cs-CZ" dirty="0"/>
              <a:t>řeč, </a:t>
            </a:r>
            <a:r>
              <a:rPr lang="cs-CZ" dirty="0" smtClean="0"/>
              <a:t>jemnou motoriku, adaptivitu </a:t>
            </a:r>
            <a:r>
              <a:rPr lang="cs-CZ" dirty="0"/>
              <a:t>a soc. chování.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6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chemeClr val="accent1"/>
                </a:solidFill>
              </a:rPr>
              <a:t>Interpretace výsledků obecných vývojových škál a odhad vývojové prognózy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82453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Při citlivé analýze a interpretaci lze stejně dobře použít kteroukoli z dostupných vývojový škál. V praxi je lepší mít k dispozici více metod. Nutné je obohacení o položky  u dětí s motorickým nebo smyslovým </a:t>
            </a:r>
            <a:r>
              <a:rPr lang="cs-CZ" dirty="0" smtClean="0"/>
              <a:t>handicapem, </a:t>
            </a:r>
            <a:r>
              <a:rPr lang="cs-CZ" dirty="0"/>
              <a:t>nebo negativistických dětí odmítajících kostky nebo tužku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Závěrem vyšetření není nikdy jen stanovení vývojové úrovně, ale také určení  pravděpodobných příčin nalezených odchylek od normy a odhad další vývojové prognózy dítěte.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Nejprve </a:t>
            </a:r>
            <a:r>
              <a:rPr lang="cs-CZ" dirty="0"/>
              <a:t>se ptáme, zda je získaný vývojový kvocient adekvátním odhadem intelektového potenciálu dítěte i z hlediska další vývojové prognózy, což platí tehdy, kdy je zřejmé, že i prostředí </a:t>
            </a:r>
            <a:r>
              <a:rPr lang="cs-CZ" dirty="0" smtClean="0"/>
              <a:t>i </a:t>
            </a:r>
            <a:r>
              <a:rPr lang="cs-CZ" dirty="0"/>
              <a:t>příležitost dítěte učit se byla dostatečná.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0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8245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Při </a:t>
            </a:r>
            <a:r>
              <a:rPr lang="cs-CZ" dirty="0"/>
              <a:t>interpretaci je třeba zvážit, zda </a:t>
            </a:r>
            <a:r>
              <a:rPr lang="cs-CZ" dirty="0" smtClean="0"/>
              <a:t>případné selhání </a:t>
            </a:r>
            <a:r>
              <a:rPr lang="cs-CZ" dirty="0"/>
              <a:t>dítěte nebylo podmíněno spíše jeho neochotou ke spolupráci, nedostatečnou motivací či nastupující </a:t>
            </a:r>
            <a:r>
              <a:rPr lang="cs-CZ" dirty="0" smtClean="0"/>
              <a:t>únavou, </a:t>
            </a:r>
            <a:r>
              <a:rPr lang="cs-CZ" dirty="0"/>
              <a:t>nebo ospalostí.</a:t>
            </a:r>
          </a:p>
          <a:p>
            <a:endParaRPr lang="cs-CZ" sz="800" dirty="0"/>
          </a:p>
          <a:p>
            <a:r>
              <a:rPr lang="cs-CZ" dirty="0" smtClean="0"/>
              <a:t>Od </a:t>
            </a:r>
            <a:r>
              <a:rPr lang="cs-CZ" dirty="0"/>
              <a:t>nedostatečné vzornosti je nutné v období 3-4 měsíců odlišit příliš silný, dominující zájem o sociální okolí, který je obvyklý a může převážit nad </a:t>
            </a:r>
            <a:r>
              <a:rPr lang="cs-CZ" dirty="0" smtClean="0"/>
              <a:t>zájmem </a:t>
            </a:r>
            <a:r>
              <a:rPr lang="cs-CZ" dirty="0"/>
              <a:t>o hračky. Jindy dítě věnuje příliš velkou pozornost předmětům v okolí a špatně se soustředí na testové položky. </a:t>
            </a:r>
            <a:r>
              <a:rPr lang="cs-CZ" dirty="0">
                <a:solidFill>
                  <a:schemeClr val="accent1"/>
                </a:solidFill>
              </a:rPr>
              <a:t>Tam, kde dítě přiměřeně nepracovalo, nejsou oprávněné jakékoliv závěry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7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KLASICKÉ X MODERNÍ TEORIE VÝVOJE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Při interpretaci je zásadní zohlednění anamnestických </a:t>
            </a:r>
            <a:r>
              <a:rPr lang="cs-CZ" dirty="0" smtClean="0"/>
              <a:t>údajů</a:t>
            </a:r>
          </a:p>
          <a:p>
            <a:endParaRPr lang="cs-CZ" dirty="0"/>
          </a:p>
          <a:p>
            <a:r>
              <a:rPr lang="cs-CZ" dirty="0" smtClean="0"/>
              <a:t>Nic nepřeceňovat</a:t>
            </a:r>
            <a:r>
              <a:rPr lang="cs-CZ" dirty="0"/>
              <a:t>, ale ani </a:t>
            </a:r>
            <a:r>
              <a:rPr lang="cs-CZ" dirty="0" smtClean="0"/>
              <a:t>nepodceňovat</a:t>
            </a:r>
          </a:p>
          <a:p>
            <a:endParaRPr lang="cs-CZ" dirty="0"/>
          </a:p>
          <a:p>
            <a:r>
              <a:rPr lang="cs-CZ" dirty="0"/>
              <a:t>Neurologické nálezy na CT nebo EEG  - mentální zdraví dítěte může být zcela v normě, podobně stav po prodělané encefalitidě nevede k prognóze, i v případě dlouhodobých „vegetativních stavů“ je možná i plná úprava.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75252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 závěrečné syntéze vysvětlit všechny evidentní </a:t>
            </a:r>
            <a:r>
              <a:rPr lang="cs-CZ" dirty="0" smtClean="0"/>
              <a:t>diskrepance:</a:t>
            </a:r>
          </a:p>
          <a:p>
            <a:endParaRPr lang="cs-CZ" sz="900" dirty="0"/>
          </a:p>
          <a:p>
            <a:r>
              <a:rPr lang="cs-CZ" dirty="0" smtClean="0"/>
              <a:t>brát </a:t>
            </a:r>
            <a:r>
              <a:rPr lang="cs-CZ" dirty="0"/>
              <a:t>v úvahu, že </a:t>
            </a:r>
            <a:r>
              <a:rPr lang="cs-CZ" dirty="0" smtClean="0"/>
              <a:t>variabilita </a:t>
            </a:r>
            <a:r>
              <a:rPr lang="cs-CZ" dirty="0"/>
              <a:t>v jednotlivých vývojových oblastech je </a:t>
            </a:r>
            <a:r>
              <a:rPr lang="cs-CZ" dirty="0" smtClean="0"/>
              <a:t>různá</a:t>
            </a:r>
          </a:p>
          <a:p>
            <a:endParaRPr lang="cs-CZ" sz="900" dirty="0"/>
          </a:p>
          <a:p>
            <a:r>
              <a:rPr lang="cs-CZ" dirty="0" smtClean="0"/>
              <a:t>průměrné </a:t>
            </a:r>
            <a:r>
              <a:rPr lang="cs-CZ" dirty="0"/>
              <a:t>neznamená normální, zcela průměrné dítě je </a:t>
            </a:r>
            <a:r>
              <a:rPr lang="cs-CZ" dirty="0" smtClean="0"/>
              <a:t>raritou</a:t>
            </a:r>
          </a:p>
          <a:p>
            <a:endParaRPr lang="cs-CZ" sz="900" dirty="0"/>
          </a:p>
          <a:p>
            <a:r>
              <a:rPr lang="cs-CZ" dirty="0" smtClean="0"/>
              <a:t>vývoj </a:t>
            </a:r>
            <a:r>
              <a:rPr lang="cs-CZ" dirty="0"/>
              <a:t>normálních okolností se u dětí v různých obdobích zrychluje a zpomaluje v dílčích oblastech i celkově. I dítě výrazně zpomalené v mnoha oblastech v prvních měsících života, se později chytí a v dalším vývoji může být i nadprůměrné.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1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/>
                </a:solidFill>
              </a:rPr>
              <a:t>Prognostický význam vývojových nerovnoměrností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Motorika</a:t>
            </a:r>
          </a:p>
          <a:p>
            <a:endParaRPr lang="cs-CZ" sz="900" dirty="0"/>
          </a:p>
          <a:p>
            <a:r>
              <a:rPr lang="cs-CZ" dirty="0" smtClean="0"/>
              <a:t>variace </a:t>
            </a:r>
            <a:r>
              <a:rPr lang="cs-CZ" dirty="0"/>
              <a:t>v pohybové aktivitě jsou značné již od prvního dne po porodu, pro další vývoj nemusí být  </a:t>
            </a:r>
            <a:r>
              <a:rPr lang="cs-CZ" dirty="0" smtClean="0"/>
              <a:t>významné</a:t>
            </a:r>
          </a:p>
          <a:p>
            <a:endParaRPr lang="cs-CZ" sz="900" dirty="0"/>
          </a:p>
          <a:p>
            <a:r>
              <a:rPr lang="cs-CZ" dirty="0" smtClean="0">
                <a:solidFill>
                  <a:schemeClr val="accent1"/>
                </a:solidFill>
              </a:rPr>
              <a:t>opožděný </a:t>
            </a:r>
            <a:r>
              <a:rPr lang="cs-CZ" dirty="0">
                <a:solidFill>
                  <a:schemeClr val="accent1"/>
                </a:solidFill>
              </a:rPr>
              <a:t>pohybový vývoj může být podmíněn dědičně, ale značně také prostředím</a:t>
            </a:r>
            <a:r>
              <a:rPr lang="cs-CZ" dirty="0"/>
              <a:t>. Pro to svědčí obvyklé opožďování vývoje motoriky u dětí vyrůstajících v kojeneckých ústavech. Některé děti začínají chodit později jen z opatrnosti. I vývoj sezení a lezení je do určité míry ovlivněn prostředím. Tam, kde je kulturně zvyk pokládat děti na bříško, dřív lezou.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723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Hrubá </a:t>
            </a:r>
            <a:r>
              <a:rPr lang="cs-CZ" dirty="0" smtClean="0">
                <a:solidFill>
                  <a:schemeClr val="accent1"/>
                </a:solidFill>
              </a:rPr>
              <a:t>motorika</a:t>
            </a:r>
          </a:p>
          <a:p>
            <a:endParaRPr lang="cs-CZ" dirty="0"/>
          </a:p>
          <a:p>
            <a:r>
              <a:rPr lang="cs-CZ" dirty="0"/>
              <a:t>Je nejsnáze hodnotitelný, ale současně nejméně důležitý pro zhodnocení celkové kapacity dítěte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Sezení i chození může být normální i u  významně mentálně retardovaného dítěte a naopak opožděné u dítěte nadprůměrně </a:t>
            </a:r>
            <a:r>
              <a:rPr lang="cs-CZ" dirty="0" smtClean="0"/>
              <a:t>nadaného…ale  </a:t>
            </a:r>
            <a:r>
              <a:rPr lang="cs-CZ" dirty="0" smtClean="0">
                <a:solidFill>
                  <a:schemeClr val="accent1"/>
                </a:solidFill>
              </a:rPr>
              <a:t>např. </a:t>
            </a:r>
            <a:r>
              <a:rPr lang="cs-CZ" dirty="0">
                <a:solidFill>
                  <a:schemeClr val="accent1"/>
                </a:solidFill>
              </a:rPr>
              <a:t>malá schopnost kontroly hlavičky může být první známkou abnormity u dítěte s mentální retardací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3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Jemná </a:t>
            </a:r>
            <a:r>
              <a:rPr lang="cs-CZ" dirty="0" smtClean="0">
                <a:solidFill>
                  <a:schemeClr val="accent1"/>
                </a:solidFill>
              </a:rPr>
              <a:t>motorika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dirty="0"/>
              <a:t>Aktivní úchop nejpozději do 6 měsíců je  v normě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Lepší prognostický ukazatel – u zdravých dětí nebývá opoždění v této </a:t>
            </a:r>
            <a:r>
              <a:rPr lang="cs-CZ" dirty="0" smtClean="0"/>
              <a:t>oblasti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Pokud je u dítěte v 10 měsících přítomna zřetelná opozice palce a ukazováčku při uchopování, pak lze s téměř úplně jistotou říci, že nejde o mentální retardaci.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70000" lnSpcReduction="20000"/>
          </a:bodyPr>
          <a:lstStyle/>
          <a:p>
            <a:r>
              <a:rPr lang="cs-CZ" sz="2900" dirty="0">
                <a:solidFill>
                  <a:schemeClr val="accent1"/>
                </a:solidFill>
              </a:rPr>
              <a:t>Vývoj sociálního </a:t>
            </a:r>
            <a:r>
              <a:rPr lang="cs-CZ" sz="2900" dirty="0" smtClean="0">
                <a:solidFill>
                  <a:schemeClr val="accent1"/>
                </a:solidFill>
              </a:rPr>
              <a:t>chování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</a:rPr>
              <a:t>Je nejvíce závislý na kvalitě a podnětnosti prostředí </a:t>
            </a:r>
            <a:r>
              <a:rPr lang="cs-CZ" dirty="0"/>
              <a:t>– opoždění je obvyklé jak u dětí z prostředí nedostatečně podnětného, tak i u hyperprotektivních rodičů. 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Z hlediska vývojové prognózy je významný vývoj sociálního </a:t>
            </a:r>
            <a:r>
              <a:rPr lang="cs-CZ" dirty="0" smtClean="0">
                <a:solidFill>
                  <a:schemeClr val="accent1"/>
                </a:solidFill>
              </a:rPr>
              <a:t>úsměvu </a:t>
            </a:r>
            <a:r>
              <a:rPr lang="cs-CZ" dirty="0">
                <a:solidFill>
                  <a:schemeClr val="accent1"/>
                </a:solidFill>
              </a:rPr>
              <a:t>– pokud není rozvinut do 8 týdnů, jde většinou o mentální defekt nebo </a:t>
            </a:r>
            <a:r>
              <a:rPr lang="cs-CZ" dirty="0" smtClean="0">
                <a:solidFill>
                  <a:schemeClr val="accent1"/>
                </a:solidFill>
              </a:rPr>
              <a:t>zrakovou vadu</a:t>
            </a:r>
            <a:r>
              <a:rPr lang="cs-CZ" dirty="0" smtClean="0"/>
              <a:t>. </a:t>
            </a:r>
            <a:r>
              <a:rPr lang="cs-CZ" dirty="0"/>
              <a:t>Úsměv mimo sociální situaci (např. ve spánku) patří už do repertoáru novorozence a závisí na tom, jak je v soc. prostředí posilován. Důležitý je i hlasitý smích a schopnost nápodoby a obecná sociální aktivita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Ovládání </a:t>
            </a:r>
            <a:r>
              <a:rPr lang="cs-CZ" dirty="0"/>
              <a:t>svěračů je málo významné pro další mentální vývoj dítěte. Záleží na postoji rodičů a biologickém zrání.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Významné </a:t>
            </a:r>
            <a:r>
              <a:rPr lang="cs-CZ" dirty="0"/>
              <a:t>je naopak </a:t>
            </a:r>
            <a:r>
              <a:rPr lang="cs-CZ" dirty="0">
                <a:solidFill>
                  <a:schemeClr val="accent1"/>
                </a:solidFill>
              </a:rPr>
              <a:t>kousání</a:t>
            </a:r>
            <a:r>
              <a:rPr lang="cs-CZ" dirty="0"/>
              <a:t> – je-li velmi časné (kolem 4., 5. měsíce), bývá obvykle velmi dobrá inteligence, u mentálně retardovaných nastupuje naopak pozdě.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8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 fontScale="70000" lnSpcReduction="20000"/>
          </a:bodyPr>
          <a:lstStyle/>
          <a:p>
            <a:r>
              <a:rPr lang="cs-CZ" sz="2900" dirty="0">
                <a:solidFill>
                  <a:schemeClr val="accent1"/>
                </a:solidFill>
              </a:rPr>
              <a:t>Vývoj </a:t>
            </a:r>
            <a:r>
              <a:rPr lang="cs-CZ" sz="2900" dirty="0" smtClean="0">
                <a:solidFill>
                  <a:schemeClr val="accent1"/>
                </a:solidFill>
              </a:rPr>
              <a:t>řeči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sz="2900" dirty="0">
                <a:solidFill>
                  <a:schemeClr val="accent1"/>
                </a:solidFill>
              </a:rPr>
              <a:t>Největší normální vývojová variabilita</a:t>
            </a:r>
            <a:r>
              <a:rPr lang="cs-CZ" sz="2900" dirty="0"/>
              <a:t>. Případy opožděné maturace či opožděného vývoje řeči jsou velmi časté, roli hrají zejména hereditární faktory. Vývoj porozumění v těchto případech obvykle významně předbíhá schopnost aktivního mluvení</a:t>
            </a:r>
            <a:r>
              <a:rPr lang="cs-CZ" sz="2900" dirty="0" smtClean="0"/>
              <a:t>.</a:t>
            </a:r>
          </a:p>
          <a:p>
            <a:endParaRPr lang="cs-CZ" sz="1300" dirty="0"/>
          </a:p>
          <a:p>
            <a:r>
              <a:rPr lang="cs-CZ" sz="2900" dirty="0"/>
              <a:t>Úroveň porozumění je nutné vždy pečlivě ověřit, rodiče i celkově značně opožděných dětí nebo dětí s poruchou sluchu často odpovídají, že dítě rozumí všemu. To však ve skutečnosti reaguje spíše na gesta a celkový kontext situace  a bývá schopné vyhovět jen velmi jednoduchým pokynům doprovázeným gesty</a:t>
            </a:r>
            <a:r>
              <a:rPr lang="cs-CZ" sz="2900" dirty="0" smtClean="0"/>
              <a:t>.</a:t>
            </a:r>
          </a:p>
          <a:p>
            <a:endParaRPr lang="cs-CZ" sz="1300" dirty="0"/>
          </a:p>
          <a:p>
            <a:r>
              <a:rPr lang="cs-CZ" sz="2600" dirty="0" smtClean="0">
                <a:solidFill>
                  <a:schemeClr val="accent1"/>
                </a:solidFill>
              </a:rPr>
              <a:t>Zcela </a:t>
            </a:r>
            <a:r>
              <a:rPr lang="cs-CZ" sz="2600" dirty="0">
                <a:solidFill>
                  <a:schemeClr val="accent1"/>
                </a:solidFill>
              </a:rPr>
              <a:t>obvyklé je opožďování řeči u dětí vyrůstajících v ústavu či jinak málo stimulujícím prostředí. U dětí s </a:t>
            </a:r>
            <a:r>
              <a:rPr lang="cs-CZ" sz="2600" dirty="0" smtClean="0">
                <a:solidFill>
                  <a:schemeClr val="accent1"/>
                </a:solidFill>
              </a:rPr>
              <a:t>mentální </a:t>
            </a:r>
            <a:r>
              <a:rPr lang="cs-CZ" sz="2600" dirty="0">
                <a:solidFill>
                  <a:schemeClr val="accent1"/>
                </a:solidFill>
              </a:rPr>
              <a:t>retardací bývá opoždění v oblasti řeči ze všech sledovaných složek nejhlubší</a:t>
            </a:r>
            <a:r>
              <a:rPr lang="cs-CZ" sz="2600" dirty="0" smtClean="0">
                <a:solidFill>
                  <a:schemeClr val="accent1"/>
                </a:solidFill>
              </a:rPr>
              <a:t>.</a:t>
            </a:r>
          </a:p>
          <a:p>
            <a:endParaRPr lang="cs-CZ" sz="1100" dirty="0"/>
          </a:p>
          <a:p>
            <a:r>
              <a:rPr lang="cs-CZ" dirty="0" smtClean="0"/>
              <a:t>V </a:t>
            </a:r>
            <a:r>
              <a:rPr lang="cs-CZ" dirty="0"/>
              <a:t>případě rychlého a kvalitního vývoje řeči je řeč skutečně jedním z nejdůležitějších ukazatelů inteligence. </a:t>
            </a:r>
            <a:r>
              <a:rPr lang="cs-CZ" dirty="0" smtClean="0"/>
              <a:t>Nadprůměrně </a:t>
            </a:r>
            <a:r>
              <a:rPr lang="cs-CZ" dirty="0"/>
              <a:t>inteligentní mohou však být i děti mluvící opožděně.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503920" cy="4110208"/>
          </a:xfrm>
        </p:spPr>
        <p:txBody>
          <a:bodyPr/>
          <a:lstStyle/>
          <a:p>
            <a:r>
              <a:rPr lang="cs-CZ" dirty="0"/>
              <a:t>Obecně jsou pro odhad kognitivní kapacity a vývojové prognózy dítěte nejdůležitější ty položky, které ukazují na </a:t>
            </a:r>
            <a:r>
              <a:rPr lang="cs-CZ" dirty="0">
                <a:solidFill>
                  <a:schemeClr val="accent1"/>
                </a:solidFill>
              </a:rPr>
              <a:t>schopnost dítěte porozumět situaci </a:t>
            </a:r>
            <a:r>
              <a:rPr lang="cs-CZ" dirty="0"/>
              <a:t>a její změnám </a:t>
            </a:r>
            <a:r>
              <a:rPr lang="cs-CZ" dirty="0">
                <a:solidFill>
                  <a:schemeClr val="accent1"/>
                </a:solidFill>
              </a:rPr>
              <a:t>a nalézt řešení problému</a:t>
            </a:r>
            <a:r>
              <a:rPr lang="cs-CZ" dirty="0"/>
              <a:t>, na jeho schopnosti brzy rozumět stálosti předmětů v čase a prostorovým či kauzálním vztahům předmět a jevu, na zájmu o detaily, atd.</a:t>
            </a:r>
          </a:p>
        </p:txBody>
      </p:sp>
    </p:spTree>
    <p:extLst>
      <p:ext uri="{BB962C8B-B14F-4D97-AF65-F5344CB8AC3E}">
        <p14:creationId xmlns:p14="http://schemas.microsoft.com/office/powerpoint/2010/main" val="6991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r>
              <a:rPr lang="cs-CZ" dirty="0"/>
              <a:t>Pro interpretaci výsledků je nezbytná dobrá </a:t>
            </a:r>
            <a:r>
              <a:rPr lang="cs-CZ" dirty="0">
                <a:solidFill>
                  <a:schemeClr val="accent1"/>
                </a:solidFill>
              </a:rPr>
              <a:t>znalost vývojové psychologie a charakteristik sociálně emočního vývoje malých dětí</a:t>
            </a:r>
            <a:r>
              <a:rPr lang="cs-CZ" dirty="0"/>
              <a:t>, které mohou interferovat s výkony v testu, ale samy o sobě podávají určitou informaci o úrovni zralosti dítěte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Povinnou součástí každého vývojového vyšetření by proto mělo být i </a:t>
            </a:r>
            <a:r>
              <a:rPr lang="cs-CZ" dirty="0">
                <a:solidFill>
                  <a:schemeClr val="accent1"/>
                </a:solidFill>
              </a:rPr>
              <a:t>pozorování přirozené interakce rodičů s </a:t>
            </a:r>
            <a:r>
              <a:rPr lang="cs-CZ" dirty="0" smtClean="0">
                <a:solidFill>
                  <a:schemeClr val="accent1"/>
                </a:solidFill>
              </a:rPr>
              <a:t>dítětem </a:t>
            </a:r>
            <a:r>
              <a:rPr lang="cs-CZ" dirty="0" smtClean="0"/>
              <a:t>( </a:t>
            </a:r>
            <a:r>
              <a:rPr lang="cs-CZ" dirty="0"/>
              <a:t>v případě těžké asynchronie a plynulosti interakce rodičů s dítětem je namístě včasný pokus intervenci, např. interakční terapie)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6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Pozor při </a:t>
            </a:r>
            <a:r>
              <a:rPr lang="cs-CZ" dirty="0" smtClean="0">
                <a:solidFill>
                  <a:schemeClr val="accent1"/>
                </a:solidFill>
              </a:rPr>
              <a:t>interpretaci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dirty="0"/>
              <a:t>Nejsnáze pozorovatelné ukazatele bývají  nejméně významné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Naopak </a:t>
            </a:r>
            <a:r>
              <a:rPr lang="cs-CZ" dirty="0">
                <a:solidFill>
                  <a:schemeClr val="accent1"/>
                </a:solidFill>
              </a:rPr>
              <a:t>nejvýznamnější mohou být charakteristiky</a:t>
            </a:r>
            <a:r>
              <a:rPr lang="cs-CZ" dirty="0"/>
              <a:t>, kvalitativní, </a:t>
            </a:r>
            <a:r>
              <a:rPr lang="cs-CZ" dirty="0">
                <a:solidFill>
                  <a:schemeClr val="accent1"/>
                </a:solidFill>
              </a:rPr>
              <a:t>které </a:t>
            </a:r>
            <a:r>
              <a:rPr lang="cs-CZ" dirty="0"/>
              <a:t>ani </a:t>
            </a:r>
            <a:r>
              <a:rPr lang="cs-CZ" dirty="0">
                <a:solidFill>
                  <a:schemeClr val="accent1"/>
                </a:solidFill>
              </a:rPr>
              <a:t>v testu nejsou </a:t>
            </a:r>
            <a:r>
              <a:rPr lang="cs-CZ" dirty="0" smtClean="0">
                <a:solidFill>
                  <a:schemeClr val="accent1"/>
                </a:solidFill>
              </a:rPr>
              <a:t>skórovány </a:t>
            </a:r>
            <a:r>
              <a:rPr lang="cs-CZ" dirty="0"/>
              <a:t>(bdělost, vytrvalost, koncentrace, zájem o okolí, rychlost reakcí.)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87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Průběhové modely vývoje pro třístupňové vývojové gradienty</a:t>
            </a:r>
            <a:br>
              <a:rPr lang="cs-CZ" sz="2400" dirty="0">
                <a:solidFill>
                  <a:schemeClr val="accent1"/>
                </a:solidFill>
              </a:rPr>
            </a:br>
            <a:r>
              <a:rPr lang="cs-CZ" sz="2400" dirty="0">
                <a:solidFill>
                  <a:schemeClr val="accent1"/>
                </a:solidFill>
              </a:rPr>
              <a:t>(Švancara, 1973</a:t>
            </a:r>
            <a:r>
              <a:rPr lang="cs-CZ" sz="2400" dirty="0" smtClean="0">
                <a:solidFill>
                  <a:schemeClr val="accent1"/>
                </a:solidFill>
              </a:rPr>
              <a:t>)</a:t>
            </a:r>
            <a:endParaRPr lang="cs-CZ" sz="2400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9108504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/>
          <a:lstStyle/>
          <a:p>
            <a:r>
              <a:rPr lang="cs-CZ" dirty="0"/>
              <a:t>Při pokusu o predikci  dalšího vývoje je třeba brát v potaz pravděpodobnostní charakter </a:t>
            </a:r>
            <a:r>
              <a:rPr lang="cs-CZ" dirty="0" smtClean="0"/>
              <a:t>předpovědi. I </a:t>
            </a:r>
            <a:r>
              <a:rPr lang="cs-CZ" dirty="0"/>
              <a:t>v případě zdařilého určení vývojové úrovně může dojít k nečekaným zvratům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V kojeneckém věku </a:t>
            </a:r>
            <a:r>
              <a:rPr lang="cs-CZ" dirty="0"/>
              <a:t>při rychlejším tempu vývoje není nikdy možné dělat závěry o nadprůměrné inteligenci, korelace budoucí inteligencí jsou právě v oblasti průměru a nadprůměru jen velmi slabé.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4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03920" cy="4752528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V případě sebemenší pochybnosti je nezbytné odložit závěr na pozdější dobu</a:t>
            </a:r>
            <a:r>
              <a:rPr lang="cs-CZ" dirty="0"/>
              <a:t>. (Pokud je definitivní rozhodnuti nutné např. kvůli adopci, neuzavírat, odložit, ale dítě umístit do adoptivní nebo pěstounské péče. V ústavu by se opoždění ještě prohloubila)</a:t>
            </a:r>
          </a:p>
          <a:p>
            <a:endParaRPr lang="cs-CZ" sz="1000" dirty="0"/>
          </a:p>
          <a:p>
            <a:r>
              <a:rPr lang="cs-CZ" dirty="0">
                <a:solidFill>
                  <a:schemeClr val="accent1"/>
                </a:solidFill>
              </a:rPr>
              <a:t>Každé vyšetření dítěte musí být uzavřeno s rodiči</a:t>
            </a:r>
            <a:r>
              <a:rPr lang="cs-CZ" dirty="0"/>
              <a:t>, s nimiž psycholog probírá silné i slabší stránky dítěte. Diagnostika má přitom být vždy pozitivní a zaměřovat se nejen na nedostatky, ale především na silné stránky a pozitivní rysy i u těžce postiženého dítěte.  </a:t>
            </a:r>
          </a:p>
          <a:p>
            <a:endParaRPr lang="cs-CZ" sz="900" dirty="0"/>
          </a:p>
          <a:p>
            <a:r>
              <a:rPr lang="cs-CZ" dirty="0"/>
              <a:t>Na závěr musíme dát rodičům vždy konkrétní podněty k pokusu o nápravu nebo ke stimulaci dalšího vývoje. Jednoduše, beze spěchu a nejlépe na konkrétních příkladech chování dítěte.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4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1"/>
                </a:solidFill>
              </a:rPr>
              <a:t>VÝZNAMNÉ ŠKOLY VÝVOJOVÉ PSYCHOLOGIE</a:t>
            </a:r>
            <a:endParaRPr lang="cs-CZ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VÍDEŇSKÁ ŠKOLA VÝVOJOVÉ </a:t>
            </a:r>
            <a:r>
              <a:rPr lang="cs-CZ" dirty="0" smtClean="0">
                <a:solidFill>
                  <a:schemeClr val="accent1"/>
                </a:solidFill>
              </a:rPr>
              <a:t>PSYCHOLOGIE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4414264" cy="4392488"/>
          </a:xfrm>
        </p:spPr>
        <p:txBody>
          <a:bodyPr>
            <a:normAutofit/>
          </a:bodyPr>
          <a:lstStyle/>
          <a:p>
            <a:r>
              <a:rPr lang="cs-CZ" dirty="0" smtClean="0"/>
              <a:t>Do </a:t>
            </a:r>
            <a:r>
              <a:rPr lang="cs-CZ" dirty="0"/>
              <a:t>této školy </a:t>
            </a:r>
            <a:r>
              <a:rPr lang="cs-CZ" dirty="0" smtClean="0"/>
              <a:t>patří:</a:t>
            </a:r>
          </a:p>
          <a:p>
            <a:endParaRPr lang="cs-CZ" dirty="0" smtClean="0"/>
          </a:p>
          <a:p>
            <a:r>
              <a:rPr lang="cs-CZ" sz="2400" dirty="0" smtClean="0"/>
              <a:t>manželé </a:t>
            </a:r>
            <a:r>
              <a:rPr lang="cs-CZ" sz="2400" dirty="0"/>
              <a:t>Bühlerovi - Karl </a:t>
            </a:r>
            <a:r>
              <a:rPr lang="cs-CZ" sz="2400" dirty="0" smtClean="0"/>
              <a:t>a </a:t>
            </a:r>
            <a:r>
              <a:rPr lang="cs-CZ" sz="2400" dirty="0"/>
              <a:t>Charlotte </a:t>
            </a:r>
            <a:r>
              <a:rPr lang="cs-CZ" sz="2400" dirty="0" smtClean="0"/>
              <a:t>a</a:t>
            </a:r>
          </a:p>
          <a:p>
            <a:endParaRPr lang="cs-CZ" sz="2400" dirty="0" smtClean="0"/>
          </a:p>
          <a:p>
            <a:r>
              <a:rPr lang="cs-CZ" sz="2400" dirty="0" smtClean="0"/>
              <a:t>Schenk-Danzingerová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97876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8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23928" y="-49271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141537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6480720" cy="4752528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Karl Bühler </a:t>
            </a:r>
            <a:r>
              <a:rPr lang="cs-CZ" dirty="0"/>
              <a:t>(1879-1963) byl profesor Vídeňské univerzity do roku 1938, kdy museli emigrovat do USA. </a:t>
            </a:r>
            <a:r>
              <a:rPr lang="cs-CZ" dirty="0">
                <a:solidFill>
                  <a:schemeClr val="accent1"/>
                </a:solidFill>
              </a:rPr>
              <a:t>Založil psychologický ústav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 </a:t>
            </a:r>
            <a:r>
              <a:rPr lang="cs-CZ" dirty="0"/>
              <a:t>jeho děl je významné dílo u nás přeložené jako </a:t>
            </a:r>
            <a:r>
              <a:rPr lang="cs-CZ" dirty="0">
                <a:solidFill>
                  <a:schemeClr val="accent1"/>
                </a:solidFill>
              </a:rPr>
              <a:t>Nástin duševního vývoje </a:t>
            </a:r>
            <a:r>
              <a:rPr lang="cs-CZ" dirty="0" smtClean="0">
                <a:solidFill>
                  <a:schemeClr val="accent1"/>
                </a:solidFill>
              </a:rPr>
              <a:t>dítěte</a:t>
            </a:r>
            <a:r>
              <a:rPr lang="cs-CZ" dirty="0" smtClean="0"/>
              <a:t>, v němž </a:t>
            </a:r>
            <a:r>
              <a:rPr lang="cs-CZ" dirty="0"/>
              <a:t>klade důraz na zvláštnosti vývoje v dětském věku - řeč, myšlení, zobrazovací schopnosti. Důležitým ukazatelem je kresba.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accent1"/>
                </a:solidFill>
              </a:rPr>
              <a:t>Vývoj není </a:t>
            </a:r>
            <a:r>
              <a:rPr lang="cs-CZ" dirty="0">
                <a:solidFill>
                  <a:schemeClr val="accent1"/>
                </a:solidFill>
              </a:rPr>
              <a:t>součtem jednotlivých funkcí</a:t>
            </a:r>
            <a:r>
              <a:rPr lang="cs-CZ" dirty="0"/>
              <a:t>, ale dílčí funkce jsou neseny celkovým osobnostním vývojem.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0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420888"/>
            <a:ext cx="8503920" cy="3678160"/>
          </a:xfrm>
        </p:spPr>
        <p:txBody>
          <a:bodyPr/>
          <a:lstStyle/>
          <a:p>
            <a:r>
              <a:rPr lang="cs-CZ" dirty="0"/>
              <a:t>Bühler </a:t>
            </a:r>
            <a:r>
              <a:rPr lang="cs-CZ" dirty="0" smtClean="0"/>
              <a:t>se po </a:t>
            </a:r>
            <a:r>
              <a:rPr lang="cs-CZ" dirty="0"/>
              <a:t>emigraci do USA nebyl schopen </a:t>
            </a:r>
            <a:r>
              <a:rPr lang="cs-CZ" dirty="0" smtClean="0"/>
              <a:t>přizpůsobit </a:t>
            </a:r>
            <a:r>
              <a:rPr lang="cs-CZ" dirty="0"/>
              <a:t>a zvyknout si na nové prostředí. Skoro na deset let se odmlčel a nepublikoval. Učil na jedné z amerických univerzit.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0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6624736" cy="4854280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Charlotte Bühlerová </a:t>
            </a:r>
            <a:r>
              <a:rPr lang="cs-CZ" dirty="0"/>
              <a:t>(1893-1974) - obohatila řadu psychologických směrů od humanistické psychologie, life-span development, dětskou psychologii, klinickou psychologii, testování až po psychoterapii.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1923 </a:t>
            </a:r>
            <a:r>
              <a:rPr lang="cs-CZ" dirty="0"/>
              <a:t>až 1938 </a:t>
            </a:r>
            <a:r>
              <a:rPr lang="cs-CZ" dirty="0" smtClean="0"/>
              <a:t>se účastnila výzkumu dětí od </a:t>
            </a:r>
            <a:r>
              <a:rPr lang="cs-CZ" dirty="0"/>
              <a:t>kojeneckého období </a:t>
            </a:r>
            <a:r>
              <a:rPr lang="cs-CZ" dirty="0" smtClean="0"/>
              <a:t>- </a:t>
            </a:r>
            <a:r>
              <a:rPr lang="cs-CZ" dirty="0"/>
              <a:t>shromáždila biografické údaje o rozsahu celé životní dráhy. Napsala mnoho děl, například </a:t>
            </a:r>
            <a:r>
              <a:rPr lang="cs-CZ" dirty="0">
                <a:solidFill>
                  <a:schemeClr val="accent1"/>
                </a:solidFill>
              </a:rPr>
              <a:t>Dětství a mládí</a:t>
            </a:r>
            <a:r>
              <a:rPr lang="cs-CZ" dirty="0"/>
              <a:t>, </a:t>
            </a:r>
            <a:r>
              <a:rPr lang="cs-CZ" dirty="0">
                <a:solidFill>
                  <a:schemeClr val="accent1"/>
                </a:solidFill>
              </a:rPr>
              <a:t>Praktická dětská psychologie</a:t>
            </a:r>
            <a:r>
              <a:rPr lang="cs-CZ" dirty="0"/>
              <a:t>, </a:t>
            </a:r>
            <a:r>
              <a:rPr lang="cs-CZ" dirty="0">
                <a:solidFill>
                  <a:schemeClr val="accent1"/>
                </a:solidFill>
              </a:rPr>
              <a:t>Běh života jako psychický problém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111375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0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54152" cy="4464496"/>
          </a:xfrm>
        </p:spPr>
        <p:txBody>
          <a:bodyPr>
            <a:normAutofit/>
          </a:bodyPr>
          <a:lstStyle/>
          <a:p>
            <a:r>
              <a:rPr lang="cs-CZ" dirty="0"/>
              <a:t>V roce 1932 se ve velkém rozsahu podílela na tzv. </a:t>
            </a:r>
            <a:r>
              <a:rPr lang="cs-CZ" dirty="0">
                <a:solidFill>
                  <a:schemeClr val="accent1"/>
                </a:solidFill>
              </a:rPr>
              <a:t>Vídeňských vývojových testech</a:t>
            </a:r>
            <a:r>
              <a:rPr lang="cs-CZ" dirty="0"/>
              <a:t>. </a:t>
            </a:r>
            <a:r>
              <a:rPr lang="cs-CZ" sz="2000" dirty="0"/>
              <a:t>Využívaly se u dětí </a:t>
            </a:r>
            <a:r>
              <a:rPr lang="cs-CZ" sz="2000" dirty="0" smtClean="0"/>
              <a:t>ve věku </a:t>
            </a:r>
            <a:r>
              <a:rPr lang="cs-CZ" sz="2000" dirty="0"/>
              <a:t>jednoho až šest let. Šlo o tzv. zápisy po týdnu a pozorování, </a:t>
            </a:r>
            <a:r>
              <a:rPr lang="cs-CZ" sz="2000" dirty="0" smtClean="0"/>
              <a:t>zda </a:t>
            </a:r>
            <a:r>
              <a:rPr lang="cs-CZ" sz="2000" dirty="0"/>
              <a:t>se dítě vyvíjí podle předloh</a:t>
            </a:r>
            <a:r>
              <a:rPr lang="cs-CZ" sz="2000" dirty="0" smtClean="0"/>
              <a:t>. Test se používal až </a:t>
            </a:r>
            <a:r>
              <a:rPr lang="cs-CZ" sz="2000" dirty="0"/>
              <a:t>donedávna hlavně v kojeneckých ústavech ke zjištění akcelerace či retardace</a:t>
            </a:r>
            <a:r>
              <a:rPr lang="cs-CZ" sz="2000" dirty="0" smtClean="0"/>
              <a:t>.</a:t>
            </a:r>
          </a:p>
          <a:p>
            <a:endParaRPr lang="cs-CZ" sz="1000" dirty="0" smtClean="0"/>
          </a:p>
          <a:p>
            <a:endParaRPr lang="cs-CZ" sz="1000" dirty="0"/>
          </a:p>
          <a:p>
            <a:endParaRPr lang="cs-CZ" sz="1000" dirty="0"/>
          </a:p>
          <a:p>
            <a:r>
              <a:rPr lang="cs-CZ" dirty="0" smtClean="0"/>
              <a:t>Test </a:t>
            </a:r>
            <a:r>
              <a:rPr lang="cs-CZ" dirty="0"/>
              <a:t>se skládá z </a:t>
            </a:r>
            <a:r>
              <a:rPr lang="cs-CZ" dirty="0" smtClean="0"/>
              <a:t>řady dílčích zkoušek </a:t>
            </a:r>
            <a:r>
              <a:rPr lang="cs-CZ" sz="2000" dirty="0" smtClean="0"/>
              <a:t>(např.: </a:t>
            </a:r>
            <a:r>
              <a:rPr lang="cs-CZ" sz="2000" dirty="0"/>
              <a:t>z částí o tělesných pohybech, sociálně - řečovém kontaktu, manipulacích s předměty, smyslového vnímání, duševní </a:t>
            </a:r>
            <a:r>
              <a:rPr lang="cs-CZ" sz="2000" dirty="0" smtClean="0"/>
              <a:t>produktivnosti a učenlivosti). </a:t>
            </a:r>
            <a:r>
              <a:rPr lang="cs-CZ" sz="2000" dirty="0"/>
              <a:t>Výsledky se vyjadřovaly ve vývojových kvocientech.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8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503920" cy="4680520"/>
          </a:xfrm>
        </p:spPr>
        <p:txBody>
          <a:bodyPr>
            <a:normAutofit/>
          </a:bodyPr>
          <a:lstStyle/>
          <a:p>
            <a:r>
              <a:rPr lang="cs-CZ" dirty="0"/>
              <a:t>Podle Bühlerové se má stát psychologický výzkum dětí </a:t>
            </a:r>
            <a:r>
              <a:rPr lang="cs-CZ" dirty="0" smtClean="0"/>
              <a:t>základem pro </a:t>
            </a:r>
            <a:r>
              <a:rPr lang="cs-CZ" dirty="0"/>
              <a:t>praktickou pedagogiku. </a:t>
            </a:r>
            <a:r>
              <a:rPr lang="cs-CZ" sz="2200" dirty="0"/>
              <a:t>Důležité je, aby se zkoordinovaly cíle pedagogiky a vývojové charakteristiky. Základem je nahlížet na vývoj z pozice biologické, kulturní společenské a </a:t>
            </a:r>
            <a:r>
              <a:rPr lang="cs-CZ" sz="2200" dirty="0" smtClean="0"/>
              <a:t>individuální – tzn.</a:t>
            </a:r>
            <a:r>
              <a:rPr lang="cs-CZ" dirty="0" smtClean="0"/>
              <a:t> </a:t>
            </a:r>
            <a:r>
              <a:rPr lang="cs-CZ" dirty="0"/>
              <a:t>z </a:t>
            </a:r>
            <a:r>
              <a:rPr lang="cs-CZ" dirty="0">
                <a:solidFill>
                  <a:schemeClr val="accent1"/>
                </a:solidFill>
              </a:rPr>
              <a:t>biopsychosociálního hlediska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Po emigraci do USA byla Bühlerová stále aktivní. Působila na Univerzitě jako klinický </a:t>
            </a:r>
            <a:r>
              <a:rPr lang="cs-CZ" dirty="0" smtClean="0"/>
              <a:t>psycholog, pronikla </a:t>
            </a:r>
            <a:r>
              <a:rPr lang="cs-CZ" dirty="0"/>
              <a:t>do humanistické psychologie. </a:t>
            </a:r>
          </a:p>
        </p:txBody>
      </p:sp>
    </p:spTree>
    <p:extLst>
      <p:ext uri="{BB962C8B-B14F-4D97-AF65-F5344CB8AC3E}">
        <p14:creationId xmlns:p14="http://schemas.microsoft.com/office/powerpoint/2010/main" val="4959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564904"/>
            <a:ext cx="8503920" cy="3534144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Schenk-Danzingerová </a:t>
            </a:r>
            <a:r>
              <a:rPr lang="cs-CZ" dirty="0" smtClean="0"/>
              <a:t>– se zabývala tzv</a:t>
            </a:r>
            <a:r>
              <a:rPr lang="cs-CZ" dirty="0"/>
              <a:t>. výzkumem latentního </a:t>
            </a:r>
            <a:r>
              <a:rPr lang="cs-CZ" dirty="0" smtClean="0"/>
              <a:t>zrání - chyběním </a:t>
            </a:r>
            <a:r>
              <a:rPr lang="cs-CZ" dirty="0"/>
              <a:t>procvičovacích funkcí - </a:t>
            </a:r>
            <a:r>
              <a:rPr lang="cs-CZ" dirty="0" smtClean="0"/>
              <a:t>bandážováním </a:t>
            </a:r>
            <a:r>
              <a:rPr lang="cs-CZ" dirty="0"/>
              <a:t>malých dětí a omezování v </a:t>
            </a:r>
            <a:r>
              <a:rPr lang="cs-CZ" dirty="0" smtClean="0"/>
              <a:t>motorice.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8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Determinanty vývoje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492896"/>
            <a:ext cx="8503920" cy="3606152"/>
          </a:xfrm>
        </p:spPr>
        <p:txBody>
          <a:bodyPr/>
          <a:lstStyle/>
          <a:p>
            <a:r>
              <a:rPr lang="cs-CZ" dirty="0" smtClean="0"/>
              <a:t>Vnitřní</a:t>
            </a:r>
          </a:p>
          <a:p>
            <a:endParaRPr lang="cs-CZ" dirty="0"/>
          </a:p>
          <a:p>
            <a:r>
              <a:rPr lang="cs-CZ" dirty="0" smtClean="0"/>
              <a:t>Vnější</a:t>
            </a:r>
          </a:p>
          <a:p>
            <a:endParaRPr lang="cs-CZ" dirty="0"/>
          </a:p>
          <a:p>
            <a:r>
              <a:rPr lang="cs-CZ" dirty="0" smtClean="0"/>
              <a:t>Enviromentální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967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/>
                </a:solidFill>
              </a:rPr>
              <a:t>ŽENEVSKÁ ŠKOLA VÝVOJOVÉ </a:t>
            </a:r>
            <a:r>
              <a:rPr lang="cs-CZ" sz="2800" dirty="0" smtClean="0">
                <a:solidFill>
                  <a:schemeClr val="accent1"/>
                </a:solidFill>
              </a:rPr>
              <a:t>PSYCHOLOGIE</a:t>
            </a:r>
            <a:endParaRPr lang="cs-CZ" sz="28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5422376" cy="432623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Ženeva </a:t>
            </a:r>
            <a:r>
              <a:rPr lang="cs-CZ" dirty="0"/>
              <a:t>se stala od konce 20. století </a:t>
            </a:r>
            <a:r>
              <a:rPr lang="cs-CZ" dirty="0">
                <a:solidFill>
                  <a:schemeClr val="accent1"/>
                </a:solidFill>
              </a:rPr>
              <a:t>centrem výzkumu vývoje a vzdělávání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1912 </a:t>
            </a:r>
            <a:r>
              <a:rPr lang="cs-CZ" dirty="0"/>
              <a:t>se zde zakládá </a:t>
            </a:r>
            <a:r>
              <a:rPr lang="cs-CZ" dirty="0">
                <a:solidFill>
                  <a:schemeClr val="accent1"/>
                </a:solidFill>
              </a:rPr>
              <a:t>institut J.J. Roussauea</a:t>
            </a:r>
            <a:r>
              <a:rPr lang="cs-CZ" dirty="0"/>
              <a:t>, jehož zakladatelem byl Edouard Claparede; mezi válkami se stal interdisciplinárním pracovištěm; podporován Rockefellerovou nadací.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440088" cy="414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6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6142456" cy="41102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Edouard Claparede </a:t>
            </a:r>
            <a:r>
              <a:rPr lang="cs-CZ" dirty="0"/>
              <a:t>(1873-1940) tvrdí, že hlavní funkcí psychických procesů je přizpůsobit jedince prostředí.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Narušením </a:t>
            </a:r>
            <a:r>
              <a:rPr lang="cs-CZ" dirty="0"/>
              <a:t>rovnováhy mezi vnějším a vnitřním prostředím - vzniká </a:t>
            </a:r>
            <a:r>
              <a:rPr lang="cs-CZ" dirty="0">
                <a:solidFill>
                  <a:schemeClr val="accent1"/>
                </a:solidFill>
              </a:rPr>
              <a:t>potřeba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29" y="188641"/>
            <a:ext cx="2419534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72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8784976" cy="48965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Problémem je ta potřeba, kterou si jedinec začne uvědomovat.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U </a:t>
            </a:r>
            <a:r>
              <a:rPr lang="cs-CZ" dirty="0"/>
              <a:t>myšlení - 1. potřeby vedou k formulování otázek, 2. k vytváření hypotéz a 3. k verifikaci k ověření funkční hodnoty odpovědi.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 </a:t>
            </a:r>
            <a:r>
              <a:rPr lang="cs-CZ" dirty="0"/>
              <a:t>toho vyplývá, že </a:t>
            </a:r>
            <a:r>
              <a:rPr lang="cs-CZ" dirty="0">
                <a:solidFill>
                  <a:schemeClr val="accent1"/>
                </a:solidFill>
              </a:rPr>
              <a:t>psychické potřeby je chápat jako </a:t>
            </a:r>
            <a:r>
              <a:rPr lang="cs-CZ" dirty="0" smtClean="0">
                <a:solidFill>
                  <a:schemeClr val="accent1"/>
                </a:solidFill>
              </a:rPr>
              <a:t>funkce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1"/>
                </a:solidFill>
              </a:rPr>
              <a:t>Jeho </a:t>
            </a:r>
            <a:r>
              <a:rPr lang="cs-CZ" dirty="0">
                <a:solidFill>
                  <a:schemeClr val="accent1"/>
                </a:solidFill>
              </a:rPr>
              <a:t>psychologii </a:t>
            </a:r>
            <a:r>
              <a:rPr lang="cs-CZ" dirty="0" smtClean="0">
                <a:solidFill>
                  <a:schemeClr val="accent1"/>
                </a:solidFill>
              </a:rPr>
              <a:t>proto označujeme </a:t>
            </a:r>
            <a:r>
              <a:rPr lang="cs-CZ" dirty="0">
                <a:solidFill>
                  <a:schemeClr val="accent1"/>
                </a:solidFill>
              </a:rPr>
              <a:t>jako funkcionalismus </a:t>
            </a:r>
            <a:r>
              <a:rPr lang="cs-CZ" dirty="0"/>
              <a:t>a pedagogiku jako funkcionální pedagogiku. Jeho zájem se soustřeďoval také kolem otázky vnitřního a vnějšího prostředí.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0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5904656" cy="432048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Jean Piaget </a:t>
            </a:r>
            <a:r>
              <a:rPr lang="cs-CZ" dirty="0"/>
              <a:t>(1896 - 1980) </a:t>
            </a:r>
            <a:r>
              <a:rPr lang="cs-CZ" dirty="0" smtClean="0"/>
              <a:t>– se zabýval kognitivními </a:t>
            </a:r>
            <a:r>
              <a:rPr lang="cs-CZ" dirty="0"/>
              <a:t>procesy.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Vypracoval </a:t>
            </a:r>
            <a:r>
              <a:rPr lang="cs-CZ" dirty="0">
                <a:solidFill>
                  <a:schemeClr val="accent1"/>
                </a:solidFill>
              </a:rPr>
              <a:t>teorii poznání </a:t>
            </a:r>
            <a:r>
              <a:rPr lang="cs-CZ" dirty="0" smtClean="0"/>
              <a:t>– resp. inteligence</a:t>
            </a:r>
            <a:r>
              <a:rPr lang="cs-CZ" dirty="0"/>
              <a:t>. Nastoupil do institutu po Claparedově smrti. 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89089" cy="3414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9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503920" cy="43262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Piaget prokazuje</a:t>
            </a:r>
            <a:r>
              <a:rPr lang="cs-CZ" dirty="0"/>
              <a:t>, že </a:t>
            </a:r>
            <a:r>
              <a:rPr lang="cs-CZ" dirty="0">
                <a:solidFill>
                  <a:schemeClr val="accent1"/>
                </a:solidFill>
              </a:rPr>
              <a:t>odlišné stupně vývoje jsou </a:t>
            </a:r>
            <a:r>
              <a:rPr lang="cs-CZ" dirty="0" smtClean="0">
                <a:solidFill>
                  <a:schemeClr val="accent1"/>
                </a:solidFill>
              </a:rPr>
              <a:t>charakteristické </a:t>
            </a:r>
            <a:r>
              <a:rPr lang="cs-CZ" dirty="0">
                <a:solidFill>
                  <a:schemeClr val="accent1"/>
                </a:solidFill>
              </a:rPr>
              <a:t>odlišnými logickými strukturami, které se projevují v typických myšlenkových operacích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Zabýval </a:t>
            </a:r>
            <a:r>
              <a:rPr lang="cs-CZ" dirty="0"/>
              <a:t>se </a:t>
            </a:r>
            <a:r>
              <a:rPr lang="cs-CZ" dirty="0" smtClean="0"/>
              <a:t>rovněž vývojem </a:t>
            </a:r>
            <a:r>
              <a:rPr lang="cs-CZ" dirty="0"/>
              <a:t>morálky.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accent1"/>
                </a:solidFill>
              </a:rPr>
              <a:t>Hlavní pojmy</a:t>
            </a:r>
            <a:r>
              <a:rPr lang="cs-CZ" dirty="0"/>
              <a:t>: Adaptace, asimilace, akomodace, ekvilibrace, heteronomní morálka, autonomní morálka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5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PAŘÍŽSKÁ ŠKOLA VÝVOJOVÉ </a:t>
            </a:r>
            <a:r>
              <a:rPr lang="cs-CZ" dirty="0" smtClean="0">
                <a:solidFill>
                  <a:schemeClr val="accent1"/>
                </a:solidFill>
              </a:rPr>
              <a:t>PSYCHOLOGIE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5782416" cy="46085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Alfréd </a:t>
            </a:r>
            <a:r>
              <a:rPr lang="cs-CZ" dirty="0">
                <a:solidFill>
                  <a:schemeClr val="accent1"/>
                </a:solidFill>
              </a:rPr>
              <a:t>Binet </a:t>
            </a:r>
            <a:r>
              <a:rPr lang="cs-CZ" dirty="0"/>
              <a:t>(1857 - 1911) - založil </a:t>
            </a:r>
            <a:r>
              <a:rPr lang="cs-CZ" dirty="0" smtClean="0"/>
              <a:t>1889 </a:t>
            </a:r>
            <a:r>
              <a:rPr lang="cs-CZ" dirty="0" smtClean="0">
                <a:solidFill>
                  <a:schemeClr val="accent1"/>
                </a:solidFill>
              </a:rPr>
              <a:t>první </a:t>
            </a:r>
            <a:r>
              <a:rPr lang="cs-CZ" dirty="0">
                <a:solidFill>
                  <a:schemeClr val="accent1"/>
                </a:solidFill>
              </a:rPr>
              <a:t>francouzskou psychologickou laboratoř </a:t>
            </a:r>
            <a:r>
              <a:rPr lang="cs-CZ" dirty="0"/>
              <a:t>na Sorboně.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Započal </a:t>
            </a:r>
            <a:r>
              <a:rPr lang="cs-CZ" dirty="0"/>
              <a:t>výzkum v oblasti </a:t>
            </a:r>
            <a:r>
              <a:rPr lang="cs-CZ" dirty="0" smtClean="0">
                <a:solidFill>
                  <a:schemeClr val="accent1"/>
                </a:solidFill>
              </a:rPr>
              <a:t>kraniometrie</a:t>
            </a:r>
            <a:r>
              <a:rPr lang="cs-CZ" dirty="0" smtClean="0"/>
              <a:t>, která se zabývá </a:t>
            </a:r>
            <a:r>
              <a:rPr lang="cs-CZ" dirty="0"/>
              <a:t>měřením lebky a lícních proporcí.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Ve </a:t>
            </a:r>
            <a:r>
              <a:rPr lang="cs-CZ" dirty="0"/>
              <a:t>20. století znovu významná pro zkoumání prehistorických nálezů lebek. S větším objemem mozku rostla lebka a měnila se.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458112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308153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5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6358480" cy="485428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roce 1904 požádalo Bineta ministerstvo školství, aby vyvinul techniku pro odhalení neúspěšných dětí, které potřebují zvláštní péči. </a:t>
            </a:r>
            <a:endParaRPr lang="cs-CZ" dirty="0" smtClean="0"/>
          </a:p>
          <a:p>
            <a:endParaRPr lang="cs-CZ" sz="900" dirty="0"/>
          </a:p>
          <a:p>
            <a:r>
              <a:rPr lang="cs-CZ" dirty="0" smtClean="0"/>
              <a:t>1905 </a:t>
            </a:r>
            <a:r>
              <a:rPr lang="cs-CZ" dirty="0"/>
              <a:t>sestavil jednoduchý test a započal zkoumání. Ke každému úkolu přidal hodnotu věku - </a:t>
            </a:r>
            <a:r>
              <a:rPr lang="cs-CZ" dirty="0" smtClean="0">
                <a:solidFill>
                  <a:schemeClr val="accent1"/>
                </a:solidFill>
              </a:rPr>
              <a:t>chronologický </a:t>
            </a:r>
            <a:r>
              <a:rPr lang="cs-CZ" dirty="0">
                <a:solidFill>
                  <a:schemeClr val="accent1"/>
                </a:solidFill>
              </a:rPr>
              <a:t>věk</a:t>
            </a:r>
            <a:r>
              <a:rPr lang="cs-CZ" dirty="0"/>
              <a:t>. Zjišťoval na kolik úkolů bude dítě schopné správně odpovídat a tak dospěl k </a:t>
            </a:r>
            <a:r>
              <a:rPr lang="cs-CZ" dirty="0">
                <a:solidFill>
                  <a:schemeClr val="accent1"/>
                </a:solidFill>
              </a:rPr>
              <a:t>mentálnímu věku</a:t>
            </a:r>
            <a:r>
              <a:rPr lang="cs-CZ" dirty="0"/>
              <a:t>. Obecnou intelektovou úroveň vypočítal odečtením mentálního věku od chronologického</a:t>
            </a:r>
            <a:r>
              <a:rPr lang="cs-CZ" dirty="0" smtClean="0"/>
              <a:t>.</a:t>
            </a:r>
          </a:p>
          <a:p>
            <a:r>
              <a:rPr lang="cs-CZ" sz="900" dirty="0" smtClean="0"/>
              <a:t> </a:t>
            </a:r>
          </a:p>
          <a:p>
            <a:r>
              <a:rPr lang="cs-CZ" sz="2200" dirty="0" smtClean="0"/>
              <a:t>Nejznámější </a:t>
            </a:r>
            <a:r>
              <a:rPr lang="cs-CZ" sz="2200" dirty="0"/>
              <a:t>modifikací tohoto testu je Stanfordská revize L. Termana.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316163" cy="3338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4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924944"/>
            <a:ext cx="8503920" cy="3174104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Henri Wallon </a:t>
            </a:r>
            <a:r>
              <a:rPr lang="cs-CZ" dirty="0"/>
              <a:t>(1879 - 1962) založil laboratoř psychobiologie dítěte. Zabýval se myšlením a vývojem osobnosti.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2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/>
                </a:solidFill>
              </a:rPr>
              <a:t>ONTOGENETICKÁ PSYCHOLOGIE V </a:t>
            </a:r>
            <a:r>
              <a:rPr lang="cs-CZ" sz="2800" dirty="0" smtClean="0">
                <a:solidFill>
                  <a:schemeClr val="accent1"/>
                </a:solidFill>
              </a:rPr>
              <a:t>ČECHÁCH</a:t>
            </a:r>
            <a:endParaRPr lang="cs-CZ" sz="28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6085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František Čáda </a:t>
            </a:r>
            <a:r>
              <a:rPr lang="cs-CZ" dirty="0" smtClean="0"/>
              <a:t>(</a:t>
            </a:r>
            <a:r>
              <a:rPr lang="cs-CZ" dirty="0"/>
              <a:t>1865-1918) byl filozof, psycholog. Je pokládán za zakladatele české vývojové psychologie. 1910 založil </a:t>
            </a:r>
            <a:r>
              <a:rPr lang="cs-CZ" dirty="0">
                <a:solidFill>
                  <a:schemeClr val="accent1"/>
                </a:solidFill>
              </a:rPr>
              <a:t>Sdružení pro výzkum dítěte</a:t>
            </a:r>
            <a:r>
              <a:rPr lang="cs-CZ" dirty="0"/>
              <a:t>. Jeho </a:t>
            </a:r>
            <a:r>
              <a:rPr lang="cs-CZ" dirty="0" smtClean="0"/>
              <a:t>dílo: např. </a:t>
            </a:r>
            <a:r>
              <a:rPr lang="cs-CZ" dirty="0"/>
              <a:t>Studium řeči dětské.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Mihailo Rostohár </a:t>
            </a:r>
            <a:r>
              <a:rPr lang="cs-CZ" dirty="0"/>
              <a:t>(1878-1966) </a:t>
            </a:r>
            <a:r>
              <a:rPr lang="cs-CZ" dirty="0" smtClean="0"/>
              <a:t>– se zabýval vývojovou </a:t>
            </a:r>
            <a:r>
              <a:rPr lang="cs-CZ" dirty="0"/>
              <a:t>psychologií, psychologickými základy čtení. Měl velký vliv na profesora Švancaru, který definuje psychologii jako exaktní vědu a snaží se popsat </a:t>
            </a:r>
            <a:r>
              <a:rPr lang="cs-CZ" dirty="0" smtClean="0"/>
              <a:t>problematiku </a:t>
            </a:r>
            <a:r>
              <a:rPr lang="cs-CZ" dirty="0"/>
              <a:t>dětí a jak je cíleně ovlivňovat.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Miloslav Skořepa </a:t>
            </a:r>
            <a:r>
              <a:rPr lang="cs-CZ" dirty="0"/>
              <a:t>(1895-1942) vycházel z dlouhodobé praxe na mnoha typech škol. Základní </a:t>
            </a:r>
            <a:r>
              <a:rPr lang="cs-CZ" dirty="0" smtClean="0"/>
              <a:t>dílo: </a:t>
            </a:r>
            <a:r>
              <a:rPr lang="cs-CZ" dirty="0"/>
              <a:t>Puberta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2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30. léta: </a:t>
            </a:r>
            <a:r>
              <a:rPr lang="cs-CZ" dirty="0"/>
              <a:t>Intenzivní psychologický výzkum dítěte zejména v Brně.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1933 </a:t>
            </a:r>
            <a:r>
              <a:rPr lang="cs-CZ" dirty="0"/>
              <a:t>se konal </a:t>
            </a:r>
            <a:r>
              <a:rPr lang="cs-CZ" dirty="0" smtClean="0"/>
              <a:t>5. </a:t>
            </a:r>
            <a:r>
              <a:rPr lang="cs-CZ" dirty="0"/>
              <a:t>sjezd pro výzkum dítěte, kde se sešlo na 900 odborníků</a:t>
            </a:r>
            <a:r>
              <a:rPr lang="cs-CZ" dirty="0" smtClean="0"/>
              <a:t>. Řešily </a:t>
            </a:r>
            <a:r>
              <a:rPr lang="cs-CZ" dirty="0"/>
              <a:t>se otázky antropometrie, biologické, psychologické a psychopatologické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Brně vznikl </a:t>
            </a:r>
            <a:r>
              <a:rPr lang="cs-CZ" dirty="0" smtClean="0"/>
              <a:t>vědecký tým zaměřený na </a:t>
            </a:r>
            <a:r>
              <a:rPr lang="cs-CZ" dirty="0">
                <a:solidFill>
                  <a:schemeClr val="accent1"/>
                </a:solidFill>
              </a:rPr>
              <a:t>výzkum vývoje psychických procesů</a:t>
            </a:r>
            <a:r>
              <a:rPr lang="cs-CZ" dirty="0"/>
              <a:t>. </a:t>
            </a:r>
            <a:r>
              <a:rPr lang="cs-CZ" dirty="0" smtClean="0"/>
              <a:t>Vedl jej </a:t>
            </a:r>
            <a:r>
              <a:rPr lang="cs-CZ" dirty="0"/>
              <a:t>Mihailo Rostohár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4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Hlavní oblasti posuzování úrovně a kvality probíhajícího procesu vývoje (tělesného i duševního zrání) </a:t>
            </a:r>
            <a:r>
              <a:rPr lang="cs-CZ" dirty="0"/>
              <a:t>lze nejúčelněji rozdělit na :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1.	</a:t>
            </a:r>
            <a:r>
              <a:rPr lang="cs-CZ" dirty="0">
                <a:solidFill>
                  <a:schemeClr val="accent1"/>
                </a:solidFill>
              </a:rPr>
              <a:t>hrubou motoriku </a:t>
            </a:r>
            <a:endParaRPr lang="cs-CZ" dirty="0" smtClean="0">
              <a:solidFill>
                <a:schemeClr val="accent1"/>
              </a:solidFill>
            </a:endParaRPr>
          </a:p>
          <a:p>
            <a:endParaRPr lang="cs-CZ" sz="900" dirty="0"/>
          </a:p>
          <a:p>
            <a:r>
              <a:rPr lang="cs-CZ" dirty="0"/>
              <a:t>2.	</a:t>
            </a:r>
            <a:r>
              <a:rPr lang="cs-CZ" dirty="0">
                <a:solidFill>
                  <a:schemeClr val="accent1"/>
                </a:solidFill>
              </a:rPr>
              <a:t>jemnou motoriku </a:t>
            </a:r>
            <a:endParaRPr lang="cs-CZ" dirty="0" smtClean="0">
              <a:solidFill>
                <a:schemeClr val="accent1"/>
              </a:solidFill>
            </a:endParaRPr>
          </a:p>
          <a:p>
            <a:endParaRPr lang="cs-CZ" sz="900" dirty="0"/>
          </a:p>
          <a:p>
            <a:r>
              <a:rPr lang="cs-CZ" dirty="0"/>
              <a:t>3.	</a:t>
            </a:r>
            <a:r>
              <a:rPr lang="cs-CZ" dirty="0">
                <a:solidFill>
                  <a:schemeClr val="accent1"/>
                </a:solidFill>
              </a:rPr>
              <a:t>sociální vývoj </a:t>
            </a:r>
            <a:endParaRPr lang="cs-CZ" dirty="0" smtClean="0">
              <a:solidFill>
                <a:schemeClr val="accent1"/>
              </a:solidFill>
            </a:endParaRPr>
          </a:p>
          <a:p>
            <a:endParaRPr lang="cs-CZ" sz="900" dirty="0"/>
          </a:p>
          <a:p>
            <a:r>
              <a:rPr lang="cs-CZ" dirty="0"/>
              <a:t>4.	</a:t>
            </a:r>
            <a:r>
              <a:rPr lang="cs-CZ" dirty="0">
                <a:solidFill>
                  <a:schemeClr val="accent1"/>
                </a:solidFill>
              </a:rPr>
              <a:t>jazykový vývoj </a:t>
            </a:r>
            <a:r>
              <a:rPr lang="cs-CZ" dirty="0" smtClean="0"/>
              <a:t>(kognitivní vývoj)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9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662736" cy="475252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Brněnští autoři: </a:t>
            </a:r>
            <a:r>
              <a:rPr lang="cs-CZ" dirty="0">
                <a:solidFill>
                  <a:schemeClr val="accent1"/>
                </a:solidFill>
              </a:rPr>
              <a:t>Vilém Chmelař </a:t>
            </a:r>
            <a:r>
              <a:rPr lang="cs-CZ" dirty="0"/>
              <a:t>(1892-1989) </a:t>
            </a:r>
            <a:r>
              <a:rPr lang="cs-CZ" dirty="0" smtClean="0"/>
              <a:t>byl </a:t>
            </a:r>
            <a:r>
              <a:rPr lang="cs-CZ" dirty="0"/>
              <a:t>členem brněnského výzkumného týmu. Zabýval se výzkumem vývoje optické a akustické pozornosti. </a:t>
            </a:r>
            <a:r>
              <a:rPr lang="cs-CZ" dirty="0">
                <a:solidFill>
                  <a:schemeClr val="accent1"/>
                </a:solidFill>
              </a:rPr>
              <a:t>Založil v Brně psychologickou poradnu</a:t>
            </a:r>
            <a:r>
              <a:rPr lang="cs-CZ" dirty="0"/>
              <a:t>. Byl vedoucím katedry psychologie a pedagogiky a také psychologické laboratoře ČSAV. Soustředil se na práci utváření kresebných pohybů v raném věku.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Ferdinand Kratina </a:t>
            </a:r>
            <a:r>
              <a:rPr lang="cs-CZ" dirty="0"/>
              <a:t>(1885-1944) se zabýval eidetickou vlohou u mládeže. Také byl členem brněnského výzkumu vývoje psychických procesů.</a:t>
            </a:r>
          </a:p>
          <a:p>
            <a:endParaRPr lang="cs-CZ" dirty="0"/>
          </a:p>
          <a:p>
            <a:r>
              <a:rPr lang="cs-CZ" dirty="0"/>
              <a:t>Dalšími brněnskými psychology v tomto období byli </a:t>
            </a:r>
            <a:r>
              <a:rPr lang="cs-CZ" dirty="0">
                <a:solidFill>
                  <a:schemeClr val="accent1"/>
                </a:solidFill>
              </a:rPr>
              <a:t>Ludmila Kolaříková</a:t>
            </a:r>
            <a:r>
              <a:rPr lang="cs-CZ" dirty="0"/>
              <a:t> (1909-1968) zabývala se problematikou předškolního věku a </a:t>
            </a:r>
            <a:r>
              <a:rPr lang="cs-CZ" dirty="0">
                <a:solidFill>
                  <a:schemeClr val="accent1"/>
                </a:solidFill>
              </a:rPr>
              <a:t>Jan Vaněk </a:t>
            </a:r>
            <a:r>
              <a:rPr lang="cs-CZ" dirty="0"/>
              <a:t>narozen 1905, který se zabýval psychologií myšlení. Oba dva nebyli součástí Rostohárova týmu.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26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503920" cy="3750168"/>
          </a:xfrm>
        </p:spPr>
        <p:txBody>
          <a:bodyPr/>
          <a:lstStyle/>
          <a:p>
            <a:r>
              <a:rPr lang="cs-CZ" dirty="0"/>
              <a:t>Pražští autoři: </a:t>
            </a:r>
            <a:r>
              <a:rPr lang="cs-CZ" dirty="0">
                <a:solidFill>
                  <a:schemeClr val="accent1"/>
                </a:solidFill>
              </a:rPr>
              <a:t>Václav Příhoda </a:t>
            </a:r>
            <a:r>
              <a:rPr lang="cs-CZ" dirty="0"/>
              <a:t>(1889-1979) mezi lety 1963-1974 vydal čtyřsvazkovou knihu </a:t>
            </a:r>
            <a:r>
              <a:rPr lang="cs-CZ" dirty="0">
                <a:solidFill>
                  <a:schemeClr val="accent1"/>
                </a:solidFill>
              </a:rPr>
              <a:t>Ontogeneze lidské psychiky</a:t>
            </a:r>
            <a:r>
              <a:rPr lang="cs-CZ" dirty="0"/>
              <a:t>. Zabýval se korelací mezi inteligencí a mravností.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Josef Váňa </a:t>
            </a:r>
            <a:r>
              <a:rPr lang="cs-CZ" dirty="0"/>
              <a:t>(1899-1966) se zabýval problematikou měření inteligence. Sestavil hromadné zkoušky inteligence.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29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/>
          </a:bodyPr>
          <a:lstStyle/>
          <a:p>
            <a:r>
              <a:rPr lang="cs-CZ" dirty="0"/>
              <a:t>Období po druhé světové válce: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accent1"/>
                </a:solidFill>
              </a:rPr>
              <a:t>1</a:t>
            </a:r>
            <a:r>
              <a:rPr lang="cs-CZ" dirty="0">
                <a:solidFill>
                  <a:schemeClr val="accent1"/>
                </a:solidFill>
              </a:rPr>
              <a:t>. období </a:t>
            </a:r>
            <a:r>
              <a:rPr lang="cs-CZ" dirty="0"/>
              <a:t>do 60. let - v tomto období </a:t>
            </a:r>
            <a:r>
              <a:rPr lang="cs-CZ" dirty="0" smtClean="0"/>
              <a:t>patřil </a:t>
            </a:r>
            <a:r>
              <a:rPr lang="cs-CZ" dirty="0"/>
              <a:t>do vývojové psychologie i vývoj během dospělosti.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accent1"/>
                </a:solidFill>
              </a:rPr>
              <a:t>2</a:t>
            </a:r>
            <a:r>
              <a:rPr lang="cs-CZ" dirty="0">
                <a:solidFill>
                  <a:schemeClr val="accent1"/>
                </a:solidFill>
              </a:rPr>
              <a:t>. období </a:t>
            </a:r>
            <a:r>
              <a:rPr lang="cs-CZ" dirty="0"/>
              <a:t>po 60. letech se chápala vývojová psychologie jako </a:t>
            </a:r>
            <a:r>
              <a:rPr lang="cs-CZ" dirty="0">
                <a:solidFill>
                  <a:schemeClr val="accent1"/>
                </a:solidFill>
              </a:rPr>
              <a:t>celoživotní cyklus člověka</a:t>
            </a:r>
            <a:r>
              <a:rPr lang="cs-CZ" dirty="0"/>
              <a:t>, začaly se rozvíjet </a:t>
            </a:r>
            <a:r>
              <a:rPr lang="cs-CZ" dirty="0">
                <a:solidFill>
                  <a:schemeClr val="accent1"/>
                </a:solidFill>
              </a:rPr>
              <a:t>longitudinální výzkumy</a:t>
            </a:r>
            <a:r>
              <a:rPr lang="cs-CZ" dirty="0"/>
              <a:t>: J. Kotásková, J</a:t>
            </a:r>
            <a:r>
              <a:rPr lang="cs-CZ" dirty="0" smtClean="0"/>
              <a:t>. Švancara</a:t>
            </a:r>
            <a:r>
              <a:rPr lang="cs-CZ" dirty="0"/>
              <a:t>, R. Konečný, L. Osecká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4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680520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J. Kotásková </a:t>
            </a:r>
            <a:r>
              <a:rPr lang="cs-CZ" dirty="0"/>
              <a:t>(1933-1944) se zabývala </a:t>
            </a:r>
            <a:r>
              <a:rPr lang="cs-CZ" dirty="0">
                <a:solidFill>
                  <a:schemeClr val="accent1"/>
                </a:solidFill>
              </a:rPr>
              <a:t>socializací dítěte</a:t>
            </a:r>
            <a:r>
              <a:rPr lang="cs-CZ" dirty="0"/>
              <a:t>, rolí otce ve výchově, morálním vývojem dítěte, metodami měření morálního vývoje dětí. Dílo: Psychodiagnostika. Zabývala se </a:t>
            </a:r>
            <a:r>
              <a:rPr lang="cs-CZ" dirty="0">
                <a:solidFill>
                  <a:schemeClr val="accent1"/>
                </a:solidFill>
              </a:rPr>
              <a:t>významem sociálního a imitačního učení</a:t>
            </a:r>
            <a:r>
              <a:rPr lang="cs-CZ" dirty="0"/>
              <a:t> a modelování, zejména působení rodičů jako modelů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Langmaier, Matějček </a:t>
            </a:r>
            <a:r>
              <a:rPr lang="cs-CZ" dirty="0"/>
              <a:t>se zabývali výzkumy potřeb, deprivací, nechtěnými dětmi. (Potřeby mít </a:t>
            </a:r>
            <a:r>
              <a:rPr lang="cs-CZ" dirty="0" smtClean="0"/>
              <a:t>dítě: </a:t>
            </a:r>
            <a:r>
              <a:rPr lang="cs-CZ" dirty="0"/>
              <a:t>stimulace, smysluplný svět, životní jistota, identita, prestiž, vědomí vlastního já, otevřená perspektiva, budoucnost.)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59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038200"/>
          </a:xfrm>
        </p:spPr>
        <p:txBody>
          <a:bodyPr>
            <a:normAutofit/>
          </a:bodyPr>
          <a:lstStyle/>
          <a:p>
            <a:r>
              <a:rPr lang="cs-CZ" dirty="0"/>
              <a:t>V 70. létech působí </a:t>
            </a:r>
            <a:r>
              <a:rPr lang="cs-CZ" dirty="0">
                <a:solidFill>
                  <a:schemeClr val="accent1"/>
                </a:solidFill>
              </a:rPr>
              <a:t>Jaroslav Šturma </a:t>
            </a:r>
            <a:r>
              <a:rPr lang="cs-CZ" dirty="0"/>
              <a:t>- nyní </a:t>
            </a:r>
            <a:r>
              <a:rPr lang="cs-CZ" dirty="0" smtClean="0"/>
              <a:t>aktivní </a:t>
            </a:r>
            <a:r>
              <a:rPr lang="cs-CZ" dirty="0"/>
              <a:t>v centru Paprsek v Praze. Zabývá se otázkou, jak pracovat s dětmi, především postiženými.</a:t>
            </a:r>
          </a:p>
          <a:p>
            <a:endParaRPr lang="cs-CZ" dirty="0"/>
          </a:p>
          <a:p>
            <a:r>
              <a:rPr lang="cs-CZ" dirty="0"/>
              <a:t>V 80. letech se upustilo od longitudinálních výzkumů a těžištěm se stala </a:t>
            </a:r>
            <a:r>
              <a:rPr lang="cs-CZ" dirty="0">
                <a:solidFill>
                  <a:schemeClr val="accent1"/>
                </a:solidFill>
              </a:rPr>
              <a:t>rozvíjející se psychodiagnostika</a:t>
            </a:r>
            <a:r>
              <a:rPr lang="cs-CZ" dirty="0"/>
              <a:t>. Významnými psychology zabývající se psychodiagnostikou jsou Smékal, Říčan, Jirásek.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8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176464"/>
          </a:xfrm>
        </p:spPr>
        <p:txBody>
          <a:bodyPr/>
          <a:lstStyle/>
          <a:p>
            <a:r>
              <a:rPr lang="cs-CZ" dirty="0"/>
              <a:t>V současné době se zabývá vývojovou psychologií a zejména obdobím adolescence </a:t>
            </a:r>
            <a:r>
              <a:rPr lang="cs-CZ" dirty="0" smtClean="0"/>
              <a:t>P. Macek </a:t>
            </a:r>
            <a:r>
              <a:rPr lang="cs-CZ" dirty="0"/>
              <a:t>z Masarykovy univerzity </a:t>
            </a:r>
            <a:r>
              <a:rPr lang="cs-CZ" dirty="0" smtClean="0"/>
              <a:t>- </a:t>
            </a:r>
            <a:r>
              <a:rPr lang="cs-CZ" dirty="0"/>
              <a:t>fakulty sociálních studií, kde </a:t>
            </a:r>
            <a:r>
              <a:rPr lang="cs-CZ" dirty="0" smtClean="0"/>
              <a:t>funguje </a:t>
            </a:r>
            <a:r>
              <a:rPr lang="cs-CZ" dirty="0">
                <a:solidFill>
                  <a:schemeClr val="accent1"/>
                </a:solidFill>
              </a:rPr>
              <a:t>Centrum výzkumu utváření osobnosti </a:t>
            </a:r>
            <a:r>
              <a:rPr lang="cs-CZ" dirty="0"/>
              <a:t>- vede se zde longitudinální výzkum malých dětí.</a:t>
            </a:r>
          </a:p>
          <a:p>
            <a:endParaRPr lang="cs-CZ" dirty="0"/>
          </a:p>
          <a:p>
            <a:r>
              <a:rPr lang="cs-CZ" dirty="0"/>
              <a:t>Irena Sobotková se zabývá především </a:t>
            </a:r>
            <a:r>
              <a:rPr lang="cs-CZ" dirty="0" smtClean="0"/>
              <a:t>psychologií </a:t>
            </a:r>
            <a:r>
              <a:rPr lang="cs-CZ" dirty="0"/>
              <a:t>rodiny.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7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ODBORNÁ PERIODIKA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564904"/>
            <a:ext cx="8503920" cy="3966192"/>
          </a:xfrm>
        </p:spPr>
        <p:txBody>
          <a:bodyPr/>
          <a:lstStyle/>
          <a:p>
            <a:r>
              <a:rPr lang="cs-CZ" dirty="0"/>
              <a:t>Psychologie a patopsychologie </a:t>
            </a:r>
            <a:r>
              <a:rPr lang="cs-CZ" dirty="0" smtClean="0"/>
              <a:t>dítěte</a:t>
            </a:r>
            <a:endParaRPr lang="cs-CZ" dirty="0"/>
          </a:p>
          <a:p>
            <a:r>
              <a:rPr lang="cs-CZ" dirty="0"/>
              <a:t>Československá psychologie</a:t>
            </a:r>
          </a:p>
          <a:p>
            <a:r>
              <a:rPr lang="cs-CZ" dirty="0"/>
              <a:t>Studia psychologica</a:t>
            </a:r>
          </a:p>
          <a:p>
            <a:r>
              <a:rPr lang="cs-CZ" dirty="0"/>
              <a:t>Československá pediatrie</a:t>
            </a:r>
          </a:p>
          <a:p>
            <a:r>
              <a:rPr lang="cs-CZ" dirty="0"/>
              <a:t>Pedagogika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3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VÝZNAMNÁ PRACOVIŠTĚ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76872"/>
            <a:ext cx="8503920" cy="3822176"/>
          </a:xfrm>
        </p:spPr>
        <p:txBody>
          <a:bodyPr/>
          <a:lstStyle/>
          <a:p>
            <a:r>
              <a:rPr lang="cs-CZ" dirty="0"/>
              <a:t>Výzkumný ústav dětské psychologie a patopsychologie v Bratislavě</a:t>
            </a:r>
          </a:p>
          <a:p>
            <a:r>
              <a:rPr lang="cs-CZ" dirty="0"/>
              <a:t>Psychologický ústav AV</a:t>
            </a:r>
          </a:p>
          <a:p>
            <a:r>
              <a:rPr lang="cs-CZ" dirty="0"/>
              <a:t>Ústav experimentální psychologie SAV v Bratislavě</a:t>
            </a:r>
          </a:p>
          <a:p>
            <a:r>
              <a:rPr lang="cs-CZ" dirty="0"/>
              <a:t>Psychologické ústavy na katedrách psychologie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47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Bednářová</a:t>
            </a:r>
            <a:r>
              <a:rPr lang="cs-CZ" dirty="0"/>
              <a:t>, Jiřina; Šmardová, Vlasta: Diagnostika dítěte předškolního věku; Computer Press, a.s., Brno </a:t>
            </a:r>
            <a:r>
              <a:rPr lang="cs-CZ" dirty="0" smtClean="0"/>
              <a:t>2007</a:t>
            </a:r>
          </a:p>
          <a:p>
            <a:r>
              <a:rPr lang="cs-CZ" dirty="0"/>
              <a:t>Strassmeier, Walter: 260 cvičení pro děti raného věku; Portál, Praha </a:t>
            </a:r>
            <a:r>
              <a:rPr lang="cs-CZ" dirty="0" smtClean="0"/>
              <a:t>2011</a:t>
            </a:r>
          </a:p>
          <a:p>
            <a:r>
              <a:rPr lang="cs-CZ" dirty="0"/>
              <a:t>Svoboda, M. (2010). Psychologická diagnostika dospělých. Praha: Portál</a:t>
            </a:r>
            <a:r>
              <a:rPr lang="cs-CZ" dirty="0" smtClean="0"/>
              <a:t>.</a:t>
            </a:r>
          </a:p>
          <a:p>
            <a:r>
              <a:rPr lang="cs-CZ" dirty="0"/>
              <a:t>Svoboda, Mojmír (ed.); Krejčířová, Dana; Vágnerová, </a:t>
            </a:r>
            <a:r>
              <a:rPr lang="cs-CZ" dirty="0" smtClean="0"/>
              <a:t>Marie (2009): Psychodiagnostika </a:t>
            </a:r>
            <a:r>
              <a:rPr lang="cs-CZ" dirty="0"/>
              <a:t>dětí a </a:t>
            </a:r>
            <a:r>
              <a:rPr lang="cs-CZ" dirty="0" smtClean="0"/>
              <a:t>dospívajících. Praha</a:t>
            </a:r>
            <a:r>
              <a:rPr lang="cs-CZ" dirty="0"/>
              <a:t>: Portál.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7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Směry vývojové motoriky</a:t>
            </a:r>
            <a:r>
              <a:rPr lang="cs-CZ" dirty="0" smtClean="0">
                <a:solidFill>
                  <a:schemeClr val="accent1"/>
                </a:solidFill>
              </a:rPr>
              <a:t>: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608512"/>
          </a:xfrm>
        </p:spPr>
        <p:txBody>
          <a:bodyPr/>
          <a:lstStyle/>
          <a:p>
            <a:r>
              <a:rPr lang="cs-CZ" dirty="0" smtClean="0"/>
              <a:t>1</a:t>
            </a:r>
            <a:r>
              <a:rPr lang="cs-CZ" dirty="0"/>
              <a:t>.	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Kefalokaudální</a:t>
            </a:r>
            <a:r>
              <a:rPr lang="cs-CZ" dirty="0"/>
              <a:t> – nejprve jsou schopni hýbat hlavičkou, pak nožičkami (od hlavy k ocasu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2.	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Proximodistální</a:t>
            </a:r>
            <a:r>
              <a:rPr lang="cs-CZ" dirty="0"/>
              <a:t> – ruka, pak prstíky (od bližšího ke vzdálenějšímu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3.	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Ulnoradiální</a:t>
            </a:r>
            <a:r>
              <a:rPr lang="cs-CZ" dirty="0"/>
              <a:t> – od malíkové hrany k </a:t>
            </a:r>
            <a:r>
              <a:rPr lang="cs-CZ" dirty="0" smtClean="0"/>
              <a:t>palci, od </a:t>
            </a:r>
            <a:r>
              <a:rPr lang="cs-CZ" dirty="0"/>
              <a:t>palmárního stisku (pěst) k </a:t>
            </a:r>
            <a:r>
              <a:rPr lang="cs-CZ" dirty="0" smtClean="0"/>
              <a:t>sofistikovanějšímu úchopu </a:t>
            </a:r>
            <a:r>
              <a:rPr lang="cs-CZ" dirty="0"/>
              <a:t>(dvěma prsty)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86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Princip vývojového směru dle A. Gessela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585789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8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903</TotalTime>
  <Words>4436</Words>
  <Application>Microsoft Office PowerPoint</Application>
  <PresentationFormat>Předvádění na obrazovce (4:3)</PresentationFormat>
  <Paragraphs>391</Paragraphs>
  <Slides>78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79" baseType="lpstr">
      <vt:lpstr>Administrativní</vt:lpstr>
      <vt:lpstr>VÝVOJOVÉ ŠKÁLY  ŠKOLY VÝVOJOVÉ PSYCHOLOGIE</vt:lpstr>
      <vt:lpstr>Prezentace aplikace PowerPoint</vt:lpstr>
      <vt:lpstr>Dělení vývojových období</vt:lpstr>
      <vt:lpstr>KLASICKÉ X MODERNÍ TEORIE VÝVOJE</vt:lpstr>
      <vt:lpstr>Průběhové modely vývoje pro třístupňové vývojové gradienty (Švancara, 1973)</vt:lpstr>
      <vt:lpstr>Determinanty vývoje</vt:lpstr>
      <vt:lpstr>Prezentace aplikace PowerPoint</vt:lpstr>
      <vt:lpstr>Směry vývojové motoriky:</vt:lpstr>
      <vt:lpstr>Princip vývojového směru dle A. Gessela</vt:lpstr>
      <vt:lpstr>SCREENING VITALITY NOVOROZENCE</vt:lpstr>
      <vt:lpstr>APGAR TEST - Virginia Apgar (1909-1974)</vt:lpstr>
      <vt:lpstr>Prezentace aplikace PowerPoint</vt:lpstr>
      <vt:lpstr>Prezentace aplikace PowerPoint</vt:lpstr>
      <vt:lpstr>Prezentace aplikace PowerPoint</vt:lpstr>
      <vt:lpstr>BRAZELTONOVA ŠKÁLA -  K. Bery Brazelton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VÝVOJOVÉ ŠKÁLY</vt:lpstr>
      <vt:lpstr>Prezentace aplikace PowerPoint</vt:lpstr>
      <vt:lpstr>Prezentace aplikace PowerPoint</vt:lpstr>
      <vt:lpstr>Prezentace aplikace PowerPoint</vt:lpstr>
      <vt:lpstr>GESELLOVY VÝVOJOVÉ ŠKÁLY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Búhlerové-Hetzerové Kleinkindertest</vt:lpstr>
      <vt:lpstr>Škály N. Bayleyové – BSID</vt:lpstr>
      <vt:lpstr>Prezentace aplikace PowerPoint</vt:lpstr>
      <vt:lpstr>Bayleyová X Gesell</vt:lpstr>
      <vt:lpstr>Mnichovská vývojová diagnostika</vt:lpstr>
      <vt:lpstr>Škála Griffithové</vt:lpstr>
      <vt:lpstr>Interpretace výsledků obecných vývojových škál a odhad vývojové prognózy</vt:lpstr>
      <vt:lpstr>Prezentace aplikace PowerPoint</vt:lpstr>
      <vt:lpstr>Prezentace aplikace PowerPoint</vt:lpstr>
      <vt:lpstr>Prezentace aplikace PowerPoint</vt:lpstr>
      <vt:lpstr>Prognostický význam vývojových nerovnoměrností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VÝZNAMNÉ ŠKOLY VÝVOJOVÉ PSYCHOLOGIE</vt:lpstr>
      <vt:lpstr>VÍDEŇSKÁ ŠKOLA VÝVOJOVÉ PSYCHOLOGIE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ŽENEVSKÁ ŠKOLA VÝVOJOVÉ PSYCHOLOGIE</vt:lpstr>
      <vt:lpstr>Prezentace aplikace PowerPoint</vt:lpstr>
      <vt:lpstr>Prezentace aplikace PowerPoint</vt:lpstr>
      <vt:lpstr>Prezentace aplikace PowerPoint</vt:lpstr>
      <vt:lpstr>Prezentace aplikace PowerPoint</vt:lpstr>
      <vt:lpstr>PAŘÍŽSKÁ ŠKOLA VÝVOJOVÉ PSYCHOLOGIE</vt:lpstr>
      <vt:lpstr>Prezentace aplikace PowerPoint</vt:lpstr>
      <vt:lpstr>Prezentace aplikace PowerPoint</vt:lpstr>
      <vt:lpstr>ONTOGENETICKÁ PSYCHOLOGIE V ČECHÁCH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ODBORNÁ PERIODIKA</vt:lpstr>
      <vt:lpstr>VÝZNAMNÁ PRACOVIŠTĚ</vt:lpstr>
      <vt:lpstr>Doporučená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VÝVOJOVÉ ŠKÁLY A ŠKOLY</dc:title>
  <dc:creator>Iva Burešová</dc:creator>
  <cp:lastModifiedBy>IVA</cp:lastModifiedBy>
  <cp:revision>34</cp:revision>
  <dcterms:created xsi:type="dcterms:W3CDTF">2013-02-20T14:16:56Z</dcterms:created>
  <dcterms:modified xsi:type="dcterms:W3CDTF">2016-03-31T05:04:04Z</dcterms:modified>
</cp:coreProperties>
</file>