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67" r:id="rId8"/>
    <p:sldId id="268" r:id="rId9"/>
    <p:sldId id="271" r:id="rId10"/>
    <p:sldId id="272" r:id="rId11"/>
    <p:sldId id="273" r:id="rId12"/>
    <p:sldId id="274" r:id="rId13"/>
    <p:sldId id="266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12.03.18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regulace psychologické činnosti</a:t>
            </a:r>
          </a:p>
          <a:p>
            <a:r>
              <a:rPr lang="cs-CZ" smtClean="0"/>
              <a:t>etické kodexy, etické komise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metakodex EFPA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první verze 1995, schválená verze 2005</a:t>
            </a:r>
          </a:p>
          <a:p>
            <a:r>
              <a:rPr lang="en-US"/>
              <a:t>preambule</a:t>
            </a:r>
          </a:p>
          <a:p>
            <a:r>
              <a:rPr lang="en-US"/>
              <a:t>4 obecné principy (respekt k právům člověka a jeho důstojnosti, kompetence, zodpovědnost, integrita)</a:t>
            </a:r>
          </a:p>
          <a:p>
            <a:r>
              <a:rPr lang="en-US"/>
              <a:t>konkretizace obecných principů</a:t>
            </a:r>
          </a:p>
        </p:txBody>
      </p:sp>
    </p:spTree>
    <p:extLst>
      <p:ext uri="{BB962C8B-B14F-4D97-AF65-F5344CB8AC3E}">
        <p14:creationId xmlns:p14="http://schemas.microsoft.com/office/powerpoint/2010/main" val="241116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Etický kodex ČMPS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poslední verze 2017</a:t>
            </a:r>
          </a:p>
          <a:p>
            <a:r>
              <a:rPr lang="cs-CZ" dirty="0"/>
              <a:t>rovněž návrh </a:t>
            </a:r>
            <a:r>
              <a:rPr lang="cs-CZ" dirty="0" smtClean="0"/>
              <a:t>sankcí</a:t>
            </a:r>
          </a:p>
          <a:p>
            <a:endParaRPr lang="cs-CZ" dirty="0" smtClean="0"/>
          </a:p>
          <a:p>
            <a:r>
              <a:rPr lang="cs-CZ" dirty="0" smtClean="0"/>
              <a:t>4 okruhy témat</a:t>
            </a:r>
          </a:p>
          <a:p>
            <a:pPr lvl="1"/>
            <a:r>
              <a:rPr lang="cs-CZ" dirty="0" smtClean="0"/>
              <a:t>psychologova profesionalita</a:t>
            </a:r>
          </a:p>
          <a:p>
            <a:pPr lvl="1"/>
            <a:r>
              <a:rPr lang="cs-CZ" dirty="0" smtClean="0"/>
              <a:t>psychologovy způsobilosti</a:t>
            </a:r>
          </a:p>
          <a:p>
            <a:pPr lvl="1"/>
            <a:r>
              <a:rPr lang="cs-CZ" dirty="0" smtClean="0"/>
              <a:t>profesionální vztah</a:t>
            </a:r>
          </a:p>
          <a:p>
            <a:pPr lvl="1"/>
            <a:r>
              <a:rPr lang="cs-CZ" dirty="0" smtClean="0"/>
              <a:t>průběh spolupráce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4471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při řešení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435280" cy="4159028"/>
          </a:xfrm>
        </p:spPr>
        <p:txBody>
          <a:bodyPr numCol="2">
            <a:normAutofit fontScale="92500"/>
          </a:bodyPr>
          <a:lstStyle/>
          <a:p>
            <a:r>
              <a:rPr lang="cs-CZ" dirty="0" smtClean="0"/>
              <a:t>podle doporučení EFPA</a:t>
            </a:r>
          </a:p>
          <a:p>
            <a:r>
              <a:rPr lang="cs-CZ" dirty="0" smtClean="0"/>
              <a:t>stížnost nepodložená</a:t>
            </a:r>
          </a:p>
          <a:p>
            <a:r>
              <a:rPr lang="cs-CZ" dirty="0" smtClean="0"/>
              <a:t>stížnost podložená, ale žádná sankce</a:t>
            </a:r>
          </a:p>
          <a:p>
            <a:r>
              <a:rPr lang="cs-CZ" dirty="0" smtClean="0"/>
              <a:t>nápravná opatření a sankce</a:t>
            </a:r>
          </a:p>
          <a:p>
            <a:pPr lvl="1"/>
            <a:r>
              <a:rPr lang="cs-CZ" dirty="0" smtClean="0"/>
              <a:t>dohled nad psychologem po určitý čas</a:t>
            </a:r>
          </a:p>
          <a:p>
            <a:pPr lvl="1"/>
            <a:r>
              <a:rPr lang="cs-CZ" dirty="0" smtClean="0"/>
              <a:t>nařízené další vzdělávání</a:t>
            </a:r>
          </a:p>
          <a:p>
            <a:pPr lvl="1"/>
            <a:r>
              <a:rPr lang="cs-CZ" dirty="0" smtClean="0"/>
              <a:t>varování</a:t>
            </a:r>
          </a:p>
          <a:p>
            <a:pPr lvl="1"/>
            <a:r>
              <a:rPr lang="cs-CZ" dirty="0" smtClean="0"/>
              <a:t>důtka</a:t>
            </a:r>
          </a:p>
          <a:p>
            <a:pPr lvl="1"/>
            <a:r>
              <a:rPr lang="cs-CZ" dirty="0" smtClean="0"/>
              <a:t>pokuta</a:t>
            </a:r>
          </a:p>
          <a:p>
            <a:pPr lvl="1"/>
            <a:r>
              <a:rPr lang="cs-CZ" dirty="0" smtClean="0"/>
              <a:t>(dočasné) vyloučení </a:t>
            </a:r>
          </a:p>
          <a:p>
            <a:pPr lvl="1"/>
            <a:r>
              <a:rPr lang="cs-CZ" dirty="0" smtClean="0"/>
              <a:t>ztráta registrace </a:t>
            </a:r>
            <a:r>
              <a:rPr lang="cs-CZ" dirty="0" err="1" smtClean="0"/>
              <a:t>europsychologa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108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komise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různé stupně pravomocí</a:t>
            </a:r>
          </a:p>
          <a:p>
            <a:pPr lvl="1"/>
            <a:r>
              <a:rPr lang="cs-CZ" smtClean="0"/>
              <a:t>monitorovací, vzdělávací funkce</a:t>
            </a:r>
          </a:p>
          <a:p>
            <a:pPr lvl="1"/>
            <a:r>
              <a:rPr lang="cs-CZ" smtClean="0"/>
              <a:t>pravomoc vyšetřovat</a:t>
            </a:r>
          </a:p>
          <a:p>
            <a:pPr lvl="1"/>
            <a:r>
              <a:rPr lang="cs-CZ" smtClean="0"/>
              <a:t>pravomoc vyloučit člena asociace</a:t>
            </a:r>
          </a:p>
          <a:p>
            <a:pPr lvl="1"/>
            <a:r>
              <a:rPr lang="cs-CZ" smtClean="0"/>
              <a:t>pravomoc zakázat výkon činnosti</a:t>
            </a:r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cvičení</a:t>
            </a:r>
            <a:r>
              <a:rPr lang="en-US" dirty="0" smtClean="0"/>
              <a:t> -</a:t>
            </a:r>
            <a:br>
              <a:rPr lang="en-US" dirty="0" smtClean="0"/>
            </a:br>
            <a:r>
              <a:rPr lang="en-US" dirty="0" err="1" smtClean="0"/>
              <a:t>etické</a:t>
            </a:r>
            <a:r>
              <a:rPr lang="en-US" dirty="0" smtClean="0"/>
              <a:t> </a:t>
            </a:r>
            <a:r>
              <a:rPr lang="en-US" dirty="0" err="1"/>
              <a:t>kodexy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je </a:t>
            </a:r>
            <a:r>
              <a:rPr lang="en-US" dirty="0" err="1"/>
              <a:t>kodex</a:t>
            </a:r>
            <a:r>
              <a:rPr lang="en-US" dirty="0"/>
              <a:t> </a:t>
            </a:r>
            <a:r>
              <a:rPr lang="en-US" dirty="0" err="1"/>
              <a:t>členěn</a:t>
            </a:r>
            <a:r>
              <a:rPr lang="en-US" dirty="0"/>
              <a:t>? </a:t>
            </a:r>
          </a:p>
          <a:p>
            <a:r>
              <a:rPr lang="en-US" dirty="0" err="1"/>
              <a:t>obecný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specifický</a:t>
            </a:r>
            <a:r>
              <a:rPr lang="en-US" dirty="0"/>
              <a:t>?</a:t>
            </a:r>
          </a:p>
          <a:p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principy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v </a:t>
            </a:r>
            <a:r>
              <a:rPr lang="en-US" dirty="0" err="1"/>
              <a:t>něm</a:t>
            </a:r>
            <a:r>
              <a:rPr lang="en-US" dirty="0"/>
              <a:t> </a:t>
            </a:r>
            <a:r>
              <a:rPr lang="en-US" dirty="0" err="1"/>
              <a:t>zdůrazněny</a:t>
            </a:r>
            <a:r>
              <a:rPr lang="en-US" dirty="0"/>
              <a:t>?</a:t>
            </a:r>
          </a:p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specifické</a:t>
            </a:r>
            <a:r>
              <a:rPr lang="en-US" dirty="0"/>
              <a:t> </a:t>
            </a:r>
            <a:r>
              <a:rPr lang="en-US" dirty="0" err="1"/>
              <a:t>zásady</a:t>
            </a:r>
            <a:r>
              <a:rPr lang="en-US" dirty="0"/>
              <a:t> pro </a:t>
            </a:r>
            <a:r>
              <a:rPr lang="en-US" dirty="0" err="1"/>
              <a:t>danou</a:t>
            </a:r>
            <a:r>
              <a:rPr lang="en-US" dirty="0"/>
              <a:t> oblast </a:t>
            </a:r>
            <a:r>
              <a:rPr lang="en-US" dirty="0" err="1"/>
              <a:t>působení</a:t>
            </a:r>
            <a:r>
              <a:rPr lang="en-US" dirty="0"/>
              <a:t> </a:t>
            </a:r>
            <a:r>
              <a:rPr lang="en-US" dirty="0" err="1"/>
              <a:t>psychologa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zmíněny</a:t>
            </a:r>
            <a:r>
              <a:rPr lang="en-US" dirty="0"/>
              <a:t>?</a:t>
            </a:r>
          </a:p>
          <a:p>
            <a:r>
              <a:rPr lang="en-US" dirty="0" err="1"/>
              <a:t>jsou</a:t>
            </a:r>
            <a:r>
              <a:rPr lang="en-US" dirty="0"/>
              <a:t> v </a:t>
            </a:r>
            <a:r>
              <a:rPr lang="en-US" dirty="0" err="1"/>
              <a:t>kodexu</a:t>
            </a:r>
            <a:r>
              <a:rPr lang="en-US" dirty="0"/>
              <a:t> </a:t>
            </a:r>
            <a:r>
              <a:rPr lang="en-US" dirty="0" err="1"/>
              <a:t>uvedeny</a:t>
            </a:r>
            <a:r>
              <a:rPr lang="en-US" dirty="0"/>
              <a:t> </a:t>
            </a:r>
            <a:r>
              <a:rPr lang="en-US" dirty="0" err="1"/>
              <a:t>postupy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porušení</a:t>
            </a:r>
            <a:r>
              <a:rPr lang="en-US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psychologické činnosti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seberegulace</a:t>
            </a:r>
          </a:p>
          <a:p>
            <a:r>
              <a:rPr lang="cs-CZ" smtClean="0"/>
              <a:t>dohlížení na kolegy (neformálně)</a:t>
            </a:r>
          </a:p>
          <a:p>
            <a:r>
              <a:rPr lang="cs-CZ" smtClean="0"/>
              <a:t>formální mechanismy:</a:t>
            </a:r>
          </a:p>
          <a:p>
            <a:pPr lvl="1"/>
            <a:r>
              <a:rPr lang="cs-CZ" smtClean="0"/>
              <a:t>obecné zákony </a:t>
            </a:r>
          </a:p>
          <a:p>
            <a:pPr lvl="1"/>
            <a:r>
              <a:rPr lang="cs-CZ" smtClean="0"/>
              <a:t>konkrétní zákony</a:t>
            </a:r>
          </a:p>
          <a:p>
            <a:pPr lvl="1"/>
            <a:r>
              <a:rPr lang="cs-CZ" smtClean="0"/>
              <a:t>etické komise institucí/asociací</a:t>
            </a:r>
          </a:p>
          <a:p>
            <a:pPr lvl="1"/>
            <a:r>
              <a:rPr lang="cs-CZ" smtClean="0"/>
              <a:t>instituce vydávající licence k provozování psychologické činnosti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r>
              <a:rPr lang="cs-CZ" smtClean="0"/>
              <a:t>podle Gorlina (1994) společná témata:</a:t>
            </a:r>
          </a:p>
          <a:p>
            <a:pPr lvl="1"/>
            <a:r>
              <a:rPr lang="cs-CZ" smtClean="0"/>
              <a:t>dobro/prospěch klienta</a:t>
            </a:r>
          </a:p>
          <a:p>
            <a:pPr lvl="1"/>
            <a:r>
              <a:rPr lang="cs-CZ" smtClean="0"/>
              <a:t>kompetence psychologa</a:t>
            </a:r>
          </a:p>
          <a:p>
            <a:pPr lvl="1"/>
            <a:r>
              <a:rPr lang="cs-CZ" smtClean="0"/>
              <a:t>nepoškodit</a:t>
            </a:r>
          </a:p>
          <a:p>
            <a:pPr lvl="1"/>
            <a:r>
              <a:rPr lang="cs-CZ" smtClean="0"/>
              <a:t>důvěrnost </a:t>
            </a:r>
          </a:p>
          <a:p>
            <a:pPr lvl="1"/>
            <a:r>
              <a:rPr lang="cs-CZ" smtClean="0"/>
              <a:t>zodpovědnost</a:t>
            </a:r>
          </a:p>
          <a:p>
            <a:pPr lvl="1"/>
            <a:r>
              <a:rPr lang="cs-CZ" smtClean="0"/>
              <a:t>vyhýbání se využívání klientů</a:t>
            </a:r>
          </a:p>
          <a:p>
            <a:pPr lvl="1"/>
            <a:r>
              <a:rPr lang="cs-CZ" smtClean="0"/>
              <a:t>kvalita péče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vzdělávání psychologů</a:t>
            </a:r>
          </a:p>
          <a:p>
            <a:pPr lvl="1"/>
            <a:r>
              <a:rPr lang="cs-CZ" smtClean="0"/>
              <a:t>opora pro posuzování etických přestupků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etický kodex EFPA </a:t>
            </a:r>
          </a:p>
          <a:p>
            <a:r>
              <a:rPr lang="cs-CZ" smtClean="0"/>
              <a:t>etický kodex APA</a:t>
            </a:r>
          </a:p>
          <a:p>
            <a:r>
              <a:rPr lang="cs-CZ" smtClean="0"/>
              <a:t>etický kodex ČMPS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etické kodexy jednotlivých psychologických asociací (např. Asociace klinických psychologů)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kodex APA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46237"/>
            <a:ext cx="8435280" cy="4526280"/>
          </a:xfrm>
        </p:spPr>
        <p:txBody>
          <a:bodyPr/>
          <a:lstStyle/>
          <a:p>
            <a:r>
              <a:rPr lang="en-US"/>
              <a:t>2002 (+ dodatky 2010)</a:t>
            </a:r>
          </a:p>
          <a:p>
            <a:r>
              <a:rPr lang="cs-CZ"/>
              <a:t>úvod a preambule </a:t>
            </a:r>
          </a:p>
          <a:p>
            <a:r>
              <a:rPr lang="cs-CZ"/>
              <a:t>5 </a:t>
            </a:r>
            <a:r>
              <a:rPr lang="cs-CZ" u="sng"/>
              <a:t>obecných principů </a:t>
            </a:r>
            <a:r>
              <a:rPr lang="cs-CZ"/>
              <a:t>(beneficence a nonmaleficence, oddanost a odpovědnost, integrita, spravedlnost, respekt k lidským právům a důstojnosti člověka) </a:t>
            </a:r>
          </a:p>
          <a:p>
            <a:r>
              <a:rPr lang="cs-CZ"/>
              <a:t>10 </a:t>
            </a:r>
            <a:r>
              <a:rPr lang="cs-CZ" u="sng"/>
              <a:t>specifických etických standardů</a:t>
            </a:r>
            <a:r>
              <a:rPr lang="en-US" u="sng">
                <a:effectLst/>
              </a:rPr>
              <a:t> </a:t>
            </a:r>
            <a:r>
              <a:rPr lang="en-US">
                <a:effectLst/>
              </a:rPr>
              <a:t>– konkrétní, vymahatelné, porušení zakládá sankce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488173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373</TotalTime>
  <Words>373</Words>
  <Application>Microsoft Macintosh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Rockwell</vt:lpstr>
      <vt:lpstr>Wingdings 2</vt:lpstr>
      <vt:lpstr>Lití písma</vt:lpstr>
      <vt:lpstr>Etika v psychologii</vt:lpstr>
      <vt:lpstr>regulace psychologické činnosti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etický kodex APA</vt:lpstr>
      <vt:lpstr>etický metakodex EFPA</vt:lpstr>
      <vt:lpstr>Etický kodex ČMPS</vt:lpstr>
      <vt:lpstr>Výstupy při řešení přestupku</vt:lpstr>
      <vt:lpstr>etické komise</vt:lpstr>
      <vt:lpstr>cvičení - etické kodexy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Uživatel Microsoft Office</cp:lastModifiedBy>
  <cp:revision>57</cp:revision>
  <dcterms:created xsi:type="dcterms:W3CDTF">2010-09-28T19:07:36Z</dcterms:created>
  <dcterms:modified xsi:type="dcterms:W3CDTF">2018-03-12T06:59:42Z</dcterms:modified>
</cp:coreProperties>
</file>