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0" r:id="rId5"/>
    <p:sldId id="260" r:id="rId6"/>
    <p:sldId id="265" r:id="rId7"/>
    <p:sldId id="261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FC5-F05E-4690-B4B6-DDDFE736B1F4}" type="datetimeFigureOut">
              <a:rPr lang="cs-CZ" smtClean="0"/>
              <a:t>3.4.2018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ACA1-B188-4EB5-80DD-F5946AA2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49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FC5-F05E-4690-B4B6-DDDFE736B1F4}" type="datetimeFigureOut">
              <a:rPr lang="cs-CZ" smtClean="0"/>
              <a:t>3.4.2018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ACA1-B188-4EB5-80DD-F5946AA2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47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FC5-F05E-4690-B4B6-DDDFE736B1F4}" type="datetimeFigureOut">
              <a:rPr lang="cs-CZ" smtClean="0"/>
              <a:t>3.4.2018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ACA1-B188-4EB5-80DD-F5946AA2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11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FC5-F05E-4690-B4B6-DDDFE736B1F4}" type="datetimeFigureOut">
              <a:rPr lang="cs-CZ" smtClean="0"/>
              <a:t>3.4.2018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ACA1-B188-4EB5-80DD-F5946AA2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74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FC5-F05E-4690-B4B6-DDDFE736B1F4}" type="datetimeFigureOut">
              <a:rPr lang="cs-CZ" smtClean="0"/>
              <a:t>3.4.2018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ACA1-B188-4EB5-80DD-F5946AA2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4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FC5-F05E-4690-B4B6-DDDFE736B1F4}" type="datetimeFigureOut">
              <a:rPr lang="cs-CZ" smtClean="0"/>
              <a:t>3.4.2018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ACA1-B188-4EB5-80DD-F5946AA2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00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FC5-F05E-4690-B4B6-DDDFE736B1F4}" type="datetimeFigureOut">
              <a:rPr lang="cs-CZ" smtClean="0"/>
              <a:t>3.4.2018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ACA1-B188-4EB5-80DD-F5946AA2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46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FC5-F05E-4690-B4B6-DDDFE736B1F4}" type="datetimeFigureOut">
              <a:rPr lang="cs-CZ" smtClean="0"/>
              <a:t>3.4.2018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ACA1-B188-4EB5-80DD-F5946AA2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FC5-F05E-4690-B4B6-DDDFE736B1F4}" type="datetimeFigureOut">
              <a:rPr lang="cs-CZ" smtClean="0"/>
              <a:t>3.4.2018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ACA1-B188-4EB5-80DD-F5946AA2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75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FC5-F05E-4690-B4B6-DDDFE736B1F4}" type="datetimeFigureOut">
              <a:rPr lang="cs-CZ" smtClean="0"/>
              <a:t>3.4.2018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ACA1-B188-4EB5-80DD-F5946AA2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04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AFC5-F05E-4690-B4B6-DDDFE736B1F4}" type="datetimeFigureOut">
              <a:rPr lang="cs-CZ" smtClean="0"/>
              <a:t>3.4.2018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ACA1-B188-4EB5-80DD-F5946AA2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85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AFC5-F05E-4690-B4B6-DDDFE736B1F4}" type="datetimeFigureOut">
              <a:rPr lang="cs-CZ" smtClean="0"/>
              <a:t>3.4.2018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7ACA1-B188-4EB5-80DD-F5946AA2A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947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5ApYxkU-U" TargetMode="External"/><Relationship Id="rId2" Type="http://schemas.openxmlformats.org/officeDocument/2006/relationships/hyperlink" Target="https://www.youtube.com/watch?v=wJPpW1bBTR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ESICk9M2U" TargetMode="External"/><Relationship Id="rId2" Type="http://schemas.openxmlformats.org/officeDocument/2006/relationships/hyperlink" Target="https://www.youtube.com/watch?v=XL3a0WWJG3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youtube.com/watch?v=1XLyCDsKhGo&amp;index=7&amp;list=PLjHdPL8MePTw2oXzGIp0WTENwxA-YX2nB" TargetMode="External"/><Relationship Id="rId2" Type="http://schemas.openxmlformats.org/officeDocument/2006/relationships/hyperlink" Target="https://www.youtube.com/watch?v=zIE-5hg7Fo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nVyANe0ZnE&amp;index=8&amp;list=PLjHdPL8MePTw2oXzGIp0WTENwxA-YX2nB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FF48D9-6A92-4462-8127-29B99BF0D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Hrdinná 80. léta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5D181ED-6F2B-478E-BF64-3BBF9218F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mýtus Davida (a Goliáše)</a:t>
            </a:r>
          </a:p>
        </p:txBody>
      </p:sp>
    </p:spTree>
    <p:extLst>
      <p:ext uri="{BB962C8B-B14F-4D97-AF65-F5344CB8AC3E}">
        <p14:creationId xmlns:p14="http://schemas.microsoft.com/office/powerpoint/2010/main" val="6037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64EE8D-F5ED-4B3D-8133-D25A284B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265" y="2766218"/>
            <a:ext cx="1731497" cy="1325563"/>
          </a:xfrm>
        </p:spPr>
        <p:txBody>
          <a:bodyPr/>
          <a:lstStyle/>
          <a:p>
            <a:r>
              <a:rPr lang="cs-CZ" dirty="0"/>
              <a:t>rivalita</a:t>
            </a:r>
          </a:p>
        </p:txBody>
      </p:sp>
      <p:pic>
        <p:nvPicPr>
          <p:cNvPr id="3074" name="Picture 2" descr="434714-ibm-vs-apple-1984">
            <a:extLst>
              <a:ext uri="{FF2B5EF4-FFF2-40B4-BE49-F238E27FC236}">
                <a16:creationId xmlns:a16="http://schemas.microsoft.com/office/drawing/2014/main" xmlns="" id="{04CA6613-99E4-4100-8E14-EE736DAD94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19" y="168812"/>
            <a:ext cx="3578762" cy="534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1E7B3E5-DE25-4C45-BC79-0DE9F355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12" y="563742"/>
            <a:ext cx="2711694" cy="20244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BD77C3C-E16A-4ED9-9599-8328B3F8A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094" y="563742"/>
            <a:ext cx="3101936" cy="23158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5E0C6AC-5944-46C9-9972-1B31BD490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65" y="4269772"/>
            <a:ext cx="3354704" cy="18870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977B0C7-A68A-4DB4-9F1E-AFC03E0A7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672" y="4690697"/>
            <a:ext cx="2664655" cy="19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0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68B82B3-BA81-4792-BF67-5C5C2C09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G. </a:t>
            </a:r>
            <a:r>
              <a:rPr lang="cs-CZ" dirty="0" err="1"/>
              <a:t>Orwel</a:t>
            </a:r>
            <a:r>
              <a:rPr lang="cs-CZ" dirty="0"/>
              <a:t>: </a:t>
            </a:r>
            <a:r>
              <a:rPr lang="cs-CZ" i="1" dirty="0"/>
              <a:t>1984</a:t>
            </a:r>
            <a:r>
              <a:rPr lang="cs-CZ" dirty="0"/>
              <a:t> a </a:t>
            </a:r>
            <a:r>
              <a:rPr lang="cs-CZ" i="1" dirty="0" err="1"/>
              <a:t>Metropolis</a:t>
            </a:r>
            <a:r>
              <a:rPr lang="cs-CZ" dirty="0"/>
              <a:t> (1927, Fritz Lang) a </a:t>
            </a:r>
            <a:r>
              <a:rPr lang="cs-CZ" i="1" dirty="0"/>
              <a:t>Pink </a:t>
            </a:r>
            <a:r>
              <a:rPr lang="cs-CZ" i="1" dirty="0" err="1"/>
              <a:t>Floyd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Wall </a:t>
            </a:r>
            <a:r>
              <a:rPr lang="cs-CZ" dirty="0"/>
              <a:t>(Alan </a:t>
            </a:r>
            <a:r>
              <a:rPr lang="cs-CZ" dirty="0" err="1"/>
              <a:t>Parker</a:t>
            </a:r>
            <a:r>
              <a:rPr lang="cs-CZ" dirty="0"/>
              <a:t>, 1982)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11A0FA1-234E-47A5-BDF1-4780980F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https://www.youtube.com/watch?v=wJPpW1bBTRI</a:t>
            </a:r>
            <a:r>
              <a:rPr lang="cs-CZ" dirty="0"/>
              <a:t> (směna)</a:t>
            </a:r>
          </a:p>
          <a:p>
            <a:r>
              <a:rPr lang="cs-CZ" dirty="0">
                <a:hlinkClick r:id="rId3"/>
              </a:rPr>
              <a:t>https://www.youtube.com/watch?v=YR5ApYxkU-U</a:t>
            </a:r>
            <a:r>
              <a:rPr lang="cs-CZ" dirty="0"/>
              <a:t> (min 2:24)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33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reklamy I a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Packardismus</a:t>
            </a:r>
            <a:r>
              <a:rPr lang="cs-CZ" dirty="0"/>
              <a:t> – SKRÝVANĚ vnucené potřeby, fetišismus komodit (útok na podvědomí)</a:t>
            </a:r>
          </a:p>
          <a:p>
            <a:r>
              <a:rPr lang="cs-CZ" dirty="0"/>
              <a:t>Proměna občana (účastnícího se veřejného života) na pasívního konzumenta (reklama jako hypnóza)</a:t>
            </a:r>
          </a:p>
          <a:p>
            <a:r>
              <a:rPr lang="cs-CZ" dirty="0"/>
              <a:t>Mytologie (komodity na sebe berou významy hodnot bez referenta)</a:t>
            </a:r>
          </a:p>
          <a:p>
            <a:r>
              <a:rPr lang="cs-CZ" dirty="0"/>
              <a:t>Charakter média standardizuje („mechanizuje“) diváka (účastníka komunikace)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2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yemylife.com/sitebuildercontent/sitebuilderpictures/chi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66" y="1027906"/>
            <a:ext cx="4459952" cy="58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Williamsonová</a:t>
            </a:r>
            <a:r>
              <a:rPr lang="cs-CZ" dirty="0"/>
              <a:t>: </a:t>
            </a:r>
            <a:r>
              <a:rPr lang="cs-CZ" dirty="0" err="1"/>
              <a:t>cooked</a:t>
            </a:r>
            <a:r>
              <a:rPr lang="cs-CZ" dirty="0"/>
              <a:t> and </a:t>
            </a:r>
            <a:r>
              <a:rPr lang="cs-CZ" dirty="0" err="1"/>
              <a:t>raw</a:t>
            </a:r>
            <a:r>
              <a:rPr lang="cs-CZ" dirty="0"/>
              <a:t> – reakce reklamního průmyslu na kritiku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Claude </a:t>
            </a:r>
            <a:r>
              <a:rPr lang="cs-CZ" dirty="0" err="1"/>
              <a:t>Lévy-Strauss</a:t>
            </a:r>
            <a:r>
              <a:rPr lang="cs-CZ" dirty="0"/>
              <a:t>: vařené a syrové</a:t>
            </a:r>
          </a:p>
          <a:p>
            <a:r>
              <a:rPr lang="cs-CZ" dirty="0"/>
              <a:t>Judith </a:t>
            </a:r>
            <a:r>
              <a:rPr lang="cs-CZ" dirty="0" err="1"/>
              <a:t>Williamsonová</a:t>
            </a:r>
            <a:r>
              <a:rPr lang="cs-CZ" dirty="0"/>
              <a:t>: </a:t>
            </a:r>
            <a:r>
              <a:rPr lang="cs-CZ" dirty="0" err="1"/>
              <a:t>cooking</a:t>
            </a:r>
            <a:r>
              <a:rPr lang="cs-CZ" dirty="0"/>
              <a:t> </a:t>
            </a:r>
            <a:r>
              <a:rPr lang="cs-CZ" dirty="0" err="1"/>
              <a:t>nature</a:t>
            </a:r>
            <a:endParaRPr lang="cs-CZ" dirty="0"/>
          </a:p>
        </p:txBody>
      </p:sp>
      <p:pic>
        <p:nvPicPr>
          <p:cNvPr id="1028" name="Picture 4" descr="http://www.oldshopstuff.com/Portals/49/ListingImages/FullSize/16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886" y="2971105"/>
            <a:ext cx="2915171" cy="38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chanel no 5 deneu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5" y="86117"/>
            <a:ext cx="1926895" cy="27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230" y="412313"/>
            <a:ext cx="3329471" cy="45502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561" y="86117"/>
            <a:ext cx="5176234" cy="67679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66" y="412313"/>
            <a:ext cx="4435958" cy="607025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68214" y="5215944"/>
            <a:ext cx="1558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Catheine</a:t>
            </a:r>
            <a:r>
              <a:rPr lang="cs-CZ" dirty="0" smtClean="0"/>
              <a:t> </a:t>
            </a:r>
            <a:r>
              <a:rPr lang="cs-CZ" dirty="0" err="1" smtClean="0"/>
              <a:t>Denevue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Margaux</a:t>
            </a:r>
            <a:r>
              <a:rPr lang="cs-CZ" dirty="0" smtClean="0"/>
              <a:t> </a:t>
            </a:r>
            <a:r>
              <a:rPr lang="cs-CZ" dirty="0" err="1" smtClean="0"/>
              <a:t>Hemingway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81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4732" y="365125"/>
            <a:ext cx="6009068" cy="1325563"/>
          </a:xfrm>
        </p:spPr>
        <p:txBody>
          <a:bodyPr/>
          <a:lstStyle/>
          <a:p>
            <a:r>
              <a:rPr lang="cs-CZ" dirty="0"/>
              <a:t>Revolta 80.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40740" y="1825625"/>
            <a:ext cx="611306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Stařeny: tradiční zástupkyně těch kdo mluví: kultura jako elitní (zkostnatělá) skupina</a:t>
            </a:r>
          </a:p>
          <a:p>
            <a:r>
              <a:rPr lang="cs-CZ" dirty="0"/>
              <a:t>Rozvázat pouta této kultury, vymanit se zpod kontroly civilizace (protiklad civilizace </a:t>
            </a:r>
            <a:r>
              <a:rPr lang="cs-CZ" dirty="0" err="1"/>
              <a:t>contra</a:t>
            </a:r>
            <a:r>
              <a:rPr lang="cs-CZ" dirty="0"/>
              <a:t> sebevyjádření)</a:t>
            </a:r>
          </a:p>
          <a:p>
            <a:r>
              <a:rPr lang="cs-CZ" dirty="0"/>
              <a:t>Hrdina 80. let: pláče, směje se nahlas, křičí, nadává, uštědřuje rány, nevyznává strategickou diplomacii ani společenské struktury a organizace, pravdu potvrzuje srdcem, </a:t>
            </a:r>
            <a:r>
              <a:rPr lang="cs-CZ" u="sng" dirty="0"/>
              <a:t>gesty</a:t>
            </a:r>
            <a:r>
              <a:rPr lang="cs-CZ" dirty="0"/>
              <a:t> a emocemi (ne rozumem a slovy), spontánně utváří menší sociální útvary (blížící se gangům)</a:t>
            </a:r>
          </a:p>
        </p:txBody>
      </p:sp>
      <p:pic>
        <p:nvPicPr>
          <p:cNvPr id="2052" name="Picture 4" descr="http://2.bp.blogspot.com/-FeYDrmCx6Zw/U_IDDFwJ0wI/AAAAAAAANB4/qlSZ8bukvWo/s1600/old%2Bladies%2Bsophia%2Bby%2Bcoty%2B1985%2Bad%2Beb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35"/>
            <a:ext cx="5240740" cy="68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96F8A0-AB46-4CEF-BA0A-DF8EA97C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0520F2-4760-466B-964F-4B99300F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Osobnost , image, styl</a:t>
            </a:r>
          </a:p>
          <a:p>
            <a:r>
              <a:rPr lang="cs-CZ" dirty="0"/>
              <a:t>Osobnosti umění (skandální povaha ikon, ikonická povaha skandálu…)</a:t>
            </a:r>
          </a:p>
          <a:p>
            <a:r>
              <a:rPr lang="cs-CZ" dirty="0"/>
              <a:t>Osobnosti firem, značek a reklamních agentur</a:t>
            </a:r>
          </a:p>
        </p:txBody>
      </p:sp>
    </p:spTree>
    <p:extLst>
      <p:ext uri="{BB962C8B-B14F-4D97-AF65-F5344CB8AC3E}">
        <p14:creationId xmlns:p14="http://schemas.microsoft.com/office/powerpoint/2010/main" val="24455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G. </a:t>
            </a:r>
            <a:r>
              <a:rPr lang="cs-CZ" dirty="0" err="1"/>
              <a:t>Lipovetsky</a:t>
            </a:r>
            <a:r>
              <a:rPr lang="cs-CZ" dirty="0"/>
              <a:t> snímá vinu? </a:t>
            </a:r>
            <a:r>
              <a:rPr lang="cs-CZ" sz="2000" b="1" dirty="0">
                <a:solidFill>
                  <a:srgbClr val="FF0000"/>
                </a:solidFill>
              </a:rPr>
              <a:t>(TEXT: s. 297)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Postmoderní pohled: reklama jako </a:t>
            </a:r>
            <a:r>
              <a:rPr lang="cs-CZ" i="1" dirty="0"/>
              <a:t>dobrodružství každodennosti </a:t>
            </a:r>
            <a:r>
              <a:rPr lang="cs-CZ" dirty="0"/>
              <a:t>(Catherine </a:t>
            </a:r>
            <a:r>
              <a:rPr lang="cs-CZ" dirty="0" err="1"/>
              <a:t>Bidou</a:t>
            </a:r>
            <a:r>
              <a:rPr lang="cs-CZ" dirty="0"/>
              <a:t>, alternativní třída a společenský trend 80. let)</a:t>
            </a:r>
          </a:p>
          <a:p>
            <a:endParaRPr lang="cs-CZ" dirty="0"/>
          </a:p>
          <a:p>
            <a:r>
              <a:rPr lang="cs-CZ" dirty="0"/>
              <a:t>možnost sám si zvolit vlastní způsob života</a:t>
            </a:r>
          </a:p>
          <a:p>
            <a:r>
              <a:rPr lang="cs-CZ" dirty="0"/>
              <a:t> nesmírné zaujetí pro </a:t>
            </a:r>
            <a:r>
              <a:rPr lang="cs-CZ" i="1" dirty="0"/>
              <a:t>rozvoj</a:t>
            </a:r>
            <a:r>
              <a:rPr lang="cs-CZ" dirty="0"/>
              <a:t> (vzhled) vlastní osobnosti</a:t>
            </a:r>
          </a:p>
          <a:p>
            <a:r>
              <a:rPr lang="cs-CZ" dirty="0">
                <a:hlinkClick r:id="rId2"/>
              </a:rPr>
              <a:t>https://www.youtube.com/watch?v=XL3a0WWJG3Y</a:t>
            </a:r>
            <a:endParaRPr lang="cs-CZ" dirty="0"/>
          </a:p>
          <a:p>
            <a:endParaRPr lang="cs-CZ" dirty="0"/>
          </a:p>
          <a:p>
            <a:r>
              <a:rPr lang="cs-CZ" dirty="0"/>
              <a:t>Reklama </a:t>
            </a:r>
            <a:r>
              <a:rPr lang="cs-CZ" i="1" dirty="0"/>
              <a:t>rozmarů</a:t>
            </a:r>
            <a:r>
              <a:rPr lang="cs-CZ" dirty="0"/>
              <a:t>: mýtus destrukce a mýtus prožitku</a:t>
            </a:r>
          </a:p>
          <a:p>
            <a:r>
              <a:rPr lang="cs-CZ" dirty="0">
                <a:hlinkClick r:id="rId3"/>
              </a:rPr>
              <a:t>https://www.youtube.com/watch?v=a-ESICk9M2U</a:t>
            </a:r>
            <a:r>
              <a:rPr lang="cs-CZ" dirty="0"/>
              <a:t> (5:14 a 5:54)</a:t>
            </a:r>
          </a:p>
          <a:p>
            <a:pPr marL="0" indent="0">
              <a:buNone/>
            </a:pPr>
            <a:r>
              <a:rPr lang="cs-CZ" dirty="0"/>
              <a:t>	Nestlé </a:t>
            </a:r>
            <a:r>
              <a:rPr lang="cs-CZ" dirty="0" err="1"/>
              <a:t>Crunch</a:t>
            </a:r>
            <a:r>
              <a:rPr lang="cs-CZ" dirty="0"/>
              <a:t>, 1984 rež. Jean-Paul </a:t>
            </a:r>
            <a:r>
              <a:rPr lang="cs-CZ" dirty="0" err="1"/>
              <a:t>Goude</a:t>
            </a:r>
            <a:r>
              <a:rPr lang="cs-CZ" dirty="0"/>
              <a:t> pro Lea </a:t>
            </a:r>
            <a:r>
              <a:rPr lang="cs-CZ" dirty="0" err="1"/>
              <a:t>Burnetta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	sýr Tartare, 1985, („</a:t>
            </a:r>
            <a:r>
              <a:rPr lang="cs-CZ" i="1" dirty="0"/>
              <a:t>osvěž mě</a:t>
            </a:r>
            <a:r>
              <a:rPr lang="cs-CZ" dirty="0"/>
              <a:t>“) </a:t>
            </a:r>
            <a:r>
              <a:rPr lang="cs-CZ" dirty="0" err="1"/>
              <a:t>Ogilvy</a:t>
            </a:r>
            <a:r>
              <a:rPr lang="cs-CZ" dirty="0"/>
              <a:t> &amp; </a:t>
            </a:r>
            <a:r>
              <a:rPr lang="cs-CZ" dirty="0" err="1"/>
              <a:t>Mather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24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512905-17B2-4B06-A61B-37837FD0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1984 a Apple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D7B05B2-2366-4EA7-836F-531399F75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https://www.youtube.com/watch?v=zIE-5hg7FoA</a:t>
            </a:r>
            <a:endParaRPr lang="cs-CZ" dirty="0"/>
          </a:p>
          <a:p>
            <a:r>
              <a:rPr lang="cs-CZ" dirty="0"/>
              <a:t>Super </a:t>
            </a:r>
            <a:r>
              <a:rPr lang="cs-CZ" dirty="0" err="1"/>
              <a:t>Bowl</a:t>
            </a:r>
            <a:r>
              <a:rPr lang="cs-CZ" dirty="0"/>
              <a:t> </a:t>
            </a:r>
          </a:p>
          <a:p>
            <a:r>
              <a:rPr lang="cs-CZ" dirty="0" err="1"/>
              <a:t>Lee</a:t>
            </a:r>
            <a:r>
              <a:rPr lang="cs-CZ" dirty="0"/>
              <a:t> </a:t>
            </a:r>
            <a:r>
              <a:rPr lang="cs-CZ" dirty="0" err="1"/>
              <a:t>Clow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kreativec TBWA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81B339A-5A06-4625-BA1F-1778ECED6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909" y="2582299"/>
            <a:ext cx="4144181" cy="309794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CA86229F-391F-47E9-B082-18D9F87A1549}"/>
              </a:ext>
            </a:extLst>
          </p:cNvPr>
          <p:cNvSpPr txBox="1"/>
          <p:nvPr/>
        </p:nvSpPr>
        <p:spPr>
          <a:xfrm>
            <a:off x="4793812" y="5873254"/>
            <a:ext cx="26043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TBWA  (</a:t>
            </a:r>
            <a:r>
              <a:rPr lang="cs-CZ" dirty="0" err="1"/>
              <a:t>zal</a:t>
            </a:r>
            <a:r>
              <a:rPr lang="cs-CZ" dirty="0"/>
              <a:t>. 1970 Paříž, od 1993 pod </a:t>
            </a:r>
            <a:r>
              <a:rPr lang="cs-CZ" dirty="0" err="1"/>
              <a:t>Omnicom</a:t>
            </a:r>
            <a:r>
              <a:rPr lang="cs-CZ" dirty="0"/>
              <a:t> </a:t>
            </a:r>
            <a:r>
              <a:rPr lang="cs-CZ" dirty="0" err="1"/>
              <a:t>Gr</a:t>
            </a:r>
            <a:r>
              <a:rPr lang="cs-CZ" dirty="0"/>
              <a:t>.)</a:t>
            </a:r>
          </a:p>
          <a:p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2460430-0E2C-4053-89C2-83147C4FE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20" y="3701544"/>
            <a:ext cx="2217128" cy="293153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7111A6BB-D60C-4806-9B73-E288B26FA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86" y="-27561"/>
            <a:ext cx="2398814" cy="357143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594AF263-216B-4AA9-9523-F5442406221F}"/>
              </a:ext>
            </a:extLst>
          </p:cNvPr>
          <p:cNvSpPr txBox="1"/>
          <p:nvPr/>
        </p:nvSpPr>
        <p:spPr>
          <a:xfrm>
            <a:off x="8324692" y="3013759"/>
            <a:ext cx="33941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Ridley</a:t>
            </a:r>
            <a:r>
              <a:rPr lang="cs-CZ" dirty="0"/>
              <a:t> </a:t>
            </a:r>
            <a:r>
              <a:rPr lang="cs-CZ" dirty="0" err="1"/>
              <a:t>Scott</a:t>
            </a:r>
            <a:r>
              <a:rPr lang="cs-CZ" dirty="0"/>
              <a:t>:</a:t>
            </a:r>
          </a:p>
          <a:p>
            <a:r>
              <a:rPr lang="cs-CZ" i="1" dirty="0" err="1"/>
              <a:t>Alien</a:t>
            </a:r>
            <a:r>
              <a:rPr lang="cs-CZ" dirty="0"/>
              <a:t> 1979, </a:t>
            </a:r>
          </a:p>
          <a:p>
            <a:r>
              <a:rPr lang="cs-CZ" i="1" dirty="0" err="1"/>
              <a:t>Blade</a:t>
            </a:r>
            <a:r>
              <a:rPr lang="cs-CZ" i="1" dirty="0"/>
              <a:t> </a:t>
            </a:r>
            <a:r>
              <a:rPr lang="cs-CZ" i="1" dirty="0" err="1"/>
              <a:t>Runner</a:t>
            </a:r>
            <a:r>
              <a:rPr lang="cs-CZ" i="1" dirty="0"/>
              <a:t> </a:t>
            </a:r>
            <a:r>
              <a:rPr lang="cs-CZ" dirty="0"/>
              <a:t>1982</a:t>
            </a:r>
          </a:p>
          <a:p>
            <a:endParaRPr lang="cs-CZ" dirty="0"/>
          </a:p>
          <a:p>
            <a:r>
              <a:rPr lang="cs-CZ" u="sng" dirty="0">
                <a:hlinkClick r:id="rId6"/>
              </a:rPr>
              <a:t>https://www.youtube.com/watch?v=JnVyANe0ZnE&amp;index=8&amp;list=PLjHdPL8MePTw2oXzGIp0WTENwxA-YX2nB</a:t>
            </a:r>
            <a:r>
              <a:rPr lang="cs-CZ" dirty="0"/>
              <a:t> (</a:t>
            </a:r>
            <a:r>
              <a:rPr lang="cs-CZ" dirty="0" err="1"/>
              <a:t>pol</a:t>
            </a:r>
            <a:r>
              <a:rPr lang="cs-CZ" dirty="0"/>
              <a:t> 80.let)</a:t>
            </a:r>
          </a:p>
          <a:p>
            <a:endParaRPr lang="cs-CZ" dirty="0"/>
          </a:p>
          <a:p>
            <a:r>
              <a:rPr lang="cs-CZ" u="sng" dirty="0">
                <a:hlinkClick r:id="rId7"/>
              </a:rPr>
              <a:t>https://www.youtube.com/watch?v=1XLyCDsKhGo&amp;index=7&amp;list=PLjHdPL8MePTw2oXzGIp0WTENwxA-YX2nB</a:t>
            </a:r>
            <a:r>
              <a:rPr lang="cs-CZ" u="sng" dirty="0"/>
              <a:t> </a:t>
            </a:r>
            <a:r>
              <a:rPr lang="cs-CZ" dirty="0"/>
              <a:t>(1990)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3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5C9CDD-F187-42A4-8E2E-F32A4C50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465" y="495280"/>
            <a:ext cx="5501640" cy="1325563"/>
          </a:xfrm>
        </p:spPr>
        <p:txBody>
          <a:bodyPr/>
          <a:lstStyle/>
          <a:p>
            <a:r>
              <a:rPr lang="cs-CZ" dirty="0"/>
              <a:t>Od 1980</a:t>
            </a:r>
          </a:p>
        </p:txBody>
      </p:sp>
      <p:pic>
        <p:nvPicPr>
          <p:cNvPr id="2050" name="Picture 2" descr="absolut_perfection">
            <a:extLst>
              <a:ext uri="{FF2B5EF4-FFF2-40B4-BE49-F238E27FC236}">
                <a16:creationId xmlns:a16="http://schemas.microsoft.com/office/drawing/2014/main" xmlns="" id="{FA9655A9-4B21-411A-B3D6-56DBB4298B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76"/>
            <a:ext cx="5269465" cy="67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CC327C0-AC05-4B6A-8BA8-8C42F9A65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809" y="495280"/>
            <a:ext cx="4494685" cy="59975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375E4D2-B113-4D16-BDB9-27A8B5ADF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90688"/>
            <a:ext cx="3048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30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</TotalTime>
  <Words>359</Words>
  <Application>Microsoft Office PowerPoint</Application>
  <PresentationFormat>Širokoúhlá obrazovka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Hrdinná 80. léta</vt:lpstr>
      <vt:lpstr>Kritika reklamy I a II</vt:lpstr>
      <vt:lpstr>Williamsonová: cooked and raw – reakce reklamního průmyslu na kritiku</vt:lpstr>
      <vt:lpstr>Prezentace aplikace PowerPoint</vt:lpstr>
      <vt:lpstr>Revolta 80. let</vt:lpstr>
      <vt:lpstr>Osobnost</vt:lpstr>
      <vt:lpstr>G. Lipovetsky snímá vinu? (TEXT: s. 297)</vt:lpstr>
      <vt:lpstr>1984 a Apple</vt:lpstr>
      <vt:lpstr>Od 1980</vt:lpstr>
      <vt:lpstr>rivalita</vt:lpstr>
      <vt:lpstr>G. Orwel: 1984 a Metropolis (1927, Fritz Lang) a Pink Floyd: The Wall (Alan Parker, 1982)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80. léta</dc:title>
  <dc:creator>Helena</dc:creator>
  <cp:lastModifiedBy>Vladimír Maňas</cp:lastModifiedBy>
  <cp:revision>25</cp:revision>
  <dcterms:created xsi:type="dcterms:W3CDTF">2018-04-02T19:15:29Z</dcterms:created>
  <dcterms:modified xsi:type="dcterms:W3CDTF">2018-04-03T07:15:10Z</dcterms:modified>
</cp:coreProperties>
</file>