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5" r:id="rId2"/>
    <p:sldId id="256" r:id="rId3"/>
    <p:sldId id="257" r:id="rId4"/>
    <p:sldId id="300" r:id="rId5"/>
    <p:sldId id="301" r:id="rId6"/>
    <p:sldId id="258" r:id="rId7"/>
    <p:sldId id="259" r:id="rId8"/>
    <p:sldId id="302" r:id="rId9"/>
    <p:sldId id="260" r:id="rId10"/>
    <p:sldId id="308" r:id="rId11"/>
    <p:sldId id="309" r:id="rId12"/>
    <p:sldId id="264" r:id="rId13"/>
    <p:sldId id="303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304" r:id="rId25"/>
    <p:sldId id="283" r:id="rId26"/>
    <p:sldId id="284" r:id="rId27"/>
    <p:sldId id="307" r:id="rId28"/>
    <p:sldId id="285" r:id="rId29"/>
    <p:sldId id="292" r:id="rId30"/>
    <p:sldId id="293" r:id="rId31"/>
    <p:sldId id="305" r:id="rId32"/>
    <p:sldId id="306" r:id="rId33"/>
    <p:sldId id="286" r:id="rId34"/>
    <p:sldId id="287" r:id="rId35"/>
    <p:sldId id="289" r:id="rId36"/>
    <p:sldId id="298" r:id="rId37"/>
    <p:sldId id="296" r:id="rId3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08" autoAdjust="0"/>
  </p:normalViewPr>
  <p:slideViewPr>
    <p:cSldViewPr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6187E-4B72-4780-A815-4F89D572BADC}" type="datetimeFigureOut">
              <a:rPr lang="cs-CZ" smtClean="0"/>
              <a:pPr/>
              <a:t>16.5.2018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8FAA1-0A03-4F85-AAFF-ACE7F59A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64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16.5.2018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List_aplikace_Microsoft_Excel_97_20031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spoluprace/smlouva-o-spolupraci-na-soubornem-katalogu-c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leph.nkp.cz/web/skc/2008/nag502/nag502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web/skc/nag502/nag502_150206_m_err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aleph.nkp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skc.nkp.cz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leph.nkp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232248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Souborný katalog ČR</a:t>
            </a:r>
            <a:br>
              <a:rPr lang="cs-CZ" sz="4800" b="1" dirty="0" smtClean="0"/>
            </a:b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800" b="1" dirty="0" smtClean="0"/>
              <a:t> a </a:t>
            </a:r>
            <a:br>
              <a:rPr lang="cs-CZ" sz="4800" b="1" dirty="0" smtClean="0"/>
            </a:b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800" b="1" dirty="0" smtClean="0"/>
              <a:t>Městská knihovna Jaroměř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584176"/>
          </a:xfrm>
        </p:spPr>
        <p:txBody>
          <a:bodyPr>
            <a:normAutofit fontScale="92500" lnSpcReduction="10000"/>
          </a:bodyPr>
          <a:lstStyle/>
          <a:p>
            <a:pPr algn="r"/>
            <a:endParaRPr lang="cs-CZ" sz="2000" dirty="0" smtClean="0">
              <a:solidFill>
                <a:schemeClr val="tx1"/>
              </a:solidFill>
            </a:endParaRPr>
          </a:p>
          <a:p>
            <a:pPr algn="l"/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000" dirty="0" smtClean="0">
              <a:solidFill>
                <a:schemeClr val="tx1"/>
              </a:solidFill>
            </a:endParaRP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Marta Valešová</a:t>
            </a: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11.5.2018</a:t>
            </a:r>
          </a:p>
          <a:p>
            <a:pPr algn="r"/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altLang="cs-CZ" sz="2700" dirty="0" smtClean="0">
                <a:solidFill>
                  <a:srgbClr val="FF3300"/>
                </a:solidFill>
              </a:rPr>
              <a:t>Důvody vzniku duplicit - dupl. </a:t>
            </a:r>
            <a:r>
              <a:rPr lang="cs-CZ" altLang="cs-CZ" sz="2700" dirty="0" err="1" smtClean="0">
                <a:solidFill>
                  <a:srgbClr val="FF3300"/>
                </a:solidFill>
              </a:rPr>
              <a:t>čČNB</a:t>
            </a:r>
            <a:r>
              <a:rPr lang="cs-CZ" altLang="cs-CZ" sz="2700" dirty="0" smtClean="0">
                <a:solidFill>
                  <a:srgbClr val="FF3300"/>
                </a:solidFill>
              </a:rPr>
              <a:t/>
            </a:r>
            <a:br>
              <a:rPr lang="cs-CZ" altLang="cs-CZ" sz="2700" dirty="0" smtClean="0">
                <a:solidFill>
                  <a:srgbClr val="FF3300"/>
                </a:solidFill>
              </a:rPr>
            </a:br>
            <a:r>
              <a:rPr lang="cs-CZ" altLang="cs-CZ" sz="2700" dirty="0" smtClean="0"/>
              <a:t>U 5301 testovaných titulů v 956 případech ČNB patřilo</a:t>
            </a:r>
            <a:br>
              <a:rPr lang="cs-CZ" altLang="cs-CZ" sz="2700" dirty="0" smtClean="0"/>
            </a:br>
            <a:r>
              <a:rPr lang="cs-CZ" altLang="cs-CZ" sz="2700" dirty="0" smtClean="0"/>
              <a:t> jinému dokumentu + jinému druhu dok. + vícesvazkovému dílu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700" dirty="0" smtClean="0"/>
              <a:t>(tj. u 18 % případů)</a:t>
            </a:r>
            <a:endParaRPr lang="cs-CZ" sz="2700" dirty="0"/>
          </a:p>
        </p:txBody>
      </p:sp>
      <p:graphicFrame>
        <p:nvGraphicFramePr>
          <p:cNvPr id="1026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772816"/>
          <a:ext cx="8229600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List" r:id="rId4" imgW="9189828" imgH="5014068" progId="Excel.Sheet.8">
                  <p:embed/>
                </p:oleObj>
              </mc:Choice>
              <mc:Fallback>
                <p:oleObj name="List" r:id="rId4" imgW="9189828" imgH="5014068" progId="Excel.Sheet.8">
                  <p:embed/>
                  <p:pic>
                    <p:nvPicPr>
                      <p:cNvPr id="0" name="Zástupný symbol pro obsah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72816"/>
                        <a:ext cx="8229600" cy="4752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Pár čísel </a:t>
            </a:r>
            <a:r>
              <a:rPr lang="cs-CZ" sz="3600" dirty="0" smtClean="0"/>
              <a:t>– pro milovníky statistik </a:t>
            </a:r>
            <a:endParaRPr lang="cs-CZ" sz="3600" dirty="0"/>
          </a:p>
        </p:txBody>
      </p:sp>
      <p:graphicFrame>
        <p:nvGraphicFramePr>
          <p:cNvPr id="3" name="Zástupný symbol pro obsah 6"/>
          <p:cNvGraphicFramePr>
            <a:graphicFrameLocks/>
          </p:cNvGraphicFramePr>
          <p:nvPr/>
        </p:nvGraphicFramePr>
        <p:xfrm>
          <a:off x="395536" y="1087512"/>
          <a:ext cx="8461127" cy="533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6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245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616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Stav k 14.11.2017</a:t>
                      </a:r>
                      <a:endParaRPr lang="cs-CZ" sz="1800" dirty="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39" marR="91439" marT="45706" marB="4570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záznamů</a:t>
                      </a:r>
                      <a:endParaRPr lang="cs-CZ" sz="2400" dirty="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6.784.472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6" marB="4570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připsaných sigel /odběrů</a:t>
                      </a:r>
                      <a:endParaRPr lang="cs-CZ" sz="2400" dirty="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16.299.600</a:t>
                      </a:r>
                      <a:endParaRPr lang="cs-CZ" sz="2400" dirty="0"/>
                    </a:p>
                  </a:txBody>
                  <a:tcPr marL="91439" marR="91439" marT="45706" marB="4570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odkazů do lokálních</a:t>
                      </a:r>
                      <a:r>
                        <a:rPr lang="cs-CZ" sz="2400" baseline="0" dirty="0" smtClean="0"/>
                        <a:t> katalogů</a:t>
                      </a:r>
                      <a:endParaRPr lang="cs-CZ" sz="2400" dirty="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15.710.024</a:t>
                      </a:r>
                      <a:endParaRPr lang="cs-CZ" sz="2400" i="0" dirty="0"/>
                    </a:p>
                  </a:txBody>
                  <a:tcPr marL="91439" marR="91439" marT="45706" marB="4570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Počet přispívajících knihoven</a:t>
                      </a:r>
                      <a:endParaRPr lang="cs-CZ" sz="2400" i="0" dirty="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     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472   </a:t>
                      </a:r>
                      <a:r>
                        <a:rPr lang="cs-CZ" sz="2400" b="0" i="1" dirty="0" smtClean="0">
                          <a:solidFill>
                            <a:schemeClr val="tx1"/>
                          </a:solidFill>
                        </a:rPr>
                        <a:t>(36 přes OAI)</a:t>
                      </a:r>
                      <a:endParaRPr lang="cs-CZ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6" marB="4570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483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Počet</a:t>
                      </a: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400" b="1" baseline="0" dirty="0" err="1" smtClean="0">
                          <a:solidFill>
                            <a:schemeClr val="tx1"/>
                          </a:solidFill>
                        </a:rPr>
                        <a:t>záz</a:t>
                      </a: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</a:rPr>
                        <a:t>. s připojenou </a:t>
                      </a:r>
                      <a:r>
                        <a:rPr lang="cs-CZ" sz="2400" b="1" baseline="0" dirty="0" err="1" smtClean="0">
                          <a:solidFill>
                            <a:schemeClr val="tx1"/>
                          </a:solidFill>
                        </a:rPr>
                        <a:t>digit</a:t>
                      </a: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</a:rPr>
                        <a:t>. kopii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351. 181 </a:t>
                      </a:r>
                      <a:endParaRPr lang="cs-CZ" sz="2400" dirty="0"/>
                    </a:p>
                  </a:txBody>
                  <a:tcPr marL="91439" marR="91439" marT="45706" marB="457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bg1"/>
                          </a:solidFill>
                        </a:rPr>
                        <a:t>Využití</a:t>
                      </a:r>
                      <a:r>
                        <a:rPr lang="cs-CZ" sz="2400" b="1" baseline="0" dirty="0" smtClean="0">
                          <a:solidFill>
                            <a:schemeClr val="bg1"/>
                          </a:solidFill>
                        </a:rPr>
                        <a:t> v </a:t>
                      </a:r>
                      <a:r>
                        <a:rPr lang="cs-CZ" sz="2400" b="1" dirty="0" smtClean="0">
                          <a:solidFill>
                            <a:schemeClr val="bg1"/>
                          </a:solidFill>
                        </a:rPr>
                        <a:t>roce 2017</a:t>
                      </a:r>
                      <a:endParaRPr lang="cs-CZ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06" marB="45706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39" marR="91439" marT="45706" marB="45706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6399">
                <a:tc>
                  <a:txBody>
                    <a:bodyPr/>
                    <a:lstStyle/>
                    <a:p>
                      <a:r>
                        <a:rPr lang="cs-CZ" sz="2400" i="1" dirty="0" smtClean="0"/>
                        <a:t>Použití odkazu do lokálního katalogu</a:t>
                      </a:r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579. 963</a:t>
                      </a:r>
                      <a:endParaRPr lang="cs-CZ" sz="2400" dirty="0"/>
                    </a:p>
                  </a:txBody>
                  <a:tcPr marL="91439" marR="91439" marT="45706" marB="45706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r>
                        <a:rPr lang="cs-CZ" sz="2400" i="1" dirty="0" smtClean="0"/>
                        <a:t>Počet odeslání žádostí na MVS </a:t>
                      </a:r>
                      <a:endParaRPr lang="cs-CZ" sz="2400" i="1" dirty="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   6.171 </a:t>
                      </a:r>
                      <a:endParaRPr lang="cs-CZ" sz="2400" dirty="0"/>
                    </a:p>
                  </a:txBody>
                  <a:tcPr marL="91439" marR="91439" marT="45706" marB="45706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r>
                        <a:rPr lang="cs-CZ" sz="2400" i="1" dirty="0" smtClean="0"/>
                        <a:t>Návštěvnost v bázi SKC</a:t>
                      </a:r>
                      <a:endParaRPr lang="cs-CZ" sz="2400" i="1" dirty="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400" b="1" dirty="0" smtClean="0">
                          <a:solidFill>
                            <a:srgbClr val="0033CC"/>
                          </a:solidFill>
                        </a:rPr>
                        <a:t>1.467.077</a:t>
                      </a:r>
                      <a:r>
                        <a:rPr lang="cs-CZ" sz="2400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cs-CZ" sz="2400" b="0" i="1" dirty="0" smtClean="0">
                          <a:solidFill>
                            <a:schemeClr val="tx1"/>
                          </a:solidFill>
                        </a:rPr>
                        <a:t>   připojení</a:t>
                      </a:r>
                    </a:p>
                  </a:txBody>
                  <a:tcPr marL="91439" marR="91439" marT="45706" marB="45706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endParaRPr lang="cs-CZ" sz="2400" i="1" dirty="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400" b="0" i="1" dirty="0" smtClean="0">
                          <a:solidFill>
                            <a:schemeClr val="tx1"/>
                          </a:solidFill>
                        </a:rPr>
                        <a:t>2.851.084   akcí </a:t>
                      </a:r>
                    </a:p>
                  </a:txBody>
                  <a:tcPr marL="91439" marR="91439" marT="45706" marB="45706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SK ČR z pohledu připívající knihovny - Městské knihovny Jaroměř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5338936" cy="4525963"/>
          </a:xfrm>
        </p:spPr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Jaroměř – cca 12 700 obyvatel</a:t>
            </a:r>
          </a:p>
          <a:p>
            <a:endParaRPr lang="cs-CZ" dirty="0" smtClean="0"/>
          </a:p>
          <a:p>
            <a:r>
              <a:rPr lang="cs-CZ" b="1" dirty="0" smtClean="0"/>
              <a:t>Fond knihovny  – cca 106 000 jednotek</a:t>
            </a:r>
          </a:p>
          <a:p>
            <a:endParaRPr lang="cs-CZ" dirty="0" smtClean="0"/>
          </a:p>
          <a:p>
            <a:r>
              <a:rPr lang="cs-CZ" b="1" dirty="0" smtClean="0"/>
              <a:t>Roční přírůstek – cca 5 000 jednotek</a:t>
            </a:r>
            <a:endParaRPr lang="cs-CZ" dirty="0"/>
          </a:p>
        </p:txBody>
      </p:sp>
      <p:pic>
        <p:nvPicPr>
          <p:cNvPr id="5" name="Picture 2" descr="C:\Users\VALE\Desktop\logo knihovna bi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3050282" cy="1417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12000"/>
          </a:blip>
          <a:srcRect/>
          <a:stretch>
            <a:fillRect/>
          </a:stretch>
        </p:blipFill>
        <p:spPr bwMode="auto">
          <a:xfrm>
            <a:off x="539551" y="188640"/>
            <a:ext cx="828092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Městská Knihovna Jaroměř – „špetka“ historie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3. 11. 1995		automatizovaný knihovní systém </a:t>
            </a:r>
            <a:r>
              <a:rPr lang="cs-CZ" sz="2400" dirty="0" err="1" smtClean="0"/>
              <a:t>Lanius</a:t>
            </a:r>
            <a:r>
              <a:rPr lang="cs-CZ" sz="2400" dirty="0" smtClean="0"/>
              <a:t> 			(formát UNIMARC)</a:t>
            </a:r>
          </a:p>
          <a:p>
            <a:endParaRPr lang="cs-CZ" sz="2400" dirty="0" smtClean="0"/>
          </a:p>
          <a:p>
            <a:r>
              <a:rPr lang="cs-CZ" sz="2400" dirty="0" smtClean="0"/>
              <a:t>Od r. 1996</a:t>
            </a:r>
            <a:r>
              <a:rPr lang="cs-CZ" sz="2400" b="1" dirty="0" smtClean="0"/>
              <a:t>		</a:t>
            </a:r>
            <a:r>
              <a:rPr lang="cs-CZ" sz="2400" dirty="0" err="1" smtClean="0"/>
              <a:t>retrokatalogizace</a:t>
            </a:r>
            <a:r>
              <a:rPr lang="cs-CZ" sz="2400" dirty="0" smtClean="0"/>
              <a:t> = zpětná katalogizace 			(naplnění databáze knihovním fondem)</a:t>
            </a:r>
          </a:p>
          <a:p>
            <a:endParaRPr lang="cs-CZ" sz="2400" dirty="0" smtClean="0"/>
          </a:p>
          <a:p>
            <a:r>
              <a:rPr lang="cs-CZ" sz="2400" dirty="0" smtClean="0"/>
              <a:t>Od r. 1998</a:t>
            </a:r>
            <a:r>
              <a:rPr lang="cs-CZ" sz="2400" b="1" dirty="0" smtClean="0"/>
              <a:t>		</a:t>
            </a:r>
            <a:r>
              <a:rPr lang="cs-CZ" sz="2400" dirty="0" smtClean="0"/>
              <a:t>Internet zaveden do knihovny (veřejný)</a:t>
            </a:r>
          </a:p>
          <a:p>
            <a:endParaRPr lang="cs-CZ" sz="2400" dirty="0" smtClean="0"/>
          </a:p>
          <a:p>
            <a:r>
              <a:rPr lang="cs-CZ" sz="2400" dirty="0" smtClean="0"/>
              <a:t>Březen 2000</a:t>
            </a:r>
            <a:r>
              <a:rPr lang="cs-CZ" sz="2400" b="1" dirty="0" smtClean="0"/>
              <a:t>	</a:t>
            </a:r>
            <a:r>
              <a:rPr lang="cs-CZ" sz="2400" dirty="0" smtClean="0"/>
              <a:t>povodeň v Jaroměři (foto)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 descr="N:\FOTO\Fotoarchiv Městské knihovny\FOTOARCHIV -ŘAZENÍ PODLE LETOPOČTU\ROK 2000\Povodeň 9.3.2000\Povodeň 9.3.2000. Fotografováno 10.3.2000 (1)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238" r="3238"/>
          <a:stretch>
            <a:fillRect/>
          </a:stretch>
        </p:blipFill>
        <p:spPr bwMode="auto">
          <a:xfrm>
            <a:off x="1475656" y="1196752"/>
            <a:ext cx="6192688" cy="432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805264"/>
            <a:ext cx="5486400" cy="648072"/>
          </a:xfrm>
        </p:spPr>
        <p:txBody>
          <a:bodyPr/>
          <a:lstStyle/>
          <a:p>
            <a:r>
              <a:rPr lang="cs-CZ" dirty="0" smtClean="0"/>
              <a:t>Rok 2000 - knihovna před rekonstrukcí</a:t>
            </a:r>
            <a:endParaRPr lang="cs-CZ" dirty="0"/>
          </a:p>
        </p:txBody>
      </p:sp>
      <p:pic>
        <p:nvPicPr>
          <p:cNvPr id="5" name="Zástupný symbol pro obrázek 4" descr="N:\FOTO\Fotoarchiv Městské knihovny\FOTOARCHIV -ŘAZENÍ PODLE LETOPOČTU\ROK 2000\Městská knihovna před rekonstrukcí - duben 2000\Městská knihovna před rekonstrukcí, duben r.2000 (2)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958" r="5958"/>
          <a:stretch>
            <a:fillRect/>
          </a:stretch>
        </p:blipFill>
        <p:spPr bwMode="auto">
          <a:xfrm>
            <a:off x="1259632" y="1052736"/>
            <a:ext cx="6480720" cy="440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805264"/>
            <a:ext cx="5486400" cy="648072"/>
          </a:xfrm>
        </p:spPr>
        <p:txBody>
          <a:bodyPr/>
          <a:lstStyle/>
          <a:p>
            <a:r>
              <a:rPr lang="cs-CZ" dirty="0" smtClean="0"/>
              <a:t>Rok 2001 – knihovna po rekonstrukci</a:t>
            </a:r>
            <a:endParaRPr lang="cs-CZ" dirty="0"/>
          </a:p>
        </p:txBody>
      </p:sp>
      <p:pic>
        <p:nvPicPr>
          <p:cNvPr id="5" name="Zástupný symbol pro obrázek 4" descr="N:\FOTO\Fotoarchiv Městské knihovny\FOTOARCHIV -ŘAZENÍ PODLE LETOPOČTU\ROK 2001\Městská knihovna v Jaroměři po celkové rekonstrukci budovy\MěK v Jaroměři po celkové rekonstrukci (1)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4820" r="4820"/>
          <a:stretch>
            <a:fillRect/>
          </a:stretch>
        </p:blipFill>
        <p:spPr bwMode="auto">
          <a:xfrm>
            <a:off x="1403648" y="612774"/>
            <a:ext cx="6264696" cy="48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Městská knihovna Jaroměř – „špetka“ historie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256584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 smtClean="0"/>
              <a:t>Od r. 2000		automatizovaný knihovní systém (AKS)</a:t>
            </a:r>
          </a:p>
          <a:p>
            <a:pPr>
              <a:buNone/>
            </a:pPr>
            <a:r>
              <a:rPr lang="cs-CZ" sz="2400" dirty="0" smtClean="0"/>
              <a:t>				na dětském oddělení</a:t>
            </a:r>
          </a:p>
          <a:p>
            <a:r>
              <a:rPr lang="cs-CZ" sz="2400" dirty="0" smtClean="0"/>
              <a:t>Od r. 2001		automatizovaný knihovní systém (AKS)</a:t>
            </a:r>
          </a:p>
          <a:p>
            <a:pPr>
              <a:buNone/>
            </a:pPr>
            <a:r>
              <a:rPr lang="cs-CZ" sz="2400" dirty="0" smtClean="0"/>
              <a:t>				na dospělém oddělení</a:t>
            </a:r>
          </a:p>
          <a:p>
            <a:r>
              <a:rPr lang="cs-CZ" sz="2400" dirty="0" smtClean="0"/>
              <a:t>Od r. 2006		program </a:t>
            </a:r>
            <a:r>
              <a:rPr lang="cs-CZ" sz="2400" b="1" dirty="0" smtClean="0"/>
              <a:t>CLAVIUS</a:t>
            </a:r>
            <a:r>
              <a:rPr lang="cs-CZ" sz="2400" dirty="0" smtClean="0"/>
              <a:t> (formát </a:t>
            </a:r>
            <a:r>
              <a:rPr lang="cs-CZ" sz="2400" b="1" dirty="0" smtClean="0"/>
              <a:t>UNIMARC</a:t>
            </a:r>
            <a:r>
              <a:rPr lang="cs-CZ" sz="2400" dirty="0" smtClean="0"/>
              <a:t>)</a:t>
            </a:r>
          </a:p>
          <a:p>
            <a:pPr>
              <a:buNone/>
            </a:pPr>
            <a:r>
              <a:rPr lang="cs-CZ" sz="2400" dirty="0" smtClean="0"/>
              <a:t>				problémy s převodem</a:t>
            </a:r>
          </a:p>
          <a:p>
            <a:r>
              <a:rPr lang="cs-CZ" sz="2400" dirty="0" smtClean="0"/>
              <a:t>r. 2007		revize – odhalení a odstraňování 					chyb s převodem programu</a:t>
            </a:r>
          </a:p>
          <a:p>
            <a:r>
              <a:rPr lang="cs-CZ" sz="2400" dirty="0" smtClean="0"/>
              <a:t>jaro 2008		školení o SK ČR v knihovně v Náchodě</a:t>
            </a:r>
          </a:p>
          <a:p>
            <a:r>
              <a:rPr lang="cs-CZ" sz="2400" dirty="0" smtClean="0"/>
              <a:t>podzim 2008		rozhodnutí o zapojení do SK ČR</a:t>
            </a:r>
          </a:p>
          <a:p>
            <a:r>
              <a:rPr lang="cs-CZ" sz="2400" dirty="0" smtClean="0"/>
              <a:t>1.4. 2016		přechod na katalogizační pravidla </a:t>
            </a:r>
            <a:r>
              <a:rPr lang="cs-CZ" sz="2400" b="1" dirty="0" smtClean="0"/>
              <a:t>RDA (MARC21)</a:t>
            </a:r>
          </a:p>
          <a:p>
            <a:r>
              <a:rPr lang="cs-CZ" sz="2400" dirty="0" smtClean="0"/>
              <a:t>1.7.2016		přechod z </a:t>
            </a:r>
            <a:r>
              <a:rPr lang="cs-CZ" sz="2400" b="1" dirty="0" smtClean="0"/>
              <a:t>UNIMARC na MARC21</a:t>
            </a:r>
          </a:p>
          <a:p>
            <a:r>
              <a:rPr lang="cs-CZ" sz="2400" dirty="0" smtClean="0"/>
              <a:t>prosinec 2016		webová aplikace </a:t>
            </a:r>
            <a:r>
              <a:rPr lang="cs-CZ" sz="2400" b="1" dirty="0" err="1" smtClean="0"/>
              <a:t>Tritius</a:t>
            </a:r>
            <a:r>
              <a:rPr lang="cs-CZ" sz="2400" b="1" dirty="0" smtClean="0"/>
              <a:t> (MARC21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2017 - 		</a:t>
            </a:r>
            <a:r>
              <a:rPr lang="cs-CZ" sz="2400" b="1" dirty="0" smtClean="0"/>
              <a:t>…  </a:t>
            </a:r>
            <a:r>
              <a:rPr lang="cs-CZ" sz="2400" dirty="0" smtClean="0"/>
              <a:t>(protokol OAI ?)</a:t>
            </a:r>
            <a:endParaRPr lang="cs-CZ" sz="2400" b="1" dirty="0" smtClean="0"/>
          </a:p>
          <a:p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	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Přínos pro knihovnu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Zapojení do centrálního portálu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Zviditelnění knihovny i fondu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Přístupnost fondu v celostátním měřítku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Zvýšení úrovně katalogizace</a:t>
            </a:r>
          </a:p>
          <a:p>
            <a:pPr lvl="0">
              <a:buNone/>
            </a:pPr>
            <a:endParaRPr lang="cs-CZ" dirty="0" smtClean="0"/>
          </a:p>
          <a:p>
            <a:pPr lvl="0"/>
            <a:r>
              <a:rPr lang="cs-CZ" dirty="0" smtClean="0"/>
              <a:t>Podmínka pro získávání grantů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44827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776864" cy="2639144"/>
          </a:xfrm>
        </p:spPr>
        <p:txBody>
          <a:bodyPr>
            <a:normAutofit/>
          </a:bodyPr>
          <a:lstStyle/>
          <a:p>
            <a:pPr algn="r"/>
            <a:endParaRPr lang="cs-CZ" dirty="0" smtClean="0"/>
          </a:p>
          <a:p>
            <a:pPr algn="r"/>
            <a:endParaRPr lang="cs-CZ" dirty="0" smtClean="0"/>
          </a:p>
          <a:p>
            <a:pPr algn="r"/>
            <a:endParaRPr lang="cs-CZ" sz="2000" dirty="0" smtClean="0">
              <a:solidFill>
                <a:schemeClr val="tx1"/>
              </a:solidFill>
            </a:endParaRPr>
          </a:p>
          <a:p>
            <a:pPr algn="r"/>
            <a:endParaRPr lang="cs-CZ" sz="2000" dirty="0" smtClean="0">
              <a:solidFill>
                <a:schemeClr val="tx1"/>
              </a:solidFill>
            </a:endParaRP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Marta Valešová</a:t>
            </a:r>
          </a:p>
        </p:txBody>
      </p:sp>
      <p:pic>
        <p:nvPicPr>
          <p:cNvPr id="4" name="Obrázek 3" descr="C:\Users\VALE\Desktop\SK ČR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2728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VALE\Desktop\logo knihovna bi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933056"/>
            <a:ext cx="3456384" cy="141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VALE\Desktop\SK ČR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2728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 tak to začalo …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cs-CZ" dirty="0" smtClean="0"/>
              <a:t>Kontaktování</a:t>
            </a:r>
          </a:p>
          <a:p>
            <a:pPr lvl="0"/>
            <a:r>
              <a:rPr lang="cs-CZ" dirty="0" smtClean="0"/>
              <a:t>Dohodnutí podmínek a pravidel přispívání</a:t>
            </a:r>
          </a:p>
          <a:p>
            <a:pPr lvl="0"/>
            <a:r>
              <a:rPr lang="cs-CZ" dirty="0" smtClean="0"/>
              <a:t>Předání informací o knihovně (sigla, kontaktní osoba, adresa, e-mail…)</a:t>
            </a:r>
          </a:p>
          <a:p>
            <a:pPr lvl="0"/>
            <a:r>
              <a:rPr lang="cs-CZ" dirty="0" smtClean="0"/>
              <a:t>Technické zajištění přístupu – instalace </a:t>
            </a:r>
            <a:r>
              <a:rPr lang="cs-CZ" dirty="0" err="1" smtClean="0"/>
              <a:t>ftp</a:t>
            </a:r>
            <a:r>
              <a:rPr lang="cs-CZ" dirty="0" smtClean="0"/>
              <a:t> serveru (připojení do NKP – propojení obou databází a lokálního přístupu k titulům)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 tak to začalo …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 smtClean="0"/>
              <a:t>Vzorek – 50 zpracovaných záznamů </a:t>
            </a:r>
          </a:p>
          <a:p>
            <a:pPr lvl="0"/>
            <a:r>
              <a:rPr lang="cs-CZ" sz="2800" dirty="0" smtClean="0"/>
              <a:t>Jméno souboru </a:t>
            </a:r>
            <a:r>
              <a:rPr lang="cs-CZ" sz="2800" b="1" dirty="0" smtClean="0"/>
              <a:t>= nag502wg.uis_081212 </a:t>
            </a:r>
          </a:p>
          <a:p>
            <a:pPr lvl="0"/>
            <a:r>
              <a:rPr lang="cs-CZ" sz="2800" dirty="0" smtClean="0"/>
              <a:t>Odeslat k analýze kvality</a:t>
            </a:r>
          </a:p>
          <a:p>
            <a:pPr lvl="0"/>
            <a:r>
              <a:rPr lang="cs-CZ" sz="2800" dirty="0" smtClean="0"/>
              <a:t>Kvalitativní váha – přidělena po vyhodnocení analýzy </a:t>
            </a:r>
          </a:p>
          <a:p>
            <a:pPr lvl="0"/>
            <a:r>
              <a:rPr lang="cs-CZ" sz="2800" dirty="0" smtClean="0"/>
              <a:t>Naše zařazení </a:t>
            </a:r>
            <a:r>
              <a:rPr lang="cs-CZ" sz="2800" b="1" dirty="0" smtClean="0"/>
              <a:t>- skupina B - váha 8 z 10</a:t>
            </a:r>
            <a:endParaRPr lang="cs-CZ" sz="2800" dirty="0" smtClean="0"/>
          </a:p>
          <a:p>
            <a:pPr lvl="0"/>
            <a:r>
              <a:rPr lang="cs-CZ" sz="2800" dirty="0" smtClean="0"/>
              <a:t>Smlouva o spolupráci na Souborném katalogu ČR (</a:t>
            </a:r>
            <a:r>
              <a:rPr lang="cs-CZ" sz="2800" u="sng" dirty="0" smtClean="0">
                <a:hlinkClick r:id="rId2"/>
              </a:rPr>
              <a:t>http://www.</a:t>
            </a:r>
            <a:r>
              <a:rPr lang="cs-CZ" sz="2800" u="sng" dirty="0" err="1" smtClean="0">
                <a:hlinkClick r:id="rId2"/>
              </a:rPr>
              <a:t>caslin.cz</a:t>
            </a:r>
            <a:r>
              <a:rPr lang="cs-CZ" sz="2800" u="sng" dirty="0" smtClean="0">
                <a:hlinkClick r:id="rId2"/>
              </a:rPr>
              <a:t>/</a:t>
            </a:r>
            <a:r>
              <a:rPr lang="cs-CZ" sz="2800" u="sng" dirty="0" err="1" smtClean="0">
                <a:hlinkClick r:id="rId2"/>
              </a:rPr>
              <a:t>spoluprace</a:t>
            </a:r>
            <a:r>
              <a:rPr lang="cs-CZ" sz="2800" u="sng" dirty="0" smtClean="0">
                <a:hlinkClick r:id="rId2"/>
              </a:rPr>
              <a:t>/smlouva-o-</a:t>
            </a:r>
            <a:r>
              <a:rPr lang="cs-CZ" sz="2800" u="sng" dirty="0" err="1" smtClean="0">
                <a:hlinkClick r:id="rId2"/>
              </a:rPr>
              <a:t>spolupraci</a:t>
            </a:r>
            <a:r>
              <a:rPr lang="cs-CZ" sz="2800" u="sng" dirty="0" smtClean="0">
                <a:hlinkClick r:id="rId2"/>
              </a:rPr>
              <a:t>-na-</a:t>
            </a:r>
            <a:r>
              <a:rPr lang="cs-CZ" sz="2800" u="sng" dirty="0" err="1" smtClean="0">
                <a:hlinkClick r:id="rId2"/>
              </a:rPr>
              <a:t>soubornem</a:t>
            </a:r>
            <a:r>
              <a:rPr lang="cs-CZ" sz="2800" u="sng" dirty="0" smtClean="0">
                <a:hlinkClick r:id="rId2"/>
              </a:rPr>
              <a:t>-katalogu-</a:t>
            </a:r>
            <a:r>
              <a:rPr lang="cs-CZ" sz="2800" u="sng" dirty="0" err="1" smtClean="0">
                <a:hlinkClick r:id="rId2"/>
              </a:rPr>
              <a:t>cr</a:t>
            </a:r>
            <a:r>
              <a:rPr lang="cs-CZ" sz="2800" u="sng" dirty="0" smtClean="0">
                <a:hlinkClick r:id="rId2"/>
              </a:rPr>
              <a:t>/</a:t>
            </a:r>
            <a:r>
              <a:rPr lang="cs-CZ" sz="2800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 tak to začalo …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pPr lvl="0"/>
            <a:r>
              <a:rPr lang="cs-CZ" sz="2400" b="1" i="1" dirty="0" smtClean="0"/>
              <a:t>Smlouva o spolupráci na Souborném katalogu ČR</a:t>
            </a:r>
          </a:p>
          <a:p>
            <a:pPr lvl="0"/>
            <a:r>
              <a:rPr lang="cs-CZ" sz="2400" b="1" i="1" dirty="0" smtClean="0"/>
              <a:t>Protokol o zahájení spolupráce </a:t>
            </a:r>
            <a:r>
              <a:rPr lang="cs-CZ" sz="2400" dirty="0" smtClean="0"/>
              <a:t>se Souborným katalogem ČR – stanovuje podmínky :</a:t>
            </a:r>
          </a:p>
          <a:p>
            <a:pPr lvl="0">
              <a:buNone/>
            </a:pPr>
            <a:endParaRPr lang="cs-CZ" sz="2400" dirty="0" smtClean="0"/>
          </a:p>
          <a:p>
            <a:r>
              <a:rPr lang="cs-CZ" sz="2400" dirty="0" smtClean="0"/>
              <a:t>Čím přispívat – </a:t>
            </a:r>
            <a:r>
              <a:rPr lang="cs-CZ" sz="2400" b="1" dirty="0" smtClean="0"/>
              <a:t>monografie, seriály, speciál. druhy  dokumentů</a:t>
            </a:r>
          </a:p>
          <a:p>
            <a:r>
              <a:rPr lang="cs-CZ" sz="2400" dirty="0" smtClean="0"/>
              <a:t>Jak přispívat – </a:t>
            </a:r>
            <a:r>
              <a:rPr lang="cs-CZ" sz="2400" b="1" dirty="0" smtClean="0"/>
              <a:t>elektronicky</a:t>
            </a:r>
            <a:r>
              <a:rPr lang="cs-CZ" sz="2400" dirty="0" smtClean="0"/>
              <a:t> – odesílání souborů</a:t>
            </a:r>
          </a:p>
          <a:p>
            <a:r>
              <a:rPr lang="cs-CZ" sz="2400" dirty="0" smtClean="0"/>
              <a:t>Technické parametry – linkování do lokálního katalogu bude vázáno na </a:t>
            </a:r>
            <a:r>
              <a:rPr lang="cs-CZ" sz="2400" b="1" dirty="0" smtClean="0"/>
              <a:t>identifikační číslo záznamu</a:t>
            </a:r>
            <a:endParaRPr lang="cs-CZ" sz="2400" dirty="0" smtClean="0"/>
          </a:p>
          <a:p>
            <a:r>
              <a:rPr lang="cs-CZ" sz="2400" dirty="0" smtClean="0"/>
              <a:t>Formát – UNIMARC – </a:t>
            </a:r>
            <a:r>
              <a:rPr lang="cs-CZ" sz="2400" b="1" dirty="0" smtClean="0"/>
              <a:t>ISO 2709 </a:t>
            </a:r>
            <a:r>
              <a:rPr lang="cs-CZ" sz="2400" dirty="0" smtClean="0"/>
              <a:t>(označení </a:t>
            </a:r>
            <a:r>
              <a:rPr lang="cs-CZ" sz="2400" b="1" dirty="0" err="1" smtClean="0"/>
              <a:t>uis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Kódování češtiny – </a:t>
            </a:r>
            <a:r>
              <a:rPr lang="cs-CZ" sz="2400" b="1" dirty="0" smtClean="0"/>
              <a:t>CP-1250</a:t>
            </a:r>
            <a:r>
              <a:rPr lang="cs-CZ" sz="2400" dirty="0" smtClean="0"/>
              <a:t> (+GIZMO) (označení </a:t>
            </a:r>
            <a:r>
              <a:rPr lang="cs-CZ" sz="2400" b="1" dirty="0" err="1" smtClean="0"/>
              <a:t>wg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Periodicita – frekvence dodávání dat </a:t>
            </a:r>
            <a:r>
              <a:rPr lang="cs-CZ" sz="2400" b="1" dirty="0" smtClean="0"/>
              <a:t>(1x za 1měsíc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Přehled importovaných souborů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000" b="1" u="sng" dirty="0" smtClean="0">
                <a:hlinkClick r:id="rId2"/>
              </a:rPr>
              <a:t>http://aleph.nkp.cz/web/skc/2008/nag502/nag502.htm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7" name="Obdélník 6"/>
          <p:cNvSpPr/>
          <p:nvPr/>
        </p:nvSpPr>
        <p:spPr>
          <a:xfrm>
            <a:off x="899592" y="2924944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b="1" dirty="0" smtClean="0"/>
              <a:t>Vysvětlivky k importům</a:t>
            </a:r>
            <a:endParaRPr lang="cs-CZ" dirty="0" smtClean="0"/>
          </a:p>
          <a:p>
            <a:pPr lvl="0"/>
            <a:endParaRPr lang="cs-CZ" dirty="0" smtClean="0"/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 Kdy byl importován (v názvu souboru)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 Kolik obsahoval záznamů (Zasláno)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 Kolik z nich bylo periodik (</a:t>
            </a:r>
            <a:r>
              <a:rPr lang="cs-CZ" dirty="0" err="1" smtClean="0"/>
              <a:t>Perio</a:t>
            </a:r>
            <a:r>
              <a:rPr lang="cs-CZ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 Kolik záznamů program zpracoval (IN)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 Kolik záznamů připsáno k jiných záznamům (ADD)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 Kolik záznamů přepsalo jiné záznamy (UPD)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 Kolik záznamů bylo originálních (NEW)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 Kolik záznamů bylo přijato (Přijato)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6743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3100" b="1" dirty="0" smtClean="0"/>
              <a:t>Detaily o přijatých a nepřijatých záznamech </a:t>
            </a:r>
            <a:br>
              <a:rPr lang="cs-CZ" sz="3100" b="1" dirty="0" smtClean="0"/>
            </a:br>
            <a:r>
              <a:rPr lang="cs-CZ" sz="3100" b="1" dirty="0" smtClean="0"/>
              <a:t>rok 2008 a 2015</a:t>
            </a:r>
            <a:br>
              <a:rPr lang="cs-CZ" sz="3100" b="1" dirty="0" smtClean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endParaRPr lang="cs-CZ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2296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23528" y="3717032"/>
          <a:ext cx="8280919" cy="1944216"/>
        </p:xfrm>
        <a:graphic>
          <a:graphicData uri="http://schemas.openxmlformats.org/drawingml/2006/table">
            <a:tbl>
              <a:tblPr/>
              <a:tblGrid>
                <a:gridCol w="592723"/>
                <a:gridCol w="762733"/>
                <a:gridCol w="600450"/>
                <a:gridCol w="519308"/>
                <a:gridCol w="572051"/>
                <a:gridCol w="474681"/>
                <a:gridCol w="567994"/>
                <a:gridCol w="567994"/>
                <a:gridCol w="523366"/>
                <a:gridCol w="519308"/>
                <a:gridCol w="519308"/>
                <a:gridCol w="519308"/>
                <a:gridCol w="519308"/>
                <a:gridCol w="486850"/>
                <a:gridCol w="535537"/>
              </a:tblGrid>
              <a:tr h="351971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Soubor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Datum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Celkem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Knihy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Spec.d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Perio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Chyby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Chyby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Chyby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Chyby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OK-mono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Dupl.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Dupl.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.Dupl.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Přijato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form.1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form.2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MARC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konv.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910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KEY1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KEY2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8661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sng" strike="noStrike" dirty="0">
                          <a:solidFill>
                            <a:srgbClr val="0000FF"/>
                          </a:solidFill>
                          <a:latin typeface="Arial Black" pitchFamily="34" charset="0"/>
                          <a:hlinkClick r:id="rId3"/>
                        </a:rPr>
                        <a:t>nag502_150206</a:t>
                      </a:r>
                      <a:endParaRPr lang="cs-CZ" sz="900" b="1" i="0" u="sng" strike="noStrike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20150206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307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306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305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46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259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</a:tr>
              <a:tr h="351971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Soubor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Datum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Celkem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Knihy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Spec.d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Perio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Chyby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Chyby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Chyby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Chyby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OK-mono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Dupl.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Dupl.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.Dupl.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Přijato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</a:tr>
              <a:tr h="3184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form.1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form.2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MARC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konv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910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KEY1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KEY2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Výsledky a seznam vadných záznamů</a:t>
            </a:r>
            <a:br>
              <a:rPr lang="cs-CZ" sz="3200" b="1" dirty="0" smtClean="0"/>
            </a:br>
            <a:r>
              <a:rPr lang="cs-CZ" sz="3200" b="1" dirty="0" smtClean="0"/>
              <a:t> </a:t>
            </a:r>
            <a:r>
              <a:rPr lang="cs-CZ" sz="2000" b="1" dirty="0" smtClean="0"/>
              <a:t>http://aleph.nkp.cz/web/skc/nag502/nag502_141105_m_err.htm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9698" name="Picture 2" descr="C:\Users\VALE\Desktop\Importy6.JPG"/>
          <p:cNvPicPr>
            <a:picLocks noChangeAspect="1" noChangeArrowheads="1"/>
          </p:cNvPicPr>
          <p:nvPr/>
        </p:nvPicPr>
        <p:blipFill>
          <a:blip r:embed="rId2" cstate="print">
            <a:lum bright="-4000" contrast="8000"/>
          </a:blip>
          <a:srcRect/>
          <a:stretch>
            <a:fillRect/>
          </a:stretch>
        </p:blipFill>
        <p:spPr bwMode="auto">
          <a:xfrm>
            <a:off x="251520" y="1340768"/>
            <a:ext cx="8496944" cy="512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Opravy importovaných vadných záznamů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2800" dirty="0" smtClean="0"/>
              <a:t>Vyhledat záznam ve své databázi dle čísla záznamu (ukládáno do pole 001)</a:t>
            </a:r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Dohledat chybu a identifikovat jí (v případě UNIMARCU jí vyhledat v MARCU21; při převodu na MARC21 hledat chybně převedená pole) </a:t>
            </a:r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Záznam opravit (pokud je to možné, např. někdy chyba v autoritách nejde) </a:t>
            </a:r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Záznam označit pro další export nebo ho v SK ČR připsat k existujícímu záznamu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Přispívání přes formulář </a:t>
            </a:r>
            <a:br>
              <a:rPr lang="cs-CZ" sz="3600" b="1" dirty="0" smtClean="0"/>
            </a:br>
            <a:r>
              <a:rPr lang="cs-CZ" sz="2400" b="1" dirty="0" smtClean="0"/>
              <a:t>(připisování sigly k záznamům)</a:t>
            </a:r>
            <a:endParaRPr lang="cs-CZ" sz="2400" dirty="0"/>
          </a:p>
        </p:txBody>
      </p:sp>
      <p:pic>
        <p:nvPicPr>
          <p:cNvPr id="4" name="Picture 2" descr="C:\Users\VALE\Desktop\Formulář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5000" contrast="-3000"/>
          </a:blip>
          <a:srcRect/>
          <a:stretch>
            <a:fillRect/>
          </a:stretch>
        </p:blipFill>
        <p:spPr bwMode="auto">
          <a:xfrm>
            <a:off x="1835696" y="1556792"/>
            <a:ext cx="5434755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Výhody importování  a kontroly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3000" dirty="0" smtClean="0"/>
              <a:t>Odhalení chyby ve vlastní katalogizaci – oprava více záznamů (např. dotisky, edice x řady)</a:t>
            </a:r>
          </a:p>
          <a:p>
            <a:pPr lvl="0">
              <a:buNone/>
            </a:pPr>
            <a:endParaRPr lang="cs-CZ" sz="3000" dirty="0" smtClean="0"/>
          </a:p>
          <a:p>
            <a:pPr lvl="0"/>
            <a:r>
              <a:rPr lang="cs-CZ" sz="3000" dirty="0" smtClean="0"/>
              <a:t>Postupné zvyšování kvality a úrovně katalogizace</a:t>
            </a:r>
          </a:p>
          <a:p>
            <a:pPr lvl="0"/>
            <a:endParaRPr lang="cs-CZ" sz="3000" dirty="0" smtClean="0"/>
          </a:p>
          <a:p>
            <a:pPr lvl="0"/>
            <a:r>
              <a:rPr lang="cs-CZ" sz="3000" dirty="0" smtClean="0"/>
              <a:t>Profesní růst a neustávající učení </a:t>
            </a:r>
          </a:p>
          <a:p>
            <a:pPr lvl="0"/>
            <a:endParaRPr lang="cs-CZ" sz="3000" dirty="0" smtClean="0"/>
          </a:p>
          <a:p>
            <a:pPr lvl="0"/>
            <a:r>
              <a:rPr lang="cs-CZ" sz="3000" dirty="0" smtClean="0"/>
              <a:t>Odkrývání souvislostí </a:t>
            </a:r>
          </a:p>
          <a:p>
            <a:pPr lvl="0">
              <a:buNone/>
            </a:pPr>
            <a:endParaRPr lang="cs-CZ" sz="3000" dirty="0" smtClean="0"/>
          </a:p>
          <a:p>
            <a:pPr lvl="0"/>
            <a:r>
              <a:rPr lang="cs-CZ" sz="3000" dirty="0" smtClean="0"/>
              <a:t>Nevytváření duplicitních záznamů v SK ČR</a:t>
            </a:r>
          </a:p>
          <a:p>
            <a:pPr lvl="0"/>
            <a:endParaRPr lang="cs-CZ" sz="3000" dirty="0" smtClean="0"/>
          </a:p>
          <a:p>
            <a:r>
              <a:rPr lang="cs-CZ" sz="3000" b="1" dirty="0" smtClean="0"/>
              <a:t>Řada knihoven se do spolupráce nezapojuje nebo nepošle své retro fondy, aby se neukázala kvalita jejich katalogizace</a:t>
            </a:r>
            <a:endParaRPr lang="cs-CZ" sz="3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Problematika duplicity a multiplicity v SK ČR</a:t>
            </a:r>
            <a:br>
              <a:rPr lang="cs-CZ" sz="3200" b="1" dirty="0" smtClean="0"/>
            </a:b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800" dirty="0" smtClean="0"/>
              <a:t>Odlišné zpracování názvových údajů		</a:t>
            </a:r>
          </a:p>
          <a:p>
            <a:pPr lvl="0"/>
            <a:r>
              <a:rPr lang="cs-CZ" sz="2800" dirty="0" smtClean="0"/>
              <a:t>Odlišné zpracování údaje o roku vydání		</a:t>
            </a:r>
          </a:p>
          <a:p>
            <a:pPr lvl="0"/>
            <a:r>
              <a:rPr lang="cs-CZ" sz="2800" dirty="0" smtClean="0"/>
              <a:t>Odlišné zpracování údajů o rozsahu			</a:t>
            </a:r>
          </a:p>
          <a:p>
            <a:pPr lvl="0"/>
            <a:r>
              <a:rPr lang="cs-CZ" sz="2800" dirty="0" smtClean="0"/>
              <a:t>Odlišné zpracování hlavního záhlaví			</a:t>
            </a:r>
          </a:p>
          <a:p>
            <a:pPr lvl="0"/>
            <a:r>
              <a:rPr lang="cs-CZ" sz="2800" dirty="0" smtClean="0"/>
              <a:t>Odlišné ISBN						</a:t>
            </a:r>
          </a:p>
          <a:p>
            <a:pPr lvl="0"/>
            <a:r>
              <a:rPr lang="cs-CZ" sz="2800" dirty="0" smtClean="0"/>
              <a:t>Jedná se o dotisk</a:t>
            </a:r>
          </a:p>
          <a:p>
            <a:pPr lvl="0"/>
            <a:r>
              <a:rPr lang="cs-CZ" sz="2800" dirty="0" smtClean="0"/>
              <a:t>Popis samostatných části celku (dílové knihy)</a:t>
            </a:r>
          </a:p>
          <a:p>
            <a:pPr lvl="0">
              <a:buNone/>
            </a:pPr>
            <a:r>
              <a:rPr lang="cs-CZ" sz="2800" dirty="0" smtClean="0"/>
              <a:t>						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SK ČR - adresa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lvl="0"/>
            <a:endParaRPr lang="cs-CZ" b="1" i="1" dirty="0" smtClean="0">
              <a:hlinkClick r:id="rId2"/>
            </a:endParaRPr>
          </a:p>
          <a:p>
            <a:pPr lvl="0"/>
            <a:r>
              <a:rPr lang="cs-CZ" b="1" i="1" dirty="0" smtClean="0">
                <a:hlinkClick r:id="rId2"/>
              </a:rPr>
              <a:t>http://aleph.nkp.cz</a:t>
            </a:r>
            <a:r>
              <a:rPr lang="cs-CZ" b="1" i="1" dirty="0" smtClean="0"/>
              <a:t>   </a:t>
            </a:r>
            <a:r>
              <a:rPr lang="cs-CZ" sz="2400" dirty="0" smtClean="0"/>
              <a:t>(Rozcestník na NKP a SK ČR)</a:t>
            </a:r>
          </a:p>
          <a:p>
            <a:pPr lvl="0">
              <a:buNone/>
            </a:pPr>
            <a:r>
              <a:rPr lang="cs-CZ" sz="4000" b="1" i="1" dirty="0" smtClean="0"/>
              <a:t>	</a:t>
            </a:r>
            <a:r>
              <a:rPr lang="cs-CZ" sz="3000" b="1" i="1" dirty="0" smtClean="0"/>
              <a:t>(Katalogy a databáze Národní knihovny ČR)</a:t>
            </a:r>
          </a:p>
          <a:p>
            <a:pPr lvl="0">
              <a:buNone/>
            </a:pPr>
            <a:endParaRPr lang="cs-CZ" b="1" u="sng" dirty="0" smtClean="0">
              <a:hlinkClick r:id="rId3"/>
            </a:endParaRPr>
          </a:p>
          <a:p>
            <a:pPr lvl="0"/>
            <a:r>
              <a:rPr lang="cs-CZ" b="1" u="sng" dirty="0" smtClean="0">
                <a:hlinkClick r:id="rId3"/>
              </a:rPr>
              <a:t>http://www.</a:t>
            </a:r>
            <a:r>
              <a:rPr lang="cs-CZ" b="1" u="sng" dirty="0" err="1" smtClean="0">
                <a:hlinkClick r:id="rId3"/>
              </a:rPr>
              <a:t>caslin.cz</a:t>
            </a:r>
            <a:r>
              <a:rPr lang="cs-CZ" b="1" dirty="0" smtClean="0"/>
              <a:t>  </a:t>
            </a:r>
            <a:r>
              <a:rPr lang="cs-CZ" dirty="0" smtClean="0"/>
              <a:t>(Souborný katalog ČR)</a:t>
            </a:r>
          </a:p>
          <a:p>
            <a:pPr lvl="0">
              <a:buNone/>
            </a:pPr>
            <a:endParaRPr lang="cs-CZ" dirty="0" smtClean="0"/>
          </a:p>
          <a:p>
            <a:pPr lvl="0"/>
            <a:r>
              <a:rPr lang="cs-CZ" b="1" u="sng" dirty="0" smtClean="0">
                <a:hlinkClick r:id="rId4"/>
              </a:rPr>
              <a:t>http://skc.nkp.cz</a:t>
            </a:r>
            <a:r>
              <a:rPr lang="cs-CZ" b="1" dirty="0" smtClean="0"/>
              <a:t>  </a:t>
            </a:r>
            <a:r>
              <a:rPr lang="cs-CZ" dirty="0" smtClean="0"/>
              <a:t>(Vyhledávání v SK ČR)</a:t>
            </a:r>
          </a:p>
          <a:p>
            <a:endParaRPr lang="cs-CZ" dirty="0"/>
          </a:p>
        </p:txBody>
      </p:sp>
      <p:pic>
        <p:nvPicPr>
          <p:cNvPr id="4" name="Obrázek 3" descr="C:\Users\VALE\Desktop\SK ČR 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8604"/>
            <a:ext cx="700092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A co to přineslo …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800" dirty="0" smtClean="0"/>
              <a:t>Naučit se konverzi MARC21/UNIMARC (zjištění chyb)</a:t>
            </a:r>
          </a:p>
          <a:p>
            <a:pPr lvl="0"/>
            <a:r>
              <a:rPr lang="cs-CZ" sz="2800" dirty="0" smtClean="0"/>
              <a:t>Naučit se katalogizaci dle pravidel AACR2 (Nádvorník, M. – Pravidla jmenného katalogu) – </a:t>
            </a:r>
            <a:r>
              <a:rPr lang="cs-CZ" sz="2800" b="1" dirty="0" smtClean="0"/>
              <a:t>RDA dnes</a:t>
            </a:r>
          </a:p>
          <a:p>
            <a:pPr lvl="0"/>
            <a:r>
              <a:rPr lang="cs-CZ" sz="2800" dirty="0" smtClean="0"/>
              <a:t>Vygenerování našich záznamů tvořících v SK ČR duplicitu a navrácení ke kontrole a opravě u nás</a:t>
            </a:r>
          </a:p>
          <a:p>
            <a:pPr lvl="0"/>
            <a:r>
              <a:rPr lang="cs-CZ" sz="2800" dirty="0" smtClean="0"/>
              <a:t>Odeslání opravených záznamů zpět do SK ČR</a:t>
            </a:r>
          </a:p>
          <a:p>
            <a:pPr lvl="0"/>
            <a:r>
              <a:rPr lang="cs-CZ" sz="2800" dirty="0" smtClean="0"/>
              <a:t>Odhalení dalších chyb z </a:t>
            </a:r>
            <a:r>
              <a:rPr lang="cs-CZ" sz="2800" dirty="0" err="1" smtClean="0"/>
              <a:t>retrokatalogizace</a:t>
            </a:r>
            <a:r>
              <a:rPr lang="cs-CZ" sz="2800" dirty="0" smtClean="0"/>
              <a:t> </a:t>
            </a:r>
          </a:p>
          <a:p>
            <a:pPr lvl="0"/>
            <a:r>
              <a:rPr lang="cs-CZ" sz="2800" dirty="0" smtClean="0"/>
              <a:t>„Slaďování“ záznamů a titulů </a:t>
            </a:r>
          </a:p>
          <a:p>
            <a:pPr lvl="0"/>
            <a:r>
              <a:rPr lang="cs-CZ" sz="2800" dirty="0" smtClean="0"/>
              <a:t>„Slaďování“ slovníků našich autorit</a:t>
            </a:r>
          </a:p>
          <a:p>
            <a:pPr lvl="0"/>
            <a:r>
              <a:rPr lang="cs-CZ" sz="2800" dirty="0" smtClean="0"/>
              <a:t>Odpisy v knihovně = odpisy v SK ČR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MěK Jaroměř - UNIMARC.jpeg"/>
          <p:cNvPicPr>
            <a:picLocks noChangeAspect="1" noChangeArrowheads="1"/>
          </p:cNvPicPr>
          <p:nvPr/>
        </p:nvPicPr>
        <p:blipFill>
          <a:blip r:embed="rId2" cstate="print">
            <a:lum bright="-8000" contrast="-9000"/>
          </a:blip>
          <a:srcRect/>
          <a:stretch>
            <a:fillRect/>
          </a:stretch>
        </p:blipFill>
        <p:spPr bwMode="auto">
          <a:xfrm>
            <a:off x="0" y="0"/>
            <a:ext cx="8988491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Model průchodu službou</a:t>
            </a:r>
            <a:endParaRPr lang="cs-CZ" sz="3600" dirty="0"/>
          </a:p>
        </p:txBody>
      </p:sp>
      <p:pic>
        <p:nvPicPr>
          <p:cNvPr id="4" name="Picture 2" descr="C:\Users\admin\Desktop\BAKALÁŘKA\MODEL INTERAKCE MK x SK Č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95466"/>
            <a:ext cx="4680519" cy="5012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Na konec „ždibec“ statistiky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 descr="C:\Users\VALE\Desktop\statistika import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4"/>
            <a:ext cx="813690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Výhody spolupráce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lvl="0"/>
            <a:r>
              <a:rPr lang="cs-CZ" sz="2800" dirty="0" smtClean="0"/>
              <a:t>Správnost a aktuálnost záznamů v naší databázi </a:t>
            </a:r>
          </a:p>
          <a:p>
            <a:r>
              <a:rPr lang="cs-CZ" sz="2800" dirty="0" smtClean="0"/>
              <a:t>Správnost a aktuálnost záznamů v SK ČR</a:t>
            </a:r>
          </a:p>
          <a:p>
            <a:pPr lvl="0"/>
            <a:r>
              <a:rPr lang="cs-CZ" sz="2800" dirty="0" smtClean="0"/>
              <a:t>MVS objednávky přímo z SK ČR</a:t>
            </a:r>
          </a:p>
          <a:p>
            <a:pPr lvl="0"/>
            <a:r>
              <a:rPr lang="cs-CZ" sz="2800" dirty="0" smtClean="0"/>
              <a:t>Sdílení záznamů</a:t>
            </a:r>
          </a:p>
          <a:p>
            <a:pPr lvl="0"/>
            <a:r>
              <a:rPr lang="cs-CZ" sz="2800" dirty="0" smtClean="0"/>
              <a:t>Věčné zdokonalování a učení se</a:t>
            </a:r>
          </a:p>
          <a:p>
            <a:pPr lvl="0"/>
            <a:r>
              <a:rPr lang="cs-CZ" sz="2800" dirty="0" smtClean="0"/>
              <a:t>Aktuální informace o katalogizaci</a:t>
            </a:r>
          </a:p>
          <a:p>
            <a:r>
              <a:rPr lang="cs-CZ" sz="2800" dirty="0" smtClean="0"/>
              <a:t>Součást přátelského celku SK ČR</a:t>
            </a:r>
          </a:p>
          <a:p>
            <a:pPr lvl="0"/>
            <a:endParaRPr lang="cs-CZ" sz="2400" dirty="0" smtClean="0"/>
          </a:p>
          <a:p>
            <a:pPr lvl="0" algn="ctr">
              <a:buNone/>
            </a:pPr>
            <a:r>
              <a:rPr lang="cs-CZ" sz="2800" b="1" i="1" dirty="0" smtClean="0"/>
              <a:t>Nové informace, znalosti, souvislosti …</a:t>
            </a:r>
          </a:p>
          <a:p>
            <a:pPr lvl="0"/>
            <a:endParaRPr lang="cs-CZ" sz="2400" b="1" dirty="0" smtClean="0"/>
          </a:p>
          <a:p>
            <a:pPr lvl="0"/>
            <a:endParaRPr lang="cs-CZ" sz="2400" dirty="0" smtClean="0"/>
          </a:p>
          <a:p>
            <a:pPr lvl="0"/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Hnízdo </a:t>
            </a:r>
            <a:r>
              <a:rPr lang="cs-CZ" sz="3600" b="1" dirty="0" err="1" smtClean="0"/>
              <a:t>katalogizátora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2400" b="1" dirty="0" smtClean="0"/>
              <a:t>(tady vše začíná a končí)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Zástupný symbol pro obsah 3" descr="C:\Users\VALE\Desktop\FCB obrázky\FCB obrázky\FotkyFCB\kancelář 0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704856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Katalogizace je nekončící dobrodružství, kdy v honbě za dokonalostí a správností zjistíte,</a:t>
            </a:r>
            <a:br>
              <a:rPr lang="cs-CZ" sz="3200" dirty="0" smtClean="0"/>
            </a:br>
            <a:r>
              <a:rPr lang="cs-CZ" sz="3200" dirty="0" smtClean="0"/>
              <a:t>	že jste člověk stále chybující </a:t>
            </a:r>
            <a:r>
              <a:rPr lang="cs-CZ" sz="3200" dirty="0" smtClean="0">
                <a:sym typeface="Wingdings" pitchFamily="2" charset="2"/>
              </a:rPr>
              <a:t>	</a:t>
            </a:r>
            <a:br>
              <a:rPr lang="cs-CZ" sz="3200" dirty="0" smtClean="0">
                <a:sym typeface="Wingdings" pitchFamily="2" charset="2"/>
              </a:rPr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Vaše nejlepší úmysly a vědomosti zvednou Vaše sebevědomí, ale vždy se najde někdo, kdo Vám dokáže, že jste hlupák </a:t>
            </a:r>
            <a:r>
              <a:rPr lang="cs-CZ" sz="3200" dirty="0" smtClean="0">
                <a:sym typeface="Wingdings" pitchFamily="2" charset="2"/>
              </a:rPr>
              <a:t></a:t>
            </a:r>
            <a:br>
              <a:rPr lang="cs-CZ" sz="3200" dirty="0" smtClean="0">
                <a:sym typeface="Wingdings" pitchFamily="2" charset="2"/>
              </a:rPr>
            </a:br>
            <a:r>
              <a:rPr lang="cs-CZ" sz="3200" dirty="0" smtClean="0">
                <a:sym typeface="Wingdings" pitchFamily="2" charset="2"/>
              </a:rPr>
              <a:t/>
            </a:r>
            <a:br>
              <a:rPr lang="cs-CZ" sz="3200" dirty="0" smtClean="0">
                <a:sym typeface="Wingdings" pitchFamily="2" charset="2"/>
              </a:rPr>
            </a:br>
            <a:r>
              <a:rPr lang="cs-CZ" sz="3200" dirty="0" smtClean="0">
                <a:sym typeface="Wingdings" pitchFamily="2" charset="2"/>
              </a:rPr>
              <a:t>Chceme-li plavat na jedné lodi, musíme to umět </a:t>
            </a:r>
            <a:r>
              <a:rPr lang="cs-CZ" dirty="0" smtClean="0">
                <a:sym typeface="Wingdings" pitchFamily="2" charset="2"/>
              </a:rPr>
              <a:t/>
            </a:r>
            <a:br>
              <a:rPr lang="cs-CZ" dirty="0" smtClean="0">
                <a:sym typeface="Wingdings" pitchFamily="2" charset="2"/>
              </a:rPr>
            </a:b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8002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ym typeface="Wingdings" pitchFamily="2" charset="2"/>
              </a:rPr>
              <a:t>Jaké si to udělám, takové to mám </a:t>
            </a:r>
            <a:br>
              <a:rPr lang="cs-CZ" sz="3600" b="1" dirty="0" smtClean="0">
                <a:sym typeface="Wingdings" pitchFamily="2" charset="2"/>
              </a:rPr>
            </a:br>
            <a:r>
              <a:rPr lang="cs-CZ" sz="3600" b="1" dirty="0" smtClean="0">
                <a:sym typeface="Wingdings" pitchFamily="2" charset="2"/>
              </a:rPr>
              <a:t>(a se mnou i všichni ostatní)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1512168"/>
          </a:xfrm>
        </p:spPr>
        <p:txBody>
          <a:bodyPr>
            <a:normAutofit/>
          </a:bodyPr>
          <a:lstStyle/>
          <a:p>
            <a:endParaRPr lang="cs-CZ" i="1" dirty="0" smtClean="0"/>
          </a:p>
          <a:p>
            <a:pPr algn="ctr">
              <a:buNone/>
            </a:pPr>
            <a:r>
              <a:rPr lang="cs-CZ" sz="2800" dirty="0" smtClean="0"/>
              <a:t>Děkuji za Váš čas i pozornost </a:t>
            </a:r>
          </a:p>
          <a:p>
            <a:endParaRPr lang="cs-CZ" sz="5100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sz="3100" b="1" i="1" dirty="0" smtClean="0">
                <a:hlinkClick r:id="rId2"/>
              </a:rPr>
              <a:t/>
            </a:r>
            <a:br>
              <a:rPr lang="cs-CZ" sz="3100" b="1" i="1" dirty="0" smtClean="0">
                <a:hlinkClick r:id="rId2"/>
              </a:rPr>
            </a:br>
            <a:r>
              <a:rPr lang="cs-CZ" sz="4000" b="1" i="1" dirty="0" smtClean="0">
                <a:hlinkClick r:id="rId2"/>
              </a:rPr>
              <a:t>http://aleph.nkp.cz</a:t>
            </a:r>
            <a:r>
              <a:rPr lang="cs-CZ" sz="4000" b="1" i="1" dirty="0" smtClean="0"/>
              <a:t>   </a:t>
            </a:r>
            <a:r>
              <a:rPr lang="cs-CZ" sz="3100" b="1" i="1" dirty="0" smtClean="0"/>
              <a:t/>
            </a:r>
            <a:br>
              <a:rPr lang="cs-CZ" sz="3100" b="1" i="1" dirty="0" smtClean="0"/>
            </a:br>
            <a:r>
              <a:rPr lang="cs-CZ" sz="2000" dirty="0" smtClean="0"/>
              <a:t>(Rozcestník na NKP a SK ČR)</a:t>
            </a:r>
            <a:br>
              <a:rPr lang="cs-CZ" sz="2000" dirty="0" smtClean="0"/>
            </a:b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3000" contrast="-6000"/>
          </a:blip>
          <a:srcRect/>
          <a:stretch>
            <a:fillRect/>
          </a:stretch>
        </p:blipFill>
        <p:spPr bwMode="auto">
          <a:xfrm>
            <a:off x="323528" y="1412776"/>
            <a:ext cx="85689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Autofit/>
          </a:bodyPr>
          <a:lstStyle/>
          <a:p>
            <a:r>
              <a:rPr lang="cs-CZ" sz="3200" dirty="0" smtClean="0">
                <a:hlinkClick r:id="rId2"/>
              </a:rPr>
              <a:t>www.</a:t>
            </a:r>
            <a:r>
              <a:rPr lang="cs-CZ" sz="3200" dirty="0" err="1" smtClean="0">
                <a:hlinkClick r:id="rId2"/>
              </a:rPr>
              <a:t>caslin.cz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3" name="Zástupný symbol pro obsah 3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7" y="1144810"/>
            <a:ext cx="8640961" cy="55245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SK ČR – 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sz="3400" b="1" dirty="0" smtClean="0"/>
              <a:t>elektronický katalog, </a:t>
            </a:r>
            <a:r>
              <a:rPr lang="cs-CZ" sz="3400" dirty="0" smtClean="0"/>
              <a:t>který soustřeďuje ve své bázi údaje o dokumentech ve fondech spolupracujících českých knihoven a institucí (muzea, galerie, univerzity atd.)</a:t>
            </a:r>
          </a:p>
          <a:p>
            <a:pPr lvl="0"/>
            <a:r>
              <a:rPr lang="cs-CZ" sz="3400" dirty="0" smtClean="0"/>
              <a:t>elektronicky dostupný od roku 1995 obsahuje více než </a:t>
            </a:r>
            <a:r>
              <a:rPr lang="cs-CZ" sz="3400" b="1" dirty="0" smtClean="0"/>
              <a:t>6,85 mil. záznamů</a:t>
            </a:r>
            <a:r>
              <a:rPr lang="cs-CZ" sz="3400" dirty="0" smtClean="0"/>
              <a:t> (monografie české i zahraniční, speciální dokumenty a seriály) ze skoro </a:t>
            </a:r>
            <a:r>
              <a:rPr lang="cs-CZ" sz="3400" b="1" dirty="0" smtClean="0"/>
              <a:t>472 knihoven</a:t>
            </a:r>
            <a:endParaRPr lang="cs-CZ" sz="3400" dirty="0" smtClean="0"/>
          </a:p>
          <a:p>
            <a:pPr lvl="0"/>
            <a:r>
              <a:rPr lang="cs-CZ" sz="3400" dirty="0" smtClean="0"/>
              <a:t>cílem je snadný a bezbariérový přístup k informacím uloženým v českých knihovnách (informačních institucích) z jednoho místa</a:t>
            </a:r>
          </a:p>
          <a:p>
            <a:pPr lvl="0"/>
            <a:r>
              <a:rPr lang="cs-CZ" sz="3400" dirty="0" smtClean="0"/>
              <a:t>kompatibilnost s různými knihovnickými programy </a:t>
            </a:r>
          </a:p>
          <a:p>
            <a:pPr lvl="0"/>
            <a:r>
              <a:rPr lang="cs-CZ" sz="3400" dirty="0" smtClean="0"/>
              <a:t>příjem záznamů ve formátu </a:t>
            </a:r>
            <a:r>
              <a:rPr lang="cs-CZ" sz="3400" b="1" dirty="0" smtClean="0"/>
              <a:t>MARC21</a:t>
            </a:r>
            <a:r>
              <a:rPr lang="cs-CZ" sz="3400" dirty="0" smtClean="0"/>
              <a:t> i UNIMARC (do konce roku 2017)</a:t>
            </a:r>
          </a:p>
          <a:p>
            <a:pPr lvl="0"/>
            <a:r>
              <a:rPr lang="cs-CZ" sz="3400" dirty="0" smtClean="0"/>
              <a:t>od 1.5.2016 přijímá záznamy s vročením 2016 (a výše) zpracované pouze dle pravidel RDA  (od 1. 4. 2015 RDA</a:t>
            </a:r>
            <a:r>
              <a:rPr lang="cs-CZ" dirty="0" smtClean="0"/>
              <a:t>)</a:t>
            </a:r>
          </a:p>
          <a:p>
            <a:pPr lvl="0"/>
            <a:r>
              <a:rPr lang="cs-CZ" altLang="cs-CZ" sz="3400" dirty="0" smtClean="0"/>
              <a:t>od 1. 1. 2018 – SK ČR přestala přijímat záznamy  v </a:t>
            </a:r>
            <a:r>
              <a:rPr lang="cs-CZ" altLang="cs-CZ" sz="3400" dirty="0" err="1" smtClean="0"/>
              <a:t>UNIMARCu</a:t>
            </a:r>
            <a:r>
              <a:rPr lang="cs-CZ" altLang="cs-CZ" sz="3400" dirty="0" smtClean="0"/>
              <a:t> (nabízí je pouze ke stažení)</a:t>
            </a:r>
            <a:endParaRPr lang="cs-CZ" sz="3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SK ČR  - Služby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lvl="0"/>
            <a:r>
              <a:rPr lang="cs-CZ" sz="2800" dirty="0" smtClean="0"/>
              <a:t>informaci o dostupnosti dokumentu (knihovny, kde si lze dokument půjčit)</a:t>
            </a:r>
          </a:p>
          <a:p>
            <a:pPr lvl="0"/>
            <a:r>
              <a:rPr lang="cs-CZ" sz="2800" dirty="0" smtClean="0"/>
              <a:t>informace o knihovnách vlastnících dokument (sigla)</a:t>
            </a:r>
          </a:p>
          <a:p>
            <a:pPr lvl="0"/>
            <a:r>
              <a:rPr lang="cs-CZ" sz="2800" dirty="0" smtClean="0"/>
              <a:t>dostupnost dokumentu (přístup do lokálního katalogu knihovny)</a:t>
            </a:r>
          </a:p>
          <a:p>
            <a:pPr lvl="0"/>
            <a:r>
              <a:rPr lang="cs-CZ" sz="2800" dirty="0" smtClean="0"/>
              <a:t>informace o knihovně (adresa, telefonní číslo, e-mail)</a:t>
            </a:r>
          </a:p>
          <a:p>
            <a:pPr lvl="0"/>
            <a:r>
              <a:rPr lang="cs-CZ" sz="2800" dirty="0" smtClean="0"/>
              <a:t>MVS (formulář objednávky přímo přes SK ČR)</a:t>
            </a:r>
          </a:p>
          <a:p>
            <a:pPr lvl="0"/>
            <a:r>
              <a:rPr lang="cs-CZ" sz="2800" dirty="0" smtClean="0"/>
              <a:t>stahování a sdílení dokumentů pro katalogizaci</a:t>
            </a:r>
          </a:p>
          <a:p>
            <a:pPr lvl="0"/>
            <a:r>
              <a:rPr lang="cs-CZ" sz="2800" dirty="0" smtClean="0"/>
              <a:t>aktualizace záznamů (opravy, odpisy, přípisy)</a:t>
            </a:r>
          </a:p>
          <a:p>
            <a:r>
              <a:rPr lang="cs-CZ" sz="2800" dirty="0" smtClean="0"/>
              <a:t>statistika požadavků MVS</a:t>
            </a:r>
            <a:endParaRPr lang="cs-CZ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Výsledek vyhledání jednoho titulu</a:t>
            </a:r>
            <a:endParaRPr lang="cs-CZ" sz="2800" b="1" dirty="0"/>
          </a:p>
        </p:txBody>
      </p:sp>
      <p:pic>
        <p:nvPicPr>
          <p:cNvPr id="4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5000" contrast="-4000"/>
          </a:blip>
          <a:srcRect/>
          <a:stretch>
            <a:fillRect/>
          </a:stretch>
        </p:blipFill>
        <p:spPr>
          <a:xfrm>
            <a:off x="539552" y="1196752"/>
            <a:ext cx="8136904" cy="532859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SK ČR – Seznam bází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b="1" dirty="0" smtClean="0"/>
              <a:t>SK ČR - Celá báze </a:t>
            </a:r>
            <a:r>
              <a:rPr lang="cs-CZ" dirty="0" smtClean="0"/>
              <a:t>    </a:t>
            </a:r>
          </a:p>
          <a:p>
            <a:r>
              <a:rPr lang="cs-CZ" i="1" dirty="0" smtClean="0"/>
              <a:t> nabízí celkem </a:t>
            </a:r>
            <a:r>
              <a:rPr lang="cs-CZ" dirty="0" smtClean="0"/>
              <a:t> více než </a:t>
            </a:r>
            <a:r>
              <a:rPr lang="cs-CZ" b="1" dirty="0" smtClean="0"/>
              <a:t>6, 85 mil. záznamů</a:t>
            </a:r>
            <a:r>
              <a:rPr lang="cs-CZ" dirty="0" smtClean="0"/>
              <a:t>  </a:t>
            </a:r>
            <a:r>
              <a:rPr lang="cs-CZ" i="1" dirty="0" smtClean="0"/>
              <a:t>titulů českých i zahraničních tištěných monografií, speciálních druhů dokumentů a seriálů i digitalizovaných dokumentů,  které jsou shromážděny ve fondu přispívajících institucí </a:t>
            </a:r>
            <a:endParaRPr lang="cs-CZ" dirty="0" smtClean="0"/>
          </a:p>
          <a:p>
            <a:pPr lvl="0"/>
            <a:r>
              <a:rPr lang="cs-CZ" b="1" dirty="0" smtClean="0"/>
              <a:t>SKCM -  Monografie a speciální dokumenty</a:t>
            </a:r>
            <a:r>
              <a:rPr lang="cs-CZ" dirty="0" smtClean="0"/>
              <a:t>   </a:t>
            </a:r>
          </a:p>
          <a:p>
            <a:r>
              <a:rPr lang="cs-CZ" i="1" dirty="0" smtClean="0"/>
              <a:t> nabízí tituly českých i zahraničních tištěných monografií a speciálních druhů dokumentů, které jsou shromážděny ve fondu přispívajících institucí (knihy - odborná a naučná literatura, beletrie, sborníky, regionální literatura a speciální dokumenty - hudebniny, mapy, zvukové dokumenty)</a:t>
            </a:r>
            <a:endParaRPr lang="cs-CZ" dirty="0" smtClean="0"/>
          </a:p>
          <a:p>
            <a:pPr lvl="0"/>
            <a:r>
              <a:rPr lang="cs-CZ" b="1" dirty="0" smtClean="0"/>
              <a:t>SKCP - Seriály</a:t>
            </a:r>
            <a:r>
              <a:rPr lang="cs-CZ" i="1" dirty="0" smtClean="0"/>
              <a:t> </a:t>
            </a:r>
            <a:r>
              <a:rPr lang="cs-CZ" dirty="0" smtClean="0"/>
              <a:t>   </a:t>
            </a:r>
          </a:p>
          <a:p>
            <a:r>
              <a:rPr lang="cs-CZ" i="1" dirty="0" smtClean="0"/>
              <a:t> nabízí tituly českých i zahraničních seriálů (periodika), které jsou shromážděny ve fondu přispívajících institucí (asi 350). Nejstarší zaznamenaný časopis vyšel v roce 1527</a:t>
            </a:r>
            <a:endParaRPr lang="cs-CZ" dirty="0" smtClean="0"/>
          </a:p>
          <a:p>
            <a:r>
              <a:rPr lang="cs-CZ" b="1" dirty="0" smtClean="0"/>
              <a:t>SKCRP - Staré tisky  </a:t>
            </a:r>
            <a:r>
              <a:rPr lang="cs-CZ" b="1" i="1" dirty="0" smtClean="0"/>
              <a:t> </a:t>
            </a:r>
            <a:endParaRPr lang="cs-CZ" dirty="0" smtClean="0"/>
          </a:p>
          <a:p>
            <a:r>
              <a:rPr lang="cs-CZ" i="1" dirty="0" smtClean="0"/>
              <a:t> nabízí tituly českých i zahraničních starých tisků, které jsou shromážděny ve fondu přispívajících institucí</a:t>
            </a:r>
            <a:endParaRPr lang="cs-CZ" dirty="0" smtClean="0"/>
          </a:p>
          <a:p>
            <a:pPr lvl="0"/>
            <a:r>
              <a:rPr lang="cs-CZ" b="1" dirty="0" smtClean="0"/>
              <a:t>Adresář knihoven a informačních institucí v ČR   </a:t>
            </a:r>
            <a:endParaRPr lang="cs-CZ" dirty="0" smtClean="0"/>
          </a:p>
          <a:p>
            <a:r>
              <a:rPr lang="cs-CZ" i="1" dirty="0" smtClean="0"/>
              <a:t> Obsahuje základní informace (včetně kontaktů URL) o knihovnách a informačních institucích na území ČR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774</Words>
  <Application>Microsoft Office PowerPoint</Application>
  <PresentationFormat>Předvádění na obrazovce (4:3)</PresentationFormat>
  <Paragraphs>266</Paragraphs>
  <Slides>37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Calibri</vt:lpstr>
      <vt:lpstr>Wingdings</vt:lpstr>
      <vt:lpstr>Motiv sady Office</vt:lpstr>
      <vt:lpstr>List</vt:lpstr>
      <vt:lpstr>Souborný katalog ČR   a   Městská knihovna Jaroměř</vt:lpstr>
      <vt:lpstr>Prezentace aplikace PowerPoint</vt:lpstr>
      <vt:lpstr>SK ČR - adresa</vt:lpstr>
      <vt:lpstr> http://aleph.nkp.cz    (Rozcestník na NKP a SK ČR) </vt:lpstr>
      <vt:lpstr>www.caslin.cz </vt:lpstr>
      <vt:lpstr>SK ČR – Základní informace</vt:lpstr>
      <vt:lpstr>SK ČR  - Služby </vt:lpstr>
      <vt:lpstr>Výsledek vyhledání jednoho titulu</vt:lpstr>
      <vt:lpstr>SK ČR – Seznam bází </vt:lpstr>
      <vt:lpstr>Důvody vzniku duplicit - dupl. čČNB U 5301 testovaných titulů v 956 případech ČNB patřilo  jinému dokumentu + jinému druhu dok. + vícesvazkovému dílu (tj. u 18 % případů)</vt:lpstr>
      <vt:lpstr>Pár čísel – pro milovníky statistik </vt:lpstr>
      <vt:lpstr>SK ČR z pohledu připívající knihovny - Městské knihovny Jaroměř</vt:lpstr>
      <vt:lpstr>Prezentace aplikace PowerPoint</vt:lpstr>
      <vt:lpstr>Městská Knihovna Jaroměř – „špetka“ historie</vt:lpstr>
      <vt:lpstr>Prezentace aplikace PowerPoint</vt:lpstr>
      <vt:lpstr>Rok 2000 - knihovna před rekonstrukcí</vt:lpstr>
      <vt:lpstr>Rok 2001 – knihovna po rekonstrukci</vt:lpstr>
      <vt:lpstr>Městská knihovna Jaroměř – „špetka“ historie</vt:lpstr>
      <vt:lpstr>Přínos pro knihovnu </vt:lpstr>
      <vt:lpstr>A tak to začalo …</vt:lpstr>
      <vt:lpstr>A tak to začalo …</vt:lpstr>
      <vt:lpstr>A tak to začalo …</vt:lpstr>
      <vt:lpstr>Přehled importovaných souborů http://aleph.nkp.cz/web/skc/2008/nag502/nag502.htm </vt:lpstr>
      <vt:lpstr>  Detaily o přijatých a nepřijatých záznamech  rok 2008 a 2015  </vt:lpstr>
      <vt:lpstr>Výsledky a seznam vadných záznamů  http://aleph.nkp.cz/web/skc/nag502/nag502_141105_m_err.htm</vt:lpstr>
      <vt:lpstr>Opravy importovaných vadných záznamů</vt:lpstr>
      <vt:lpstr>Přispívání přes formulář  (připisování sigly k záznamům)</vt:lpstr>
      <vt:lpstr>Výhody importování  a kontroly</vt:lpstr>
      <vt:lpstr>Problematika duplicity a multiplicity v SK ČR </vt:lpstr>
      <vt:lpstr>A co to přineslo …</vt:lpstr>
      <vt:lpstr>Prezentace aplikace PowerPoint</vt:lpstr>
      <vt:lpstr>Model průchodu službou</vt:lpstr>
      <vt:lpstr>Na konec „ždibec“ statistiky</vt:lpstr>
      <vt:lpstr>Výhody spolupráce </vt:lpstr>
      <vt:lpstr>Hnízdo katalogizátora (tady vše začíná a končí)  </vt:lpstr>
      <vt:lpstr>Katalogizace je nekončící dobrodružství, kdy v honbě za dokonalostí a správností zjistíte,  že jste člověk stále chybující    Vaše nejlepší úmysly a vědomosti zvednou Vaše sebevědomí, ale vždy se najde někdo, kdo Vám dokáže, že jste hlupák   Chceme-li plavat na jedné lodi, musíme to umět  </vt:lpstr>
      <vt:lpstr>Jaké si to udělám, takové to mám  (a se mnou i všichni ostatní)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VALE</dc:creator>
  <cp:lastModifiedBy>Martin Krčál</cp:lastModifiedBy>
  <cp:revision>152</cp:revision>
  <dcterms:created xsi:type="dcterms:W3CDTF">2014-11-26T13:51:43Z</dcterms:created>
  <dcterms:modified xsi:type="dcterms:W3CDTF">2018-05-16T13:54:37Z</dcterms:modified>
</cp:coreProperties>
</file>