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72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337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97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859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47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36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571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046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08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45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68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49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93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2800" b="1" dirty="0" err="1" smtClean="0">
                <a:solidFill>
                  <a:srgbClr val="002060"/>
                </a:solidFill>
              </a:rPr>
              <a:t>Introduction</a:t>
            </a:r>
            <a:r>
              <a:rPr lang="cs-CZ" sz="2800" b="1" dirty="0" smtClean="0">
                <a:solidFill>
                  <a:srgbClr val="002060"/>
                </a:solidFill>
              </a:rPr>
              <a:t> to </a:t>
            </a:r>
            <a:r>
              <a:rPr lang="cs-CZ" sz="2800" b="1" dirty="0" err="1" smtClean="0">
                <a:solidFill>
                  <a:srgbClr val="002060"/>
                </a:solidFill>
              </a:rPr>
              <a:t>Linguistics</a:t>
            </a:r>
            <a:r>
              <a:rPr lang="cs-CZ" sz="2800" b="1" dirty="0" smtClean="0">
                <a:solidFill>
                  <a:srgbClr val="002060"/>
                </a:solidFill>
              </a:rPr>
              <a:t>, </a:t>
            </a:r>
            <a:r>
              <a:rPr lang="cs-CZ" sz="2800" b="1" dirty="0" err="1" smtClean="0">
                <a:solidFill>
                  <a:srgbClr val="002060"/>
                </a:solidFill>
              </a:rPr>
              <a:t>Autumn</a:t>
            </a:r>
            <a:r>
              <a:rPr lang="cs-CZ" sz="2800" b="1" dirty="0" smtClean="0">
                <a:solidFill>
                  <a:srgbClr val="002060"/>
                </a:solidFill>
              </a:rPr>
              <a:t> 2019</a:t>
            </a:r>
            <a:r>
              <a:rPr lang="cs-CZ" sz="2800" b="1" dirty="0" smtClean="0">
                <a:solidFill>
                  <a:srgbClr val="002060"/>
                </a:solidFill>
              </a:rPr>
              <a:t/>
            </a:r>
            <a:br>
              <a:rPr lang="cs-CZ" sz="2800" b="1" dirty="0" smtClean="0">
                <a:solidFill>
                  <a:srgbClr val="002060"/>
                </a:solidFill>
              </a:rPr>
            </a:br>
            <a:r>
              <a:rPr lang="cs-CZ" sz="2800" b="1" dirty="0">
                <a:solidFill>
                  <a:srgbClr val="002060"/>
                </a:solidFill>
              </a:rPr>
              <a:t/>
            </a:r>
            <a:br>
              <a:rPr lang="cs-CZ" sz="2800" b="1" dirty="0">
                <a:solidFill>
                  <a:srgbClr val="002060"/>
                </a:solidFill>
              </a:rPr>
            </a:br>
            <a:r>
              <a:rPr lang="cs-CZ" sz="2800" b="1" dirty="0" smtClean="0">
                <a:solidFill>
                  <a:srgbClr val="002060"/>
                </a:solidFill>
              </a:rPr>
              <a:t/>
            </a:r>
            <a:br>
              <a:rPr lang="cs-CZ" sz="2800" b="1" dirty="0" smtClean="0">
                <a:solidFill>
                  <a:srgbClr val="002060"/>
                </a:solidFill>
              </a:rPr>
            </a:br>
            <a:r>
              <a:rPr lang="cs-CZ" sz="2800" b="1" dirty="0" err="1" smtClean="0">
                <a:solidFill>
                  <a:srgbClr val="002060"/>
                </a:solidFill>
              </a:rPr>
              <a:t>Week</a:t>
            </a:r>
            <a:r>
              <a:rPr lang="cs-CZ" sz="2800" b="1" dirty="0" smtClean="0">
                <a:solidFill>
                  <a:srgbClr val="002060"/>
                </a:solidFill>
              </a:rPr>
              <a:t> 13, Session 12      </a:t>
            </a:r>
            <a:r>
              <a:rPr lang="cs-CZ" sz="2800" b="1" dirty="0" err="1" smtClean="0">
                <a:solidFill>
                  <a:srgbClr val="002060"/>
                </a:solidFill>
              </a:rPr>
              <a:t>Thursday</a:t>
            </a:r>
            <a:r>
              <a:rPr lang="cs-CZ" sz="2800" b="1" dirty="0" smtClean="0">
                <a:solidFill>
                  <a:srgbClr val="002060"/>
                </a:solidFill>
              </a:rPr>
              <a:t>, </a:t>
            </a:r>
            <a:r>
              <a:rPr lang="cs-CZ" sz="2800" b="1" dirty="0" err="1" smtClean="0">
                <a:solidFill>
                  <a:srgbClr val="002060"/>
                </a:solidFill>
              </a:rPr>
              <a:t>December</a:t>
            </a:r>
            <a:r>
              <a:rPr lang="cs-CZ" sz="2800" b="1" dirty="0" smtClean="0">
                <a:solidFill>
                  <a:srgbClr val="002060"/>
                </a:solidFill>
              </a:rPr>
              <a:t> 12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b="1" u="sng" dirty="0" smtClean="0">
                <a:solidFill>
                  <a:srgbClr val="002060"/>
                </a:solidFill>
              </a:rPr>
              <a:t>Prague </a:t>
            </a:r>
            <a:r>
              <a:rPr lang="cs-CZ" sz="2800" b="1" u="sng" dirty="0" err="1" smtClean="0">
                <a:solidFill>
                  <a:srgbClr val="002060"/>
                </a:solidFill>
              </a:rPr>
              <a:t>school</a:t>
            </a:r>
            <a:r>
              <a:rPr lang="cs-CZ" sz="2800" b="1" u="sng" dirty="0" smtClean="0">
                <a:solidFill>
                  <a:srgbClr val="002060"/>
                </a:solidFill>
              </a:rPr>
              <a:t> </a:t>
            </a:r>
            <a:r>
              <a:rPr lang="cs-CZ" sz="2800" b="1" u="sng" dirty="0" err="1" smtClean="0">
                <a:solidFill>
                  <a:srgbClr val="002060"/>
                </a:solidFill>
              </a:rPr>
              <a:t>of</a:t>
            </a:r>
            <a:r>
              <a:rPr lang="cs-CZ" sz="2800" b="1" u="sng" dirty="0" smtClean="0">
                <a:solidFill>
                  <a:srgbClr val="002060"/>
                </a:solidFill>
              </a:rPr>
              <a:t> </a:t>
            </a:r>
            <a:r>
              <a:rPr lang="cs-CZ" sz="2800" b="1" u="sng" dirty="0" err="1" smtClean="0">
                <a:solidFill>
                  <a:srgbClr val="002060"/>
                </a:solidFill>
              </a:rPr>
              <a:t>linguistics</a:t>
            </a:r>
            <a:r>
              <a:rPr lang="cs-CZ" sz="2800" b="1" u="sng" dirty="0" smtClean="0">
                <a:solidFill>
                  <a:srgbClr val="002060"/>
                </a:solidFill>
              </a:rPr>
              <a:t>; </a:t>
            </a:r>
            <a:br>
              <a:rPr lang="cs-CZ" sz="2800" b="1" u="sng" dirty="0" smtClean="0">
                <a:solidFill>
                  <a:srgbClr val="002060"/>
                </a:solidFill>
              </a:rPr>
            </a:br>
            <a:r>
              <a:rPr lang="cs-CZ" sz="2800" b="1" u="sng" dirty="0" err="1" smtClean="0">
                <a:solidFill>
                  <a:srgbClr val="002060"/>
                </a:solidFill>
              </a:rPr>
              <a:t>structuralism</a:t>
            </a:r>
            <a:r>
              <a:rPr lang="cs-CZ" sz="2800" b="1" u="sng" dirty="0" smtClean="0">
                <a:solidFill>
                  <a:srgbClr val="002060"/>
                </a:solidFill>
              </a:rPr>
              <a:t>, </a:t>
            </a:r>
            <a:r>
              <a:rPr lang="cs-CZ" sz="2800" b="1" u="sng" dirty="0" err="1" smtClean="0">
                <a:solidFill>
                  <a:srgbClr val="002060"/>
                </a:solidFill>
              </a:rPr>
              <a:t>functionalism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b="1" dirty="0"/>
              <a:t> 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5600" b="1" dirty="0" smtClean="0">
                <a:solidFill>
                  <a:srgbClr val="002060"/>
                </a:solidFill>
              </a:rPr>
              <a:t> </a:t>
            </a:r>
            <a:endParaRPr lang="cs-CZ" sz="5600" dirty="0" smtClean="0"/>
          </a:p>
          <a:p>
            <a:endParaRPr lang="cs-CZ" dirty="0"/>
          </a:p>
        </p:txBody>
      </p:sp>
      <p:pic>
        <p:nvPicPr>
          <p:cNvPr id="1026" name="il_fi" descr="Opera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262" y="3933056"/>
            <a:ext cx="3419475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591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theses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Language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like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any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other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activity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is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goal-oriented</a:t>
            </a:r>
            <a:r>
              <a:rPr lang="cs-CZ" sz="2000" b="1" dirty="0" smtClean="0">
                <a:solidFill>
                  <a:srgbClr val="00B050"/>
                </a:solidFill>
              </a:rPr>
              <a:t>. </a:t>
            </a:r>
            <a:r>
              <a:rPr lang="cs-CZ" sz="2000" b="1" dirty="0" err="1" smtClean="0">
                <a:solidFill>
                  <a:srgbClr val="00B050"/>
                </a:solidFill>
              </a:rPr>
              <a:t>Whether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we</a:t>
            </a:r>
            <a:r>
              <a:rPr lang="cs-CZ" sz="2000" b="1" dirty="0" smtClean="0">
                <a:solidFill>
                  <a:srgbClr val="00B050"/>
                </a:solidFill>
              </a:rPr>
              <a:t> analyse </a:t>
            </a:r>
            <a:r>
              <a:rPr lang="cs-CZ" sz="2000" b="1" dirty="0" err="1" smtClean="0">
                <a:solidFill>
                  <a:srgbClr val="00B050"/>
                </a:solidFill>
              </a:rPr>
              <a:t>language</a:t>
            </a:r>
            <a:r>
              <a:rPr lang="cs-CZ" sz="2000" b="1" dirty="0" smtClean="0">
                <a:solidFill>
                  <a:srgbClr val="00B050"/>
                </a:solidFill>
              </a:rPr>
              <a:t> as </a:t>
            </a:r>
            <a:r>
              <a:rPr lang="cs-CZ" sz="2000" b="1" dirty="0" err="1" smtClean="0">
                <a:solidFill>
                  <a:srgbClr val="00B050"/>
                </a:solidFill>
              </a:rPr>
              <a:t>expression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or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communication</a:t>
            </a:r>
            <a:r>
              <a:rPr lang="cs-CZ" sz="2000" b="1" dirty="0" smtClean="0">
                <a:solidFill>
                  <a:srgbClr val="00B050"/>
                </a:solidFill>
              </a:rPr>
              <a:t>, </a:t>
            </a:r>
            <a:r>
              <a:rPr lang="cs-CZ" sz="2000" b="1" dirty="0" err="1" smtClean="0">
                <a:solidFill>
                  <a:srgbClr val="00B050"/>
                </a:solidFill>
              </a:rPr>
              <a:t>the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speaker‘s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intention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is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the</a:t>
            </a:r>
            <a:r>
              <a:rPr lang="cs-CZ" sz="2000" b="1" dirty="0" smtClean="0">
                <a:solidFill>
                  <a:srgbClr val="00B050"/>
                </a:solidFill>
              </a:rPr>
              <a:t> most </a:t>
            </a:r>
            <a:r>
              <a:rPr lang="cs-CZ" sz="2000" b="1" dirty="0" err="1" smtClean="0">
                <a:solidFill>
                  <a:srgbClr val="00B050"/>
                </a:solidFill>
              </a:rPr>
              <a:t>evident</a:t>
            </a:r>
            <a:r>
              <a:rPr lang="cs-CZ" sz="2000" b="1" dirty="0" smtClean="0">
                <a:solidFill>
                  <a:srgbClr val="00B050"/>
                </a:solidFill>
              </a:rPr>
              <a:t> and most natural </a:t>
            </a:r>
            <a:r>
              <a:rPr lang="cs-CZ" sz="2000" b="1" dirty="0" err="1" smtClean="0">
                <a:solidFill>
                  <a:srgbClr val="00B050"/>
                </a:solidFill>
              </a:rPr>
              <a:t>explanation</a:t>
            </a:r>
            <a:r>
              <a:rPr lang="cs-CZ" sz="2000" b="1" dirty="0" smtClean="0">
                <a:solidFill>
                  <a:srgbClr val="00B050"/>
                </a:solidFill>
              </a:rPr>
              <a:t>. In </a:t>
            </a:r>
            <a:r>
              <a:rPr lang="cs-CZ" sz="2000" b="1" dirty="0" err="1" smtClean="0">
                <a:solidFill>
                  <a:srgbClr val="00B050"/>
                </a:solidFill>
              </a:rPr>
              <a:t>liguistic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analysis</a:t>
            </a:r>
            <a:r>
              <a:rPr lang="cs-CZ" sz="2000" b="1" dirty="0" smtClean="0">
                <a:solidFill>
                  <a:srgbClr val="00B050"/>
                </a:solidFill>
              </a:rPr>
              <a:t>, </a:t>
            </a:r>
            <a:r>
              <a:rPr lang="cs-CZ" sz="2000" b="1" dirty="0" err="1" smtClean="0">
                <a:solidFill>
                  <a:srgbClr val="00B050"/>
                </a:solidFill>
              </a:rPr>
              <a:t>therefore</a:t>
            </a:r>
            <a:r>
              <a:rPr lang="cs-CZ" sz="2000" b="1" dirty="0" smtClean="0">
                <a:solidFill>
                  <a:srgbClr val="00B050"/>
                </a:solidFill>
              </a:rPr>
              <a:t>, </a:t>
            </a:r>
            <a:r>
              <a:rPr lang="cs-CZ" sz="2000" b="1" dirty="0" err="1" smtClean="0">
                <a:solidFill>
                  <a:srgbClr val="00B050"/>
                </a:solidFill>
              </a:rPr>
              <a:t>one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should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adopt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the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functional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perspective</a:t>
            </a:r>
            <a:r>
              <a:rPr lang="cs-CZ" sz="2000" b="1" dirty="0" smtClean="0">
                <a:solidFill>
                  <a:srgbClr val="00B050"/>
                </a:solidFill>
              </a:rPr>
              <a:t>. </a:t>
            </a:r>
            <a:r>
              <a:rPr lang="cs-CZ" sz="2000" b="1" dirty="0" err="1" smtClean="0">
                <a:solidFill>
                  <a:srgbClr val="00B050"/>
                </a:solidFill>
              </a:rPr>
              <a:t>From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the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functional</a:t>
            </a:r>
            <a:r>
              <a:rPr lang="cs-CZ" sz="2000" b="1" dirty="0" smtClean="0">
                <a:solidFill>
                  <a:srgbClr val="00B050"/>
                </a:solidFill>
              </a:rPr>
              <a:t> point </a:t>
            </a:r>
            <a:r>
              <a:rPr lang="cs-CZ" sz="2000" b="1" dirty="0" err="1" smtClean="0">
                <a:solidFill>
                  <a:srgbClr val="00B050"/>
                </a:solidFill>
              </a:rPr>
              <a:t>of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view</a:t>
            </a:r>
            <a:r>
              <a:rPr lang="cs-CZ" sz="2000" b="1" dirty="0" smtClean="0">
                <a:solidFill>
                  <a:srgbClr val="00B050"/>
                </a:solidFill>
              </a:rPr>
              <a:t>, </a:t>
            </a:r>
            <a:r>
              <a:rPr lang="cs-CZ" sz="2000" b="1" dirty="0" err="1" smtClean="0">
                <a:solidFill>
                  <a:srgbClr val="00B050"/>
                </a:solidFill>
              </a:rPr>
              <a:t>language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is</a:t>
            </a:r>
            <a:r>
              <a:rPr lang="cs-CZ" sz="2000" b="1" dirty="0" smtClean="0">
                <a:solidFill>
                  <a:srgbClr val="00B050"/>
                </a:solidFill>
              </a:rPr>
              <a:t> a </a:t>
            </a:r>
            <a:r>
              <a:rPr lang="cs-CZ" sz="2000" b="1" dirty="0" err="1" smtClean="0">
                <a:solidFill>
                  <a:srgbClr val="00B050"/>
                </a:solidFill>
              </a:rPr>
              <a:t>system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of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goal-oriented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means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of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expression</a:t>
            </a:r>
            <a:r>
              <a:rPr lang="cs-CZ" sz="2000" b="1" dirty="0" smtClean="0">
                <a:solidFill>
                  <a:srgbClr val="00B050"/>
                </a:solidFill>
              </a:rPr>
              <a:t>. No </a:t>
            </a:r>
            <a:r>
              <a:rPr lang="cs-CZ" sz="2000" b="1" dirty="0" err="1" smtClean="0">
                <a:solidFill>
                  <a:srgbClr val="00B050"/>
                </a:solidFill>
              </a:rPr>
              <a:t>linguistic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phenomenon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can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be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understood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without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regard</a:t>
            </a:r>
            <a:r>
              <a:rPr lang="cs-CZ" sz="2000" b="1" dirty="0" smtClean="0">
                <a:solidFill>
                  <a:srgbClr val="00B050"/>
                </a:solidFill>
              </a:rPr>
              <a:t>  to </a:t>
            </a:r>
            <a:r>
              <a:rPr lang="cs-CZ" sz="2000" b="1" dirty="0" err="1" smtClean="0">
                <a:solidFill>
                  <a:srgbClr val="00B050"/>
                </a:solidFill>
              </a:rPr>
              <a:t>the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system</a:t>
            </a:r>
            <a:r>
              <a:rPr lang="cs-CZ" sz="2000" b="1" dirty="0" smtClean="0">
                <a:solidFill>
                  <a:srgbClr val="00B050"/>
                </a:solidFill>
              </a:rPr>
              <a:t> to </a:t>
            </a:r>
            <a:r>
              <a:rPr lang="cs-CZ" sz="2000" b="1" dirty="0" err="1" smtClean="0">
                <a:solidFill>
                  <a:srgbClr val="00B050"/>
                </a:solidFill>
              </a:rPr>
              <a:t>which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it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belongs</a:t>
            </a:r>
            <a:r>
              <a:rPr lang="cs-CZ" sz="2000" b="1" dirty="0" smtClean="0">
                <a:solidFill>
                  <a:srgbClr val="00B050"/>
                </a:solidFill>
              </a:rPr>
              <a:t>.</a:t>
            </a:r>
          </a:p>
          <a:p>
            <a:r>
              <a:rPr lang="cs-CZ" sz="2000" b="1" dirty="0" err="1" smtClean="0">
                <a:solidFill>
                  <a:srgbClr val="00B050"/>
                </a:solidFill>
              </a:rPr>
              <a:t>An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important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factor</a:t>
            </a:r>
            <a:r>
              <a:rPr lang="cs-CZ" sz="2000" b="1" dirty="0" smtClean="0">
                <a:solidFill>
                  <a:srgbClr val="00B050"/>
                </a:solidFill>
              </a:rPr>
              <a:t> in </a:t>
            </a:r>
            <a:r>
              <a:rPr lang="cs-CZ" sz="2000" b="1" dirty="0" err="1" smtClean="0">
                <a:solidFill>
                  <a:srgbClr val="00B050"/>
                </a:solidFill>
              </a:rPr>
              <a:t>the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stratification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of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language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is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the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relationship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among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the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interlocutors</a:t>
            </a:r>
            <a:r>
              <a:rPr lang="cs-CZ" sz="2000" b="1" dirty="0" smtClean="0">
                <a:solidFill>
                  <a:srgbClr val="00B050"/>
                </a:solidFill>
              </a:rPr>
              <a:t>: </a:t>
            </a:r>
            <a:r>
              <a:rPr lang="cs-CZ" sz="2000" b="1" dirty="0" err="1" smtClean="0">
                <a:solidFill>
                  <a:srgbClr val="00B050"/>
                </a:solidFill>
              </a:rPr>
              <a:t>the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degree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of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their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social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cohesion</a:t>
            </a:r>
            <a:r>
              <a:rPr lang="cs-CZ" sz="2000" b="1" dirty="0" smtClean="0">
                <a:solidFill>
                  <a:srgbClr val="00B050"/>
                </a:solidFill>
              </a:rPr>
              <a:t>, </a:t>
            </a:r>
            <a:r>
              <a:rPr lang="cs-CZ" sz="2000" b="1" dirty="0" err="1" smtClean="0">
                <a:solidFill>
                  <a:srgbClr val="00B050"/>
                </a:solidFill>
              </a:rPr>
              <a:t>their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professional</a:t>
            </a:r>
            <a:r>
              <a:rPr lang="cs-CZ" sz="2000" b="1" dirty="0" smtClean="0">
                <a:solidFill>
                  <a:srgbClr val="00B050"/>
                </a:solidFill>
              </a:rPr>
              <a:t>, </a:t>
            </a:r>
            <a:r>
              <a:rPr lang="cs-CZ" sz="2000" b="1" dirty="0" err="1" smtClean="0">
                <a:solidFill>
                  <a:srgbClr val="00B050"/>
                </a:solidFill>
              </a:rPr>
              <a:t>territorial</a:t>
            </a:r>
            <a:r>
              <a:rPr lang="cs-CZ" sz="2000" b="1" dirty="0" smtClean="0">
                <a:solidFill>
                  <a:srgbClr val="00B050"/>
                </a:solidFill>
              </a:rPr>
              <a:t>, and </a:t>
            </a:r>
            <a:r>
              <a:rPr lang="cs-CZ" sz="2000" b="1" dirty="0" err="1" smtClean="0">
                <a:solidFill>
                  <a:srgbClr val="00B050"/>
                </a:solidFill>
              </a:rPr>
              <a:t>familial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connections</a:t>
            </a:r>
            <a:r>
              <a:rPr lang="cs-CZ" sz="2000" b="1" dirty="0" smtClean="0">
                <a:solidFill>
                  <a:srgbClr val="00B050"/>
                </a:solidFill>
              </a:rPr>
              <a:t>, and </a:t>
            </a:r>
            <a:r>
              <a:rPr lang="cs-CZ" sz="2000" b="1" dirty="0" err="1" smtClean="0">
                <a:solidFill>
                  <a:srgbClr val="00B050"/>
                </a:solidFill>
              </a:rPr>
              <a:t>also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their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membership</a:t>
            </a:r>
            <a:r>
              <a:rPr lang="cs-CZ" sz="2000" b="1" dirty="0" smtClean="0">
                <a:solidFill>
                  <a:srgbClr val="00B050"/>
                </a:solidFill>
              </a:rPr>
              <a:t> in </a:t>
            </a:r>
            <a:r>
              <a:rPr lang="cs-CZ" sz="2000" b="1" dirty="0" err="1" smtClean="0">
                <a:solidFill>
                  <a:srgbClr val="00B050"/>
                </a:solidFill>
              </a:rPr>
              <a:t>multiple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collectivities</a:t>
            </a:r>
            <a:r>
              <a:rPr lang="cs-CZ" sz="2000" b="1" dirty="0" smtClean="0">
                <a:solidFill>
                  <a:srgbClr val="00B050"/>
                </a:solidFill>
              </a:rPr>
              <a:t>, as </a:t>
            </a:r>
            <a:r>
              <a:rPr lang="cs-CZ" sz="2000" b="1" dirty="0" err="1" smtClean="0">
                <a:solidFill>
                  <a:srgbClr val="00B050"/>
                </a:solidFill>
              </a:rPr>
              <a:t>expressed</a:t>
            </a:r>
            <a:r>
              <a:rPr lang="cs-CZ" sz="2000" b="1" dirty="0" smtClean="0">
                <a:solidFill>
                  <a:srgbClr val="00B050"/>
                </a:solidFill>
              </a:rPr>
              <a:t> in </a:t>
            </a:r>
            <a:r>
              <a:rPr lang="cs-CZ" sz="2000" b="1" dirty="0" err="1" smtClean="0">
                <a:solidFill>
                  <a:srgbClr val="00B050"/>
                </a:solidFill>
              </a:rPr>
              <a:t>the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mixture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of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linguistic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systems</a:t>
            </a:r>
            <a:r>
              <a:rPr lang="cs-CZ" sz="2000" b="1" dirty="0" smtClean="0">
                <a:solidFill>
                  <a:srgbClr val="00B050"/>
                </a:solidFill>
              </a:rPr>
              <a:t> in </a:t>
            </a:r>
            <a:r>
              <a:rPr lang="cs-CZ" sz="2000" b="1" dirty="0" err="1" smtClean="0">
                <a:solidFill>
                  <a:srgbClr val="00B050"/>
                </a:solidFill>
              </a:rPr>
              <a:t>the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language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of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cities</a:t>
            </a:r>
            <a:r>
              <a:rPr lang="cs-CZ" sz="2000" b="1" dirty="0" smtClean="0">
                <a:solidFill>
                  <a:srgbClr val="00B050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cs-CZ" sz="2000" b="1" dirty="0" err="1" smtClean="0">
                <a:solidFill>
                  <a:srgbClr val="C00000"/>
                </a:solidFill>
              </a:rPr>
              <a:t>Preceded</a:t>
            </a:r>
            <a:r>
              <a:rPr lang="cs-CZ" sz="2000" b="1" dirty="0" smtClean="0">
                <a:solidFill>
                  <a:srgbClr val="C00000"/>
                </a:solidFill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</a:rPr>
              <a:t>Pragmatics</a:t>
            </a:r>
            <a:r>
              <a:rPr lang="cs-CZ" sz="2000" b="1" dirty="0" smtClean="0">
                <a:solidFill>
                  <a:srgbClr val="C00000"/>
                </a:solidFill>
              </a:rPr>
              <a:t>, </a:t>
            </a:r>
            <a:r>
              <a:rPr lang="cs-CZ" sz="2000" b="1" dirty="0" err="1" smtClean="0">
                <a:solidFill>
                  <a:srgbClr val="C00000"/>
                </a:solidFill>
              </a:rPr>
              <a:t>Sociolinguistics</a:t>
            </a:r>
            <a:r>
              <a:rPr lang="cs-CZ" sz="2000" b="1" dirty="0" smtClean="0">
                <a:solidFill>
                  <a:srgbClr val="C00000"/>
                </a:solidFill>
              </a:rPr>
              <a:t>, </a:t>
            </a:r>
            <a:r>
              <a:rPr lang="cs-CZ" sz="2000" b="1" dirty="0" err="1" smtClean="0">
                <a:solidFill>
                  <a:srgbClr val="C00000"/>
                </a:solidFill>
              </a:rPr>
              <a:t>Semantics</a:t>
            </a:r>
            <a:r>
              <a:rPr lang="cs-CZ" sz="2000" b="1" dirty="0" smtClean="0">
                <a:solidFill>
                  <a:srgbClr val="C00000"/>
                </a:solidFill>
              </a:rPr>
              <a:t>, </a:t>
            </a:r>
            <a:r>
              <a:rPr lang="cs-CZ" sz="2000" b="1" dirty="0" err="1" smtClean="0">
                <a:solidFill>
                  <a:srgbClr val="C00000"/>
                </a:solidFill>
              </a:rPr>
              <a:t>Dialectology</a:t>
            </a:r>
            <a:r>
              <a:rPr lang="cs-CZ" sz="2000" b="1" dirty="0" smtClean="0">
                <a:solidFill>
                  <a:srgbClr val="C00000"/>
                </a:solidFill>
              </a:rPr>
              <a:t>… </a:t>
            </a:r>
          </a:p>
          <a:p>
            <a:pPr marL="0" indent="0" algn="ctr">
              <a:buNone/>
            </a:pPr>
            <a:r>
              <a:rPr lang="cs-CZ" sz="2000" b="1" dirty="0" smtClean="0">
                <a:solidFill>
                  <a:srgbClr val="C00000"/>
                </a:solidFill>
              </a:rPr>
              <a:t>and </a:t>
            </a:r>
            <a:r>
              <a:rPr lang="cs-CZ" sz="2000" b="1" dirty="0" err="1" smtClean="0">
                <a:solidFill>
                  <a:srgbClr val="C00000"/>
                </a:solidFill>
              </a:rPr>
              <a:t>will</a:t>
            </a:r>
            <a:r>
              <a:rPr lang="cs-CZ" sz="2000" b="1" dirty="0" smtClean="0">
                <a:solidFill>
                  <a:srgbClr val="C00000"/>
                </a:solidFill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</a:rPr>
              <a:t>never</a:t>
            </a:r>
            <a:r>
              <a:rPr lang="cs-CZ" sz="2000" b="1" dirty="0" smtClean="0">
                <a:solidFill>
                  <a:srgbClr val="C00000"/>
                </a:solidFill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</a:rPr>
              <a:t>be</a:t>
            </a:r>
            <a:r>
              <a:rPr lang="cs-CZ" sz="2000" b="1" dirty="0" smtClean="0">
                <a:solidFill>
                  <a:srgbClr val="C00000"/>
                </a:solidFill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</a:rPr>
              <a:t>outdated</a:t>
            </a:r>
            <a:r>
              <a:rPr lang="cs-CZ" sz="2000" b="1" dirty="0" smtClean="0">
                <a:solidFill>
                  <a:srgbClr val="C00000"/>
                </a:solidFill>
              </a:rPr>
              <a:t>.</a:t>
            </a:r>
            <a:endParaRPr lang="cs-CZ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54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THE 12 DAYS OF CHRISTMAS</a:t>
            </a:r>
            <a:endParaRPr lang="cs-CZ" sz="3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629" y="1600200"/>
            <a:ext cx="4708742" cy="4525963"/>
          </a:xfrm>
        </p:spPr>
      </p:pic>
    </p:spTree>
    <p:extLst>
      <p:ext uri="{BB962C8B-B14F-4D97-AF65-F5344CB8AC3E}">
        <p14:creationId xmlns:p14="http://schemas.microsoft.com/office/powerpoint/2010/main" val="386897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</a:t>
            </a:r>
            <a:r>
              <a:rPr lang="cs-CZ" b="1" dirty="0" smtClean="0">
                <a:solidFill>
                  <a:srgbClr val="002060"/>
                </a:solidFill>
              </a:rPr>
              <a:t>HANK YOU FOR YOUR KIND </a:t>
            </a:r>
            <a:r>
              <a:rPr lang="cs-CZ" b="1" dirty="0" smtClean="0">
                <a:solidFill>
                  <a:srgbClr val="002060"/>
                </a:solidFill>
              </a:rPr>
              <a:t>ATTENTION, </a:t>
            </a:r>
            <a:r>
              <a:rPr lang="cs-CZ" b="1" dirty="0" err="1" smtClean="0">
                <a:solidFill>
                  <a:srgbClr val="C00000"/>
                </a:solidFill>
              </a:rPr>
              <a:t>Merry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</a:rPr>
              <a:t>Christmas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&lt;3</a:t>
            </a:r>
            <a:br>
              <a:rPr lang="en-US" b="1" dirty="0" smtClean="0">
                <a:solidFill>
                  <a:srgbClr val="002060"/>
                </a:solidFill>
              </a:rPr>
            </a:br>
            <a:endParaRPr lang="cs-CZ" b="1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502" y="1600200"/>
            <a:ext cx="701699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QUESTION TIME…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B050"/>
                </a:solidFill>
              </a:rPr>
              <a:t>If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you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don´t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ask</a:t>
            </a:r>
            <a:r>
              <a:rPr lang="cs-CZ" dirty="0" smtClean="0">
                <a:solidFill>
                  <a:srgbClr val="00B050"/>
                </a:solidFill>
              </a:rPr>
              <a:t>, I </a:t>
            </a:r>
            <a:r>
              <a:rPr lang="cs-CZ" dirty="0" err="1" smtClean="0">
                <a:solidFill>
                  <a:srgbClr val="00B050"/>
                </a:solidFill>
              </a:rPr>
              <a:t>will</a:t>
            </a:r>
            <a:r>
              <a:rPr lang="cs-CZ" dirty="0" smtClean="0">
                <a:solidFill>
                  <a:srgbClr val="00B050"/>
                </a:solidFill>
              </a:rPr>
              <a:t>!</a:t>
            </a: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QUESTIONS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Q1</a:t>
            </a:r>
            <a:r>
              <a:rPr lang="cs-CZ" dirty="0" smtClean="0">
                <a:solidFill>
                  <a:srgbClr val="00B050"/>
                </a:solidFill>
              </a:rPr>
              <a:t>: </a:t>
            </a:r>
            <a:r>
              <a:rPr lang="cs-CZ" dirty="0" err="1" smtClean="0">
                <a:solidFill>
                  <a:srgbClr val="00B050"/>
                </a:solidFill>
              </a:rPr>
              <a:t>Why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doesn´t</a:t>
            </a:r>
            <a:r>
              <a:rPr lang="cs-CZ" dirty="0" smtClean="0">
                <a:solidFill>
                  <a:srgbClr val="00B050"/>
                </a:solidFill>
              </a:rPr>
              <a:t> a </a:t>
            </a:r>
            <a:r>
              <a:rPr lang="cs-CZ" dirty="0" err="1" smtClean="0">
                <a:solidFill>
                  <a:srgbClr val="00B050"/>
                </a:solidFill>
              </a:rPr>
              <a:t>student´s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speaking</a:t>
            </a:r>
            <a:r>
              <a:rPr lang="cs-CZ" dirty="0" smtClean="0">
                <a:solidFill>
                  <a:srgbClr val="00B050"/>
                </a:solidFill>
              </a:rPr>
              <a:t> performance </a:t>
            </a:r>
            <a:r>
              <a:rPr lang="cs-CZ" dirty="0" err="1" smtClean="0">
                <a:solidFill>
                  <a:srgbClr val="00B050"/>
                </a:solidFill>
              </a:rPr>
              <a:t>always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reflect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their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extensive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listening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experience</a:t>
            </a:r>
            <a:r>
              <a:rPr lang="cs-CZ" dirty="0" smtClean="0">
                <a:solidFill>
                  <a:srgbClr val="00B050"/>
                </a:solidFill>
              </a:rPr>
              <a:t>?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Q2</a:t>
            </a:r>
            <a:r>
              <a:rPr lang="cs-CZ" dirty="0" smtClean="0">
                <a:solidFill>
                  <a:srgbClr val="00B050"/>
                </a:solidFill>
              </a:rPr>
              <a:t>: </a:t>
            </a:r>
            <a:r>
              <a:rPr lang="cs-CZ" dirty="0" err="1" smtClean="0">
                <a:solidFill>
                  <a:srgbClr val="00B050"/>
                </a:solidFill>
              </a:rPr>
              <a:t>Is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it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always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an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advantage</a:t>
            </a:r>
            <a:r>
              <a:rPr lang="cs-CZ" dirty="0" smtClean="0">
                <a:solidFill>
                  <a:srgbClr val="00B050"/>
                </a:solidFill>
              </a:rPr>
              <a:t> to </a:t>
            </a:r>
            <a:r>
              <a:rPr lang="cs-CZ" dirty="0" err="1" smtClean="0">
                <a:solidFill>
                  <a:srgbClr val="00B050"/>
                </a:solidFill>
              </a:rPr>
              <a:t>present</a:t>
            </a:r>
            <a:r>
              <a:rPr lang="cs-CZ" dirty="0" smtClean="0">
                <a:solidFill>
                  <a:srgbClr val="00B050"/>
                </a:solidFill>
              </a:rPr>
              <a:t> in </a:t>
            </a:r>
            <a:r>
              <a:rPr lang="cs-CZ" dirty="0" err="1" smtClean="0">
                <a:solidFill>
                  <a:srgbClr val="00B050"/>
                </a:solidFill>
              </a:rPr>
              <a:t>your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mother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tongue</a:t>
            </a:r>
            <a:r>
              <a:rPr lang="cs-CZ" dirty="0" smtClean="0">
                <a:solidFill>
                  <a:srgbClr val="00B050"/>
                </a:solidFill>
              </a:rPr>
              <a:t>? </a:t>
            </a:r>
            <a:r>
              <a:rPr lang="cs-CZ" dirty="0" err="1" smtClean="0">
                <a:solidFill>
                  <a:srgbClr val="00B050"/>
                </a:solidFill>
              </a:rPr>
              <a:t>What</a:t>
            </a:r>
            <a:r>
              <a:rPr lang="cs-CZ" dirty="0" smtClean="0">
                <a:solidFill>
                  <a:srgbClr val="00B050"/>
                </a:solidFill>
              </a:rPr>
              <a:t> are </a:t>
            </a:r>
            <a:r>
              <a:rPr lang="cs-CZ" dirty="0" err="1" smtClean="0">
                <a:solidFill>
                  <a:srgbClr val="00B050"/>
                </a:solidFill>
              </a:rPr>
              <a:t>the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perks</a:t>
            </a:r>
            <a:r>
              <a:rPr lang="cs-CZ" dirty="0" smtClean="0">
                <a:solidFill>
                  <a:srgbClr val="00B050"/>
                </a:solidFill>
              </a:rPr>
              <a:t> (</a:t>
            </a:r>
            <a:r>
              <a:rPr lang="cs-CZ" dirty="0" err="1" smtClean="0">
                <a:solidFill>
                  <a:srgbClr val="00B050"/>
                </a:solidFill>
              </a:rPr>
              <a:t>if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any</a:t>
            </a:r>
            <a:r>
              <a:rPr lang="cs-CZ" dirty="0" smtClean="0">
                <a:solidFill>
                  <a:srgbClr val="00B050"/>
                </a:solidFill>
              </a:rPr>
              <a:t>) </a:t>
            </a:r>
            <a:r>
              <a:rPr lang="cs-CZ" dirty="0" err="1" smtClean="0">
                <a:solidFill>
                  <a:srgbClr val="00B050"/>
                </a:solidFill>
              </a:rPr>
              <a:t>of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being</a:t>
            </a:r>
            <a:r>
              <a:rPr lang="cs-CZ" dirty="0" smtClean="0">
                <a:solidFill>
                  <a:srgbClr val="00B050"/>
                </a:solidFill>
              </a:rPr>
              <a:t> a non-</a:t>
            </a:r>
            <a:r>
              <a:rPr lang="cs-CZ" dirty="0" err="1" smtClean="0">
                <a:solidFill>
                  <a:srgbClr val="00B050"/>
                </a:solidFill>
              </a:rPr>
              <a:t>native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speaker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of</a:t>
            </a:r>
            <a:r>
              <a:rPr lang="cs-CZ" dirty="0" smtClean="0">
                <a:solidFill>
                  <a:srgbClr val="00B050"/>
                </a:solidFill>
              </a:rPr>
              <a:t> E </a:t>
            </a:r>
            <a:r>
              <a:rPr lang="cs-CZ" dirty="0" err="1" smtClean="0">
                <a:solidFill>
                  <a:srgbClr val="00B050"/>
                </a:solidFill>
              </a:rPr>
              <a:t>presenting</a:t>
            </a:r>
            <a:r>
              <a:rPr lang="cs-CZ" dirty="0" smtClean="0">
                <a:solidFill>
                  <a:srgbClr val="00B050"/>
                </a:solidFill>
              </a:rPr>
              <a:t> in E?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Q3</a:t>
            </a:r>
            <a:r>
              <a:rPr lang="cs-CZ" dirty="0" smtClean="0">
                <a:solidFill>
                  <a:srgbClr val="00B050"/>
                </a:solidFill>
              </a:rPr>
              <a:t>: </a:t>
            </a:r>
            <a:r>
              <a:rPr lang="cs-CZ" dirty="0" err="1" smtClean="0">
                <a:solidFill>
                  <a:srgbClr val="00B050"/>
                </a:solidFill>
              </a:rPr>
              <a:t>Does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posture</a:t>
            </a:r>
            <a:r>
              <a:rPr lang="cs-CZ" dirty="0" smtClean="0">
                <a:solidFill>
                  <a:srgbClr val="00B050"/>
                </a:solidFill>
              </a:rPr>
              <a:t> and </a:t>
            </a:r>
            <a:r>
              <a:rPr lang="cs-CZ" dirty="0" err="1" smtClean="0">
                <a:solidFill>
                  <a:srgbClr val="00B050"/>
                </a:solidFill>
              </a:rPr>
              <a:t>obvious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breaking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of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rules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really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matter</a:t>
            </a:r>
            <a:r>
              <a:rPr lang="cs-CZ" dirty="0" smtClean="0">
                <a:solidFill>
                  <a:srgbClr val="00B050"/>
                </a:solidFill>
              </a:rPr>
              <a:t>?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60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AGENA     GAGENDA TODAY: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1949" y="1620887"/>
            <a:ext cx="8229600" cy="4525963"/>
          </a:xfrm>
        </p:spPr>
        <p:txBody>
          <a:bodyPr>
            <a:normAutofit/>
          </a:bodyPr>
          <a:lstStyle/>
          <a:p>
            <a:pPr marL="3657600" lvl="8" indent="0" algn="just">
              <a:buNone/>
            </a:pPr>
            <a:r>
              <a:rPr lang="cs-CZ" sz="2400" b="1" dirty="0" err="1" smtClean="0">
                <a:solidFill>
                  <a:srgbClr val="002060"/>
                </a:solidFill>
              </a:rPr>
              <a:t>Inquiry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about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C</a:t>
            </a:r>
            <a:r>
              <a:rPr lang="cs-CZ" sz="2400" b="1" dirty="0" err="1" smtClean="0">
                <a:solidFill>
                  <a:srgbClr val="002060"/>
                </a:solidFill>
              </a:rPr>
              <a:t>hristmas</a:t>
            </a:r>
            <a:endParaRPr lang="cs-CZ" sz="2400" b="1" dirty="0" smtClean="0">
              <a:solidFill>
                <a:srgbClr val="002060"/>
              </a:solidFill>
            </a:endParaRPr>
          </a:p>
          <a:p>
            <a:pPr marL="3657600" lvl="8" indent="0" algn="just">
              <a:buNone/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 marL="3657600" lvl="8" indent="0" algn="just">
              <a:buNone/>
            </a:pPr>
            <a:r>
              <a:rPr lang="cs-CZ" sz="2400" b="1" dirty="0" err="1" smtClean="0">
                <a:solidFill>
                  <a:srgbClr val="002060"/>
                </a:solidFill>
              </a:rPr>
              <a:t>Structuralist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approach</a:t>
            </a:r>
            <a:r>
              <a:rPr lang="cs-CZ" sz="2400" b="1" dirty="0" smtClean="0">
                <a:solidFill>
                  <a:srgbClr val="002060"/>
                </a:solidFill>
              </a:rPr>
              <a:t> to </a:t>
            </a:r>
            <a:r>
              <a:rPr lang="cs-CZ" sz="2400" b="1" dirty="0" err="1" smtClean="0">
                <a:solidFill>
                  <a:srgbClr val="002060"/>
                </a:solidFill>
              </a:rPr>
              <a:t>language</a:t>
            </a:r>
            <a:endParaRPr lang="cs-CZ" sz="2400" b="1" dirty="0" smtClean="0">
              <a:solidFill>
                <a:srgbClr val="002060"/>
              </a:solidFill>
            </a:endParaRPr>
          </a:p>
          <a:p>
            <a:pPr marL="3657600" lvl="8" indent="0" algn="just">
              <a:buNone/>
            </a:pPr>
            <a:r>
              <a:rPr lang="cs-CZ" sz="2400" b="1" dirty="0" err="1" smtClean="0">
                <a:solidFill>
                  <a:srgbClr val="002060"/>
                </a:solidFill>
              </a:rPr>
              <a:t>Functionalism</a:t>
            </a:r>
            <a:endParaRPr lang="cs-CZ" sz="2400" b="1" dirty="0" smtClean="0">
              <a:solidFill>
                <a:srgbClr val="002060"/>
              </a:solidFill>
            </a:endParaRPr>
          </a:p>
          <a:p>
            <a:pPr marL="3657600" lvl="8" indent="0" algn="just">
              <a:buNone/>
            </a:pPr>
            <a:endParaRPr lang="cs-CZ" sz="2400" b="1" dirty="0">
              <a:solidFill>
                <a:srgbClr val="002060"/>
              </a:solidFill>
            </a:endParaRPr>
          </a:p>
          <a:p>
            <a:pPr marL="3657600" lvl="8" indent="0" algn="just">
              <a:buNone/>
            </a:pP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P</a:t>
            </a:r>
            <a:r>
              <a:rPr lang="en-US" sz="2400" b="1" dirty="0" smtClean="0">
                <a:solidFill>
                  <a:srgbClr val="002060"/>
                </a:solidFill>
              </a:rPr>
              <a:t>&amp;P Song</a:t>
            </a:r>
          </a:p>
          <a:p>
            <a:pPr marL="3657600" lvl="8" indent="0" algn="just">
              <a:buNone/>
            </a:pPr>
            <a:endParaRPr lang="en-US" sz="2400" b="1" dirty="0">
              <a:solidFill>
                <a:srgbClr val="002060"/>
              </a:solidFill>
            </a:endParaRPr>
          </a:p>
          <a:p>
            <a:pPr marL="3657600" lvl="8" indent="0" algn="just"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Revision of today’s agenda</a:t>
            </a:r>
          </a:p>
          <a:p>
            <a:pPr marL="3657600" lvl="8" indent="0" algn="just">
              <a:buNone/>
            </a:pPr>
            <a:endParaRPr lang="en-US" sz="2400" b="1" dirty="0">
              <a:solidFill>
                <a:srgbClr val="002060"/>
              </a:solidFill>
            </a:endParaRPr>
          </a:p>
          <a:p>
            <a:pPr marL="3657600" lvl="8" indent="0" algn="just"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The 12 Days of Christmas</a:t>
            </a:r>
            <a:endParaRPr lang="cs-CZ" sz="2400" b="1" dirty="0" smtClean="0">
              <a:solidFill>
                <a:srgbClr val="002060"/>
              </a:solidFill>
            </a:endParaRPr>
          </a:p>
        </p:txBody>
      </p:sp>
      <p:pic>
        <p:nvPicPr>
          <p:cNvPr id="2050" name="Picture 2" descr="tomk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450"/>
            <a:ext cx="38100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Remind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you‘re</a:t>
            </a:r>
            <a:r>
              <a:rPr lang="cs-CZ" dirty="0" smtClean="0"/>
              <a:t> </a:t>
            </a:r>
            <a:r>
              <a:rPr lang="cs-CZ" dirty="0" err="1" smtClean="0"/>
              <a:t>too</a:t>
            </a:r>
            <a:r>
              <a:rPr lang="cs-CZ" dirty="0" smtClean="0"/>
              <a:t> </a:t>
            </a:r>
            <a:r>
              <a:rPr lang="cs-CZ" dirty="0" err="1" smtClean="0"/>
              <a:t>tired</a:t>
            </a:r>
            <a:r>
              <a:rPr lang="cs-CZ" dirty="0" smtClean="0"/>
              <a:t> – </a:t>
            </a:r>
            <a:r>
              <a:rPr lang="cs-CZ" dirty="0" err="1" smtClean="0"/>
              <a:t>we‘ll</a:t>
            </a:r>
            <a:r>
              <a:rPr lang="cs-CZ" dirty="0" smtClean="0"/>
              <a:t> </a:t>
            </a:r>
            <a:r>
              <a:rPr lang="cs-CZ" dirty="0" err="1" smtClean="0"/>
              <a:t>sing</a:t>
            </a:r>
            <a:endParaRPr lang="cs-CZ" dirty="0"/>
          </a:p>
        </p:txBody>
      </p:sp>
      <p:pic>
        <p:nvPicPr>
          <p:cNvPr id="1029" name="Picture 5" descr="https://encrypted-tbn1.gstatic.com/images?q=tbn:ANd9GcR8wgxbI_EpWZ_UlrN7uUvM_MtFg161ZaOLfJwhyyVUIXrJU0f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32856"/>
            <a:ext cx="580072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143000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Predecessors of structuralism</a:t>
            </a:r>
            <a:r>
              <a:rPr lang="cs-CZ" dirty="0" smtClean="0">
                <a:solidFill>
                  <a:srgbClr val="002060"/>
                </a:solidFill>
              </a:rPr>
              <a:t>: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Comparative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historical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grammars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19th </a:t>
            </a:r>
            <a:r>
              <a:rPr lang="cs-CZ" dirty="0" err="1" smtClean="0">
                <a:solidFill>
                  <a:srgbClr val="002060"/>
                </a:solidFill>
              </a:rPr>
              <a:t>century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Turn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19th and 20th </a:t>
            </a:r>
            <a:r>
              <a:rPr lang="cs-CZ" dirty="0" err="1" smtClean="0">
                <a:solidFill>
                  <a:srgbClr val="002060"/>
                </a:solidFill>
              </a:rPr>
              <a:t>centuries</a:t>
            </a:r>
            <a:r>
              <a:rPr lang="cs-CZ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     </a:t>
            </a:r>
            <a:r>
              <a:rPr lang="cs-CZ" sz="2000" dirty="0" smtClean="0">
                <a:solidFill>
                  <a:srgbClr val="002060"/>
                </a:solidFill>
              </a:rPr>
              <a:t>natural </a:t>
            </a:r>
            <a:r>
              <a:rPr lang="cs-CZ" sz="2000" dirty="0" err="1" smtClean="0">
                <a:solidFill>
                  <a:srgbClr val="002060"/>
                </a:solidFill>
              </a:rPr>
              <a:t>sciences</a:t>
            </a:r>
            <a:r>
              <a:rPr lang="cs-CZ" sz="2000" dirty="0" smtClean="0">
                <a:solidFill>
                  <a:srgbClr val="002060"/>
                </a:solidFill>
              </a:rPr>
              <a:t>, </a:t>
            </a:r>
            <a:r>
              <a:rPr lang="cs-CZ" sz="2000" dirty="0" err="1" smtClean="0">
                <a:solidFill>
                  <a:srgbClr val="002060"/>
                </a:solidFill>
              </a:rPr>
              <a:t>geograhy</a:t>
            </a:r>
            <a:r>
              <a:rPr lang="cs-CZ" sz="2000" dirty="0" smtClean="0">
                <a:solidFill>
                  <a:srgbClr val="002060"/>
                </a:solidFill>
              </a:rPr>
              <a:t>, </a:t>
            </a:r>
            <a:r>
              <a:rPr lang="cs-CZ" sz="2000" dirty="0" err="1" smtClean="0">
                <a:solidFill>
                  <a:srgbClr val="002060"/>
                </a:solidFill>
              </a:rPr>
              <a:t>dialectology</a:t>
            </a:r>
            <a:r>
              <a:rPr lang="cs-CZ" sz="2000" dirty="0" smtClean="0">
                <a:solidFill>
                  <a:srgbClr val="002060"/>
                </a:solidFill>
              </a:rPr>
              <a:t>, psychology, sociology, </a:t>
            </a:r>
            <a:r>
              <a:rPr lang="cs-CZ" sz="2000" dirty="0" err="1" smtClean="0">
                <a:solidFill>
                  <a:srgbClr val="002060"/>
                </a:solidFill>
              </a:rPr>
              <a:t>aesthetic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       </a:t>
            </a:r>
            <a:r>
              <a:rPr lang="cs-CZ" sz="2000" dirty="0" err="1" smtClean="0">
                <a:solidFill>
                  <a:srgbClr val="002060"/>
                </a:solidFill>
              </a:rPr>
              <a:t>idealism</a:t>
            </a:r>
            <a:r>
              <a:rPr lang="cs-CZ" sz="2000" dirty="0" smtClean="0">
                <a:solidFill>
                  <a:srgbClr val="002060"/>
                </a:solidFill>
              </a:rPr>
              <a:t>, </a:t>
            </a:r>
            <a:r>
              <a:rPr lang="cs-CZ" sz="2000" dirty="0" err="1" smtClean="0">
                <a:solidFill>
                  <a:srgbClr val="002060"/>
                </a:solidFill>
              </a:rPr>
              <a:t>the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schools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of</a:t>
            </a:r>
            <a:r>
              <a:rPr lang="cs-CZ" sz="2000" dirty="0" smtClean="0">
                <a:solidFill>
                  <a:srgbClr val="002060"/>
                </a:solidFill>
              </a:rPr>
              <a:t> Kazan and </a:t>
            </a:r>
            <a:r>
              <a:rPr lang="cs-CZ" sz="2000" dirty="0" err="1" smtClean="0">
                <a:solidFill>
                  <a:srgbClr val="002060"/>
                </a:solidFill>
              </a:rPr>
              <a:t>Moscow</a:t>
            </a:r>
            <a:r>
              <a:rPr lang="cs-CZ" sz="2000" dirty="0" smtClean="0">
                <a:solidFill>
                  <a:srgbClr val="002060"/>
                </a:solidFill>
              </a:rPr>
              <a:t>, “</a:t>
            </a:r>
            <a:r>
              <a:rPr lang="cs-CZ" sz="2000" dirty="0" err="1" smtClean="0">
                <a:solidFill>
                  <a:srgbClr val="002060"/>
                </a:solidFill>
              </a:rPr>
              <a:t>the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lonely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American</a:t>
            </a:r>
            <a:r>
              <a:rPr lang="cs-CZ" sz="2000" dirty="0" smtClean="0">
                <a:solidFill>
                  <a:srgbClr val="002060"/>
                </a:solidFill>
              </a:rPr>
              <a:t>“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smtClean="0">
                <a:solidFill>
                  <a:srgbClr val="002060"/>
                </a:solidFill>
              </a:rPr>
              <a:t>      </a:t>
            </a:r>
            <a:r>
              <a:rPr lang="cs-CZ" sz="2000" dirty="0" smtClean="0">
                <a:solidFill>
                  <a:srgbClr val="002060"/>
                </a:solidFill>
              </a:rPr>
              <a:t>W.D. </a:t>
            </a:r>
            <a:r>
              <a:rPr lang="cs-CZ" sz="2000" dirty="0" err="1" smtClean="0">
                <a:solidFill>
                  <a:srgbClr val="002060"/>
                </a:solidFill>
              </a:rPr>
              <a:t>Whitney</a:t>
            </a:r>
            <a:endParaRPr lang="cs-CZ" sz="2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sz="2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002060"/>
                </a:solidFill>
              </a:rPr>
              <a:t>Structural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Linguistics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002060"/>
                </a:solidFill>
              </a:rPr>
              <a:t>Parallel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beginnings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Geneva</a:t>
            </a:r>
            <a:r>
              <a:rPr lang="cs-CZ" dirty="0" smtClean="0">
                <a:solidFill>
                  <a:srgbClr val="002060"/>
                </a:solidFill>
              </a:rPr>
              <a:t>, Prague, </a:t>
            </a:r>
            <a:r>
              <a:rPr lang="cs-CZ" dirty="0" err="1" smtClean="0">
                <a:solidFill>
                  <a:srgbClr val="002060"/>
                </a:solidFill>
              </a:rPr>
              <a:t>later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Copenhagen</a:t>
            </a:r>
            <a:r>
              <a:rPr lang="cs-CZ" dirty="0" smtClean="0">
                <a:solidFill>
                  <a:srgbClr val="002060"/>
                </a:solidFill>
              </a:rPr>
              <a:t>.</a:t>
            </a:r>
          </a:p>
          <a:p>
            <a:r>
              <a:rPr lang="cs-CZ" dirty="0" err="1" smtClean="0">
                <a:solidFill>
                  <a:srgbClr val="002060"/>
                </a:solidFill>
              </a:rPr>
              <a:t>Other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structural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approaches</a:t>
            </a:r>
            <a:r>
              <a:rPr lang="cs-CZ" dirty="0" smtClean="0">
                <a:solidFill>
                  <a:srgbClr val="002060"/>
                </a:solidFill>
              </a:rPr>
              <a:t>: </a:t>
            </a:r>
            <a:r>
              <a:rPr lang="cs-CZ" dirty="0" err="1" smtClean="0">
                <a:solidFill>
                  <a:srgbClr val="002060"/>
                </a:solidFill>
              </a:rPr>
              <a:t>Kurylowicz</a:t>
            </a:r>
            <a:r>
              <a:rPr lang="cs-CZ" dirty="0" smtClean="0">
                <a:solidFill>
                  <a:srgbClr val="002060"/>
                </a:solidFill>
              </a:rPr>
              <a:t> (</a:t>
            </a:r>
            <a:r>
              <a:rPr lang="cs-CZ" dirty="0" err="1" smtClean="0">
                <a:solidFill>
                  <a:srgbClr val="002060"/>
                </a:solidFill>
              </a:rPr>
              <a:t>Poland</a:t>
            </a:r>
            <a:r>
              <a:rPr lang="cs-CZ" dirty="0" smtClean="0">
                <a:solidFill>
                  <a:srgbClr val="002060"/>
                </a:solidFill>
              </a:rPr>
              <a:t>), </a:t>
            </a:r>
            <a:r>
              <a:rPr lang="cs-CZ" dirty="0" err="1" smtClean="0">
                <a:solidFill>
                  <a:srgbClr val="002060"/>
                </a:solidFill>
              </a:rPr>
              <a:t>Guillaume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Martinet</a:t>
            </a:r>
            <a:r>
              <a:rPr lang="cs-CZ" dirty="0" smtClean="0">
                <a:solidFill>
                  <a:srgbClr val="002060"/>
                </a:solidFill>
              </a:rPr>
              <a:t> (France),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U.S.S.R., </a:t>
            </a:r>
            <a:r>
              <a:rPr lang="cs-CZ" dirty="0" err="1" smtClean="0">
                <a:solidFill>
                  <a:srgbClr val="002060"/>
                </a:solidFill>
              </a:rPr>
              <a:t>Halliday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British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School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American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Structuralism</a:t>
            </a:r>
            <a:r>
              <a:rPr lang="cs-CZ" dirty="0" smtClean="0">
                <a:solidFill>
                  <a:srgbClr val="002060"/>
                </a:solidFill>
              </a:rPr>
              <a:t> (=</a:t>
            </a:r>
            <a:r>
              <a:rPr lang="cs-CZ" dirty="0" err="1" smtClean="0">
                <a:solidFill>
                  <a:srgbClr val="002060"/>
                </a:solidFill>
              </a:rPr>
              <a:t>Descriptivism</a:t>
            </a:r>
            <a:r>
              <a:rPr lang="cs-CZ" dirty="0" smtClean="0">
                <a:solidFill>
                  <a:srgbClr val="002060"/>
                </a:solidFill>
              </a:rPr>
              <a:t>)</a:t>
            </a:r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GROUNDWORKS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>
                <a:solidFill>
                  <a:srgbClr val="002060"/>
                </a:solidFill>
              </a:rPr>
              <a:t>Cours</a:t>
            </a:r>
            <a:r>
              <a:rPr lang="cs-CZ" b="1" dirty="0" smtClean="0">
                <a:solidFill>
                  <a:srgbClr val="002060"/>
                </a:solidFill>
              </a:rPr>
              <a:t> de </a:t>
            </a:r>
            <a:r>
              <a:rPr lang="cs-CZ" b="1" dirty="0" err="1" smtClean="0">
                <a:solidFill>
                  <a:srgbClr val="002060"/>
                </a:solidFill>
              </a:rPr>
              <a:t>linguistique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générale</a:t>
            </a:r>
            <a:r>
              <a:rPr lang="cs-CZ" b="1" dirty="0" smtClean="0">
                <a:solidFill>
                  <a:srgbClr val="002060"/>
                </a:solidFill>
              </a:rPr>
              <a:t> (F. de </a:t>
            </a:r>
            <a:r>
              <a:rPr lang="cs-CZ" b="1" dirty="0" err="1" smtClean="0">
                <a:solidFill>
                  <a:srgbClr val="002060"/>
                </a:solidFill>
              </a:rPr>
              <a:t>Saussure</a:t>
            </a:r>
            <a:r>
              <a:rPr lang="cs-CZ" b="1" dirty="0" smtClean="0">
                <a:solidFill>
                  <a:srgbClr val="002060"/>
                </a:solidFill>
              </a:rPr>
              <a:t> 1916)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     </a:t>
            </a:r>
            <a:r>
              <a:rPr lang="cs-CZ" sz="2000" b="1" dirty="0" err="1" smtClean="0">
                <a:solidFill>
                  <a:srgbClr val="C00000"/>
                </a:solidFill>
              </a:rPr>
              <a:t>language</a:t>
            </a:r>
            <a:r>
              <a:rPr lang="cs-CZ" sz="2000" b="1" dirty="0" smtClean="0">
                <a:solidFill>
                  <a:srgbClr val="C00000"/>
                </a:solidFill>
              </a:rPr>
              <a:t>=</a:t>
            </a:r>
            <a:r>
              <a:rPr lang="cs-CZ" sz="2000" b="1" dirty="0" err="1" smtClean="0">
                <a:solidFill>
                  <a:srgbClr val="C00000"/>
                </a:solidFill>
              </a:rPr>
              <a:t>structure</a:t>
            </a:r>
            <a:r>
              <a:rPr lang="cs-CZ" sz="2000" b="1" dirty="0" smtClean="0">
                <a:solidFill>
                  <a:srgbClr val="C00000"/>
                </a:solidFill>
              </a:rPr>
              <a:t>=</a:t>
            </a:r>
            <a:r>
              <a:rPr lang="cs-CZ" sz="2000" b="1" dirty="0" err="1" smtClean="0">
                <a:solidFill>
                  <a:srgbClr val="C00000"/>
                </a:solidFill>
              </a:rPr>
              <a:t>an</a:t>
            </a:r>
            <a:r>
              <a:rPr lang="cs-CZ" sz="2000" b="1" dirty="0" smtClean="0">
                <a:solidFill>
                  <a:srgbClr val="C00000"/>
                </a:solidFill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</a:rPr>
              <a:t>underlying</a:t>
            </a:r>
            <a:r>
              <a:rPr lang="cs-CZ" sz="2000" b="1" dirty="0" smtClean="0">
                <a:solidFill>
                  <a:srgbClr val="C00000"/>
                </a:solidFill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</a:rPr>
              <a:t>formal</a:t>
            </a:r>
            <a:r>
              <a:rPr lang="cs-CZ" sz="2000" b="1" dirty="0" smtClean="0">
                <a:solidFill>
                  <a:srgbClr val="C00000"/>
                </a:solidFill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</a:rPr>
              <a:t>system</a:t>
            </a:r>
            <a:r>
              <a:rPr lang="cs-CZ" sz="2000" b="1" dirty="0" smtClean="0">
                <a:solidFill>
                  <a:srgbClr val="C00000"/>
                </a:solidFill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</a:rPr>
              <a:t>of</a:t>
            </a:r>
            <a:r>
              <a:rPr lang="cs-CZ" sz="2000" b="1" dirty="0" smtClean="0">
                <a:solidFill>
                  <a:srgbClr val="C00000"/>
                </a:solidFill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</a:rPr>
              <a:t>mutually</a:t>
            </a:r>
            <a:r>
              <a:rPr lang="cs-CZ" sz="2000" b="1" dirty="0" smtClean="0">
                <a:solidFill>
                  <a:srgbClr val="C00000"/>
                </a:solidFill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</a:rPr>
              <a:t>related</a:t>
            </a:r>
            <a:r>
              <a:rPr lang="cs-CZ" sz="2000" b="1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smtClean="0">
                <a:solidFill>
                  <a:srgbClr val="C00000"/>
                </a:solidFill>
              </a:rPr>
              <a:t>       </a:t>
            </a:r>
            <a:r>
              <a:rPr lang="cs-CZ" sz="2000" b="1" dirty="0" err="1" smtClean="0">
                <a:solidFill>
                  <a:srgbClr val="C00000"/>
                </a:solidFill>
              </a:rPr>
              <a:t>forms</a:t>
            </a:r>
            <a:r>
              <a:rPr lang="cs-CZ" sz="2000" b="1" dirty="0" smtClean="0">
                <a:solidFill>
                  <a:srgbClr val="C00000"/>
                </a:solidFill>
              </a:rPr>
              <a:t>=</a:t>
            </a:r>
            <a:r>
              <a:rPr lang="cs-CZ" sz="2000" b="1" dirty="0" err="1" smtClean="0">
                <a:solidFill>
                  <a:srgbClr val="C00000"/>
                </a:solidFill>
              </a:rPr>
              <a:t>langue</a:t>
            </a:r>
            <a:r>
              <a:rPr lang="cs-CZ" sz="2000" b="1" dirty="0" smtClean="0">
                <a:solidFill>
                  <a:srgbClr val="C00000"/>
                </a:solidFill>
              </a:rPr>
              <a:t> </a:t>
            </a:r>
            <a:r>
              <a:rPr lang="cs-CZ" sz="2000" b="1" dirty="0" smtClean="0">
                <a:solidFill>
                  <a:srgbClr val="002060"/>
                </a:solidFill>
              </a:rPr>
              <a:t>x </a:t>
            </a:r>
            <a:r>
              <a:rPr lang="cs-CZ" sz="2000" b="1" dirty="0" err="1" smtClean="0">
                <a:solidFill>
                  <a:srgbClr val="00B050"/>
                </a:solidFill>
              </a:rPr>
              <a:t>realization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of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this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system</a:t>
            </a:r>
            <a:r>
              <a:rPr lang="cs-CZ" sz="2000" b="1" dirty="0" smtClean="0">
                <a:solidFill>
                  <a:srgbClr val="00B050"/>
                </a:solidFill>
              </a:rPr>
              <a:t> in </a:t>
            </a:r>
            <a:r>
              <a:rPr lang="cs-CZ" sz="2000" b="1" dirty="0" err="1" smtClean="0">
                <a:solidFill>
                  <a:srgbClr val="00B050"/>
                </a:solidFill>
              </a:rPr>
              <a:t>the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actual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act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of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smtClean="0">
                <a:solidFill>
                  <a:srgbClr val="00B050"/>
                </a:solidFill>
              </a:rPr>
              <a:t>       </a:t>
            </a:r>
            <a:r>
              <a:rPr lang="cs-CZ" sz="2000" b="1" dirty="0" err="1" smtClean="0">
                <a:solidFill>
                  <a:srgbClr val="00B050"/>
                </a:solidFill>
              </a:rPr>
              <a:t>speech</a:t>
            </a:r>
            <a:r>
              <a:rPr lang="cs-CZ" sz="2000" b="1" dirty="0" smtClean="0">
                <a:solidFill>
                  <a:srgbClr val="00B050"/>
                </a:solidFill>
              </a:rPr>
              <a:t>=</a:t>
            </a:r>
            <a:r>
              <a:rPr lang="cs-CZ" sz="2000" b="1" dirty="0" err="1" smtClean="0">
                <a:solidFill>
                  <a:srgbClr val="00B050"/>
                </a:solidFill>
              </a:rPr>
              <a:t>parole</a:t>
            </a:r>
            <a:endParaRPr lang="cs-CZ" sz="20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smtClean="0">
                <a:solidFill>
                  <a:srgbClr val="00B050"/>
                </a:solidFill>
              </a:rPr>
              <a:t>       </a:t>
            </a:r>
            <a:r>
              <a:rPr lang="cs-CZ" sz="2000" b="1" dirty="0" err="1" smtClean="0">
                <a:solidFill>
                  <a:srgbClr val="0070C0"/>
                </a:solidFill>
              </a:rPr>
              <a:t>new</a:t>
            </a:r>
            <a:r>
              <a:rPr lang="cs-CZ" sz="2000" b="1" dirty="0" smtClean="0">
                <a:solidFill>
                  <a:srgbClr val="0070C0"/>
                </a:solidFill>
              </a:rPr>
              <a:t> </a:t>
            </a:r>
            <a:r>
              <a:rPr lang="cs-CZ" sz="2000" b="1" dirty="0" err="1" smtClean="0">
                <a:solidFill>
                  <a:srgbClr val="0070C0"/>
                </a:solidFill>
              </a:rPr>
              <a:t>discipline</a:t>
            </a:r>
            <a:r>
              <a:rPr lang="cs-CZ" sz="2000" b="1" dirty="0" smtClean="0">
                <a:solidFill>
                  <a:srgbClr val="0070C0"/>
                </a:solidFill>
              </a:rPr>
              <a:t> </a:t>
            </a:r>
            <a:r>
              <a:rPr lang="cs-CZ" sz="2000" b="1" dirty="0" err="1" smtClean="0">
                <a:solidFill>
                  <a:srgbClr val="0070C0"/>
                </a:solidFill>
              </a:rPr>
              <a:t>of</a:t>
            </a:r>
            <a:r>
              <a:rPr lang="cs-CZ" sz="2000" b="1" dirty="0" smtClean="0">
                <a:solidFill>
                  <a:srgbClr val="0070C0"/>
                </a:solidFill>
              </a:rPr>
              <a:t> </a:t>
            </a:r>
            <a:r>
              <a:rPr lang="cs-CZ" sz="2000" b="1" dirty="0" err="1" smtClean="0">
                <a:solidFill>
                  <a:srgbClr val="0070C0"/>
                </a:solidFill>
              </a:rPr>
              <a:t>semiotics</a:t>
            </a:r>
            <a:endParaRPr lang="cs-CZ" b="1" dirty="0" smtClean="0">
              <a:solidFill>
                <a:srgbClr val="0070C0"/>
              </a:solidFill>
            </a:endParaRPr>
          </a:p>
          <a:p>
            <a:endParaRPr lang="cs-CZ" b="1" dirty="0" smtClean="0">
              <a:solidFill>
                <a:srgbClr val="00206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On </a:t>
            </a:r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potentiality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of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phenomena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of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language</a:t>
            </a:r>
            <a:r>
              <a:rPr lang="cs-CZ" b="1" dirty="0" smtClean="0">
                <a:solidFill>
                  <a:srgbClr val="002060"/>
                </a:solidFill>
              </a:rPr>
              <a:t> (V. Mathesius, 1911)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002060"/>
                </a:solidFill>
              </a:rPr>
              <a:t> </a:t>
            </a:r>
            <a:r>
              <a:rPr lang="cs-CZ" sz="2000" b="1" dirty="0" smtClean="0">
                <a:solidFill>
                  <a:srgbClr val="002060"/>
                </a:solidFill>
              </a:rPr>
              <a:t>      </a:t>
            </a:r>
            <a:r>
              <a:rPr lang="cs-CZ" sz="2000" b="1" dirty="0" err="1" smtClean="0">
                <a:solidFill>
                  <a:srgbClr val="002060"/>
                </a:solidFill>
              </a:rPr>
              <a:t>synchronic</a:t>
            </a:r>
            <a:r>
              <a:rPr lang="cs-CZ" sz="2000" b="1" dirty="0" smtClean="0">
                <a:solidFill>
                  <a:srgbClr val="002060"/>
                </a:solidFill>
              </a:rPr>
              <a:t> </a:t>
            </a:r>
            <a:r>
              <a:rPr lang="cs-CZ" sz="2000" b="1" dirty="0" err="1" smtClean="0">
                <a:solidFill>
                  <a:srgbClr val="002060"/>
                </a:solidFill>
              </a:rPr>
              <a:t>oscillation</a:t>
            </a:r>
            <a:r>
              <a:rPr lang="cs-CZ" sz="2000" b="1" dirty="0" smtClean="0">
                <a:solidFill>
                  <a:srgbClr val="002060"/>
                </a:solidFill>
              </a:rPr>
              <a:t>; </a:t>
            </a:r>
            <a:r>
              <a:rPr lang="cs-CZ" sz="2000" b="1" dirty="0" err="1" smtClean="0">
                <a:solidFill>
                  <a:srgbClr val="002060"/>
                </a:solidFill>
              </a:rPr>
              <a:t>functional</a:t>
            </a:r>
            <a:r>
              <a:rPr lang="cs-CZ" sz="2000" b="1" dirty="0" smtClean="0">
                <a:solidFill>
                  <a:srgbClr val="002060"/>
                </a:solidFill>
              </a:rPr>
              <a:t> </a:t>
            </a:r>
            <a:r>
              <a:rPr lang="cs-CZ" sz="2000" b="1" dirty="0" err="1" smtClean="0">
                <a:solidFill>
                  <a:srgbClr val="002060"/>
                </a:solidFill>
              </a:rPr>
              <a:t>approach</a:t>
            </a:r>
            <a:r>
              <a:rPr lang="cs-CZ" sz="2000" b="1" dirty="0" smtClean="0">
                <a:solidFill>
                  <a:srgbClr val="002060"/>
                </a:solidFill>
              </a:rPr>
              <a:t> (</a:t>
            </a:r>
            <a:r>
              <a:rPr lang="cs-CZ" sz="2000" b="1" dirty="0" err="1" smtClean="0">
                <a:solidFill>
                  <a:srgbClr val="002060"/>
                </a:solidFill>
              </a:rPr>
              <a:t>speaker‘s</a:t>
            </a:r>
            <a:r>
              <a:rPr lang="cs-CZ" sz="2000" b="1" dirty="0" smtClean="0">
                <a:solidFill>
                  <a:srgbClr val="002060"/>
                </a:solidFill>
              </a:rPr>
              <a:t> </a:t>
            </a:r>
            <a:r>
              <a:rPr lang="cs-CZ" sz="2000" b="1" dirty="0" err="1" smtClean="0">
                <a:solidFill>
                  <a:srgbClr val="002060"/>
                </a:solidFill>
              </a:rPr>
              <a:t>intention</a:t>
            </a:r>
            <a:r>
              <a:rPr lang="cs-CZ" sz="2000" b="1" dirty="0" smtClean="0">
                <a:solidFill>
                  <a:srgbClr val="002060"/>
                </a:solidFill>
              </a:rPr>
              <a:t> and 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002060"/>
                </a:solidFill>
              </a:rPr>
              <a:t> </a:t>
            </a:r>
            <a:r>
              <a:rPr lang="cs-CZ" sz="2000" b="1" dirty="0" smtClean="0">
                <a:solidFill>
                  <a:srgbClr val="002060"/>
                </a:solidFill>
              </a:rPr>
              <a:t>      </a:t>
            </a:r>
            <a:r>
              <a:rPr lang="cs-CZ" sz="2000" b="1" dirty="0" err="1" smtClean="0">
                <a:solidFill>
                  <a:srgbClr val="002060"/>
                </a:solidFill>
              </a:rPr>
              <a:t>listener‘s</a:t>
            </a:r>
            <a:r>
              <a:rPr lang="cs-CZ" sz="2000" b="1" dirty="0" smtClean="0">
                <a:solidFill>
                  <a:srgbClr val="002060"/>
                </a:solidFill>
              </a:rPr>
              <a:t> </a:t>
            </a:r>
            <a:r>
              <a:rPr lang="cs-CZ" sz="2000" b="1" dirty="0" err="1" smtClean="0">
                <a:solidFill>
                  <a:srgbClr val="002060"/>
                </a:solidFill>
              </a:rPr>
              <a:t>understanding</a:t>
            </a:r>
            <a:endParaRPr lang="cs-CZ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Prague </a:t>
            </a:r>
            <a:r>
              <a:rPr lang="cs-CZ" b="1" dirty="0" err="1" smtClean="0">
                <a:solidFill>
                  <a:srgbClr val="002060"/>
                </a:solidFill>
              </a:rPr>
              <a:t>School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of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Linguistics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002060"/>
                </a:solidFill>
              </a:rPr>
              <a:t>Classical</a:t>
            </a:r>
            <a:r>
              <a:rPr lang="cs-CZ" dirty="0" smtClean="0">
                <a:solidFill>
                  <a:srgbClr val="002060"/>
                </a:solidFill>
              </a:rPr>
              <a:t> period: 1926-1939</a:t>
            </a:r>
          </a:p>
          <a:p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Members</a:t>
            </a:r>
            <a:r>
              <a:rPr lang="cs-CZ" dirty="0" smtClean="0">
                <a:solidFill>
                  <a:srgbClr val="002060"/>
                </a:solidFill>
              </a:rPr>
              <a:t>: Vilém Mathesius, Roman Jacobson, Bohuslav Havránek, Jan Mukařovský, Vladimír Skalička, Bohumil Trnka, </a:t>
            </a:r>
            <a:r>
              <a:rPr lang="cs-CZ" dirty="0" err="1" smtClean="0">
                <a:solidFill>
                  <a:srgbClr val="002060"/>
                </a:solidFill>
              </a:rPr>
              <a:t>Nikolai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Trubetskoy</a:t>
            </a:r>
            <a:r>
              <a:rPr lang="cs-CZ" dirty="0" smtClean="0">
                <a:solidFill>
                  <a:srgbClr val="002060"/>
                </a:solidFill>
              </a:rPr>
              <a:t>, Josef Vachek (</a:t>
            </a:r>
            <a:r>
              <a:rPr lang="cs-CZ" dirty="0" err="1" smtClean="0">
                <a:solidFill>
                  <a:srgbClr val="002060"/>
                </a:solidFill>
              </a:rPr>
              <a:t>mention</a:t>
            </a:r>
            <a:r>
              <a:rPr lang="cs-CZ" dirty="0" smtClean="0">
                <a:solidFill>
                  <a:srgbClr val="002060"/>
                </a:solidFill>
              </a:rPr>
              <a:t> prof. </a:t>
            </a:r>
            <a:r>
              <a:rPr lang="cs-CZ" dirty="0" err="1" smtClean="0">
                <a:solidFill>
                  <a:srgbClr val="002060"/>
                </a:solidFill>
              </a:rPr>
              <a:t>Garvin</a:t>
            </a:r>
            <a:r>
              <a:rPr lang="cs-CZ" dirty="0" smtClean="0">
                <a:solidFill>
                  <a:srgbClr val="002060"/>
                </a:solidFill>
              </a:rPr>
              <a:t>)</a:t>
            </a:r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b="1" dirty="0" err="1" smtClean="0">
                <a:solidFill>
                  <a:srgbClr val="002060"/>
                </a:solidFill>
              </a:rPr>
              <a:t>Followers</a:t>
            </a:r>
            <a:endParaRPr lang="cs-CZ" sz="3100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Jan </a:t>
            </a:r>
            <a:r>
              <a:rPr lang="cs-CZ" dirty="0" err="1" smtClean="0">
                <a:solidFill>
                  <a:srgbClr val="002060"/>
                </a:solidFill>
              </a:rPr>
              <a:t>Firbas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Josef Hladký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Libuše Dušková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Ludmila Urbanová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Jana </a:t>
            </a:r>
            <a:r>
              <a:rPr lang="cs-CZ" dirty="0" err="1" smtClean="0">
                <a:solidFill>
                  <a:srgbClr val="002060"/>
                </a:solidFill>
              </a:rPr>
              <a:t>Chamonikolasová</a:t>
            </a:r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Key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concepts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Analytical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comparison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Automatisation</a:t>
            </a:r>
            <a:r>
              <a:rPr lang="cs-CZ" dirty="0" smtClean="0">
                <a:solidFill>
                  <a:srgbClr val="FF0000"/>
                </a:solidFill>
              </a:rPr>
              <a:t> (</a:t>
            </a:r>
            <a:r>
              <a:rPr lang="cs-CZ" dirty="0" err="1" smtClean="0">
                <a:solidFill>
                  <a:srgbClr val="FF0000"/>
                </a:solidFill>
              </a:rPr>
              <a:t>habitualisation</a:t>
            </a:r>
            <a:r>
              <a:rPr lang="cs-CZ" dirty="0" smtClean="0">
                <a:solidFill>
                  <a:srgbClr val="FF0000"/>
                </a:solidFill>
              </a:rPr>
              <a:t>) versus </a:t>
            </a:r>
            <a:r>
              <a:rPr lang="cs-CZ" dirty="0" err="1" smtClean="0">
                <a:solidFill>
                  <a:srgbClr val="FF0000"/>
                </a:solidFill>
              </a:rPr>
              <a:t>foregrounding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Communicative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dynamism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theme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rheme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Distinctive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features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phonemes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FSP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Markedness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Binary </a:t>
            </a:r>
            <a:r>
              <a:rPr lang="cs-CZ" dirty="0" err="1" smtClean="0">
                <a:solidFill>
                  <a:srgbClr val="FF0000"/>
                </a:solidFill>
              </a:rPr>
              <a:t>oppositions</a:t>
            </a:r>
            <a:endParaRPr lang="cs-CZ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510</Words>
  <Application>Microsoft Office PowerPoint</Application>
  <PresentationFormat>Předvádění na obrazovce (4:3)</PresentationFormat>
  <Paragraphs>70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Introduction to Linguistics, Autumn 2019   Week 13, Session 12      Thursday, December 12 Prague school of linguistics;  structuralism, functionalism   </vt:lpstr>
      <vt:lpstr>AGENA     GAGENDA TODAY:</vt:lpstr>
      <vt:lpstr>        </vt:lpstr>
      <vt:lpstr>Prezentace aplikace PowerPoint</vt:lpstr>
      <vt:lpstr>Structural Linguistics</vt:lpstr>
      <vt:lpstr>GROUNDWORKS</vt:lpstr>
      <vt:lpstr>The Prague School of Linguistics</vt:lpstr>
      <vt:lpstr>Followers</vt:lpstr>
      <vt:lpstr>Key concepts</vt:lpstr>
      <vt:lpstr>Key theses</vt:lpstr>
      <vt:lpstr>THE 12 DAYS OF CHRISTMAS</vt:lpstr>
      <vt:lpstr>THANK YOU FOR YOUR KIND ATTENTION, Merry Christmas &lt;3 </vt:lpstr>
      <vt:lpstr>QUESTION TIME…</vt:lpstr>
      <vt:lpstr>QUESTIONS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Tomková</dc:creator>
  <cp:lastModifiedBy>Kateřina Tomková</cp:lastModifiedBy>
  <cp:revision>42</cp:revision>
  <dcterms:created xsi:type="dcterms:W3CDTF">2015-02-05T17:32:25Z</dcterms:created>
  <dcterms:modified xsi:type="dcterms:W3CDTF">2019-12-12T12:11:41Z</dcterms:modified>
</cp:coreProperties>
</file>