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70" r:id="rId28"/>
    <p:sldId id="290" r:id="rId29"/>
    <p:sldId id="291" r:id="rId30"/>
    <p:sldId id="279" r:id="rId31"/>
    <p:sldId id="28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clanek/archiv-policie-ceske-republiky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r>
              <a:rPr lang="cs-CZ" sz="3500" dirty="0"/>
              <a:t/>
            </a:r>
            <a:br>
              <a:rPr lang="cs-CZ" sz="3500" dirty="0"/>
            </a:br>
            <a:r>
              <a:rPr lang="cs-CZ" sz="3500" dirty="0"/>
              <a:t/>
            </a: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r>
              <a:rPr lang="cs-CZ" sz="3500" b="1" dirty="0"/>
              <a:t/>
            </a: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 smtClean="0"/>
              <a:t>Archiv bezpečnostních složek </a:t>
            </a:r>
            <a:r>
              <a:rPr lang="cs-CZ" dirty="0" smtClean="0"/>
              <a:t>vydává:</a:t>
            </a:r>
            <a:br>
              <a:rPr lang="cs-CZ" dirty="0" smtClean="0"/>
            </a:br>
            <a:r>
              <a:rPr lang="cs-CZ" dirty="0" smtClean="0"/>
              <a:t>Sborník ABS</a:t>
            </a:r>
            <a:br>
              <a:rPr lang="cs-CZ" dirty="0" smtClean="0"/>
            </a:br>
            <a:r>
              <a:rPr lang="cs-CZ" dirty="0" smtClean="0"/>
              <a:t>sborníky a kolektivní monografie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b="1" dirty="0" smtClean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6253977" cy="3096344"/>
          </a:xfrm>
          <a:prstGeom prst="rect">
            <a:avLst/>
          </a:prstGeom>
        </p:spPr>
      </p:pic>
      <p:pic>
        <p:nvPicPr>
          <p:cNvPr id="12" name="Zástupný symbol pro obsah 7" descr="kešky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4753481" cy="3636182"/>
          </a:xfrm>
        </p:spPr>
      </p:pic>
      <p:pic>
        <p:nvPicPr>
          <p:cNvPr id="16" name="Zástupný symbol pro obsah 7" descr="keš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4481870" cy="3428412"/>
          </a:xfrm>
          <a:prstGeom prst="rect">
            <a:avLst/>
          </a:prstGeom>
        </p:spPr>
      </p:pic>
      <p:pic>
        <p:nvPicPr>
          <p:cNvPr id="13" name="Zástupný symbol pro obrázek 4" descr="sborník ABS_2018.jpg"/>
          <p:cNvPicPr>
            <a:picLocks noChangeAspect="1"/>
          </p:cNvPicPr>
          <p:nvPr/>
        </p:nvPicPr>
        <p:blipFill>
          <a:blip r:embed="rId5" cstate="print"/>
          <a:srcRect l="3374" r="3374"/>
          <a:stretch>
            <a:fillRect/>
          </a:stretch>
        </p:blipFill>
        <p:spPr>
          <a:xfrm>
            <a:off x="323528" y="2564904"/>
            <a:ext cx="237626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15816" y="59492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2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2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6" name="Zástupný symbol pro obsah 5" descr="abs_web20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837" y="188640"/>
            <a:ext cx="8867657" cy="5622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 algn="just">
              <a:defRPr/>
            </a:pPr>
            <a:r>
              <a:rPr lang="cs-CZ" dirty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</a:t>
            </a:r>
            <a:r>
              <a:rPr lang="cs-CZ" dirty="0" err="1"/>
              <a:t>Mendelovy</a:t>
            </a:r>
            <a:r>
              <a:rPr lang="cs-CZ" dirty="0"/>
              <a:t> univerzity v Brně</a:t>
            </a:r>
          </a:p>
          <a:p>
            <a:pPr marL="596646" indent="-514350">
              <a:defRPr/>
            </a:pPr>
            <a:r>
              <a:rPr lang="cs-CZ" dirty="0"/>
              <a:t>Archiv Veterinární a farmaceutické univerzity v Brně</a:t>
            </a:r>
          </a:p>
          <a:p>
            <a:pPr marL="596646" indent="-514350">
              <a:defRPr/>
            </a:pPr>
            <a:r>
              <a:rPr lang="cs-CZ" dirty="0"/>
              <a:t>Archiv Akademie výtvarných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2656"/>
            <a:ext cx="273630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dirty="0"/>
              <a:t>769 archivních souborů</a:t>
            </a:r>
          </a:p>
          <a:p>
            <a:r>
              <a:rPr lang="cs-CZ" dirty="0"/>
              <a:t>17 336,71 </a:t>
            </a:r>
            <a:r>
              <a:rPr lang="cs-CZ" dirty="0" err="1"/>
              <a:t>bm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Archiv Vojenského zpravodajství</a:t>
            </a:r>
          </a:p>
          <a:p>
            <a:pPr marL="365760" indent="-283464">
              <a:defRPr/>
            </a:pPr>
            <a:r>
              <a:rPr lang="cs-CZ" dirty="0"/>
              <a:t>Archiv Ministerstva obrany</a:t>
            </a:r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pic>
        <p:nvPicPr>
          <p:cNvPr id="5" name="Zástupný symbol pro obsah 3" descr="archiv polici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7124838" cy="4614391"/>
          </a:xfrm>
        </p:spPr>
      </p:pic>
      <p:sp>
        <p:nvSpPr>
          <p:cNvPr id="7" name="Obdélník 6"/>
          <p:cNvSpPr/>
          <p:nvPr/>
        </p:nvSpPr>
        <p:spPr>
          <a:xfrm>
            <a:off x="251520" y="5877272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http://www.policie.</a:t>
            </a:r>
            <a:r>
              <a:rPr lang="cs-CZ" dirty="0" err="1">
                <a:hlinkClick r:id="rId3"/>
              </a:rPr>
              <a:t>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clanek</a:t>
            </a:r>
            <a:r>
              <a:rPr lang="cs-CZ" dirty="0">
                <a:hlinkClick r:id="rId3"/>
              </a:rPr>
              <a:t>/archiv-policie-</a:t>
            </a:r>
            <a:r>
              <a:rPr lang="cs-CZ" dirty="0" err="1">
                <a:hlinkClick r:id="rId3"/>
              </a:rPr>
              <a:t>ceske</a:t>
            </a:r>
            <a:r>
              <a:rPr lang="cs-CZ" dirty="0">
                <a:hlinkClick r:id="rId3"/>
              </a:rPr>
              <a:t>-republiky.</a:t>
            </a:r>
            <a:r>
              <a:rPr lang="cs-CZ" dirty="0" err="1">
                <a:hlinkClick r:id="rId3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2636912"/>
            <a:ext cx="316835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28 archivních fondů. </a:t>
            </a:r>
          </a:p>
          <a:p>
            <a:r>
              <a:rPr lang="cs-CZ" b="1" dirty="0">
                <a:solidFill>
                  <a:schemeClr val="bg1"/>
                </a:solidFill>
              </a:rPr>
              <a:t>2 691,77 </a:t>
            </a:r>
            <a:r>
              <a:rPr lang="cs-CZ" b="1" dirty="0" err="1">
                <a:solidFill>
                  <a:schemeClr val="bg1"/>
                </a:solidFill>
              </a:rPr>
              <a:t>bm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Policie České republiky od roku</a:t>
            </a:r>
          </a:p>
          <a:p>
            <a:r>
              <a:rPr lang="cs-CZ" dirty="0">
                <a:solidFill>
                  <a:schemeClr val="bg1"/>
                </a:solidFill>
              </a:rPr>
              <a:t>1990.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pic>
        <p:nvPicPr>
          <p:cNvPr id="4" name="Zástupný symbol pro obsah 3" descr="archiv nbu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4377" y="836712"/>
            <a:ext cx="6249623" cy="3816424"/>
          </a:xfrm>
        </p:spPr>
      </p:pic>
      <p:sp>
        <p:nvSpPr>
          <p:cNvPr id="5" name="Obdélník 4"/>
          <p:cNvSpPr/>
          <p:nvPr/>
        </p:nvSpPr>
        <p:spPr>
          <a:xfrm>
            <a:off x="5148064" y="494116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7" name="Zástupný symbol pro obsah 3" descr="VZ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1772816"/>
            <a:ext cx="4948125" cy="44999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16016" y="3861048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výroční zpráva za rok 2018 zveřejněna není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908720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Jako veřejný specializovaný archiv byl akreditován 15. 1. 2010.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pic>
        <p:nvPicPr>
          <p:cNvPr id="12" name="Zástupný symbol pro obsah 11" descr="vojáci web 2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04238" cy="3953677"/>
          </a:xfrm>
        </p:spPr>
      </p:pic>
      <p:pic>
        <p:nvPicPr>
          <p:cNvPr id="13" name="Zástupný symbol pro obsah 3" descr="výroška 2018_vojá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2420888"/>
            <a:ext cx="5388967" cy="3312368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2267744" y="4005064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Zástupný symbol pro obsah 5" descr="vojáci histor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81128"/>
            <a:ext cx="3528392" cy="2039929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3707904" y="5877272"/>
            <a:ext cx="52565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/>
              <a:t>https://www.vzcr.cz/vyrocni-zpravy-bezpecnostniho-archivu-vojenske-zpravodajstvi-42</a:t>
            </a:r>
            <a:endParaRPr lang="cs-CZ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Archiv </a:t>
            </a:r>
            <a:r>
              <a:rPr lang="cs-CZ" dirty="0" err="1"/>
              <a:t>ArcellorMittal</a:t>
            </a:r>
            <a:r>
              <a:rPr lang="cs-CZ" dirty="0"/>
              <a:t> Ostrava, a. s.</a:t>
            </a:r>
          </a:p>
          <a:p>
            <a:r>
              <a:rPr lang="cs-CZ" dirty="0"/>
              <a:t>Archiv OKD, a. s.</a:t>
            </a:r>
          </a:p>
          <a:p>
            <a:r>
              <a:rPr lang="cs-CZ" dirty="0"/>
              <a:t>Archiv společnosti Sokolovská uhelná</a:t>
            </a:r>
          </a:p>
          <a:p>
            <a:r>
              <a:rPr lang="cs-CZ" dirty="0"/>
              <a:t>Archiv společnosti Škoda Auto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Všeodborový archiv ČMKOS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hnutí, Přibyslav</a:t>
            </a:r>
          </a:p>
          <a:p>
            <a:r>
              <a:rPr lang="cs-CZ" dirty="0"/>
              <a:t>Archiv Biskupství brněnského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kodov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04238" cy="3240360"/>
          </a:xfrm>
        </p:spPr>
      </p:pic>
      <p:sp>
        <p:nvSpPr>
          <p:cNvPr id="5" name="Obdélník 4"/>
          <p:cNvSpPr/>
          <p:nvPr/>
        </p:nvSpPr>
        <p:spPr>
          <a:xfrm>
            <a:off x="3491880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3" descr="škodov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759181" cy="2647816"/>
          </a:xfrm>
          <a:prstGeom prst="rect">
            <a:avLst/>
          </a:prstGeom>
        </p:spPr>
      </p:pic>
      <p:pic>
        <p:nvPicPr>
          <p:cNvPr id="7" name="Zástupný symbol pro obsah 5" descr="škodov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683252" cy="2592288"/>
          </a:xfrm>
          <a:prstGeom prst="rect">
            <a:avLst/>
          </a:prstGeom>
        </p:spPr>
      </p:pic>
      <p:pic>
        <p:nvPicPr>
          <p:cNvPr id="8" name="Zástupný symbol pro obsah 7" descr="škoda_kni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376424" cy="1656184"/>
          </a:xfrm>
          <a:prstGeom prst="rect">
            <a:avLst/>
          </a:prstGeom>
        </p:spPr>
      </p:pic>
      <p:pic>
        <p:nvPicPr>
          <p:cNvPr id="18" name="Zástupný symbol pro obsah 9" descr="els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789040"/>
            <a:ext cx="1212015" cy="1783156"/>
          </a:xfrm>
          <a:prstGeom prst="rect">
            <a:avLst/>
          </a:prstGeom>
        </p:spPr>
      </p:pic>
      <p:pic>
        <p:nvPicPr>
          <p:cNvPr id="19" name="Zástupný symbol pro obsah 11" descr="mbolesla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509120"/>
            <a:ext cx="1272123" cy="18018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4211960" y="5661248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Archiv spolupracuje na vydávání knih a podílí se na vědeckém výzkumu</a:t>
            </a:r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>
            <a:off x="3635896" y="177281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Od roku 2007 je akreditovaným  „</a:t>
            </a:r>
            <a:r>
              <a:rPr lang="pl-PL" dirty="0" smtClean="0">
                <a:solidFill>
                  <a:schemeClr val="bg1"/>
                </a:solidFill>
              </a:rPr>
              <a:t>podnikovým“ soukromým archivem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9512" y="587727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http://museum.</a:t>
            </a:r>
            <a:r>
              <a:rPr lang="cs-CZ" dirty="0" err="1" smtClean="0"/>
              <a:t>skoda</a:t>
            </a:r>
            <a:r>
              <a:rPr lang="cs-CZ" dirty="0" smtClean="0"/>
              <a:t>-auto.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zakladni</a:t>
            </a:r>
            <a:r>
              <a:rPr lang="cs-CZ" dirty="0" smtClean="0"/>
              <a:t>-informace/archiv-</a:t>
            </a:r>
            <a:r>
              <a:rPr lang="cs-CZ" dirty="0" err="1" smtClean="0"/>
              <a:t>spolecnosti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biskupský archi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117090" cy="6120680"/>
          </a:xfrm>
        </p:spPr>
      </p:pic>
      <p:pic>
        <p:nvPicPr>
          <p:cNvPr id="7" name="Zástupný symbol pro obsah 3" descr="biskup_sbír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025" y="1556792"/>
            <a:ext cx="3441667" cy="381642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2195736" y="1700808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Akreditován od roku 2011</a:t>
            </a:r>
            <a:endParaRPr lang="cs-CZ" dirty="0"/>
          </a:p>
        </p:txBody>
      </p:sp>
      <p:pic>
        <p:nvPicPr>
          <p:cNvPr id="9" name="Zástupný symbol pro obsah 5" descr="biskupá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220330"/>
            <a:ext cx="1800200" cy="4195956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5868144" y="5373216"/>
            <a:ext cx="30963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https://www.biskupstvi.cz/diecezni-archiv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6. </a:t>
            </a:r>
            <a:r>
              <a:rPr lang="cs-CZ" dirty="0"/>
              <a:t>oddělení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Kancelář ředitelky</a:t>
            </a:r>
          </a:p>
          <a:p>
            <a:pPr algn="ctr"/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smtClean="0"/>
              <a:t>a 7. oddělení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 smtClean="0"/>
              <a:t>1. odd.</a:t>
            </a:r>
          </a:p>
          <a:p>
            <a:pPr marL="342900" indent="-342900"/>
            <a:r>
              <a:rPr lang="cs-CZ" dirty="0" smtClean="0"/>
              <a:t>4. a 5. odd.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 smtClean="0"/>
              <a:t>Kancelář ředitelky Archivu</a:t>
            </a:r>
          </a:p>
          <a:p>
            <a:pPr>
              <a:buNone/>
            </a:pPr>
            <a:r>
              <a:rPr lang="cs-CZ" sz="2500" dirty="0" smtClean="0"/>
              <a:t>	Mgr. Světlana Ptáčníková</a:t>
            </a:r>
          </a:p>
          <a:p>
            <a:r>
              <a:rPr lang="cs-CZ" sz="2500" dirty="0" smtClean="0"/>
              <a:t>1. Oddělení archivních fondů operativních svazků a vyšetřovacích spisů</a:t>
            </a:r>
          </a:p>
          <a:p>
            <a:r>
              <a:rPr lang="cs-CZ" sz="2500" dirty="0" smtClean="0"/>
              <a:t>2. Oddělení archivních fondů Federálního ministerstva vnitra </a:t>
            </a:r>
          </a:p>
          <a:p>
            <a:r>
              <a:rPr lang="cs-CZ" sz="2500" dirty="0" smtClean="0"/>
              <a:t>3. Oddělení archivních fondů MV ČSR, </a:t>
            </a:r>
            <a:r>
              <a:rPr lang="cs-CZ" sz="2500" dirty="0" err="1" smtClean="0"/>
              <a:t>StB</a:t>
            </a:r>
            <a:r>
              <a:rPr lang="cs-CZ" sz="2500" dirty="0" smtClean="0"/>
              <a:t> a vojsk MV</a:t>
            </a:r>
          </a:p>
          <a:p>
            <a:r>
              <a:rPr lang="cs-CZ" sz="2500" dirty="0" smtClean="0"/>
              <a:t>4. Oddělení agendy zákona č. 262/2011 Sb. o účastnících odboje a odporu proti komunismu</a:t>
            </a:r>
          </a:p>
          <a:p>
            <a:r>
              <a:rPr lang="cs-CZ" sz="2500" dirty="0" smtClean="0"/>
              <a:t>5. </a:t>
            </a:r>
            <a:r>
              <a:rPr lang="es-ES" sz="2500" dirty="0" smtClean="0"/>
              <a:t>Oddělení digitalizace a ochrany archiválií</a:t>
            </a:r>
          </a:p>
          <a:p>
            <a:r>
              <a:rPr lang="cs-CZ" sz="2500" dirty="0" smtClean="0"/>
              <a:t>6. Oddělení informačních technologií a evidencí</a:t>
            </a:r>
          </a:p>
          <a:p>
            <a:r>
              <a:rPr lang="cs-CZ" sz="2500" dirty="0" smtClean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1010</TotalTime>
  <Words>1556</Words>
  <Application>Microsoft Office PowerPoint</Application>
  <PresentationFormat>Předvádění na obrazovce (4:3)</PresentationFormat>
  <Paragraphs>228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Snímek 10</vt:lpstr>
      <vt:lpstr>Snímek 11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Soukromé archivy</vt:lpstr>
      <vt:lpstr>Snímek 28</vt:lpstr>
      <vt:lpstr>Snímek 29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Administrator</cp:lastModifiedBy>
  <cp:revision>76</cp:revision>
  <dcterms:created xsi:type="dcterms:W3CDTF">2016-03-14T13:09:43Z</dcterms:created>
  <dcterms:modified xsi:type="dcterms:W3CDTF">2019-03-18T17:16:03Z</dcterms:modified>
</cp:coreProperties>
</file>