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36"/>
  </p:notesMasterIdLst>
  <p:handoutMasterIdLst>
    <p:handoutMasterId r:id="rId37"/>
  </p:handoutMasterIdLst>
  <p:sldIdLst>
    <p:sldId id="267" r:id="rId5"/>
    <p:sldId id="269" r:id="rId6"/>
    <p:sldId id="294" r:id="rId7"/>
    <p:sldId id="298" r:id="rId8"/>
    <p:sldId id="299" r:id="rId9"/>
    <p:sldId id="304" r:id="rId10"/>
    <p:sldId id="305" r:id="rId11"/>
    <p:sldId id="306" r:id="rId12"/>
    <p:sldId id="303" r:id="rId13"/>
    <p:sldId id="307" r:id="rId14"/>
    <p:sldId id="308" r:id="rId15"/>
    <p:sldId id="301" r:id="rId16"/>
    <p:sldId id="290" r:id="rId17"/>
    <p:sldId id="291" r:id="rId18"/>
    <p:sldId id="271" r:id="rId19"/>
    <p:sldId id="283" r:id="rId20"/>
    <p:sldId id="284" r:id="rId21"/>
    <p:sldId id="285" r:id="rId22"/>
    <p:sldId id="286" r:id="rId23"/>
    <p:sldId id="287" r:id="rId24"/>
    <p:sldId id="292" r:id="rId25"/>
    <p:sldId id="309" r:id="rId26"/>
    <p:sldId id="310" r:id="rId27"/>
    <p:sldId id="312" r:id="rId28"/>
    <p:sldId id="313" r:id="rId29"/>
    <p:sldId id="314" r:id="rId30"/>
    <p:sldId id="317" r:id="rId31"/>
    <p:sldId id="318" r:id="rId32"/>
    <p:sldId id="319" r:id="rId33"/>
    <p:sldId id="320" r:id="rId34"/>
    <p:sldId id="321" r:id="rId35"/>
  </p:sldIdLst>
  <p:sldSz cx="12188825"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9" autoAdjust="0"/>
  </p:normalViewPr>
  <p:slideViewPr>
    <p:cSldViewPr>
      <p:cViewPr varScale="1">
        <p:scale>
          <a:sx n="125" d="100"/>
          <a:sy n="125" d="100"/>
        </p:scale>
        <p:origin x="365" y="77"/>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89" d="100"/>
          <a:sy n="89" d="100"/>
        </p:scale>
        <p:origin x="375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A6C6A671-5CA1-4180-ACE6-3FC6194F0EA5}" type="datetime1">
              <a:rPr lang="cs-CZ" smtClean="0"/>
              <a:t>20.05.2019</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01114579-D02A-4B51-B5DF-8EC449F77AC7}" type="slidenum">
              <a:rPr lang="cs-CZ" smtClean="0"/>
              <a:pPr algn="r" rtl="0"/>
              <a:t>‹#›</a:t>
            </a:fld>
            <a:endParaRPr lang="cs-CZ"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5547AEFC-173E-426F-8D4C-BCA4A2F1AEB5}" type="datetime1">
              <a:rPr lang="cs-CZ" smtClean="0"/>
              <a:pPr/>
              <a:t>20.05.2019</a:t>
            </a:fld>
            <a:endParaRPr lang="cs-CZ" dirty="0"/>
          </a:p>
        </p:txBody>
      </p:sp>
      <p:sp>
        <p:nvSpPr>
          <p:cNvPr id="4" name="Zástupný symbol pro obrázek snímk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a:fld id="{C6074690-7256-4BB9-AC0F-97AEAE8CDEC2}" type="slidenum">
              <a:rPr lang="cs-CZ" smtClean="0"/>
              <a:pPr algn="r"/>
              <a:t>‹#›</a:t>
            </a:fld>
            <a:endParaRPr lang="cs-CZ"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1</a:t>
            </a:fld>
            <a:endParaRPr lang="cs-CZ" dirty="0"/>
          </a:p>
        </p:txBody>
      </p:sp>
    </p:spTree>
    <p:extLst>
      <p:ext uri="{BB962C8B-B14F-4D97-AF65-F5344CB8AC3E}">
        <p14:creationId xmlns:p14="http://schemas.microsoft.com/office/powerpoint/2010/main" val="723788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12</a:t>
            </a:fld>
            <a:endParaRPr lang="cs-CZ" dirty="0"/>
          </a:p>
        </p:txBody>
      </p:sp>
    </p:spTree>
    <p:extLst>
      <p:ext uri="{BB962C8B-B14F-4D97-AF65-F5344CB8AC3E}">
        <p14:creationId xmlns:p14="http://schemas.microsoft.com/office/powerpoint/2010/main" val="1180771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13</a:t>
            </a:fld>
            <a:endParaRPr lang="cs-CZ" dirty="0"/>
          </a:p>
        </p:txBody>
      </p:sp>
    </p:spTree>
    <p:extLst>
      <p:ext uri="{BB962C8B-B14F-4D97-AF65-F5344CB8AC3E}">
        <p14:creationId xmlns:p14="http://schemas.microsoft.com/office/powerpoint/2010/main" val="2530189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14</a:t>
            </a:fld>
            <a:endParaRPr lang="cs-CZ" dirty="0"/>
          </a:p>
        </p:txBody>
      </p:sp>
    </p:spTree>
    <p:extLst>
      <p:ext uri="{BB962C8B-B14F-4D97-AF65-F5344CB8AC3E}">
        <p14:creationId xmlns:p14="http://schemas.microsoft.com/office/powerpoint/2010/main" val="3728573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15</a:t>
            </a:fld>
            <a:endParaRPr lang="cs-CZ" dirty="0"/>
          </a:p>
        </p:txBody>
      </p:sp>
    </p:spTree>
    <p:extLst>
      <p:ext uri="{BB962C8B-B14F-4D97-AF65-F5344CB8AC3E}">
        <p14:creationId xmlns:p14="http://schemas.microsoft.com/office/powerpoint/2010/main" val="1995114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16</a:t>
            </a:fld>
            <a:endParaRPr lang="cs-CZ" dirty="0"/>
          </a:p>
        </p:txBody>
      </p:sp>
    </p:spTree>
    <p:extLst>
      <p:ext uri="{BB962C8B-B14F-4D97-AF65-F5344CB8AC3E}">
        <p14:creationId xmlns:p14="http://schemas.microsoft.com/office/powerpoint/2010/main" val="3190189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17</a:t>
            </a:fld>
            <a:endParaRPr lang="cs-CZ" dirty="0"/>
          </a:p>
        </p:txBody>
      </p:sp>
    </p:spTree>
    <p:extLst>
      <p:ext uri="{BB962C8B-B14F-4D97-AF65-F5344CB8AC3E}">
        <p14:creationId xmlns:p14="http://schemas.microsoft.com/office/powerpoint/2010/main" val="1563744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18</a:t>
            </a:fld>
            <a:endParaRPr lang="cs-CZ" dirty="0"/>
          </a:p>
        </p:txBody>
      </p:sp>
    </p:spTree>
    <p:extLst>
      <p:ext uri="{BB962C8B-B14F-4D97-AF65-F5344CB8AC3E}">
        <p14:creationId xmlns:p14="http://schemas.microsoft.com/office/powerpoint/2010/main" val="1402171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19</a:t>
            </a:fld>
            <a:endParaRPr lang="cs-CZ" dirty="0"/>
          </a:p>
        </p:txBody>
      </p:sp>
    </p:spTree>
    <p:extLst>
      <p:ext uri="{BB962C8B-B14F-4D97-AF65-F5344CB8AC3E}">
        <p14:creationId xmlns:p14="http://schemas.microsoft.com/office/powerpoint/2010/main" val="628332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20</a:t>
            </a:fld>
            <a:endParaRPr lang="cs-CZ" dirty="0"/>
          </a:p>
        </p:txBody>
      </p:sp>
    </p:spTree>
    <p:extLst>
      <p:ext uri="{BB962C8B-B14F-4D97-AF65-F5344CB8AC3E}">
        <p14:creationId xmlns:p14="http://schemas.microsoft.com/office/powerpoint/2010/main" val="2504697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21</a:t>
            </a:fld>
            <a:endParaRPr lang="cs-CZ" dirty="0"/>
          </a:p>
        </p:txBody>
      </p:sp>
    </p:spTree>
    <p:extLst>
      <p:ext uri="{BB962C8B-B14F-4D97-AF65-F5344CB8AC3E}">
        <p14:creationId xmlns:p14="http://schemas.microsoft.com/office/powerpoint/2010/main" val="1362796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2</a:t>
            </a:fld>
            <a:endParaRPr lang="cs-CZ" dirty="0"/>
          </a:p>
        </p:txBody>
      </p:sp>
    </p:spTree>
    <p:extLst>
      <p:ext uri="{BB962C8B-B14F-4D97-AF65-F5344CB8AC3E}">
        <p14:creationId xmlns:p14="http://schemas.microsoft.com/office/powerpoint/2010/main" val="467444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22</a:t>
            </a:fld>
            <a:endParaRPr lang="cs-CZ" dirty="0"/>
          </a:p>
        </p:txBody>
      </p:sp>
    </p:spTree>
    <p:extLst>
      <p:ext uri="{BB962C8B-B14F-4D97-AF65-F5344CB8AC3E}">
        <p14:creationId xmlns:p14="http://schemas.microsoft.com/office/powerpoint/2010/main" val="1392833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23</a:t>
            </a:fld>
            <a:endParaRPr lang="cs-CZ" dirty="0"/>
          </a:p>
        </p:txBody>
      </p:sp>
    </p:spTree>
    <p:extLst>
      <p:ext uri="{BB962C8B-B14F-4D97-AF65-F5344CB8AC3E}">
        <p14:creationId xmlns:p14="http://schemas.microsoft.com/office/powerpoint/2010/main" val="1577483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24</a:t>
            </a:fld>
            <a:endParaRPr lang="cs-CZ" dirty="0"/>
          </a:p>
        </p:txBody>
      </p:sp>
    </p:spTree>
    <p:extLst>
      <p:ext uri="{BB962C8B-B14F-4D97-AF65-F5344CB8AC3E}">
        <p14:creationId xmlns:p14="http://schemas.microsoft.com/office/powerpoint/2010/main" val="1782432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25</a:t>
            </a:fld>
            <a:endParaRPr lang="cs-CZ" dirty="0"/>
          </a:p>
        </p:txBody>
      </p:sp>
    </p:spTree>
    <p:extLst>
      <p:ext uri="{BB962C8B-B14F-4D97-AF65-F5344CB8AC3E}">
        <p14:creationId xmlns:p14="http://schemas.microsoft.com/office/powerpoint/2010/main" val="1859163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26</a:t>
            </a:fld>
            <a:endParaRPr lang="cs-CZ" dirty="0"/>
          </a:p>
        </p:txBody>
      </p:sp>
    </p:spTree>
    <p:extLst>
      <p:ext uri="{BB962C8B-B14F-4D97-AF65-F5344CB8AC3E}">
        <p14:creationId xmlns:p14="http://schemas.microsoft.com/office/powerpoint/2010/main" val="4189802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27</a:t>
            </a:fld>
            <a:endParaRPr lang="cs-CZ" dirty="0"/>
          </a:p>
        </p:txBody>
      </p:sp>
    </p:spTree>
    <p:extLst>
      <p:ext uri="{BB962C8B-B14F-4D97-AF65-F5344CB8AC3E}">
        <p14:creationId xmlns:p14="http://schemas.microsoft.com/office/powerpoint/2010/main" val="2820306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28</a:t>
            </a:fld>
            <a:endParaRPr lang="cs-CZ" dirty="0"/>
          </a:p>
        </p:txBody>
      </p:sp>
    </p:spTree>
    <p:extLst>
      <p:ext uri="{BB962C8B-B14F-4D97-AF65-F5344CB8AC3E}">
        <p14:creationId xmlns:p14="http://schemas.microsoft.com/office/powerpoint/2010/main" val="2651357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29</a:t>
            </a:fld>
            <a:endParaRPr lang="cs-CZ" dirty="0"/>
          </a:p>
        </p:txBody>
      </p:sp>
    </p:spTree>
    <p:extLst>
      <p:ext uri="{BB962C8B-B14F-4D97-AF65-F5344CB8AC3E}">
        <p14:creationId xmlns:p14="http://schemas.microsoft.com/office/powerpoint/2010/main" val="3139098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30</a:t>
            </a:fld>
            <a:endParaRPr lang="cs-CZ" dirty="0"/>
          </a:p>
        </p:txBody>
      </p:sp>
    </p:spTree>
    <p:extLst>
      <p:ext uri="{BB962C8B-B14F-4D97-AF65-F5344CB8AC3E}">
        <p14:creationId xmlns:p14="http://schemas.microsoft.com/office/powerpoint/2010/main" val="2256542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31</a:t>
            </a:fld>
            <a:endParaRPr lang="cs-CZ" dirty="0"/>
          </a:p>
        </p:txBody>
      </p:sp>
    </p:spTree>
    <p:extLst>
      <p:ext uri="{BB962C8B-B14F-4D97-AF65-F5344CB8AC3E}">
        <p14:creationId xmlns:p14="http://schemas.microsoft.com/office/powerpoint/2010/main" val="816208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3</a:t>
            </a:fld>
            <a:endParaRPr lang="cs-CZ" dirty="0"/>
          </a:p>
        </p:txBody>
      </p:sp>
    </p:spTree>
    <p:extLst>
      <p:ext uri="{BB962C8B-B14F-4D97-AF65-F5344CB8AC3E}">
        <p14:creationId xmlns:p14="http://schemas.microsoft.com/office/powerpoint/2010/main" val="954864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6</a:t>
            </a:fld>
            <a:endParaRPr lang="cs-CZ" dirty="0"/>
          </a:p>
        </p:txBody>
      </p:sp>
    </p:spTree>
    <p:extLst>
      <p:ext uri="{BB962C8B-B14F-4D97-AF65-F5344CB8AC3E}">
        <p14:creationId xmlns:p14="http://schemas.microsoft.com/office/powerpoint/2010/main" val="1968613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7</a:t>
            </a:fld>
            <a:endParaRPr lang="cs-CZ" dirty="0"/>
          </a:p>
        </p:txBody>
      </p:sp>
    </p:spTree>
    <p:extLst>
      <p:ext uri="{BB962C8B-B14F-4D97-AF65-F5344CB8AC3E}">
        <p14:creationId xmlns:p14="http://schemas.microsoft.com/office/powerpoint/2010/main" val="3225986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8</a:t>
            </a:fld>
            <a:endParaRPr lang="cs-CZ" dirty="0"/>
          </a:p>
        </p:txBody>
      </p:sp>
    </p:spTree>
    <p:extLst>
      <p:ext uri="{BB962C8B-B14F-4D97-AF65-F5344CB8AC3E}">
        <p14:creationId xmlns:p14="http://schemas.microsoft.com/office/powerpoint/2010/main" val="3595005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9</a:t>
            </a:fld>
            <a:endParaRPr lang="cs-CZ" dirty="0"/>
          </a:p>
        </p:txBody>
      </p:sp>
    </p:spTree>
    <p:extLst>
      <p:ext uri="{BB962C8B-B14F-4D97-AF65-F5344CB8AC3E}">
        <p14:creationId xmlns:p14="http://schemas.microsoft.com/office/powerpoint/2010/main" val="2604519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10</a:t>
            </a:fld>
            <a:endParaRPr lang="cs-CZ" dirty="0"/>
          </a:p>
        </p:txBody>
      </p:sp>
    </p:spTree>
    <p:extLst>
      <p:ext uri="{BB962C8B-B14F-4D97-AF65-F5344CB8AC3E}">
        <p14:creationId xmlns:p14="http://schemas.microsoft.com/office/powerpoint/2010/main" val="4169613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lgn="r"/>
            <a:fld id="{C6074690-7256-4BB9-AC0F-97AEAE8CDEC2}" type="slidenum">
              <a:rPr lang="cs-CZ" smtClean="0"/>
              <a:pPr algn="r"/>
              <a:t>11</a:t>
            </a:fld>
            <a:endParaRPr lang="cs-CZ" dirty="0"/>
          </a:p>
        </p:txBody>
      </p:sp>
    </p:spTree>
    <p:extLst>
      <p:ext uri="{BB962C8B-B14F-4D97-AF65-F5344CB8AC3E}">
        <p14:creationId xmlns:p14="http://schemas.microsoft.com/office/powerpoint/2010/main" val="381536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3">
        <a:schemeClr val="bg1"/>
      </p:bgRef>
    </p:bg>
    <p:spTree>
      <p:nvGrpSpPr>
        <p:cNvPr id="1" name=""/>
        <p:cNvGrpSpPr/>
        <p:nvPr/>
      </p:nvGrpSpPr>
      <p:grpSpPr>
        <a:xfrm>
          <a:off x="0" y="0"/>
          <a:ext cx="0" cy="0"/>
          <a:chOff x="0" y="0"/>
          <a:chExt cx="0" cy="0"/>
        </a:xfrm>
      </p:grpSpPr>
      <p:sp>
        <p:nvSpPr>
          <p:cNvPr id="2" name="Nadpis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cs-CZ"/>
              <a:t>Kliknutím lze upravit styl.</a:t>
            </a:r>
            <a:endParaRPr lang="cs-CZ" dirty="0"/>
          </a:p>
        </p:txBody>
      </p:sp>
      <p:sp>
        <p:nvSpPr>
          <p:cNvPr id="3" name="Podnadpis 2"/>
          <p:cNvSpPr>
            <a:spLocks noGrp="1"/>
          </p:cNvSpPr>
          <p:nvPr>
            <p:ph type="subTitle" idx="1" hasCustomPrompt="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cs-CZ" dirty="0"/>
              <a:t>Kliknutím lze upravit styl předlohy.</a:t>
            </a:r>
          </a:p>
        </p:txBody>
      </p:sp>
      <p:sp>
        <p:nvSpPr>
          <p:cNvPr id="5" name="Zástupný symbol pro zápatí 4"/>
          <p:cNvSpPr>
            <a:spLocks noGrp="1"/>
          </p:cNvSpPr>
          <p:nvPr>
            <p:ph type="ftr" sz="quarter" idx="11"/>
          </p:nvPr>
        </p:nvSpPr>
        <p:spPr/>
        <p:txBody>
          <a:bodyPr rtlCol="0"/>
          <a:lstStyle>
            <a:lvl1pPr algn="l" rtl="0">
              <a:defRPr>
                <a:solidFill>
                  <a:schemeClr val="tx2"/>
                </a:solidFill>
              </a:defRPr>
            </a:lvl1pPr>
          </a:lstStyle>
          <a:p>
            <a:pPr rtl="0"/>
            <a:endParaRPr lang="cs-CZ" dirty="0"/>
          </a:p>
        </p:txBody>
      </p:sp>
      <p:sp>
        <p:nvSpPr>
          <p:cNvPr id="4" name="Zástupný symbol pro datum 3"/>
          <p:cNvSpPr>
            <a:spLocks noGrp="1"/>
          </p:cNvSpPr>
          <p:nvPr>
            <p:ph type="dt" sz="half" idx="10"/>
          </p:nvPr>
        </p:nvSpPr>
        <p:spPr/>
        <p:txBody>
          <a:bodyPr rtlCol="0"/>
          <a:lstStyle>
            <a:lvl1pPr algn="r" rtl="0">
              <a:defRPr>
                <a:solidFill>
                  <a:schemeClr val="tx2"/>
                </a:solidFill>
              </a:defRPr>
            </a:lvl1pPr>
          </a:lstStyle>
          <a:p>
            <a:fld id="{14B79FB4-7C01-46BA-BAB7-439113EA0853}" type="datetime1">
              <a:rPr lang="cs-CZ" smtClean="0"/>
              <a:pPr/>
              <a:t>20.05.2019</a:t>
            </a:fld>
            <a:endParaRPr lang="cs-CZ" dirty="0"/>
          </a:p>
        </p:txBody>
      </p:sp>
      <p:sp>
        <p:nvSpPr>
          <p:cNvPr id="6" name="Zástupný symbol pro číslo snímku 5"/>
          <p:cNvSpPr>
            <a:spLocks noGrp="1"/>
          </p:cNvSpPr>
          <p:nvPr>
            <p:ph type="sldNum" sz="quarter" idx="12"/>
          </p:nvPr>
        </p:nvSpPr>
        <p:spPr/>
        <p:txBody>
          <a:bodyPr rtlCol="0"/>
          <a:lstStyle>
            <a:lvl1pPr algn="l" rtl="0">
              <a:defRPr>
                <a:solidFill>
                  <a:schemeClr val="tx2"/>
                </a:solidFill>
              </a:defRPr>
            </a:lvl1pPr>
          </a:lstStyle>
          <a:p>
            <a:pPr algn="r"/>
            <a:fld id="{DF28FB93-0A08-4E7D-8E63-9EFA29F1E093}" type="slidenum">
              <a:rPr lang="cs-CZ" smtClean="0"/>
              <a:pPr algn="r"/>
              <a:t>‹#›</a:t>
            </a:fld>
            <a:endParaRPr lang="cs-CZ" dirty="0"/>
          </a:p>
        </p:txBody>
      </p:sp>
      <p:grpSp>
        <p:nvGrpSpPr>
          <p:cNvPr id="7" name="Skupina 6"/>
          <p:cNvGrpSpPr/>
          <p:nvPr/>
        </p:nvGrpSpPr>
        <p:grpSpPr>
          <a:xfrm>
            <a:off x="1218882" y="1600200"/>
            <a:ext cx="9739746" cy="73152"/>
            <a:chOff x="914400" y="1200150"/>
            <a:chExt cx="7306712" cy="54864"/>
          </a:xfrm>
        </p:grpSpPr>
        <p:sp>
          <p:nvSpPr>
            <p:cNvPr id="8" name="Elipsa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9" name="Ová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grpSp>
          <p:nvGrpSpPr>
            <p:cNvPr id="10" name="Skupina 9"/>
            <p:cNvGrpSpPr/>
            <p:nvPr/>
          </p:nvGrpSpPr>
          <p:grpSpPr>
            <a:xfrm>
              <a:off x="1036847" y="1207626"/>
              <a:ext cx="7074290" cy="38998"/>
              <a:chOff x="2141408" y="1752956"/>
              <a:chExt cx="7315200" cy="38998"/>
            </a:xfrm>
            <a:solidFill>
              <a:schemeClr val="tx2"/>
            </a:solidFill>
          </p:grpSpPr>
          <p:cxnSp>
            <p:nvCxnSpPr>
              <p:cNvPr id="11" name="Přímá spojnice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Skupina 12"/>
          <p:cNvGrpSpPr/>
          <p:nvPr/>
        </p:nvGrpSpPr>
        <p:grpSpPr>
          <a:xfrm>
            <a:off x="1218882" y="4851400"/>
            <a:ext cx="9739746" cy="73152"/>
            <a:chOff x="914400" y="3638550"/>
            <a:chExt cx="7306712" cy="54864"/>
          </a:xfrm>
        </p:grpSpPr>
        <p:sp>
          <p:nvSpPr>
            <p:cNvPr id="14" name="Elipsa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5" name="Ová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grpSp>
          <p:nvGrpSpPr>
            <p:cNvPr id="16" name="Skupina 15"/>
            <p:cNvGrpSpPr/>
            <p:nvPr/>
          </p:nvGrpSpPr>
          <p:grpSpPr>
            <a:xfrm>
              <a:off x="1036847" y="3646026"/>
              <a:ext cx="7074290" cy="38998"/>
              <a:chOff x="2141408" y="1752956"/>
              <a:chExt cx="7315200" cy="38998"/>
            </a:xfrm>
            <a:solidFill>
              <a:schemeClr val="tx2"/>
            </a:solidFill>
          </p:grpSpPr>
          <p:cxnSp>
            <p:nvCxnSpPr>
              <p:cNvPr id="17" name="Přímá spojnice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svislý text 2"/>
          <p:cNvSpPr>
            <a:spLocks noGrp="1"/>
          </p:cNvSpPr>
          <p:nvPr>
            <p:ph type="body" orient="vert" idx="1" hasCustomPrompt="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11"/>
          </p:nvPr>
        </p:nvSpPr>
        <p:spPr/>
        <p:txBody>
          <a:bodyPr rtlCol="0"/>
          <a:lstStyle/>
          <a:p>
            <a:pPr rtl="0"/>
            <a:endParaRPr lang="cs-CZ" dirty="0"/>
          </a:p>
        </p:txBody>
      </p:sp>
      <p:sp>
        <p:nvSpPr>
          <p:cNvPr id="4" name="Zástupný symbol pro datum 3"/>
          <p:cNvSpPr>
            <a:spLocks noGrp="1"/>
          </p:cNvSpPr>
          <p:nvPr>
            <p:ph type="dt" sz="half" idx="10"/>
          </p:nvPr>
        </p:nvSpPr>
        <p:spPr/>
        <p:txBody>
          <a:bodyPr rtlCol="0"/>
          <a:lstStyle>
            <a:lvl1pPr>
              <a:defRPr/>
            </a:lvl1pPr>
          </a:lstStyle>
          <a:p>
            <a:fld id="{8B0D0876-0A77-4092-9A03-336E4A952021}" type="datetime1">
              <a:rPr lang="cs-CZ" smtClean="0"/>
              <a:pPr/>
              <a:t>20.05.2019</a:t>
            </a:fld>
            <a:endParaRPr lang="cs-CZ" dirty="0"/>
          </a:p>
        </p:txBody>
      </p:sp>
      <p:sp>
        <p:nvSpPr>
          <p:cNvPr id="6" name="Zástupný symbol pro číslo snímku 5"/>
          <p:cNvSpPr>
            <a:spLocks noGrp="1"/>
          </p:cNvSpPr>
          <p:nvPr>
            <p:ph type="sldNum" sz="quarter" idx="12"/>
          </p:nvPr>
        </p:nvSpPr>
        <p:spPr/>
        <p:txBody>
          <a:bodyPr rtlCol="0"/>
          <a:lstStyle/>
          <a:p>
            <a:pPr algn="r"/>
            <a:fld id="{DF28FB93-0A08-4E7D-8E63-9EFA29F1E093}" type="slidenum">
              <a:rPr lang="cs-CZ" smtClean="0"/>
              <a:pPr algn="r"/>
              <a:t>‹#›</a:t>
            </a:fld>
            <a:endParaRPr lang="cs-CZ"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834563" y="434975"/>
            <a:ext cx="1168400" cy="5661025"/>
          </a:xfrm>
        </p:spPr>
        <p:txBody>
          <a:bodyPr vert="eaVert" rtlCol="0"/>
          <a:lstStyle/>
          <a:p>
            <a:pPr lvl="0"/>
            <a:r>
              <a:rPr lang="cs-CZ"/>
              <a:t>Kliknutím lze upravit styl.</a:t>
            </a:r>
            <a:endParaRPr lang="cs-CZ" dirty="0"/>
          </a:p>
        </p:txBody>
      </p:sp>
      <p:sp>
        <p:nvSpPr>
          <p:cNvPr id="3" name="Zástupný symbol pro svislý text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4" name="Zástupný symbol pro datum 3"/>
          <p:cNvSpPr>
            <a:spLocks noGrp="1"/>
          </p:cNvSpPr>
          <p:nvPr>
            <p:ph type="dt" sz="half" idx="10"/>
          </p:nvPr>
        </p:nvSpPr>
        <p:spPr/>
        <p:txBody>
          <a:bodyPr rtlCol="0"/>
          <a:lstStyle>
            <a:lvl1pPr>
              <a:defRPr/>
            </a:lvl1pPr>
          </a:lstStyle>
          <a:p>
            <a:fld id="{A66ADDB3-C74F-4789-8CE7-481CD2DA22CA}" type="datetime1">
              <a:rPr lang="cs-CZ" smtClean="0"/>
              <a:pPr/>
              <a:t>20.05.2019</a:t>
            </a:fld>
            <a:endParaRPr lang="cs-CZ" dirty="0"/>
          </a:p>
        </p:txBody>
      </p:sp>
      <p:sp>
        <p:nvSpPr>
          <p:cNvPr id="6" name="Zástupný symbol pro číslo snímku 5"/>
          <p:cNvSpPr>
            <a:spLocks noGrp="1"/>
          </p:cNvSpPr>
          <p:nvPr>
            <p:ph type="sldNum" sz="quarter" idx="12"/>
          </p:nvPr>
        </p:nvSpPr>
        <p:spPr/>
        <p:txBody>
          <a:bodyPr rtlCol="0"/>
          <a:lstStyle/>
          <a:p>
            <a:pPr algn="r"/>
            <a:fld id="{DF28FB93-0A08-4E7D-8E63-9EFA29F1E093}" type="slidenum">
              <a:rPr lang="cs-CZ" smtClean="0"/>
              <a:pPr algn="r"/>
              <a:t>‹#›</a:t>
            </a:fld>
            <a:endParaRPr lang="cs-CZ"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obsah 2"/>
          <p:cNvSpPr>
            <a:spLocks noGrp="1"/>
          </p:cNvSpPr>
          <p:nvPr>
            <p:ph idx="1" hasCustomPrompt="1"/>
          </p:nvPr>
        </p:nvSpPr>
        <p:spPr/>
        <p:txBody>
          <a:bodyPr rtlCol="0"/>
          <a:lstStyle>
            <a:lvl5pPr algn="l" rtl="0">
              <a:defRPr/>
            </a:lvl5pPr>
            <a:lvl6pPr algn="l" rtl="0">
              <a:defRPr/>
            </a:lvl6pPr>
            <a:lvl7pPr algn="l" rtl="0">
              <a:defRPr/>
            </a:lvl7pPr>
            <a:lvl8pPr algn="l" rtl="0">
              <a:defRPr/>
            </a:lvl8pPr>
            <a:lvl9pPr algn="l" rtl="0">
              <a:defRPr/>
            </a:lvl9pPr>
          </a:lstStyle>
          <a:p>
            <a:pPr lv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11"/>
          </p:nvPr>
        </p:nvSpPr>
        <p:spPr/>
        <p:txBody>
          <a:bodyPr rtlCol="0"/>
          <a:lstStyle/>
          <a:p>
            <a:pPr rtl="0"/>
            <a:endParaRPr lang="cs-CZ" dirty="0"/>
          </a:p>
        </p:txBody>
      </p:sp>
      <p:sp>
        <p:nvSpPr>
          <p:cNvPr id="4" name="Zástupný symbol pro datum 3"/>
          <p:cNvSpPr>
            <a:spLocks noGrp="1"/>
          </p:cNvSpPr>
          <p:nvPr>
            <p:ph type="dt" sz="half" idx="10"/>
          </p:nvPr>
        </p:nvSpPr>
        <p:spPr/>
        <p:txBody>
          <a:bodyPr rtlCol="0"/>
          <a:lstStyle>
            <a:lvl1pPr>
              <a:defRPr/>
            </a:lvl1pPr>
          </a:lstStyle>
          <a:p>
            <a:fld id="{712DE63F-35C4-45A7-B3E9-B9874064FD9A}" type="datetime1">
              <a:rPr lang="cs-CZ" smtClean="0"/>
              <a:pPr/>
              <a:t>20.05.2019</a:t>
            </a:fld>
            <a:endParaRPr lang="cs-CZ" dirty="0"/>
          </a:p>
        </p:txBody>
      </p:sp>
      <p:sp>
        <p:nvSpPr>
          <p:cNvPr id="6" name="Zástupný symbol pro číslo snímku 5"/>
          <p:cNvSpPr>
            <a:spLocks noGrp="1"/>
          </p:cNvSpPr>
          <p:nvPr>
            <p:ph type="sldNum" sz="quarter" idx="12"/>
          </p:nvPr>
        </p:nvSpPr>
        <p:spPr/>
        <p:txBody>
          <a:bodyPr rtlCol="0"/>
          <a:lstStyle>
            <a:lvl1pPr algn="r">
              <a:defRPr/>
            </a:lvl1pPr>
          </a:lstStyle>
          <a:p>
            <a:fld id="{DF28FB93-0A08-4E7D-8E63-9EFA29F1E093}" type="slidenum">
              <a:rPr lang="cs-CZ" smtClean="0"/>
              <a:pPr/>
              <a:t>‹#›</a:t>
            </a:fld>
            <a:endParaRPr lang="cs-CZ"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cs-CZ"/>
              <a:t>Kliknutím lze upravit styl.</a:t>
            </a:r>
            <a:endParaRPr lang="cs-CZ" dirty="0"/>
          </a:p>
        </p:txBody>
      </p:sp>
      <p:sp>
        <p:nvSpPr>
          <p:cNvPr id="3" name="Zástupný symbol pro text 2"/>
          <p:cNvSpPr>
            <a:spLocks noGrp="1"/>
          </p:cNvSpPr>
          <p:nvPr>
            <p:ph type="body" idx="1" hasCustomPrompt="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a:r>
              <a:rPr lang="cs-CZ" dirty="0"/>
              <a:t>Kliknutím lze upravit styly předlohy textu.</a:t>
            </a:r>
          </a:p>
        </p:txBody>
      </p:sp>
      <p:sp>
        <p:nvSpPr>
          <p:cNvPr id="5" name="Zástupný symbol pro zápatí 4"/>
          <p:cNvSpPr>
            <a:spLocks noGrp="1"/>
          </p:cNvSpPr>
          <p:nvPr>
            <p:ph type="ftr" sz="quarter" idx="11"/>
          </p:nvPr>
        </p:nvSpPr>
        <p:spPr/>
        <p:txBody>
          <a:bodyPr rtlCol="0"/>
          <a:lstStyle/>
          <a:p>
            <a:pPr rtl="0"/>
            <a:endParaRPr lang="cs-CZ" dirty="0"/>
          </a:p>
        </p:txBody>
      </p:sp>
      <p:sp>
        <p:nvSpPr>
          <p:cNvPr id="4" name="Zástupný symbol pro datum 3"/>
          <p:cNvSpPr>
            <a:spLocks noGrp="1"/>
          </p:cNvSpPr>
          <p:nvPr>
            <p:ph type="dt" sz="half" idx="10"/>
          </p:nvPr>
        </p:nvSpPr>
        <p:spPr/>
        <p:txBody>
          <a:bodyPr rtlCol="0"/>
          <a:lstStyle>
            <a:lvl1pPr>
              <a:defRPr/>
            </a:lvl1pPr>
          </a:lstStyle>
          <a:p>
            <a:fld id="{3921765C-1CF0-4B4C-9CEA-079237FB4328}" type="datetime1">
              <a:rPr lang="cs-CZ" smtClean="0"/>
              <a:pPr/>
              <a:t>20.05.2019</a:t>
            </a:fld>
            <a:endParaRPr lang="cs-CZ" dirty="0"/>
          </a:p>
        </p:txBody>
      </p:sp>
      <p:sp>
        <p:nvSpPr>
          <p:cNvPr id="6" name="Zástupný symbol pro číslo snímku 5"/>
          <p:cNvSpPr>
            <a:spLocks noGrp="1"/>
          </p:cNvSpPr>
          <p:nvPr>
            <p:ph type="sldNum" sz="quarter" idx="12"/>
          </p:nvPr>
        </p:nvSpPr>
        <p:spPr/>
        <p:txBody>
          <a:bodyPr rtlCol="0"/>
          <a:lstStyle>
            <a:lvl1pPr algn="r">
              <a:defRPr/>
            </a:lvl1pPr>
          </a:lstStyle>
          <a:p>
            <a:fld id="{DF28FB93-0A08-4E7D-8E63-9EFA29F1E093}" type="slidenum">
              <a:rPr lang="cs-CZ" smtClean="0"/>
              <a:pPr/>
              <a:t>‹#›</a:t>
            </a:fld>
            <a:endParaRPr lang="cs-CZ" dirty="0"/>
          </a:p>
        </p:txBody>
      </p:sp>
      <p:grpSp>
        <p:nvGrpSpPr>
          <p:cNvPr id="13" name="Skupina 12"/>
          <p:cNvGrpSpPr/>
          <p:nvPr/>
        </p:nvGrpSpPr>
        <p:grpSpPr>
          <a:xfrm>
            <a:off x="2436812" y="3475736"/>
            <a:ext cx="7299944" cy="54864"/>
            <a:chOff x="1828085" y="2588441"/>
            <a:chExt cx="5476385" cy="41148"/>
          </a:xfrm>
        </p:grpSpPr>
        <p:sp>
          <p:nvSpPr>
            <p:cNvPr id="14" name="Elipsa 13"/>
            <p:cNvSpPr/>
            <p:nvPr/>
          </p:nvSpPr>
          <p:spPr>
            <a:xfrm>
              <a:off x="7258750"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Ovál 14"/>
            <p:cNvSpPr/>
            <p:nvPr/>
          </p:nvSpPr>
          <p:spPr>
            <a:xfrm>
              <a:off x="182808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16" name="Skupina 15"/>
            <p:cNvGrpSpPr/>
            <p:nvPr/>
          </p:nvGrpSpPr>
          <p:grpSpPr>
            <a:xfrm>
              <a:off x="1942415" y="2594391"/>
              <a:ext cx="5259171" cy="29249"/>
              <a:chOff x="1929509" y="3458731"/>
              <a:chExt cx="5259171" cy="38998"/>
            </a:xfrm>
          </p:grpSpPr>
          <p:cxnSp>
            <p:nvCxnSpPr>
              <p:cNvPr id="17" name="Přímá spojnice 16"/>
              <p:cNvCxnSpPr/>
              <p:nvPr/>
            </p:nvCxnSpPr>
            <p:spPr>
              <a:xfrm>
                <a:off x="1929509" y="3458731"/>
                <a:ext cx="5259171" cy="0"/>
              </a:xfrm>
              <a:prstGeom prst="line">
                <a:avLst/>
              </a:prstGeom>
              <a:noFill/>
              <a:ln w="12700" cap="flat" cmpd="sng" algn="ctr">
                <a:solidFill>
                  <a:schemeClr val="tx1"/>
                </a:solidFill>
                <a:prstDash val="solid"/>
              </a:ln>
              <a:effectLst/>
            </p:spPr>
          </p:cxnSp>
          <p:cxnSp>
            <p:nvCxnSpPr>
              <p:cNvPr id="18" name="Přímá spojnice 17"/>
              <p:cNvCxnSpPr/>
              <p:nvPr/>
            </p:nvCxnSpPr>
            <p:spPr>
              <a:xfrm>
                <a:off x="1929509" y="3497729"/>
                <a:ext cx="5259171"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obsah 2"/>
          <p:cNvSpPr>
            <a:spLocks noGrp="1"/>
          </p:cNvSpPr>
          <p:nvPr>
            <p:ph sz="half" idx="1" hasCustomPrompt="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obsah 3"/>
          <p:cNvSpPr>
            <a:spLocks noGrp="1"/>
          </p:cNvSpPr>
          <p:nvPr>
            <p:ph sz="half" idx="2" hasCustomPrompt="1"/>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11"/>
          </p:nvPr>
        </p:nvSpPr>
        <p:spPr/>
        <p:txBody>
          <a:bodyPr rtlCol="0"/>
          <a:lstStyle/>
          <a:p>
            <a:pPr rtl="0"/>
            <a:endParaRPr lang="cs-CZ" dirty="0"/>
          </a:p>
        </p:txBody>
      </p:sp>
      <p:sp>
        <p:nvSpPr>
          <p:cNvPr id="5" name="Zástupný symbol pro datum 4"/>
          <p:cNvSpPr>
            <a:spLocks noGrp="1"/>
          </p:cNvSpPr>
          <p:nvPr>
            <p:ph type="dt" sz="half" idx="10"/>
          </p:nvPr>
        </p:nvSpPr>
        <p:spPr/>
        <p:txBody>
          <a:bodyPr rtlCol="0"/>
          <a:lstStyle>
            <a:lvl1pPr>
              <a:defRPr/>
            </a:lvl1pPr>
          </a:lstStyle>
          <a:p>
            <a:fld id="{A320BCE3-7170-4FF0-ADAF-80BAA2F3B580}" type="datetime1">
              <a:rPr lang="cs-CZ" smtClean="0"/>
              <a:pPr/>
              <a:t>20.05.2019</a:t>
            </a:fld>
            <a:endParaRPr lang="cs-CZ" dirty="0"/>
          </a:p>
        </p:txBody>
      </p:sp>
      <p:sp>
        <p:nvSpPr>
          <p:cNvPr id="7" name="Zástupný symbol pro číslo snímku 6"/>
          <p:cNvSpPr>
            <a:spLocks noGrp="1"/>
          </p:cNvSpPr>
          <p:nvPr>
            <p:ph type="sldNum" sz="quarter" idx="12"/>
          </p:nvPr>
        </p:nvSpPr>
        <p:spPr/>
        <p:txBody>
          <a:bodyPr rtlCol="0"/>
          <a:lstStyle/>
          <a:p>
            <a:pPr algn="r"/>
            <a:fld id="{DF28FB93-0A08-4E7D-8E63-9EFA29F1E093}" type="slidenum">
              <a:rPr lang="cs-CZ" smtClean="0"/>
              <a:pPr algn="r"/>
              <a:t>‹#›</a:t>
            </a:fld>
            <a:endParaRPr lang="cs-CZ"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algn="l" rtl="0">
              <a:defRPr/>
            </a:lvl1pPr>
          </a:lstStyle>
          <a:p>
            <a:pPr rtl="0"/>
            <a:r>
              <a:rPr lang="cs-CZ"/>
              <a:t>Kliknutím lze upravit styl.</a:t>
            </a:r>
            <a:endParaRPr lang="cs-CZ" dirty="0"/>
          </a:p>
        </p:txBody>
      </p:sp>
      <p:sp>
        <p:nvSpPr>
          <p:cNvPr id="3" name="Zástupný symbol pro text 2"/>
          <p:cNvSpPr>
            <a:spLocks noGrp="1"/>
          </p:cNvSpPr>
          <p:nvPr>
            <p:ph type="body" idx="1" hasCustomPrompt="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cs-CZ" dirty="0"/>
              <a:t>Kliknutím lze upravit styly předlohy textu.</a:t>
            </a:r>
          </a:p>
        </p:txBody>
      </p:sp>
      <p:sp>
        <p:nvSpPr>
          <p:cNvPr id="4" name="Zástupný symbol pro obsah 3"/>
          <p:cNvSpPr>
            <a:spLocks noGrp="1"/>
          </p:cNvSpPr>
          <p:nvPr>
            <p:ph sz="half" idx="2" hasCustomPrompt="1"/>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text 4"/>
          <p:cNvSpPr>
            <a:spLocks noGrp="1"/>
          </p:cNvSpPr>
          <p:nvPr>
            <p:ph type="body" sz="quarter" idx="3" hasCustomPrompt="1"/>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cs-CZ" dirty="0"/>
              <a:t>Kliknutím lze upravit styly předlohy textu.</a:t>
            </a:r>
          </a:p>
        </p:txBody>
      </p:sp>
      <p:sp>
        <p:nvSpPr>
          <p:cNvPr id="6" name="Zástupný symbol pro obsah 5"/>
          <p:cNvSpPr>
            <a:spLocks noGrp="1"/>
          </p:cNvSpPr>
          <p:nvPr>
            <p:ph sz="quarter" idx="4" hasCustomPrompt="1"/>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8" name="Zástupný symbol pro zápatí 7"/>
          <p:cNvSpPr>
            <a:spLocks noGrp="1"/>
          </p:cNvSpPr>
          <p:nvPr>
            <p:ph type="ftr" sz="quarter" idx="11"/>
          </p:nvPr>
        </p:nvSpPr>
        <p:spPr/>
        <p:txBody>
          <a:bodyPr rtlCol="0"/>
          <a:lstStyle/>
          <a:p>
            <a:pPr rtl="0"/>
            <a:endParaRPr lang="cs-CZ" dirty="0"/>
          </a:p>
        </p:txBody>
      </p:sp>
      <p:sp>
        <p:nvSpPr>
          <p:cNvPr id="7" name="Zástupný symbol pro datum 6"/>
          <p:cNvSpPr>
            <a:spLocks noGrp="1"/>
          </p:cNvSpPr>
          <p:nvPr>
            <p:ph type="dt" sz="half" idx="10"/>
          </p:nvPr>
        </p:nvSpPr>
        <p:spPr/>
        <p:txBody>
          <a:bodyPr rtlCol="0"/>
          <a:lstStyle>
            <a:lvl1pPr>
              <a:defRPr/>
            </a:lvl1pPr>
          </a:lstStyle>
          <a:p>
            <a:fld id="{A89BA865-9D8D-458D-BDE0-FAD2420C3B66}" type="datetime1">
              <a:rPr lang="cs-CZ" smtClean="0"/>
              <a:pPr/>
              <a:t>20.05.2019</a:t>
            </a:fld>
            <a:endParaRPr lang="cs-CZ" dirty="0"/>
          </a:p>
        </p:txBody>
      </p:sp>
      <p:sp>
        <p:nvSpPr>
          <p:cNvPr id="9" name="Zástupný symbol pro číslo snímku 8"/>
          <p:cNvSpPr>
            <a:spLocks noGrp="1"/>
          </p:cNvSpPr>
          <p:nvPr>
            <p:ph type="sldNum" sz="quarter" idx="12"/>
          </p:nvPr>
        </p:nvSpPr>
        <p:spPr/>
        <p:txBody>
          <a:bodyPr rtlCol="0"/>
          <a:lstStyle/>
          <a:p>
            <a:pPr algn="r"/>
            <a:fld id="{DF28FB93-0A08-4E7D-8E63-9EFA29F1E093}" type="slidenum">
              <a:rPr lang="cs-CZ" smtClean="0"/>
              <a:pPr algn="r"/>
              <a:t>‹#›</a:t>
            </a:fld>
            <a:endParaRPr lang="cs-CZ"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4" name="Zástupný symbol pro zápatí 3"/>
          <p:cNvSpPr>
            <a:spLocks noGrp="1"/>
          </p:cNvSpPr>
          <p:nvPr>
            <p:ph type="ftr" sz="quarter" idx="11"/>
          </p:nvPr>
        </p:nvSpPr>
        <p:spPr/>
        <p:txBody>
          <a:bodyPr rtlCol="0"/>
          <a:lstStyle/>
          <a:p>
            <a:pPr rtl="0"/>
            <a:endParaRPr lang="cs-CZ" dirty="0"/>
          </a:p>
        </p:txBody>
      </p:sp>
      <p:sp>
        <p:nvSpPr>
          <p:cNvPr id="3" name="Zástupný symbol pro datum 2"/>
          <p:cNvSpPr>
            <a:spLocks noGrp="1"/>
          </p:cNvSpPr>
          <p:nvPr>
            <p:ph type="dt" sz="half" idx="10"/>
          </p:nvPr>
        </p:nvSpPr>
        <p:spPr/>
        <p:txBody>
          <a:bodyPr rtlCol="0"/>
          <a:lstStyle>
            <a:lvl1pPr>
              <a:defRPr/>
            </a:lvl1pPr>
          </a:lstStyle>
          <a:p>
            <a:fld id="{B89DA893-7442-4B54-BE56-17F6BEF58EE5}" type="datetime1">
              <a:rPr lang="cs-CZ" smtClean="0"/>
              <a:pPr/>
              <a:t>20.05.2019</a:t>
            </a:fld>
            <a:endParaRPr lang="cs-CZ" dirty="0"/>
          </a:p>
        </p:txBody>
      </p:sp>
      <p:sp>
        <p:nvSpPr>
          <p:cNvPr id="5" name="Zástupný symbol pro číslo snímku 4"/>
          <p:cNvSpPr>
            <a:spLocks noGrp="1"/>
          </p:cNvSpPr>
          <p:nvPr>
            <p:ph type="sldNum" sz="quarter" idx="12"/>
          </p:nvPr>
        </p:nvSpPr>
        <p:spPr/>
        <p:txBody>
          <a:bodyPr rtlCol="0"/>
          <a:lstStyle/>
          <a:p>
            <a:pPr algn="r"/>
            <a:fld id="{DF28FB93-0A08-4E7D-8E63-9EFA29F1E093}" type="slidenum">
              <a:rPr lang="cs-CZ" smtClean="0"/>
              <a:pPr algn="r"/>
              <a:t>‹#›</a:t>
            </a:fld>
            <a:endParaRPr lang="cs-CZ"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rtlCol="0"/>
          <a:lstStyle/>
          <a:p>
            <a:pPr rtl="0"/>
            <a:endParaRPr lang="cs-CZ" dirty="0"/>
          </a:p>
        </p:txBody>
      </p:sp>
      <p:sp>
        <p:nvSpPr>
          <p:cNvPr id="2" name="Zástupný symbol pro datum 1"/>
          <p:cNvSpPr>
            <a:spLocks noGrp="1"/>
          </p:cNvSpPr>
          <p:nvPr>
            <p:ph type="dt" sz="half" idx="10"/>
          </p:nvPr>
        </p:nvSpPr>
        <p:spPr/>
        <p:txBody>
          <a:bodyPr rtlCol="0"/>
          <a:lstStyle>
            <a:lvl1pPr>
              <a:defRPr/>
            </a:lvl1pPr>
          </a:lstStyle>
          <a:p>
            <a:fld id="{495AE0BA-91B0-47A8-A082-6CA0F34209B5}" type="datetime1">
              <a:rPr lang="cs-CZ" smtClean="0"/>
              <a:pPr/>
              <a:t>20.05.2019</a:t>
            </a:fld>
            <a:endParaRPr lang="cs-CZ" dirty="0"/>
          </a:p>
        </p:txBody>
      </p:sp>
      <p:sp>
        <p:nvSpPr>
          <p:cNvPr id="4" name="Zástupný symbol pro číslo snímku 3"/>
          <p:cNvSpPr>
            <a:spLocks noGrp="1"/>
          </p:cNvSpPr>
          <p:nvPr>
            <p:ph type="sldNum" sz="quarter" idx="12"/>
          </p:nvPr>
        </p:nvSpPr>
        <p:spPr/>
        <p:txBody>
          <a:bodyPr rtlCol="0"/>
          <a:lstStyle/>
          <a:p>
            <a:pPr algn="r"/>
            <a:fld id="{DF28FB93-0A08-4E7D-8E63-9EFA29F1E093}" type="slidenum">
              <a:rPr lang="cs-CZ" smtClean="0"/>
              <a:pPr algn="r"/>
              <a:t>‹#›</a:t>
            </a:fld>
            <a:endParaRPr lang="cs-CZ"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chor="b">
            <a:normAutofit/>
          </a:bodyPr>
          <a:lstStyle>
            <a:lvl1pPr algn="l" rtl="0">
              <a:defRPr sz="3200" b="0"/>
            </a:lvl1pPr>
          </a:lstStyle>
          <a:p>
            <a:pPr rtl="0"/>
            <a:r>
              <a:rPr lang="cs-CZ"/>
              <a:t>Kliknutím lze upravit styl.</a:t>
            </a:r>
            <a:endParaRPr lang="cs-CZ" dirty="0"/>
          </a:p>
        </p:txBody>
      </p:sp>
      <p:sp>
        <p:nvSpPr>
          <p:cNvPr id="3" name="Zástupný symbol pro obsah 2"/>
          <p:cNvSpPr>
            <a:spLocks noGrp="1"/>
          </p:cNvSpPr>
          <p:nvPr>
            <p:ph idx="1" hasCustomPrompt="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text 3"/>
          <p:cNvSpPr>
            <a:spLocks noGrp="1"/>
          </p:cNvSpPr>
          <p:nvPr>
            <p:ph type="body" sz="half" idx="2" hasCustomPrompt="1"/>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a:r>
              <a:rPr lang="cs-CZ" dirty="0"/>
              <a:t>Kliknutím lze upravit styly předlohy textu.</a:t>
            </a:r>
          </a:p>
        </p:txBody>
      </p:sp>
      <p:sp>
        <p:nvSpPr>
          <p:cNvPr id="6" name="Zástupný symbol pro zápatí 5"/>
          <p:cNvSpPr>
            <a:spLocks noGrp="1"/>
          </p:cNvSpPr>
          <p:nvPr>
            <p:ph type="ftr" sz="quarter" idx="11"/>
          </p:nvPr>
        </p:nvSpPr>
        <p:spPr/>
        <p:txBody>
          <a:bodyPr rtlCol="0"/>
          <a:lstStyle/>
          <a:p>
            <a:pPr rtl="0"/>
            <a:endParaRPr lang="cs-CZ" dirty="0"/>
          </a:p>
        </p:txBody>
      </p:sp>
      <p:sp>
        <p:nvSpPr>
          <p:cNvPr id="5" name="Zástupný symbol pro datum 4"/>
          <p:cNvSpPr>
            <a:spLocks noGrp="1"/>
          </p:cNvSpPr>
          <p:nvPr>
            <p:ph type="dt" sz="half" idx="10"/>
          </p:nvPr>
        </p:nvSpPr>
        <p:spPr/>
        <p:txBody>
          <a:bodyPr rtlCol="0"/>
          <a:lstStyle>
            <a:lvl1pPr>
              <a:defRPr/>
            </a:lvl1pPr>
          </a:lstStyle>
          <a:p>
            <a:fld id="{1D18FD22-0AC6-4B81-9221-2CAC7656190F}" type="datetime1">
              <a:rPr lang="cs-CZ" smtClean="0"/>
              <a:pPr/>
              <a:t>20.05.2019</a:t>
            </a:fld>
            <a:endParaRPr lang="cs-CZ" dirty="0"/>
          </a:p>
        </p:txBody>
      </p:sp>
      <p:sp>
        <p:nvSpPr>
          <p:cNvPr id="7" name="Zástupný symbol pro číslo snímku 6"/>
          <p:cNvSpPr>
            <a:spLocks noGrp="1"/>
          </p:cNvSpPr>
          <p:nvPr>
            <p:ph type="sldNum" sz="quarter" idx="12"/>
          </p:nvPr>
        </p:nvSpPr>
        <p:spPr/>
        <p:txBody>
          <a:bodyPr rtlCol="0"/>
          <a:lstStyle>
            <a:lvl1pPr algn="r">
              <a:defRPr/>
            </a:lvl1pPr>
          </a:lstStyle>
          <a:p>
            <a:fld id="{DF28FB93-0A08-4E7D-8E63-9EFA29F1E093}" type="slidenum">
              <a:rPr lang="cs-CZ" smtClean="0"/>
              <a:pPr/>
              <a:t>‹#›</a:t>
            </a:fld>
            <a:endParaRPr lang="cs-CZ"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chor="b">
            <a:normAutofit/>
          </a:bodyPr>
          <a:lstStyle>
            <a:lvl1pPr algn="l" rtl="0">
              <a:defRPr sz="3200" b="0"/>
            </a:lvl1pPr>
          </a:lstStyle>
          <a:p>
            <a:pPr rtl="0"/>
            <a:r>
              <a:rPr lang="cs-CZ"/>
              <a:t>Kliknutím lze upravit styl.</a:t>
            </a:r>
            <a:endParaRPr lang="cs-CZ" dirty="0"/>
          </a:p>
        </p:txBody>
      </p:sp>
      <p:sp>
        <p:nvSpPr>
          <p:cNvPr id="8" name="Obdélník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dirty="0"/>
          </a:p>
        </p:txBody>
      </p:sp>
      <p:sp>
        <p:nvSpPr>
          <p:cNvPr id="3" name="Zástupný symbol obrázku 2" descr="Prázdný zástupný symbol pro přidání obrázku Klikněte na zástupný symbol a vyberte obrázek, který chcete přidat."/>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cs-CZ"/>
              <a:t>Kliknutím na ikonu přidáte obrázek.</a:t>
            </a:r>
            <a:endParaRPr lang="cs-CZ" dirty="0"/>
          </a:p>
        </p:txBody>
      </p:sp>
      <p:sp>
        <p:nvSpPr>
          <p:cNvPr id="4" name="Zástupný symbol pro text 3"/>
          <p:cNvSpPr>
            <a:spLocks noGrp="1"/>
          </p:cNvSpPr>
          <p:nvPr>
            <p:ph type="body" sz="half" idx="2" hasCustomPrompt="1"/>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a:r>
              <a:rPr lang="cs-CZ" dirty="0"/>
              <a:t>Kliknutím lze upravit styly předlohy textu.</a:t>
            </a:r>
          </a:p>
        </p:txBody>
      </p:sp>
      <p:sp>
        <p:nvSpPr>
          <p:cNvPr id="6" name="Zástupný symbol pro zápatí 5"/>
          <p:cNvSpPr>
            <a:spLocks noGrp="1"/>
          </p:cNvSpPr>
          <p:nvPr>
            <p:ph type="ftr" sz="quarter" idx="11"/>
          </p:nvPr>
        </p:nvSpPr>
        <p:spPr/>
        <p:txBody>
          <a:bodyPr rtlCol="0"/>
          <a:lstStyle/>
          <a:p>
            <a:pPr rtl="0"/>
            <a:endParaRPr lang="cs-CZ" dirty="0"/>
          </a:p>
        </p:txBody>
      </p:sp>
      <p:sp>
        <p:nvSpPr>
          <p:cNvPr id="5" name="Zástupný symbol pro datum 4"/>
          <p:cNvSpPr>
            <a:spLocks noGrp="1"/>
          </p:cNvSpPr>
          <p:nvPr>
            <p:ph type="dt" sz="half" idx="10"/>
          </p:nvPr>
        </p:nvSpPr>
        <p:spPr/>
        <p:txBody>
          <a:bodyPr rtlCol="0"/>
          <a:lstStyle>
            <a:lvl1pPr>
              <a:defRPr/>
            </a:lvl1pPr>
          </a:lstStyle>
          <a:p>
            <a:fld id="{6CA925A6-F508-43E9-A874-A2750152046C}" type="datetime1">
              <a:rPr lang="cs-CZ" smtClean="0"/>
              <a:pPr/>
              <a:t>20.05.2019</a:t>
            </a:fld>
            <a:endParaRPr lang="cs-CZ" dirty="0"/>
          </a:p>
        </p:txBody>
      </p:sp>
      <p:sp>
        <p:nvSpPr>
          <p:cNvPr id="7" name="Zástupný symbol pro číslo snímku 6"/>
          <p:cNvSpPr>
            <a:spLocks noGrp="1"/>
          </p:cNvSpPr>
          <p:nvPr>
            <p:ph type="sldNum" sz="quarter" idx="12"/>
          </p:nvPr>
        </p:nvSpPr>
        <p:spPr/>
        <p:txBody>
          <a:bodyPr rtlCol="0"/>
          <a:lstStyle/>
          <a:p>
            <a:pPr algn="r"/>
            <a:fld id="{DF28FB93-0A08-4E7D-8E63-9EFA29F1E093}" type="slidenum">
              <a:rPr lang="cs-CZ" smtClean="0"/>
              <a:pPr algn="r"/>
              <a:t>‹#›</a:t>
            </a:fld>
            <a:endParaRPr lang="cs-CZ"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Obdélník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lang="cs-CZ" sz="2400" dirty="0"/>
          </a:p>
        </p:txBody>
      </p:sp>
      <p:sp>
        <p:nvSpPr>
          <p:cNvPr id="8" name="Zaoblený obdélník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dirty="0"/>
          </a:p>
        </p:txBody>
      </p:sp>
      <p:sp>
        <p:nvSpPr>
          <p:cNvPr id="2" name="Zástupný symbol pro nadpis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rPr lang="cs-CZ" dirty="0"/>
              <a:t>Kliknutím lze upravit styl.</a:t>
            </a:r>
          </a:p>
        </p:txBody>
      </p:sp>
      <p:sp>
        <p:nvSpPr>
          <p:cNvPr id="3" name="Zástupný symbol pro text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lang="cs-CZ" dirty="0"/>
          </a:p>
        </p:txBody>
      </p:sp>
      <p:sp>
        <p:nvSpPr>
          <p:cNvPr id="4" name="Zástupný symbol pro datum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rtl="0">
              <a:defRPr sz="1100">
                <a:solidFill>
                  <a:schemeClr val="tx1"/>
                </a:solidFill>
              </a:defRPr>
            </a:lvl1pPr>
          </a:lstStyle>
          <a:p>
            <a:fld id="{158DE54F-34F5-42D5-945C-F1886741C8A5}" type="datetime1">
              <a:rPr lang="cs-CZ" smtClean="0"/>
              <a:pPr/>
              <a:t>20.05.2019</a:t>
            </a:fld>
            <a:endParaRPr lang="cs-CZ" dirty="0"/>
          </a:p>
        </p:txBody>
      </p:sp>
      <p:sp>
        <p:nvSpPr>
          <p:cNvPr id="6" name="Zástupný symbol pro číslo snímku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l" rtl="0">
              <a:defRPr sz="1100">
                <a:solidFill>
                  <a:schemeClr val="tx1"/>
                </a:solidFill>
              </a:defRPr>
            </a:lvl1pPr>
          </a:lstStyle>
          <a:p>
            <a:pPr algn="r"/>
            <a:fld id="{DF28FB93-0A08-4E7D-8E63-9EFA29F1E093}" type="slidenum">
              <a:rPr lang="cs-CZ" smtClean="0"/>
              <a:pPr algn="r"/>
              <a:t>‹#›</a:t>
            </a:fld>
            <a:endParaRPr lang="cs-CZ"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6.gif"/></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376791" y="2420888"/>
            <a:ext cx="9435241" cy="1625599"/>
          </a:xfrm>
        </p:spPr>
        <p:txBody>
          <a:bodyPr rtlCol="0">
            <a:normAutofit fontScale="90000"/>
          </a:bodyPr>
          <a:lstStyle/>
          <a:p>
            <a:r>
              <a:rPr lang="sk-SK" b="1" dirty="0"/>
              <a:t>DSBcA014</a:t>
            </a:r>
            <a:r>
              <a:rPr lang="sk-SK" dirty="0"/>
              <a:t> </a:t>
            </a:r>
            <a:br>
              <a:rPr lang="sk-SK" dirty="0"/>
            </a:br>
            <a:r>
              <a:rPr lang="sk-SK" dirty="0" err="1"/>
              <a:t>Přechodné</a:t>
            </a:r>
            <a:r>
              <a:rPr lang="sk-SK" dirty="0"/>
              <a:t> období </a:t>
            </a:r>
            <a:r>
              <a:rPr lang="sk-SK" dirty="0" err="1"/>
              <a:t>mezi</a:t>
            </a:r>
            <a:r>
              <a:rPr lang="sk-SK" dirty="0"/>
              <a:t> antikou a </a:t>
            </a:r>
            <a:r>
              <a:rPr lang="sk-SK" dirty="0" err="1"/>
              <a:t>středověkem</a:t>
            </a:r>
            <a:r>
              <a:rPr lang="sk-SK" dirty="0"/>
              <a:t> - </a:t>
            </a:r>
            <a:r>
              <a:rPr lang="sk-SK" dirty="0" err="1"/>
              <a:t>seminář</a:t>
            </a:r>
            <a:endParaRPr lang="cs-CZ" dirty="0"/>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6DE4E2CF-E66E-488D-87A9-0BBE82640387}"/>
              </a:ext>
            </a:extLst>
          </p:cNvPr>
          <p:cNvSpPr txBox="1"/>
          <p:nvPr/>
        </p:nvSpPr>
        <p:spPr>
          <a:xfrm>
            <a:off x="477788" y="1196752"/>
            <a:ext cx="11233248" cy="6370975"/>
          </a:xfrm>
          <a:prstGeom prst="rect">
            <a:avLst/>
          </a:prstGeom>
          <a:noFill/>
        </p:spPr>
        <p:txBody>
          <a:bodyPr wrap="square" rtlCol="0">
            <a:spAutoFit/>
          </a:bodyPr>
          <a:lstStyle/>
          <a:p>
            <a:pPr marL="285750" indent="-285750">
              <a:buFont typeface="Wingdings" panose="05000000000000000000" pitchFamily="2" charset="2"/>
              <a:buChar char="v"/>
            </a:pPr>
            <a:r>
              <a:rPr lang="sk-SK" sz="2400" dirty="0"/>
              <a:t>posledným veľkým krokom pre kresťanstvo v rímskej ríši bola vláda cisára </a:t>
            </a:r>
            <a:r>
              <a:rPr lang="sk-SK" sz="2400" b="1" dirty="0" err="1"/>
              <a:t>Theodosia</a:t>
            </a:r>
            <a:r>
              <a:rPr lang="sk-SK" sz="2400" b="1" dirty="0"/>
              <a:t> I.</a:t>
            </a:r>
            <a:r>
              <a:rPr lang="sk-SK" sz="2400" dirty="0"/>
              <a:t>, posledného cisára ktorý vládol v relatívne jednotnej rímskej ríši</a:t>
            </a:r>
          </a:p>
          <a:p>
            <a:pPr marL="285750" indent="-285750">
              <a:buFont typeface="Wingdings" panose="05000000000000000000" pitchFamily="2" charset="2"/>
              <a:buChar char="v"/>
            </a:pPr>
            <a:r>
              <a:rPr lang="sk-SK" sz="2400" dirty="0"/>
              <a:t>v r. 380 vydal edikt, ktorým povýšil kresťanstvo na štátne náboženstvo, okrem toho urobil za svojej vlády niekoľko významných </a:t>
            </a:r>
            <a:r>
              <a:rPr lang="sk-SK" sz="2400" dirty="0" err="1"/>
              <a:t>protipohanských</a:t>
            </a:r>
            <a:r>
              <a:rPr lang="sk-SK" sz="2400" dirty="0"/>
              <a:t> krokov, počnúc zákazom pohanských bohoslužieb a obradov v roku 382, cez zatvorenie pohanských chrámov v roku 391 až po zrušenie Olympijských hier (posledné sa konali v roku 393)</a:t>
            </a:r>
          </a:p>
          <a:p>
            <a:pPr marL="285750" indent="-285750">
              <a:buFont typeface="Wingdings" panose="05000000000000000000" pitchFamily="2" charset="2"/>
              <a:buChar char="v"/>
            </a:pPr>
            <a:r>
              <a:rPr lang="sk-SK" sz="2400" dirty="0"/>
              <a:t>v iných častiach, kde mali pohanské tradície pevnejšie zázemie, sa nedodržiavali </a:t>
            </a:r>
            <a:r>
              <a:rPr lang="sk-SK" sz="2400" dirty="0" err="1"/>
              <a:t>protipohanské</a:t>
            </a:r>
            <a:r>
              <a:rPr lang="sk-SK" sz="2400" dirty="0"/>
              <a:t> opatrenia úplne striktne</a:t>
            </a:r>
          </a:p>
          <a:p>
            <a:pPr marL="285750" indent="-285750">
              <a:buFont typeface="Wingdings" panose="05000000000000000000" pitchFamily="2" charset="2"/>
              <a:buChar char="v"/>
            </a:pPr>
            <a:r>
              <a:rPr lang="sk-SK" sz="2400" dirty="0"/>
              <a:t>všetky tieto kroky, od Galéria cez Konštantína až po </a:t>
            </a:r>
            <a:r>
              <a:rPr lang="sk-SK" sz="2400" dirty="0" err="1"/>
              <a:t>Theodosia</a:t>
            </a:r>
            <a:r>
              <a:rPr lang="sk-SK" sz="2400" dirty="0"/>
              <a:t>, viedli k tomu, že kresťania, náboženská menšina, sa stala väčšinou </a:t>
            </a:r>
          </a:p>
          <a:p>
            <a:pPr marL="285750" indent="-285750">
              <a:buFont typeface="Wingdings" panose="05000000000000000000" pitchFamily="2" charset="2"/>
              <a:buChar char="v"/>
            </a:pPr>
            <a:r>
              <a:rPr lang="sk-SK" sz="2400" dirty="0"/>
              <a:t>kresťanstvo malo dopomôcť fungovaniu štátu, malo vytvoriť akúsi vnútornú celistvosť, keďže ríša bola ohrozovaná zvonku barbarskými kmeňmi, ale aj vnútornými rozbrojmi</a:t>
            </a:r>
          </a:p>
          <a:p>
            <a:pPr marL="742950" lvl="1" indent="-285750">
              <a:buFont typeface="Wingdings" panose="05000000000000000000" pitchFamily="2" charset="2"/>
              <a:buChar char="v"/>
            </a:pPr>
            <a:endParaRPr lang="sk-SK" sz="2400" dirty="0"/>
          </a:p>
          <a:p>
            <a:endParaRPr lang="sk-SK" sz="2400" dirty="0"/>
          </a:p>
          <a:p>
            <a:endParaRPr lang="sk-SK" sz="2400" dirty="0"/>
          </a:p>
        </p:txBody>
      </p:sp>
      <p:sp>
        <p:nvSpPr>
          <p:cNvPr id="3" name="Nadpis 1">
            <a:extLst>
              <a:ext uri="{FF2B5EF4-FFF2-40B4-BE49-F238E27FC236}">
                <a16:creationId xmlns:a16="http://schemas.microsoft.com/office/drawing/2014/main" id="{D46FFFE8-B345-4142-B0E7-3B64DADAC687}"/>
              </a:ext>
            </a:extLst>
          </p:cNvPr>
          <p:cNvSpPr>
            <a:spLocks noGrp="1"/>
          </p:cNvSpPr>
          <p:nvPr>
            <p:ph type="title"/>
          </p:nvPr>
        </p:nvSpPr>
        <p:spPr>
          <a:xfrm>
            <a:off x="1218883" y="431800"/>
            <a:ext cx="9751060" cy="764952"/>
          </a:xfrm>
        </p:spPr>
        <p:txBody>
          <a:bodyPr rtlCol="0"/>
          <a:lstStyle/>
          <a:p>
            <a:pPr algn="ctr"/>
            <a:r>
              <a:rPr lang="sk-SK" b="1" dirty="0" err="1"/>
              <a:t>Theodosius</a:t>
            </a:r>
            <a:r>
              <a:rPr lang="sk-SK" b="1" dirty="0"/>
              <a:t> I. (379-395)</a:t>
            </a:r>
            <a:endParaRPr lang="cs-CZ" b="1" dirty="0"/>
          </a:p>
        </p:txBody>
      </p:sp>
    </p:spTree>
    <p:extLst>
      <p:ext uri="{BB962C8B-B14F-4D97-AF65-F5344CB8AC3E}">
        <p14:creationId xmlns:p14="http://schemas.microsoft.com/office/powerpoint/2010/main" val="297156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6DE4E2CF-E66E-488D-87A9-0BBE82640387}"/>
              </a:ext>
            </a:extLst>
          </p:cNvPr>
          <p:cNvSpPr txBox="1"/>
          <p:nvPr/>
        </p:nvSpPr>
        <p:spPr>
          <a:xfrm>
            <a:off x="477788" y="476672"/>
            <a:ext cx="11233248" cy="3600986"/>
          </a:xfrm>
          <a:prstGeom prst="rect">
            <a:avLst/>
          </a:prstGeom>
          <a:noFill/>
        </p:spPr>
        <p:txBody>
          <a:bodyPr wrap="square" rtlCol="0">
            <a:spAutoFit/>
          </a:bodyPr>
          <a:lstStyle/>
          <a:p>
            <a:r>
              <a:rPr lang="sk-SK" dirty="0"/>
              <a:t>IMPPP. GR(ATI)IANUS, VAL(ENTINI)ANUS ET THE(O)D(OSIUS) AAA. EDICTUM AD POPULUM VRB(IS) CONSTANTINOP(OLITANAE).</a:t>
            </a:r>
          </a:p>
          <a:p>
            <a:r>
              <a:rPr lang="sk-SK" b="1" dirty="0" err="1"/>
              <a:t>Cunctos</a:t>
            </a:r>
            <a:r>
              <a:rPr lang="sk-SK" b="1" dirty="0"/>
              <a:t> </a:t>
            </a:r>
            <a:r>
              <a:rPr lang="sk-SK" b="1" dirty="0" err="1"/>
              <a:t>populos</a:t>
            </a:r>
            <a:r>
              <a:rPr lang="sk-SK" dirty="0"/>
              <a:t>, </a:t>
            </a:r>
            <a:r>
              <a:rPr lang="sk-SK" dirty="0" err="1"/>
              <a:t>quos</a:t>
            </a:r>
            <a:r>
              <a:rPr lang="sk-SK" dirty="0"/>
              <a:t> </a:t>
            </a:r>
            <a:r>
              <a:rPr lang="sk-SK" dirty="0" err="1"/>
              <a:t>clementiae</a:t>
            </a:r>
            <a:r>
              <a:rPr lang="sk-SK" dirty="0"/>
              <a:t> </a:t>
            </a:r>
            <a:r>
              <a:rPr lang="sk-SK" dirty="0" err="1"/>
              <a:t>nostrae</a:t>
            </a:r>
            <a:r>
              <a:rPr lang="sk-SK" dirty="0"/>
              <a:t> </a:t>
            </a:r>
            <a:r>
              <a:rPr lang="sk-SK" dirty="0" err="1"/>
              <a:t>regit</a:t>
            </a:r>
            <a:r>
              <a:rPr lang="sk-SK" dirty="0"/>
              <a:t> </a:t>
            </a:r>
            <a:r>
              <a:rPr lang="sk-SK" dirty="0" err="1"/>
              <a:t>temperamentum</a:t>
            </a:r>
            <a:r>
              <a:rPr lang="sk-SK" dirty="0"/>
              <a:t>, in </a:t>
            </a:r>
            <a:r>
              <a:rPr lang="sk-SK" dirty="0" err="1"/>
              <a:t>tali</a:t>
            </a:r>
            <a:r>
              <a:rPr lang="sk-SK" dirty="0"/>
              <a:t> </a:t>
            </a:r>
            <a:r>
              <a:rPr lang="sk-SK" dirty="0" err="1"/>
              <a:t>volumus</a:t>
            </a:r>
            <a:r>
              <a:rPr lang="sk-SK" dirty="0"/>
              <a:t> </a:t>
            </a:r>
            <a:r>
              <a:rPr lang="sk-SK" dirty="0" err="1"/>
              <a:t>religione</a:t>
            </a:r>
            <a:r>
              <a:rPr lang="sk-SK" dirty="0"/>
              <a:t> </a:t>
            </a:r>
            <a:r>
              <a:rPr lang="sk-SK" dirty="0" err="1"/>
              <a:t>versari</a:t>
            </a:r>
            <a:r>
              <a:rPr lang="sk-SK" dirty="0"/>
              <a:t>, </a:t>
            </a:r>
            <a:r>
              <a:rPr lang="sk-SK" dirty="0" err="1"/>
              <a:t>quam</a:t>
            </a:r>
            <a:r>
              <a:rPr lang="sk-SK" dirty="0"/>
              <a:t> </a:t>
            </a:r>
            <a:r>
              <a:rPr lang="sk-SK" dirty="0" err="1"/>
              <a:t>divinum</a:t>
            </a:r>
            <a:r>
              <a:rPr lang="sk-SK" dirty="0"/>
              <a:t> </a:t>
            </a:r>
            <a:r>
              <a:rPr lang="sk-SK" dirty="0" err="1"/>
              <a:t>Petrum</a:t>
            </a:r>
            <a:r>
              <a:rPr lang="sk-SK" dirty="0"/>
              <a:t> </a:t>
            </a:r>
            <a:r>
              <a:rPr lang="sk-SK" dirty="0" err="1"/>
              <a:t>apostolum</a:t>
            </a:r>
            <a:r>
              <a:rPr lang="sk-SK" dirty="0"/>
              <a:t> </a:t>
            </a:r>
            <a:r>
              <a:rPr lang="sk-SK" dirty="0" err="1"/>
              <a:t>tradidisse</a:t>
            </a:r>
            <a:r>
              <a:rPr lang="sk-SK" dirty="0"/>
              <a:t> </a:t>
            </a:r>
            <a:r>
              <a:rPr lang="sk-SK" dirty="0" err="1"/>
              <a:t>Romanis</a:t>
            </a:r>
            <a:r>
              <a:rPr lang="sk-SK" dirty="0"/>
              <a:t> </a:t>
            </a:r>
            <a:r>
              <a:rPr lang="sk-SK" dirty="0" err="1"/>
              <a:t>religio</a:t>
            </a:r>
            <a:r>
              <a:rPr lang="sk-SK" dirty="0"/>
              <a:t> </a:t>
            </a:r>
            <a:r>
              <a:rPr lang="sk-SK" dirty="0" err="1"/>
              <a:t>usque</a:t>
            </a:r>
            <a:r>
              <a:rPr lang="sk-SK" dirty="0"/>
              <a:t> ad </a:t>
            </a:r>
            <a:r>
              <a:rPr lang="sk-SK" dirty="0" err="1"/>
              <a:t>nunc</a:t>
            </a:r>
            <a:r>
              <a:rPr lang="sk-SK" dirty="0"/>
              <a:t> </a:t>
            </a:r>
            <a:r>
              <a:rPr lang="sk-SK" dirty="0" err="1"/>
              <a:t>ab</a:t>
            </a:r>
            <a:r>
              <a:rPr lang="sk-SK" dirty="0"/>
              <a:t> </a:t>
            </a:r>
            <a:r>
              <a:rPr lang="sk-SK" dirty="0" err="1"/>
              <a:t>ipso</a:t>
            </a:r>
            <a:r>
              <a:rPr lang="sk-SK" dirty="0"/>
              <a:t> </a:t>
            </a:r>
            <a:r>
              <a:rPr lang="sk-SK" dirty="0" err="1"/>
              <a:t>insinuata</a:t>
            </a:r>
            <a:r>
              <a:rPr lang="sk-SK" dirty="0"/>
              <a:t> </a:t>
            </a:r>
            <a:r>
              <a:rPr lang="sk-SK" dirty="0" err="1"/>
              <a:t>declarat</a:t>
            </a:r>
            <a:r>
              <a:rPr lang="sk-SK" dirty="0"/>
              <a:t> </a:t>
            </a:r>
            <a:r>
              <a:rPr lang="sk-SK" dirty="0" err="1"/>
              <a:t>quamque</a:t>
            </a:r>
            <a:r>
              <a:rPr lang="sk-SK" dirty="0"/>
              <a:t> </a:t>
            </a:r>
            <a:r>
              <a:rPr lang="sk-SK" dirty="0" err="1"/>
              <a:t>pontificem</a:t>
            </a:r>
            <a:r>
              <a:rPr lang="sk-SK" dirty="0"/>
              <a:t> </a:t>
            </a:r>
            <a:r>
              <a:rPr lang="sk-SK" dirty="0" err="1"/>
              <a:t>Damasum</a:t>
            </a:r>
            <a:r>
              <a:rPr lang="sk-SK" dirty="0"/>
              <a:t> </a:t>
            </a:r>
            <a:r>
              <a:rPr lang="sk-SK" dirty="0" err="1"/>
              <a:t>sequi</a:t>
            </a:r>
            <a:r>
              <a:rPr lang="sk-SK" dirty="0"/>
              <a:t> </a:t>
            </a:r>
            <a:r>
              <a:rPr lang="sk-SK" dirty="0" err="1"/>
              <a:t>claret</a:t>
            </a:r>
            <a:r>
              <a:rPr lang="sk-SK" dirty="0"/>
              <a:t> et </a:t>
            </a:r>
            <a:r>
              <a:rPr lang="sk-SK" dirty="0" err="1"/>
              <a:t>Petrum</a:t>
            </a:r>
            <a:r>
              <a:rPr lang="sk-SK" dirty="0"/>
              <a:t> </a:t>
            </a:r>
            <a:r>
              <a:rPr lang="sk-SK" dirty="0" err="1"/>
              <a:t>Aleksandriae</a:t>
            </a:r>
            <a:r>
              <a:rPr lang="sk-SK" dirty="0"/>
              <a:t> </a:t>
            </a:r>
            <a:r>
              <a:rPr lang="sk-SK" dirty="0" err="1"/>
              <a:t>episcopum</a:t>
            </a:r>
            <a:r>
              <a:rPr lang="sk-SK" dirty="0"/>
              <a:t> </a:t>
            </a:r>
            <a:r>
              <a:rPr lang="sk-SK" dirty="0" err="1"/>
              <a:t>virum</a:t>
            </a:r>
            <a:r>
              <a:rPr lang="sk-SK" dirty="0"/>
              <a:t> </a:t>
            </a:r>
            <a:r>
              <a:rPr lang="sk-SK" dirty="0" err="1"/>
              <a:t>apostolicae</a:t>
            </a:r>
            <a:r>
              <a:rPr lang="sk-SK" dirty="0"/>
              <a:t> </a:t>
            </a:r>
            <a:r>
              <a:rPr lang="sk-SK" dirty="0" err="1"/>
              <a:t>sanctitatis</a:t>
            </a:r>
            <a:r>
              <a:rPr lang="sk-SK" dirty="0"/>
              <a:t>, hoc </a:t>
            </a:r>
            <a:r>
              <a:rPr lang="sk-SK" dirty="0" err="1"/>
              <a:t>est</a:t>
            </a:r>
            <a:r>
              <a:rPr lang="sk-SK" dirty="0"/>
              <a:t>, </a:t>
            </a:r>
            <a:r>
              <a:rPr lang="sk-SK" dirty="0" err="1"/>
              <a:t>ut</a:t>
            </a:r>
            <a:r>
              <a:rPr lang="sk-SK" dirty="0"/>
              <a:t> </a:t>
            </a:r>
            <a:r>
              <a:rPr lang="sk-SK" dirty="0" err="1"/>
              <a:t>secundum</a:t>
            </a:r>
            <a:r>
              <a:rPr lang="sk-SK" dirty="0"/>
              <a:t> </a:t>
            </a:r>
            <a:r>
              <a:rPr lang="sk-SK" dirty="0" err="1"/>
              <a:t>apostolicam</a:t>
            </a:r>
            <a:r>
              <a:rPr lang="sk-SK" dirty="0"/>
              <a:t> </a:t>
            </a:r>
            <a:r>
              <a:rPr lang="sk-SK" dirty="0" err="1"/>
              <a:t>disciplinam</a:t>
            </a:r>
            <a:r>
              <a:rPr lang="sk-SK" dirty="0"/>
              <a:t> </a:t>
            </a:r>
            <a:r>
              <a:rPr lang="sk-SK" dirty="0" err="1"/>
              <a:t>evangelicamque</a:t>
            </a:r>
            <a:r>
              <a:rPr lang="sk-SK" dirty="0"/>
              <a:t> </a:t>
            </a:r>
            <a:r>
              <a:rPr lang="sk-SK" dirty="0" err="1"/>
              <a:t>doctrinam</a:t>
            </a:r>
            <a:r>
              <a:rPr lang="sk-SK" dirty="0"/>
              <a:t> </a:t>
            </a:r>
            <a:r>
              <a:rPr lang="sk-SK" dirty="0" err="1"/>
              <a:t>patris</a:t>
            </a:r>
            <a:r>
              <a:rPr lang="sk-SK" dirty="0"/>
              <a:t> et </a:t>
            </a:r>
            <a:r>
              <a:rPr lang="sk-SK" dirty="0" err="1"/>
              <a:t>filii</a:t>
            </a:r>
            <a:r>
              <a:rPr lang="sk-SK" dirty="0"/>
              <a:t> et </a:t>
            </a:r>
            <a:r>
              <a:rPr lang="sk-SK" dirty="0" err="1"/>
              <a:t>spiritus</a:t>
            </a:r>
            <a:r>
              <a:rPr lang="sk-SK" dirty="0"/>
              <a:t> </a:t>
            </a:r>
            <a:r>
              <a:rPr lang="sk-SK" dirty="0" err="1"/>
              <a:t>sancti</a:t>
            </a:r>
            <a:r>
              <a:rPr lang="sk-SK" dirty="0"/>
              <a:t> </a:t>
            </a:r>
            <a:r>
              <a:rPr lang="sk-SK" dirty="0" err="1"/>
              <a:t>unam</a:t>
            </a:r>
            <a:r>
              <a:rPr lang="sk-SK" dirty="0"/>
              <a:t> </a:t>
            </a:r>
            <a:r>
              <a:rPr lang="sk-SK" dirty="0" err="1"/>
              <a:t>deitatem</a:t>
            </a:r>
            <a:r>
              <a:rPr lang="sk-SK" dirty="0"/>
              <a:t> </a:t>
            </a:r>
            <a:r>
              <a:rPr lang="sk-SK" dirty="0" err="1"/>
              <a:t>sub</a:t>
            </a:r>
            <a:r>
              <a:rPr lang="sk-SK" dirty="0"/>
              <a:t> </a:t>
            </a:r>
            <a:r>
              <a:rPr lang="sk-SK" dirty="0" err="1"/>
              <a:t>pari</a:t>
            </a:r>
            <a:r>
              <a:rPr lang="sk-SK" dirty="0"/>
              <a:t> </a:t>
            </a:r>
            <a:r>
              <a:rPr lang="sk-SK" dirty="0" err="1"/>
              <a:t>maiestate</a:t>
            </a:r>
            <a:r>
              <a:rPr lang="sk-SK" dirty="0"/>
              <a:t> et </a:t>
            </a:r>
            <a:r>
              <a:rPr lang="sk-SK" dirty="0" err="1"/>
              <a:t>sub</a:t>
            </a:r>
            <a:r>
              <a:rPr lang="sk-SK" dirty="0"/>
              <a:t> </a:t>
            </a:r>
            <a:r>
              <a:rPr lang="sk-SK" dirty="0" err="1"/>
              <a:t>pia</a:t>
            </a:r>
            <a:r>
              <a:rPr lang="sk-SK" dirty="0"/>
              <a:t> </a:t>
            </a:r>
            <a:r>
              <a:rPr lang="sk-SK" dirty="0" err="1"/>
              <a:t>trinitate</a:t>
            </a:r>
            <a:r>
              <a:rPr lang="sk-SK" dirty="0"/>
              <a:t> </a:t>
            </a:r>
            <a:r>
              <a:rPr lang="sk-SK" dirty="0" err="1"/>
              <a:t>credamus</a:t>
            </a:r>
            <a:r>
              <a:rPr lang="sk-SK" dirty="0"/>
              <a:t>. </a:t>
            </a:r>
            <a:r>
              <a:rPr lang="sk-SK" dirty="0" err="1"/>
              <a:t>Hanc</a:t>
            </a:r>
            <a:r>
              <a:rPr lang="sk-SK" dirty="0"/>
              <a:t> </a:t>
            </a:r>
            <a:r>
              <a:rPr lang="sk-SK" dirty="0" err="1"/>
              <a:t>legem</a:t>
            </a:r>
            <a:r>
              <a:rPr lang="sk-SK" dirty="0"/>
              <a:t> </a:t>
            </a:r>
            <a:r>
              <a:rPr lang="sk-SK" dirty="0" err="1"/>
              <a:t>sequentes</a:t>
            </a:r>
            <a:r>
              <a:rPr lang="sk-SK" dirty="0"/>
              <a:t> </a:t>
            </a:r>
            <a:r>
              <a:rPr lang="sk-SK" dirty="0" err="1"/>
              <a:t>Christianorum</a:t>
            </a:r>
            <a:r>
              <a:rPr lang="sk-SK" dirty="0"/>
              <a:t> </a:t>
            </a:r>
            <a:r>
              <a:rPr lang="sk-SK" dirty="0" err="1"/>
              <a:t>catholicorum</a:t>
            </a:r>
            <a:r>
              <a:rPr lang="sk-SK" dirty="0"/>
              <a:t> nomen </a:t>
            </a:r>
            <a:r>
              <a:rPr lang="sk-SK" dirty="0" err="1"/>
              <a:t>iubemus</a:t>
            </a:r>
            <a:r>
              <a:rPr lang="sk-SK" dirty="0"/>
              <a:t> </a:t>
            </a:r>
            <a:r>
              <a:rPr lang="sk-SK" dirty="0" err="1"/>
              <a:t>amplecti</a:t>
            </a:r>
            <a:r>
              <a:rPr lang="sk-SK" dirty="0"/>
              <a:t>, </a:t>
            </a:r>
            <a:r>
              <a:rPr lang="sk-SK" dirty="0" err="1"/>
              <a:t>reliquos</a:t>
            </a:r>
            <a:r>
              <a:rPr lang="sk-SK" dirty="0"/>
              <a:t> </a:t>
            </a:r>
            <a:r>
              <a:rPr lang="sk-SK" dirty="0" err="1"/>
              <a:t>vero</a:t>
            </a:r>
            <a:r>
              <a:rPr lang="sk-SK" dirty="0"/>
              <a:t> </a:t>
            </a:r>
            <a:r>
              <a:rPr lang="sk-SK" dirty="0" err="1"/>
              <a:t>dementes</a:t>
            </a:r>
            <a:r>
              <a:rPr lang="sk-SK" dirty="0"/>
              <a:t> </a:t>
            </a:r>
            <a:r>
              <a:rPr lang="sk-SK" dirty="0" err="1"/>
              <a:t>vesanosque</a:t>
            </a:r>
            <a:r>
              <a:rPr lang="sk-SK" dirty="0"/>
              <a:t> </a:t>
            </a:r>
            <a:r>
              <a:rPr lang="sk-SK" dirty="0" err="1"/>
              <a:t>iudicantes</a:t>
            </a:r>
            <a:r>
              <a:rPr lang="sk-SK" dirty="0"/>
              <a:t> </a:t>
            </a:r>
            <a:r>
              <a:rPr lang="sk-SK" dirty="0" err="1"/>
              <a:t>haeretici</a:t>
            </a:r>
            <a:r>
              <a:rPr lang="sk-SK" dirty="0"/>
              <a:t> </a:t>
            </a:r>
            <a:r>
              <a:rPr lang="sk-SK" dirty="0" err="1"/>
              <a:t>dogmatis</a:t>
            </a:r>
            <a:r>
              <a:rPr lang="sk-SK" dirty="0"/>
              <a:t> </a:t>
            </a:r>
            <a:r>
              <a:rPr lang="sk-SK" dirty="0" err="1"/>
              <a:t>infamiam</a:t>
            </a:r>
            <a:r>
              <a:rPr lang="sk-SK" dirty="0"/>
              <a:t> </a:t>
            </a:r>
            <a:r>
              <a:rPr lang="sk-SK" dirty="0" err="1"/>
              <a:t>sustinere</a:t>
            </a:r>
            <a:r>
              <a:rPr lang="sk-SK" dirty="0"/>
              <a:t> ‘</a:t>
            </a:r>
            <a:r>
              <a:rPr lang="sk-SK" dirty="0" err="1"/>
              <a:t>nec</a:t>
            </a:r>
            <a:r>
              <a:rPr lang="sk-SK" dirty="0"/>
              <a:t> </a:t>
            </a:r>
            <a:r>
              <a:rPr lang="sk-SK" dirty="0" err="1"/>
              <a:t>conciliabula</a:t>
            </a:r>
            <a:r>
              <a:rPr lang="sk-SK" dirty="0"/>
              <a:t> </a:t>
            </a:r>
            <a:r>
              <a:rPr lang="sk-SK" dirty="0" err="1"/>
              <a:t>eorum</a:t>
            </a:r>
            <a:r>
              <a:rPr lang="sk-SK" dirty="0"/>
              <a:t> </a:t>
            </a:r>
            <a:r>
              <a:rPr lang="sk-SK" dirty="0" err="1"/>
              <a:t>ecclesiarum</a:t>
            </a:r>
            <a:r>
              <a:rPr lang="sk-SK" dirty="0"/>
              <a:t> nomen </a:t>
            </a:r>
            <a:r>
              <a:rPr lang="sk-SK" dirty="0" err="1"/>
              <a:t>accipere</a:t>
            </a:r>
            <a:r>
              <a:rPr lang="sk-SK" dirty="0"/>
              <a:t>’, divina </a:t>
            </a:r>
            <a:r>
              <a:rPr lang="sk-SK" dirty="0" err="1"/>
              <a:t>primum</a:t>
            </a:r>
            <a:r>
              <a:rPr lang="sk-SK" dirty="0"/>
              <a:t> </a:t>
            </a:r>
            <a:r>
              <a:rPr lang="sk-SK" dirty="0" err="1"/>
              <a:t>vindicta</a:t>
            </a:r>
            <a:r>
              <a:rPr lang="sk-SK" dirty="0"/>
              <a:t>, post </a:t>
            </a:r>
            <a:r>
              <a:rPr lang="sk-SK" dirty="0" err="1"/>
              <a:t>etiam</a:t>
            </a:r>
            <a:r>
              <a:rPr lang="sk-SK" dirty="0"/>
              <a:t> </a:t>
            </a:r>
            <a:r>
              <a:rPr lang="sk-SK" dirty="0" err="1"/>
              <a:t>motus</a:t>
            </a:r>
            <a:r>
              <a:rPr lang="sk-SK" dirty="0"/>
              <a:t> </a:t>
            </a:r>
            <a:r>
              <a:rPr lang="sk-SK" dirty="0" err="1"/>
              <a:t>nostri</a:t>
            </a:r>
            <a:r>
              <a:rPr lang="sk-SK" dirty="0"/>
              <a:t>, </a:t>
            </a:r>
            <a:r>
              <a:rPr lang="sk-SK" dirty="0" err="1"/>
              <a:t>quem</a:t>
            </a:r>
            <a:r>
              <a:rPr lang="sk-SK" dirty="0"/>
              <a:t> ex </a:t>
            </a:r>
            <a:r>
              <a:rPr lang="sk-SK" dirty="0" err="1"/>
              <a:t>caelesti</a:t>
            </a:r>
            <a:r>
              <a:rPr lang="sk-SK" dirty="0"/>
              <a:t> </a:t>
            </a:r>
            <a:r>
              <a:rPr lang="sk-SK" dirty="0" err="1"/>
              <a:t>arbitro</a:t>
            </a:r>
            <a:r>
              <a:rPr lang="sk-SK" dirty="0"/>
              <a:t> </a:t>
            </a:r>
            <a:r>
              <a:rPr lang="sk-SK" dirty="0" err="1"/>
              <a:t>sumpserimus</a:t>
            </a:r>
            <a:r>
              <a:rPr lang="sk-SK" dirty="0"/>
              <a:t>, </a:t>
            </a:r>
            <a:r>
              <a:rPr lang="sk-SK" dirty="0" err="1"/>
              <a:t>ultione</a:t>
            </a:r>
            <a:r>
              <a:rPr lang="sk-SK" dirty="0"/>
              <a:t> </a:t>
            </a:r>
            <a:r>
              <a:rPr lang="sk-SK" dirty="0" err="1"/>
              <a:t>plectendos</a:t>
            </a:r>
            <a:r>
              <a:rPr lang="sk-SK" dirty="0"/>
              <a:t>.</a:t>
            </a:r>
          </a:p>
          <a:p>
            <a:r>
              <a:rPr lang="sk-SK" dirty="0"/>
              <a:t>DAT. III Kal. Mar. THESSAL(ONICAE) GR(ATI)ANO A. V ET THEOD(OSIO) A. I CONSS.</a:t>
            </a:r>
          </a:p>
          <a:p>
            <a:pPr marL="742950" lvl="1" indent="-285750">
              <a:buFont typeface="Wingdings" panose="05000000000000000000" pitchFamily="2" charset="2"/>
              <a:buChar char="v"/>
            </a:pPr>
            <a:endParaRPr lang="sk-SK" dirty="0"/>
          </a:p>
          <a:p>
            <a:endParaRPr lang="sk-SK" sz="1200" dirty="0"/>
          </a:p>
        </p:txBody>
      </p:sp>
      <p:sp>
        <p:nvSpPr>
          <p:cNvPr id="2" name="TextovéPole 1">
            <a:extLst>
              <a:ext uri="{FF2B5EF4-FFF2-40B4-BE49-F238E27FC236}">
                <a16:creationId xmlns:a16="http://schemas.microsoft.com/office/drawing/2014/main" id="{F6FFA479-BD8D-4CAE-82CB-FB403D0681C0}"/>
              </a:ext>
            </a:extLst>
          </p:cNvPr>
          <p:cNvSpPr txBox="1"/>
          <p:nvPr/>
        </p:nvSpPr>
        <p:spPr>
          <a:xfrm>
            <a:off x="458534" y="3717032"/>
            <a:ext cx="10729192" cy="2862322"/>
          </a:xfrm>
          <a:prstGeom prst="rect">
            <a:avLst/>
          </a:prstGeom>
          <a:noFill/>
        </p:spPr>
        <p:txBody>
          <a:bodyPr wrap="square" rtlCol="0">
            <a:spAutoFit/>
          </a:bodyPr>
          <a:lstStyle/>
          <a:p>
            <a:r>
              <a:rPr lang="sk-SK" i="1" dirty="0"/>
              <a:t>„Nariaďujeme, aby všetky národy, nad ktorými vládne umiernenosť našej láskavosti, pokračovali v praktizovaní náboženstva, ktoré Rimania dostali cez Božieho apoštola Petra, aby sa zachovalo vo vernej tradícii, ktorú až doteraz predstavujú pápež </a:t>
            </a:r>
            <a:r>
              <a:rPr lang="sk-SK" i="1" dirty="0" err="1"/>
              <a:t>Damasus</a:t>
            </a:r>
            <a:r>
              <a:rPr lang="sk-SK" i="1" dirty="0"/>
              <a:t> Rímsky a Peter, biskup z Alexandrie, muži apoštolskej svätosti: podľa apoštolskej vierouky a učenia evanjelií môžeme veriť, že je jedno božstvo Otca, Syna i Ducha Svätého, z rovnakej veleby a zo Svätej Trojice.</a:t>
            </a:r>
          </a:p>
          <a:p>
            <a:r>
              <a:rPr lang="sk-SK" i="1" dirty="0"/>
              <a:t>Prikazujeme, aby poslušní tohto zákona prevzali pomenovanie katolíckych kresťanov, ale ostatným, podľa nášho úsudku šialeným a pomäteným, prináleží hanebné meno kacírov. Miesta ich stretnutí sa nesmú nazývať kostolmi. V prvom rade budú potrestaní božským zásahom a v druhom rade pomstou nášho nepriateľstva, ktoré sme sa v zhode s vôľou nebies rozhodli zasadiť.“ 27.2. 380</a:t>
            </a:r>
          </a:p>
          <a:p>
            <a:endParaRPr lang="sk-SK" dirty="0"/>
          </a:p>
        </p:txBody>
      </p:sp>
    </p:spTree>
    <p:extLst>
      <p:ext uri="{BB962C8B-B14F-4D97-AF65-F5344CB8AC3E}">
        <p14:creationId xmlns:p14="http://schemas.microsoft.com/office/powerpoint/2010/main" val="3784137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6DE4E2CF-E66E-488D-87A9-0BBE82640387}"/>
              </a:ext>
            </a:extLst>
          </p:cNvPr>
          <p:cNvSpPr txBox="1"/>
          <p:nvPr/>
        </p:nvSpPr>
        <p:spPr>
          <a:xfrm>
            <a:off x="1212875" y="836712"/>
            <a:ext cx="9751060" cy="3046988"/>
          </a:xfrm>
          <a:prstGeom prst="rect">
            <a:avLst/>
          </a:prstGeom>
          <a:noFill/>
        </p:spPr>
        <p:txBody>
          <a:bodyPr wrap="square" rtlCol="0">
            <a:spAutoFit/>
          </a:bodyPr>
          <a:lstStyle/>
          <a:p>
            <a:pPr marL="285750" lvl="0" indent="-285750">
              <a:buFont typeface="Wingdings" panose="05000000000000000000" pitchFamily="2" charset="2"/>
              <a:buChar char="v"/>
            </a:pPr>
            <a:r>
              <a:rPr lang="sk-SK" sz="2400" dirty="0"/>
              <a:t>pri výskume prameňov platia určité kritériá, o ktoré musím dbať:</a:t>
            </a:r>
          </a:p>
          <a:p>
            <a:pPr marL="742950" lvl="1" indent="-285750">
              <a:buFont typeface="Wingdings" panose="05000000000000000000" pitchFamily="2" charset="2"/>
              <a:buChar char="v"/>
            </a:pPr>
            <a:r>
              <a:rPr lang="sk-SK" sz="2400" dirty="0"/>
              <a:t>náboženské presvedčenie:</a:t>
            </a:r>
          </a:p>
          <a:p>
            <a:pPr marL="1200150" lvl="2" indent="-285750">
              <a:buFont typeface="Wingdings" panose="05000000000000000000" pitchFamily="2" charset="2"/>
              <a:buChar char="v"/>
            </a:pPr>
            <a:r>
              <a:rPr lang="sk-SK" sz="2400" dirty="0"/>
              <a:t>kresťan (pravoverný – uznávanie dogiem alebo </a:t>
            </a:r>
            <a:r>
              <a:rPr lang="sk-SK" sz="2400" dirty="0" err="1"/>
              <a:t>ariánec</a:t>
            </a:r>
            <a:r>
              <a:rPr lang="sk-SK" sz="2400" dirty="0"/>
              <a:t> - heretik) </a:t>
            </a:r>
          </a:p>
          <a:p>
            <a:pPr marL="1200150" lvl="2" indent="-285750">
              <a:buFont typeface="Wingdings" panose="05000000000000000000" pitchFamily="2" charset="2"/>
              <a:buChar char="v"/>
            </a:pPr>
            <a:r>
              <a:rPr lang="sk-SK" sz="2400" dirty="0"/>
              <a:t>pohan</a:t>
            </a:r>
          </a:p>
          <a:p>
            <a:pPr marL="742950" lvl="1" indent="-285750">
              <a:buFont typeface="Wingdings" panose="05000000000000000000" pitchFamily="2" charset="2"/>
              <a:buChar char="v"/>
            </a:pPr>
            <a:r>
              <a:rPr lang="sk-SK" sz="2400" dirty="0"/>
              <a:t>časové a priestorové vymedzenie diela, literárny druh a jazyk (latinčina alebo gréčtina)</a:t>
            </a:r>
          </a:p>
          <a:p>
            <a:pPr lvl="0"/>
            <a:endParaRPr lang="sk-SK" sz="2400" dirty="0"/>
          </a:p>
        </p:txBody>
      </p:sp>
      <p:sp>
        <p:nvSpPr>
          <p:cNvPr id="2" name="TextovéPole 1">
            <a:extLst>
              <a:ext uri="{FF2B5EF4-FFF2-40B4-BE49-F238E27FC236}">
                <a16:creationId xmlns:a16="http://schemas.microsoft.com/office/drawing/2014/main" id="{011E0CCB-4C9A-4EFB-8760-6CD2DC87B6BB}"/>
              </a:ext>
            </a:extLst>
          </p:cNvPr>
          <p:cNvSpPr txBox="1"/>
          <p:nvPr/>
        </p:nvSpPr>
        <p:spPr>
          <a:xfrm>
            <a:off x="1212875" y="3789040"/>
            <a:ext cx="10225136" cy="1846659"/>
          </a:xfrm>
          <a:prstGeom prst="rect">
            <a:avLst/>
          </a:prstGeom>
          <a:noFill/>
        </p:spPr>
        <p:txBody>
          <a:bodyPr wrap="square" rtlCol="0">
            <a:spAutoFit/>
          </a:bodyPr>
          <a:lstStyle/>
          <a:p>
            <a:pPr marL="342900" indent="-342900">
              <a:buFont typeface="Wingdings" panose="05000000000000000000" pitchFamily="2" charset="2"/>
              <a:buChar char="q"/>
            </a:pPr>
            <a:r>
              <a:rPr lang="sk-SK" sz="2400" dirty="0"/>
              <a:t>Cirkevní autori – </a:t>
            </a:r>
            <a:r>
              <a:rPr lang="sk-SK" sz="2400" b="1" i="1" dirty="0" err="1"/>
              <a:t>Eusebius</a:t>
            </a:r>
            <a:r>
              <a:rPr lang="sk-SK" sz="2400" b="1" i="1" dirty="0"/>
              <a:t> z </a:t>
            </a:r>
            <a:r>
              <a:rPr lang="sk-SK" sz="2400" b="1" i="1" dirty="0" err="1"/>
              <a:t>Caesarei</a:t>
            </a:r>
            <a:r>
              <a:rPr lang="sk-SK" sz="2400" b="1" i="1" dirty="0"/>
              <a:t>, </a:t>
            </a:r>
            <a:r>
              <a:rPr lang="sk-SK" sz="2400" b="1" i="1" dirty="0" err="1"/>
              <a:t>Lactantius</a:t>
            </a:r>
            <a:r>
              <a:rPr lang="sk-SK" sz="2400" b="1" i="1" dirty="0"/>
              <a:t>, sv. Augustín, cirkevní apologéti</a:t>
            </a:r>
          </a:p>
          <a:p>
            <a:pPr marL="342900" indent="-342900">
              <a:buFont typeface="Wingdings" panose="05000000000000000000" pitchFamily="2" charset="2"/>
              <a:buChar char="q"/>
            </a:pPr>
            <a:r>
              <a:rPr lang="sk-SK" sz="2400" dirty="0"/>
              <a:t>Svetskí autori – </a:t>
            </a:r>
            <a:r>
              <a:rPr lang="sk-SK" sz="2400" b="1" i="1" dirty="0" err="1"/>
              <a:t>Aurelius</a:t>
            </a:r>
            <a:r>
              <a:rPr lang="sk-SK" sz="2400" b="1" i="1" dirty="0"/>
              <a:t> </a:t>
            </a:r>
            <a:r>
              <a:rPr lang="sk-SK" sz="2400" b="1" i="1" dirty="0" err="1"/>
              <a:t>Victor</a:t>
            </a:r>
            <a:r>
              <a:rPr lang="sk-SK" sz="2400" b="1" i="1" dirty="0"/>
              <a:t>, </a:t>
            </a:r>
            <a:r>
              <a:rPr lang="sk-SK" sz="2400" b="1" i="1" dirty="0" err="1"/>
              <a:t>Amianus</a:t>
            </a:r>
            <a:r>
              <a:rPr lang="sk-SK" sz="2400" b="1" i="1" dirty="0"/>
              <a:t> </a:t>
            </a:r>
            <a:r>
              <a:rPr lang="sk-SK" sz="2400" b="1" i="1" dirty="0" err="1"/>
              <a:t>Marcellinus</a:t>
            </a:r>
            <a:r>
              <a:rPr lang="sk-SK" sz="2400" b="1" i="1" dirty="0"/>
              <a:t>, </a:t>
            </a:r>
            <a:r>
              <a:rPr lang="sk-SK" sz="2400" b="1" i="1" dirty="0" err="1"/>
              <a:t>Zosymos</a:t>
            </a:r>
            <a:r>
              <a:rPr lang="sk-SK" sz="2400" b="1" i="1" dirty="0"/>
              <a:t>, </a:t>
            </a:r>
            <a:r>
              <a:rPr lang="sk-SK" sz="2400" b="1" i="1" dirty="0" err="1"/>
              <a:t>Prokopius</a:t>
            </a:r>
            <a:endParaRPr lang="sk-SK" sz="2400" dirty="0"/>
          </a:p>
          <a:p>
            <a:endParaRPr lang="sk-SK" dirty="0"/>
          </a:p>
        </p:txBody>
      </p:sp>
    </p:spTree>
    <p:extLst>
      <p:ext uri="{BB962C8B-B14F-4D97-AF65-F5344CB8AC3E}">
        <p14:creationId xmlns:p14="http://schemas.microsoft.com/office/powerpoint/2010/main" val="320331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algn="ctr"/>
            <a:r>
              <a:rPr lang="sk-SK" b="1" dirty="0" err="1"/>
              <a:t>Lucius</a:t>
            </a:r>
            <a:r>
              <a:rPr lang="sk-SK" b="1" dirty="0"/>
              <a:t> </a:t>
            </a:r>
            <a:r>
              <a:rPr lang="sk-SK" b="1" dirty="0" err="1"/>
              <a:t>Caecilius</a:t>
            </a:r>
            <a:r>
              <a:rPr lang="sk-SK" b="1" dirty="0"/>
              <a:t> </a:t>
            </a:r>
            <a:r>
              <a:rPr lang="sk-SK" b="1" dirty="0" err="1"/>
              <a:t>Firmianus</a:t>
            </a:r>
            <a:r>
              <a:rPr lang="sk-SK" b="1" dirty="0"/>
              <a:t> </a:t>
            </a:r>
            <a:r>
              <a:rPr lang="sk-SK" b="1" dirty="0" err="1"/>
              <a:t>Lactantius</a:t>
            </a:r>
            <a:br>
              <a:rPr lang="sk-SK" b="1" dirty="0"/>
            </a:br>
            <a:r>
              <a:rPr lang="sk-SK" b="1" dirty="0"/>
              <a:t> (* okolo roku 250; † okolo roku 320)</a:t>
            </a:r>
            <a:endParaRPr lang="cs-CZ" b="1" dirty="0"/>
          </a:p>
        </p:txBody>
      </p:sp>
      <p:sp>
        <p:nvSpPr>
          <p:cNvPr id="7" name="TextovéPole 6">
            <a:extLst>
              <a:ext uri="{FF2B5EF4-FFF2-40B4-BE49-F238E27FC236}">
                <a16:creationId xmlns:a16="http://schemas.microsoft.com/office/drawing/2014/main" id="{6DE4E2CF-E66E-488D-87A9-0BBE82640387}"/>
              </a:ext>
            </a:extLst>
          </p:cNvPr>
          <p:cNvSpPr txBox="1"/>
          <p:nvPr/>
        </p:nvSpPr>
        <p:spPr>
          <a:xfrm>
            <a:off x="1218882" y="2204864"/>
            <a:ext cx="9751060" cy="2585323"/>
          </a:xfrm>
          <a:prstGeom prst="rect">
            <a:avLst/>
          </a:prstGeom>
          <a:noFill/>
        </p:spPr>
        <p:txBody>
          <a:bodyPr wrap="square" rtlCol="0">
            <a:spAutoFit/>
          </a:bodyPr>
          <a:lstStyle/>
          <a:p>
            <a:pPr marL="285750" indent="-285750">
              <a:buFont typeface="Wingdings" panose="05000000000000000000" pitchFamily="2" charset="2"/>
              <a:buChar char="v"/>
            </a:pPr>
            <a:r>
              <a:rPr lang="sk-SK" dirty="0"/>
              <a:t>latinský rétor a kresťanský apologét pochádzajúci z provincie Afrika</a:t>
            </a:r>
          </a:p>
          <a:p>
            <a:pPr marL="285750" indent="-285750">
              <a:buFont typeface="Wingdings" panose="05000000000000000000" pitchFamily="2" charset="2"/>
              <a:buChar char="v"/>
            </a:pPr>
            <a:r>
              <a:rPr lang="sk-SK" dirty="0"/>
              <a:t>je jedným z najznámejších apologétov ranného kresťanstva, keďže obraňoval svojimi spismi kresťanstvo pred pohanskou kritikou</a:t>
            </a:r>
          </a:p>
          <a:p>
            <a:pPr marL="285750" indent="-285750">
              <a:buFont typeface="Wingdings" panose="05000000000000000000" pitchFamily="2" charset="2"/>
              <a:buChar char="v"/>
            </a:pPr>
            <a:r>
              <a:rPr lang="sk-SK" dirty="0"/>
              <a:t>jeho latinčina bola na tak vysokej úrovni, že ho označovali za kresťanského Cicera</a:t>
            </a:r>
          </a:p>
          <a:p>
            <a:pPr marL="285750" indent="-285750">
              <a:buFont typeface="Wingdings" panose="05000000000000000000" pitchFamily="2" charset="2"/>
              <a:buChar char="v"/>
            </a:pPr>
            <a:r>
              <a:rPr lang="sk-SK" dirty="0"/>
              <a:t>najprv bol cisárom </a:t>
            </a:r>
            <a:r>
              <a:rPr lang="sk-SK" dirty="0" err="1"/>
              <a:t>Diocletianom</a:t>
            </a:r>
            <a:r>
              <a:rPr lang="sk-SK" dirty="0"/>
              <a:t> povolaný do </a:t>
            </a:r>
            <a:r>
              <a:rPr lang="sk-SK" dirty="0" err="1"/>
              <a:t>Nikomedie</a:t>
            </a:r>
            <a:r>
              <a:rPr lang="sk-SK" dirty="0"/>
              <a:t>, no po začatí prenasledovaní v roku 303 zložil svoj učiteľský úrad</a:t>
            </a:r>
          </a:p>
          <a:p>
            <a:pPr marL="285750" indent="-285750">
              <a:buFont typeface="Wingdings" panose="05000000000000000000" pitchFamily="2" charset="2"/>
              <a:buChar char="v"/>
            </a:pPr>
            <a:r>
              <a:rPr lang="sk-SK" dirty="0"/>
              <a:t>v roku 315 bol povolaný Konštantínom Veľkým do </a:t>
            </a:r>
            <a:r>
              <a:rPr lang="sk-SK" dirty="0" err="1"/>
              <a:t>Trieru</a:t>
            </a:r>
            <a:r>
              <a:rPr lang="sk-SK" dirty="0"/>
              <a:t>, kde učil jeho syna </a:t>
            </a:r>
            <a:r>
              <a:rPr lang="sk-SK" dirty="0" err="1"/>
              <a:t>Crispa</a:t>
            </a:r>
            <a:endParaRPr lang="sk-SK" dirty="0"/>
          </a:p>
          <a:p>
            <a:pPr marL="285750" indent="-285750">
              <a:buFont typeface="Wingdings" panose="05000000000000000000" pitchFamily="2" charset="2"/>
              <a:buChar char="v"/>
            </a:pPr>
            <a:r>
              <a:rPr lang="sk-SK" dirty="0"/>
              <a:t>inak ako ostatní kresťania, neodmietal poéziu a hojne používal pohanskú literatúru </a:t>
            </a:r>
          </a:p>
          <a:p>
            <a:endParaRPr lang="sk-SK" dirty="0"/>
          </a:p>
        </p:txBody>
      </p:sp>
    </p:spTree>
    <p:extLst>
      <p:ext uri="{BB962C8B-B14F-4D97-AF65-F5344CB8AC3E}">
        <p14:creationId xmlns:p14="http://schemas.microsoft.com/office/powerpoint/2010/main" val="405575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algn="ctr"/>
            <a:r>
              <a:rPr lang="sk-SK" b="1" dirty="0" err="1"/>
              <a:t>Lucius</a:t>
            </a:r>
            <a:r>
              <a:rPr lang="sk-SK" b="1" dirty="0"/>
              <a:t> </a:t>
            </a:r>
            <a:r>
              <a:rPr lang="sk-SK" b="1" dirty="0" err="1"/>
              <a:t>Caecilius</a:t>
            </a:r>
            <a:r>
              <a:rPr lang="sk-SK" b="1" dirty="0"/>
              <a:t> </a:t>
            </a:r>
            <a:r>
              <a:rPr lang="sk-SK" b="1" dirty="0" err="1"/>
              <a:t>Firmianus</a:t>
            </a:r>
            <a:r>
              <a:rPr lang="sk-SK" b="1" dirty="0"/>
              <a:t> </a:t>
            </a:r>
            <a:r>
              <a:rPr lang="sk-SK" b="1" dirty="0" err="1"/>
              <a:t>Lactantius</a:t>
            </a:r>
            <a:br>
              <a:rPr lang="sk-SK" b="1" dirty="0"/>
            </a:br>
            <a:r>
              <a:rPr lang="sk-SK" b="1" dirty="0"/>
              <a:t> (* okolo roku 250; † okolo roku 320)</a:t>
            </a:r>
            <a:endParaRPr lang="cs-CZ" b="1" dirty="0"/>
          </a:p>
        </p:txBody>
      </p:sp>
      <p:sp>
        <p:nvSpPr>
          <p:cNvPr id="7" name="TextovéPole 6">
            <a:extLst>
              <a:ext uri="{FF2B5EF4-FFF2-40B4-BE49-F238E27FC236}">
                <a16:creationId xmlns:a16="http://schemas.microsoft.com/office/drawing/2014/main" id="{6DE4E2CF-E66E-488D-87A9-0BBE82640387}"/>
              </a:ext>
            </a:extLst>
          </p:cNvPr>
          <p:cNvSpPr txBox="1"/>
          <p:nvPr/>
        </p:nvSpPr>
        <p:spPr>
          <a:xfrm>
            <a:off x="1218882" y="1623347"/>
            <a:ext cx="9751060" cy="4524315"/>
          </a:xfrm>
          <a:prstGeom prst="rect">
            <a:avLst/>
          </a:prstGeom>
          <a:noFill/>
        </p:spPr>
        <p:txBody>
          <a:bodyPr wrap="square" rtlCol="0">
            <a:spAutoFit/>
          </a:bodyPr>
          <a:lstStyle/>
          <a:p>
            <a:pPr marL="285750" indent="-285750">
              <a:buFont typeface="Wingdings" panose="05000000000000000000" pitchFamily="2" charset="2"/>
              <a:buChar char="v"/>
            </a:pPr>
            <a:r>
              <a:rPr lang="sk-SK" sz="1600" dirty="0"/>
              <a:t>jeho najdôležitejším dielom je </a:t>
            </a:r>
            <a:r>
              <a:rPr lang="sk-SK" sz="1600" b="1" i="1" dirty="0" err="1"/>
              <a:t>Institutiones</a:t>
            </a:r>
            <a:r>
              <a:rPr lang="sk-SK" sz="1600" b="1" i="1" dirty="0"/>
              <a:t> </a:t>
            </a:r>
            <a:r>
              <a:rPr lang="sk-SK" sz="1600" b="1" i="1" dirty="0" err="1"/>
              <a:t>Divinae</a:t>
            </a:r>
            <a:r>
              <a:rPr lang="sk-SK" sz="1600" dirty="0"/>
              <a:t>, ktoré má </a:t>
            </a:r>
            <a:r>
              <a:rPr lang="sk-SK" sz="1600" dirty="0" err="1"/>
              <a:t>apologistický</a:t>
            </a:r>
            <a:r>
              <a:rPr lang="sk-SK" sz="1600" dirty="0"/>
              <a:t> zámer, a ponúklo rozsiahlu kritiku a </a:t>
            </a:r>
            <a:r>
              <a:rPr lang="sk-SK" sz="1600" dirty="0" err="1"/>
              <a:t>predostrenie</a:t>
            </a:r>
            <a:r>
              <a:rPr lang="sk-SK" sz="1600" dirty="0"/>
              <a:t> antickej filozofie a mytológie z kresťanského pohľadu</a:t>
            </a:r>
          </a:p>
          <a:p>
            <a:pPr marL="742950" lvl="1" indent="-285750">
              <a:buFont typeface="Arial" panose="020B0604020202020204" pitchFamily="34" charset="0"/>
              <a:buChar char="•"/>
            </a:pPr>
            <a:r>
              <a:rPr lang="sk-SK" sz="1600" dirty="0"/>
              <a:t>pozostáva zo 7 kníh:</a:t>
            </a:r>
          </a:p>
          <a:p>
            <a:pPr marL="1200150" lvl="2" indent="-285750">
              <a:buFont typeface="Arial" panose="020B0604020202020204" pitchFamily="34" charset="0"/>
              <a:buChar char="•"/>
            </a:pPr>
            <a:r>
              <a:rPr lang="sk-SK" sz="1600" dirty="0"/>
              <a:t>De </a:t>
            </a:r>
            <a:r>
              <a:rPr lang="sk-SK" sz="1600" dirty="0" err="1"/>
              <a:t>falsa</a:t>
            </a:r>
            <a:r>
              <a:rPr lang="sk-SK" sz="1600" dirty="0"/>
              <a:t> </a:t>
            </a:r>
            <a:r>
              <a:rPr lang="sk-SK" sz="1600" dirty="0" err="1"/>
              <a:t>Religione</a:t>
            </a:r>
            <a:r>
              <a:rPr lang="sk-SK" sz="1600" dirty="0"/>
              <a:t> (O falošnej viere)</a:t>
            </a:r>
          </a:p>
          <a:p>
            <a:pPr marL="1200150" lvl="2" indent="-285750">
              <a:buFont typeface="Arial" panose="020B0604020202020204" pitchFamily="34" charset="0"/>
              <a:buChar char="•"/>
            </a:pPr>
            <a:r>
              <a:rPr lang="sk-SK" sz="1600" dirty="0"/>
              <a:t>De </a:t>
            </a:r>
            <a:r>
              <a:rPr lang="sk-SK" sz="1600" dirty="0" err="1"/>
              <a:t>origine</a:t>
            </a:r>
            <a:r>
              <a:rPr lang="sk-SK" sz="1600" dirty="0"/>
              <a:t> </a:t>
            </a:r>
            <a:r>
              <a:rPr lang="sk-SK" sz="1600" dirty="0" err="1"/>
              <a:t>erroris</a:t>
            </a:r>
            <a:r>
              <a:rPr lang="sk-SK" sz="1600" dirty="0"/>
              <a:t> (O pôvode omylu)</a:t>
            </a:r>
          </a:p>
          <a:p>
            <a:pPr marL="1200150" lvl="2" indent="-285750">
              <a:buFont typeface="Arial" panose="020B0604020202020204" pitchFamily="34" charset="0"/>
              <a:buChar char="•"/>
            </a:pPr>
            <a:r>
              <a:rPr lang="sk-SK" sz="1600" dirty="0"/>
              <a:t>De </a:t>
            </a:r>
            <a:r>
              <a:rPr lang="sk-SK" sz="1600" dirty="0" err="1"/>
              <a:t>falsa</a:t>
            </a:r>
            <a:r>
              <a:rPr lang="sk-SK" sz="1600" dirty="0"/>
              <a:t> </a:t>
            </a:r>
            <a:r>
              <a:rPr lang="sk-SK" sz="1600" dirty="0" err="1"/>
              <a:t>sapientia</a:t>
            </a:r>
            <a:r>
              <a:rPr lang="sk-SK" sz="1600" dirty="0"/>
              <a:t> (O falošnej múdrosti)</a:t>
            </a:r>
          </a:p>
          <a:p>
            <a:pPr marL="1200150" lvl="2" indent="-285750">
              <a:buFont typeface="Arial" panose="020B0604020202020204" pitchFamily="34" charset="0"/>
              <a:buChar char="•"/>
            </a:pPr>
            <a:r>
              <a:rPr lang="sk-SK" sz="1600" dirty="0"/>
              <a:t>De </a:t>
            </a:r>
            <a:r>
              <a:rPr lang="sk-SK" sz="1600" dirty="0" err="1"/>
              <a:t>vera</a:t>
            </a:r>
            <a:r>
              <a:rPr lang="sk-SK" sz="1600" dirty="0"/>
              <a:t> </a:t>
            </a:r>
            <a:r>
              <a:rPr lang="sk-SK" sz="1600" dirty="0" err="1"/>
              <a:t>sapientia</a:t>
            </a:r>
            <a:r>
              <a:rPr lang="sk-SK" sz="1600" dirty="0"/>
              <a:t> et </a:t>
            </a:r>
            <a:r>
              <a:rPr lang="sk-SK" sz="1600" dirty="0" err="1"/>
              <a:t>religione</a:t>
            </a:r>
            <a:r>
              <a:rPr lang="sk-SK" sz="1600" dirty="0"/>
              <a:t> (O pravej múdrosti a viere)</a:t>
            </a:r>
          </a:p>
          <a:p>
            <a:pPr marL="1200150" lvl="2" indent="-285750">
              <a:buFont typeface="Arial" panose="020B0604020202020204" pitchFamily="34" charset="0"/>
              <a:buChar char="•"/>
            </a:pPr>
            <a:r>
              <a:rPr lang="sk-SK" sz="1600" dirty="0"/>
              <a:t>De </a:t>
            </a:r>
            <a:r>
              <a:rPr lang="sk-SK" sz="1600" dirty="0" err="1"/>
              <a:t>justitia</a:t>
            </a:r>
            <a:r>
              <a:rPr lang="sk-SK" sz="1600" dirty="0"/>
              <a:t> (O spravodlivosti)</a:t>
            </a:r>
          </a:p>
          <a:p>
            <a:pPr marL="1200150" lvl="2" indent="-285750">
              <a:buFont typeface="Arial" panose="020B0604020202020204" pitchFamily="34" charset="0"/>
              <a:buChar char="•"/>
            </a:pPr>
            <a:r>
              <a:rPr lang="sk-SK" sz="1600" dirty="0"/>
              <a:t>De </a:t>
            </a:r>
            <a:r>
              <a:rPr lang="sk-SK" sz="1600" dirty="0" err="1"/>
              <a:t>vero</a:t>
            </a:r>
            <a:r>
              <a:rPr lang="sk-SK" sz="1600" dirty="0"/>
              <a:t> </a:t>
            </a:r>
            <a:r>
              <a:rPr lang="sk-SK" sz="1600" dirty="0" err="1"/>
              <a:t>cultu</a:t>
            </a:r>
            <a:r>
              <a:rPr lang="sk-SK" sz="1600" dirty="0"/>
              <a:t> (O pravej úcte)</a:t>
            </a:r>
          </a:p>
          <a:p>
            <a:pPr marL="1200150" lvl="2" indent="-285750">
              <a:buFont typeface="Arial" panose="020B0604020202020204" pitchFamily="34" charset="0"/>
              <a:buChar char="•"/>
            </a:pPr>
            <a:r>
              <a:rPr lang="sk-SK" sz="1600" dirty="0"/>
              <a:t>De </a:t>
            </a:r>
            <a:r>
              <a:rPr lang="sk-SK" sz="1600" dirty="0" err="1"/>
              <a:t>vita</a:t>
            </a:r>
            <a:r>
              <a:rPr lang="sk-SK" sz="1600" dirty="0"/>
              <a:t> </a:t>
            </a:r>
            <a:r>
              <a:rPr lang="sk-SK" sz="1600" dirty="0" err="1"/>
              <a:t>beata</a:t>
            </a:r>
            <a:r>
              <a:rPr lang="sk-SK" sz="1600" dirty="0"/>
              <a:t> (O blaženom živote)</a:t>
            </a:r>
          </a:p>
          <a:p>
            <a:pPr marL="742950" lvl="1" indent="-285750">
              <a:buFont typeface="Wingdings" panose="05000000000000000000" pitchFamily="2" charset="2"/>
              <a:buChar char="v"/>
            </a:pPr>
            <a:endParaRPr lang="sk-SK" sz="1600" dirty="0"/>
          </a:p>
          <a:p>
            <a:pPr marL="285750" indent="-285750">
              <a:buFont typeface="Wingdings" panose="05000000000000000000" pitchFamily="2" charset="2"/>
              <a:buChar char="v"/>
            </a:pPr>
            <a:r>
              <a:rPr lang="sk-SK" sz="1600" dirty="0"/>
              <a:t>v stredoveku bol ale o poznanie známejší jeho malý spis </a:t>
            </a:r>
            <a:r>
              <a:rPr lang="sk-SK" sz="1600" b="1" i="1" dirty="0"/>
              <a:t>De </a:t>
            </a:r>
            <a:r>
              <a:rPr lang="sk-SK" sz="1600" b="1" i="1" dirty="0" err="1"/>
              <a:t>mortibus</a:t>
            </a:r>
            <a:r>
              <a:rPr lang="sk-SK" sz="1600" b="1" i="1" dirty="0"/>
              <a:t> </a:t>
            </a:r>
            <a:r>
              <a:rPr lang="sk-SK" sz="1600" b="1" i="1" dirty="0" err="1"/>
              <a:t>persecutorum</a:t>
            </a:r>
            <a:r>
              <a:rPr lang="sk-SK" sz="1600" b="1" i="1" dirty="0"/>
              <a:t> </a:t>
            </a:r>
            <a:r>
              <a:rPr lang="sk-SK" sz="1600" dirty="0"/>
              <a:t>(O smrti prenasledovateľov), v ktorých opisuje príbehy života, utrpenia a hlavne smrti desiatich rímskych cisárov, ktorí kresťanov najviac prenasledovali</a:t>
            </a:r>
          </a:p>
          <a:p>
            <a:pPr marL="285750" indent="-285750">
              <a:buFont typeface="Wingdings" panose="05000000000000000000" pitchFamily="2" charset="2"/>
              <a:buChar char="v"/>
            </a:pPr>
            <a:r>
              <a:rPr lang="sk-SK" sz="1600" dirty="0"/>
              <a:t>dielo je známe ako obzvlášť propagandistické, obdobia vlády týchto cisárov sú vykresľované vo veľmi zlom svetle, no aj napriek tomu však predstavuje toto dielo dôležitý prameň histórie neskorej antiky v období vlády cisára </a:t>
            </a:r>
            <a:r>
              <a:rPr lang="sk-SK" sz="1600" dirty="0" err="1"/>
              <a:t>Diocletiana</a:t>
            </a:r>
            <a:endParaRPr lang="sk-SK" sz="1600" dirty="0"/>
          </a:p>
          <a:p>
            <a:r>
              <a:rPr lang="sk-SK" sz="1600" dirty="0"/>
              <a:t>    </a:t>
            </a:r>
          </a:p>
        </p:txBody>
      </p:sp>
    </p:spTree>
    <p:extLst>
      <p:ext uri="{BB962C8B-B14F-4D97-AF65-F5344CB8AC3E}">
        <p14:creationId xmlns:p14="http://schemas.microsoft.com/office/powerpoint/2010/main" val="389481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algn="ctr"/>
            <a:r>
              <a:rPr lang="cs-CZ" b="1" dirty="0"/>
              <a:t>Aurelius Victor</a:t>
            </a:r>
            <a:br>
              <a:rPr lang="cs-CZ" b="1" dirty="0"/>
            </a:br>
            <a:r>
              <a:rPr lang="sk-SK" b="1" dirty="0"/>
              <a:t>(* okolo roku 320; † okolo roku 390)</a:t>
            </a:r>
            <a:endParaRPr lang="cs-CZ" b="1" dirty="0"/>
          </a:p>
        </p:txBody>
      </p:sp>
      <p:sp>
        <p:nvSpPr>
          <p:cNvPr id="7" name="TextovéPole 6">
            <a:extLst>
              <a:ext uri="{FF2B5EF4-FFF2-40B4-BE49-F238E27FC236}">
                <a16:creationId xmlns:a16="http://schemas.microsoft.com/office/drawing/2014/main" id="{6DE4E2CF-E66E-488D-87A9-0BBE82640387}"/>
              </a:ext>
            </a:extLst>
          </p:cNvPr>
          <p:cNvSpPr txBox="1"/>
          <p:nvPr/>
        </p:nvSpPr>
        <p:spPr>
          <a:xfrm>
            <a:off x="1218882" y="1623347"/>
            <a:ext cx="9751060" cy="4247317"/>
          </a:xfrm>
          <a:prstGeom prst="rect">
            <a:avLst/>
          </a:prstGeom>
          <a:noFill/>
        </p:spPr>
        <p:txBody>
          <a:bodyPr wrap="square" rtlCol="0">
            <a:spAutoFit/>
          </a:bodyPr>
          <a:lstStyle/>
          <a:p>
            <a:pPr marL="285750" indent="-285750">
              <a:buFont typeface="Wingdings" panose="05000000000000000000" pitchFamily="2" charset="2"/>
              <a:buChar char="v"/>
            </a:pPr>
            <a:r>
              <a:rPr lang="sk-SK" dirty="0"/>
              <a:t>pochádzal pravdepodobne z niektorej severoafrickej provincie Rímskej ríše a aj napriek svojmu nízkemu pôvodu dostal veľmi dobré vzdelanie</a:t>
            </a:r>
          </a:p>
          <a:p>
            <a:pPr marL="285750" indent="-285750">
              <a:buFont typeface="Wingdings" panose="05000000000000000000" pitchFamily="2" charset="2"/>
              <a:buChar char="v"/>
            </a:pPr>
            <a:r>
              <a:rPr lang="sk-SK" dirty="0"/>
              <a:t>v roku 337 sa presťahoval do Ríma, kde pravdepodobne študoval právo, v nasledujúcich rokoch urobil kariéru v ríšskej správe</a:t>
            </a:r>
          </a:p>
          <a:p>
            <a:pPr marL="285750" indent="-285750">
              <a:buFont typeface="Wingdings" panose="05000000000000000000" pitchFamily="2" charset="2"/>
              <a:buChar char="v"/>
            </a:pPr>
            <a:r>
              <a:rPr lang="sk-SK" dirty="0"/>
              <a:t>pôsobil v meste </a:t>
            </a:r>
            <a:r>
              <a:rPr lang="sk-SK" dirty="0" err="1"/>
              <a:t>Sirmium</a:t>
            </a:r>
            <a:r>
              <a:rPr lang="sk-SK" dirty="0"/>
              <a:t> v </a:t>
            </a:r>
            <a:r>
              <a:rPr lang="sk-SK" dirty="0" err="1"/>
              <a:t>Pannonii</a:t>
            </a:r>
            <a:r>
              <a:rPr lang="sk-SK" dirty="0"/>
              <a:t>, v kancelárii riadenia provincie</a:t>
            </a:r>
          </a:p>
          <a:p>
            <a:pPr marL="285750" indent="-285750">
              <a:buFont typeface="Wingdings" panose="05000000000000000000" pitchFamily="2" charset="2"/>
              <a:buChar char="v"/>
            </a:pPr>
            <a:r>
              <a:rPr lang="sk-SK" dirty="0"/>
              <a:t>bol pohanom a preto bol v priazni pohanského cisára Juliána, ktorý ho vymenovala v roku 361 </a:t>
            </a:r>
            <a:r>
              <a:rPr lang="sk-SK" dirty="0" err="1"/>
              <a:t>n.l</a:t>
            </a:r>
            <a:r>
              <a:rPr lang="sk-SK" dirty="0"/>
              <a:t>. za miestodržiteľa provincie </a:t>
            </a:r>
            <a:r>
              <a:rPr lang="sk-SK" dirty="0" err="1"/>
              <a:t>Pannonia</a:t>
            </a:r>
            <a:r>
              <a:rPr lang="sk-SK" dirty="0"/>
              <a:t> </a:t>
            </a:r>
            <a:r>
              <a:rPr lang="sk-SK" dirty="0" err="1"/>
              <a:t>Secunda</a:t>
            </a:r>
            <a:r>
              <a:rPr lang="sk-SK" dirty="0"/>
              <a:t> a udelil mu hodnosť konzula, pričom najneskôr vtedy ho museli vymenovať za senátora</a:t>
            </a:r>
          </a:p>
          <a:p>
            <a:pPr marL="285750" indent="-285750">
              <a:buFont typeface="Wingdings" panose="05000000000000000000" pitchFamily="2" charset="2"/>
              <a:buChar char="v"/>
            </a:pPr>
            <a:r>
              <a:rPr lang="sk-SK" dirty="0"/>
              <a:t>smrť Juliána v roku 363 znamenala pre </a:t>
            </a:r>
            <a:r>
              <a:rPr lang="sk-SK" dirty="0" err="1"/>
              <a:t>Victora</a:t>
            </a:r>
            <a:r>
              <a:rPr lang="sk-SK" dirty="0"/>
              <a:t> krok späť, keďže najneskôr v roku 365 prišiel o funkciu</a:t>
            </a:r>
          </a:p>
          <a:p>
            <a:pPr marL="285750" indent="-285750">
              <a:buFont typeface="Wingdings" panose="05000000000000000000" pitchFamily="2" charset="2"/>
              <a:buChar char="v"/>
            </a:pPr>
            <a:r>
              <a:rPr lang="sk-SK" dirty="0"/>
              <a:t>o jeho ďalšej činnosti nie je nič známe, objavuje sa až po štvrť storočí, keď ho cisár </a:t>
            </a:r>
            <a:r>
              <a:rPr lang="sk-SK" dirty="0" err="1"/>
              <a:t>Theodosius</a:t>
            </a:r>
            <a:r>
              <a:rPr lang="sk-SK" dirty="0"/>
              <a:t> I. v roku 388 vymenoval za prefekta mesta Rím, v roku 389, krátko po nástupe do funkcie, umiera</a:t>
            </a:r>
          </a:p>
          <a:p>
            <a:r>
              <a:rPr lang="sk-SK" dirty="0"/>
              <a:t> </a:t>
            </a:r>
          </a:p>
          <a:p>
            <a:endParaRPr lang="sk-SK" dirty="0"/>
          </a:p>
        </p:txBody>
      </p:sp>
    </p:spTree>
    <p:extLst>
      <p:ext uri="{BB962C8B-B14F-4D97-AF65-F5344CB8AC3E}">
        <p14:creationId xmlns:p14="http://schemas.microsoft.com/office/powerpoint/2010/main" val="418129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algn="ctr"/>
            <a:r>
              <a:rPr lang="cs-CZ" b="1" dirty="0"/>
              <a:t>Aurelius Victor</a:t>
            </a:r>
            <a:br>
              <a:rPr lang="cs-CZ" b="1" dirty="0"/>
            </a:br>
            <a:r>
              <a:rPr lang="sk-SK" b="1" dirty="0"/>
              <a:t>(* okolo roku 320; † okolo roku 390)</a:t>
            </a:r>
            <a:endParaRPr lang="cs-CZ" b="1" dirty="0"/>
          </a:p>
        </p:txBody>
      </p:sp>
      <p:sp>
        <p:nvSpPr>
          <p:cNvPr id="7" name="TextovéPole 6">
            <a:extLst>
              <a:ext uri="{FF2B5EF4-FFF2-40B4-BE49-F238E27FC236}">
                <a16:creationId xmlns:a16="http://schemas.microsoft.com/office/drawing/2014/main" id="{6DE4E2CF-E66E-488D-87A9-0BBE82640387}"/>
              </a:ext>
            </a:extLst>
          </p:cNvPr>
          <p:cNvSpPr txBox="1"/>
          <p:nvPr/>
        </p:nvSpPr>
        <p:spPr>
          <a:xfrm>
            <a:off x="477788" y="1623347"/>
            <a:ext cx="11233248" cy="5078313"/>
          </a:xfrm>
          <a:prstGeom prst="rect">
            <a:avLst/>
          </a:prstGeom>
          <a:noFill/>
        </p:spPr>
        <p:txBody>
          <a:bodyPr wrap="square" rtlCol="0">
            <a:spAutoFit/>
          </a:bodyPr>
          <a:lstStyle/>
          <a:p>
            <a:pPr marL="285750" indent="-285750">
              <a:buFont typeface="Wingdings" panose="05000000000000000000" pitchFamily="2" charset="2"/>
              <a:buChar char="v"/>
            </a:pPr>
            <a:r>
              <a:rPr lang="sk-SK" sz="2400" dirty="0" err="1"/>
              <a:t>Victor</a:t>
            </a:r>
            <a:r>
              <a:rPr lang="sk-SK" sz="2400" dirty="0"/>
              <a:t> napísal  v rokoch  360/361 dielo </a:t>
            </a:r>
            <a:r>
              <a:rPr lang="sk-SK" sz="2400" dirty="0" err="1"/>
              <a:t>Historiae</a:t>
            </a:r>
            <a:r>
              <a:rPr lang="sk-SK" sz="2400" dirty="0"/>
              <a:t> </a:t>
            </a:r>
            <a:r>
              <a:rPr lang="sk-SK" sz="2400" dirty="0" err="1"/>
              <a:t>abbreviatae</a:t>
            </a:r>
            <a:r>
              <a:rPr lang="sk-SK" sz="2400" dirty="0"/>
              <a:t>, ktoré sa stalo známe ako </a:t>
            </a:r>
            <a:r>
              <a:rPr lang="sk-SK" sz="2400" b="1" dirty="0" err="1"/>
              <a:t>Liber</a:t>
            </a:r>
            <a:r>
              <a:rPr lang="sk-SK" sz="2400" b="1" dirty="0"/>
              <a:t> de </a:t>
            </a:r>
            <a:r>
              <a:rPr lang="sk-SK" sz="2400" b="1" dirty="0" err="1"/>
              <a:t>Caesaribus</a:t>
            </a:r>
            <a:r>
              <a:rPr lang="sk-SK" sz="2400" dirty="0"/>
              <a:t> - opisuje históriu rímskeho cisárstva od Augusta po Konštantína II. a je jeho jediným zachovaným dielom</a:t>
            </a:r>
          </a:p>
          <a:p>
            <a:pPr marL="285750" indent="-285750">
              <a:buFont typeface="Wingdings" panose="05000000000000000000" pitchFamily="2" charset="2"/>
              <a:buChar char="v"/>
            </a:pPr>
            <a:r>
              <a:rPr lang="sk-SK" sz="2400" dirty="0"/>
              <a:t>aj napriek svojmu krátkemu rozsahu zaznamenáva dôležité správy o treťom a štvrtom storočí</a:t>
            </a:r>
          </a:p>
          <a:p>
            <a:pPr marL="285750" indent="-285750">
              <a:buFont typeface="Wingdings" panose="05000000000000000000" pitchFamily="2" charset="2"/>
              <a:buChar char="v"/>
            </a:pPr>
            <a:r>
              <a:rPr lang="sk-SK" sz="2400" dirty="0"/>
              <a:t>nápadné sú </a:t>
            </a:r>
            <a:r>
              <a:rPr lang="sk-SK" sz="2400" dirty="0" err="1"/>
              <a:t>Victorové</a:t>
            </a:r>
            <a:r>
              <a:rPr lang="sk-SK" sz="2400" dirty="0"/>
              <a:t> zvyklosti posudzovať osoby podľa ich úrovne vzdelanosti, jeho nevôľa voči prevahe armády a jeho zamlčanie úlohy kresťanstva a cirkvi</a:t>
            </a:r>
          </a:p>
          <a:p>
            <a:pPr marL="285750" indent="-285750">
              <a:buFont typeface="Wingdings" panose="05000000000000000000" pitchFamily="2" charset="2"/>
              <a:buChar char="v"/>
            </a:pPr>
            <a:r>
              <a:rPr lang="sk-SK" sz="2400" dirty="0"/>
              <a:t>má silnú tendenciu k morálnemu hodnoteniu</a:t>
            </a:r>
          </a:p>
          <a:p>
            <a:pPr marL="285750" indent="-285750">
              <a:buFont typeface="Wingdings" panose="05000000000000000000" pitchFamily="2" charset="2"/>
              <a:buChar char="v"/>
            </a:pPr>
            <a:r>
              <a:rPr lang="sk-SK" sz="2400" dirty="0"/>
              <a:t>píše v klasicistickej a veľmi náročnej forme latinčiny, štylisticky sa orientuje na </a:t>
            </a:r>
            <a:r>
              <a:rPr lang="sk-SK" sz="2400" dirty="0" err="1"/>
              <a:t>Sallusta</a:t>
            </a:r>
            <a:r>
              <a:rPr lang="sk-SK" sz="2400" dirty="0"/>
              <a:t> a </a:t>
            </a:r>
            <a:r>
              <a:rPr lang="sk-SK" sz="2400" dirty="0" err="1"/>
              <a:t>Tacita</a:t>
            </a:r>
            <a:r>
              <a:rPr lang="sk-SK" sz="2400" dirty="0"/>
              <a:t> - vyjadroval podobne ako oni ostrú kritiku, pričom nešetril ani senát – to, že prišli v polovici 3. storočia o vplyv považoval za ich vlastnú vinu: dávali prednosť pohodlnému a bezpečnému životu v nepotrebnosti</a:t>
            </a:r>
          </a:p>
          <a:p>
            <a:endParaRPr lang="sk-SK" dirty="0"/>
          </a:p>
          <a:p>
            <a:endParaRPr lang="sk-SK" dirty="0"/>
          </a:p>
        </p:txBody>
      </p:sp>
    </p:spTree>
    <p:extLst>
      <p:ext uri="{BB962C8B-B14F-4D97-AF65-F5344CB8AC3E}">
        <p14:creationId xmlns:p14="http://schemas.microsoft.com/office/powerpoint/2010/main" val="332142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algn="ctr"/>
            <a:r>
              <a:rPr lang="sk-SK" b="1" dirty="0" err="1"/>
              <a:t>Eusebius</a:t>
            </a:r>
            <a:r>
              <a:rPr lang="sk-SK" b="1" dirty="0"/>
              <a:t> </a:t>
            </a:r>
            <a:r>
              <a:rPr lang="sk-SK" b="1" dirty="0" err="1"/>
              <a:t>Pamphili</a:t>
            </a:r>
            <a:r>
              <a:rPr lang="sk-SK" b="1" dirty="0"/>
              <a:t> </a:t>
            </a:r>
            <a:r>
              <a:rPr lang="sk-SK" b="1" dirty="0" err="1"/>
              <a:t>Caesariensis</a:t>
            </a:r>
            <a:br>
              <a:rPr lang="cs-CZ" b="1" dirty="0"/>
            </a:br>
            <a:r>
              <a:rPr lang="cs-CZ" b="1" dirty="0"/>
              <a:t>(</a:t>
            </a:r>
            <a:r>
              <a:rPr lang="sk-SK" b="1" dirty="0"/>
              <a:t>* 260/64 v Palestíne; † 339/40)</a:t>
            </a:r>
            <a:endParaRPr lang="cs-CZ" b="1" dirty="0"/>
          </a:p>
        </p:txBody>
      </p:sp>
      <p:sp>
        <p:nvSpPr>
          <p:cNvPr id="7" name="TextovéPole 6">
            <a:extLst>
              <a:ext uri="{FF2B5EF4-FFF2-40B4-BE49-F238E27FC236}">
                <a16:creationId xmlns:a16="http://schemas.microsoft.com/office/drawing/2014/main" id="{6DE4E2CF-E66E-488D-87A9-0BBE82640387}"/>
              </a:ext>
            </a:extLst>
          </p:cNvPr>
          <p:cNvSpPr txBox="1"/>
          <p:nvPr/>
        </p:nvSpPr>
        <p:spPr>
          <a:xfrm>
            <a:off x="477788" y="1623347"/>
            <a:ext cx="11377264" cy="4524315"/>
          </a:xfrm>
          <a:prstGeom prst="rect">
            <a:avLst/>
          </a:prstGeom>
          <a:noFill/>
        </p:spPr>
        <p:txBody>
          <a:bodyPr wrap="square" rtlCol="0">
            <a:spAutoFit/>
          </a:bodyPr>
          <a:lstStyle/>
          <a:p>
            <a:pPr marL="285750" indent="-285750">
              <a:buFont typeface="Wingdings" panose="05000000000000000000" pitchFamily="2" charset="2"/>
              <a:buChar char="v"/>
            </a:pPr>
            <a:r>
              <a:rPr lang="sk-SK" sz="2400" dirty="0"/>
              <a:t>jeho pôvod je neznámy, pravdepodobne pochádzal z Palestíny, stal sa spolupracovníkom </a:t>
            </a:r>
            <a:r>
              <a:rPr lang="sk-SK" sz="2400" dirty="0" err="1"/>
              <a:t>Pamphilosa</a:t>
            </a:r>
            <a:r>
              <a:rPr lang="sk-SK" sz="2400" dirty="0"/>
              <a:t>, vedúceho cirkevnej obce v </a:t>
            </a:r>
            <a:r>
              <a:rPr lang="sk-SK" sz="2400" dirty="0" err="1"/>
              <a:t>Caesarei</a:t>
            </a:r>
            <a:r>
              <a:rPr lang="sk-SK" sz="2400" dirty="0"/>
              <a:t> v Palestíne, </a:t>
            </a:r>
            <a:r>
              <a:rPr lang="sk-SK" sz="2400" dirty="0" err="1"/>
              <a:t>Eusebius</a:t>
            </a:r>
            <a:r>
              <a:rPr lang="sk-SK" sz="2400" dirty="0"/>
              <a:t> sa v tom čase venoval intenzívnemu štúdiu biblie</a:t>
            </a:r>
          </a:p>
          <a:p>
            <a:pPr marL="285750" indent="-285750">
              <a:buFont typeface="Wingdings" panose="05000000000000000000" pitchFamily="2" charset="2"/>
              <a:buChar char="v"/>
            </a:pPr>
            <a:r>
              <a:rPr lang="sk-SK" sz="2400" dirty="0"/>
              <a:t>v období </a:t>
            </a:r>
            <a:r>
              <a:rPr lang="sk-SK" sz="2400" dirty="0" err="1"/>
              <a:t>Diokleciánových</a:t>
            </a:r>
            <a:r>
              <a:rPr lang="sk-SK" sz="2400" dirty="0"/>
              <a:t> prenasledovaní, umrelo mnoho kresťanov z Palestíny, </a:t>
            </a:r>
            <a:r>
              <a:rPr lang="sk-SK" sz="2400" dirty="0" err="1"/>
              <a:t>Thyrosu</a:t>
            </a:r>
            <a:r>
              <a:rPr lang="sk-SK" sz="2400" dirty="0"/>
              <a:t> a Egyptu martýrskou smrťou, medzi nimi bol aj </a:t>
            </a:r>
            <a:r>
              <a:rPr lang="sk-SK" sz="2400" dirty="0" err="1"/>
              <a:t>Eusebiov</a:t>
            </a:r>
            <a:r>
              <a:rPr lang="sk-SK" sz="2400" dirty="0"/>
              <a:t> učiteľ a spolupracovník </a:t>
            </a:r>
            <a:r>
              <a:rPr lang="sk-SK" sz="2400" dirty="0" err="1"/>
              <a:t>Pamphilos</a:t>
            </a:r>
            <a:r>
              <a:rPr lang="sk-SK" sz="2400" dirty="0"/>
              <a:t> - o tejto dobe udáva svedectvo vo svojom diele O palestínskych martýroch </a:t>
            </a:r>
          </a:p>
          <a:p>
            <a:pPr marL="285750" indent="-285750">
              <a:buFont typeface="Wingdings" panose="05000000000000000000" pitchFamily="2" charset="2"/>
              <a:buChar char="v"/>
            </a:pPr>
            <a:r>
              <a:rPr lang="sk-SK" sz="2400" dirty="0"/>
              <a:t>po skončení </a:t>
            </a:r>
            <a:r>
              <a:rPr lang="sk-SK" sz="2400" dirty="0" err="1"/>
              <a:t>Diokleciánových</a:t>
            </a:r>
            <a:r>
              <a:rPr lang="sk-SK" sz="2400" dirty="0"/>
              <a:t> prenasledovaní bol v roku 313 zvolený za biskupa v </a:t>
            </a:r>
            <a:r>
              <a:rPr lang="sk-SK" sz="2400" dirty="0" err="1"/>
              <a:t>Caesarei</a:t>
            </a:r>
            <a:r>
              <a:rPr lang="sk-SK" sz="2400" dirty="0"/>
              <a:t>, o jeho ďalšom živote je známe len veľmi málo </a:t>
            </a:r>
          </a:p>
          <a:p>
            <a:pPr marL="285750" indent="-285750">
              <a:buFont typeface="Wingdings" panose="05000000000000000000" pitchFamily="2" charset="2"/>
              <a:buChar char="v"/>
            </a:pPr>
            <a:r>
              <a:rPr lang="sk-SK" sz="2400" dirty="0" err="1"/>
              <a:t>Eusebius</a:t>
            </a:r>
            <a:r>
              <a:rPr lang="sk-SK" sz="2400" dirty="0"/>
              <a:t> zomrel krátko po smrti Konštantína v roku 339/40. </a:t>
            </a:r>
          </a:p>
          <a:p>
            <a:endParaRPr lang="sk-SK" sz="2400" dirty="0"/>
          </a:p>
          <a:p>
            <a:endParaRPr lang="sk-SK" sz="2400" dirty="0"/>
          </a:p>
        </p:txBody>
      </p:sp>
    </p:spTree>
    <p:extLst>
      <p:ext uri="{BB962C8B-B14F-4D97-AF65-F5344CB8AC3E}">
        <p14:creationId xmlns:p14="http://schemas.microsoft.com/office/powerpoint/2010/main" val="1720972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algn="ctr"/>
            <a:r>
              <a:rPr lang="sk-SK" b="1" dirty="0" err="1"/>
              <a:t>Eusebius</a:t>
            </a:r>
            <a:r>
              <a:rPr lang="sk-SK" b="1" dirty="0"/>
              <a:t> </a:t>
            </a:r>
            <a:r>
              <a:rPr lang="sk-SK" b="1" dirty="0" err="1"/>
              <a:t>Pamphili</a:t>
            </a:r>
            <a:r>
              <a:rPr lang="sk-SK" b="1" dirty="0"/>
              <a:t> </a:t>
            </a:r>
            <a:r>
              <a:rPr lang="sk-SK" b="1" dirty="0" err="1"/>
              <a:t>Caesariensis</a:t>
            </a:r>
            <a:br>
              <a:rPr lang="cs-CZ" b="1" dirty="0"/>
            </a:br>
            <a:r>
              <a:rPr lang="cs-CZ" b="1" dirty="0"/>
              <a:t>(</a:t>
            </a:r>
            <a:r>
              <a:rPr lang="sk-SK" b="1" dirty="0"/>
              <a:t>* 260/64 v Palestíne; † 339/40)</a:t>
            </a:r>
            <a:endParaRPr lang="cs-CZ" b="1" dirty="0"/>
          </a:p>
        </p:txBody>
      </p:sp>
      <p:sp>
        <p:nvSpPr>
          <p:cNvPr id="7" name="TextovéPole 6">
            <a:extLst>
              <a:ext uri="{FF2B5EF4-FFF2-40B4-BE49-F238E27FC236}">
                <a16:creationId xmlns:a16="http://schemas.microsoft.com/office/drawing/2014/main" id="{6DE4E2CF-E66E-488D-87A9-0BBE82640387}"/>
              </a:ext>
            </a:extLst>
          </p:cNvPr>
          <p:cNvSpPr txBox="1"/>
          <p:nvPr/>
        </p:nvSpPr>
        <p:spPr>
          <a:xfrm>
            <a:off x="405780" y="1623347"/>
            <a:ext cx="11377264" cy="5509200"/>
          </a:xfrm>
          <a:prstGeom prst="rect">
            <a:avLst/>
          </a:prstGeom>
          <a:noFill/>
        </p:spPr>
        <p:txBody>
          <a:bodyPr wrap="square" rtlCol="0">
            <a:spAutoFit/>
          </a:bodyPr>
          <a:lstStyle/>
          <a:p>
            <a:pPr marL="285750" indent="-285750">
              <a:buFont typeface="Wingdings" panose="05000000000000000000" pitchFamily="2" charset="2"/>
              <a:buChar char="v"/>
            </a:pPr>
            <a:r>
              <a:rPr lang="sk-SK" sz="2200" dirty="0" err="1"/>
              <a:t>Eusebius</a:t>
            </a:r>
            <a:r>
              <a:rPr lang="sk-SK" sz="2200" dirty="0"/>
              <a:t> síce nebol zvlášť originálny mysliteľ, ale bol veľmi sčítaný, keďže sa očividne opieral o rozsiahle písomné pramene - mal prístup k rôznym prameňom, verejným archívom, cirkevným knižniciam a dokonca súkromným zbierkam</a:t>
            </a:r>
          </a:p>
          <a:p>
            <a:pPr marL="285750" indent="-285750">
              <a:buFont typeface="Wingdings" panose="05000000000000000000" pitchFamily="2" charset="2"/>
              <a:buChar char="v"/>
            </a:pPr>
            <a:r>
              <a:rPr lang="sk-SK" sz="2200" dirty="0"/>
              <a:t>jeho nespočetné citácie z týchto prameňov sú o to vzácnejšie, že väčšina citovaných diel už neexistuje, okrem toho popisoval udalosti, ktoré sám zažil, a ktoré spisoval podľa výpovedí očitých svedkov - tie sú ale tak, ako všetky ostatné materiály z obdobia antiky, nie práve neutrálne, aj keď mal úprimnú snahu o kritické zhodnotenie vlastných materiálov</a:t>
            </a:r>
          </a:p>
          <a:p>
            <a:pPr marL="285750" indent="-285750">
              <a:buFont typeface="Wingdings" panose="05000000000000000000" pitchFamily="2" charset="2"/>
              <a:buChar char="v"/>
            </a:pPr>
            <a:r>
              <a:rPr lang="sk-SK" sz="2200" dirty="0"/>
              <a:t>dôležité pre pochopenie jeho, v gréčtine napísaných diel, je to, že mu nešlo o históriu práve sa formujúcej cirkvi, ale o zobrazenie už existujúcej cirkvi, ktorú sa snažil začleniť do svetových dejín</a:t>
            </a:r>
          </a:p>
          <a:p>
            <a:pPr marL="285750" indent="-285750">
              <a:buFont typeface="Wingdings" panose="05000000000000000000" pitchFamily="2" charset="2"/>
              <a:buChar char="v"/>
            </a:pPr>
            <a:r>
              <a:rPr lang="sk-SK" sz="2200" dirty="0"/>
              <a:t>pre </a:t>
            </a:r>
            <a:r>
              <a:rPr lang="sk-SK" sz="2200" dirty="0" err="1"/>
              <a:t>Eusebia</a:t>
            </a:r>
            <a:r>
              <a:rPr lang="sk-SK" sz="2200" dirty="0"/>
              <a:t> znamenala vláda a konvertovanie Konštantína začiatok obdobia mieru</a:t>
            </a:r>
          </a:p>
          <a:p>
            <a:pPr marL="285750" indent="-285750">
              <a:buFont typeface="Wingdings" panose="05000000000000000000" pitchFamily="2" charset="2"/>
              <a:buChar char="v"/>
            </a:pPr>
            <a:r>
              <a:rPr lang="sk-SK" sz="2200" dirty="0"/>
              <a:t>vznik diel Kronika a História cirkvi je veľmi rozporuplná, pričom je však isté, že na začiatku vzniklo len základné poňatie, ktoré neskôr prepracovával až do konečnej verzie. Biografiu Konštantína spísal až na konci svojho života a pravdepodobne preto neprešla redigovaním.</a:t>
            </a:r>
          </a:p>
          <a:p>
            <a:endParaRPr lang="sk-SK" sz="2200" dirty="0"/>
          </a:p>
          <a:p>
            <a:endParaRPr lang="sk-SK" sz="2200" dirty="0"/>
          </a:p>
        </p:txBody>
      </p:sp>
    </p:spTree>
    <p:extLst>
      <p:ext uri="{BB962C8B-B14F-4D97-AF65-F5344CB8AC3E}">
        <p14:creationId xmlns:p14="http://schemas.microsoft.com/office/powerpoint/2010/main" val="72056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18882" y="332656"/>
            <a:ext cx="9751060" cy="1080120"/>
          </a:xfrm>
        </p:spPr>
        <p:txBody>
          <a:bodyPr rtlCol="0"/>
          <a:lstStyle/>
          <a:p>
            <a:pPr algn="ctr"/>
            <a:r>
              <a:rPr lang="sk-SK" b="1" dirty="0" err="1"/>
              <a:t>Eusebius</a:t>
            </a:r>
            <a:r>
              <a:rPr lang="sk-SK" b="1" dirty="0"/>
              <a:t> </a:t>
            </a:r>
            <a:r>
              <a:rPr lang="sk-SK" b="1" dirty="0" err="1"/>
              <a:t>Pamphili</a:t>
            </a:r>
            <a:r>
              <a:rPr lang="sk-SK" b="1" dirty="0"/>
              <a:t> </a:t>
            </a:r>
            <a:r>
              <a:rPr lang="sk-SK" b="1" dirty="0" err="1"/>
              <a:t>Caesariensis</a:t>
            </a:r>
            <a:br>
              <a:rPr lang="cs-CZ" b="1" dirty="0"/>
            </a:br>
            <a:r>
              <a:rPr lang="cs-CZ" b="1" dirty="0"/>
              <a:t>(</a:t>
            </a:r>
            <a:r>
              <a:rPr lang="sk-SK" b="1" dirty="0"/>
              <a:t>* 260/64 v Palestíne; † 339/40)</a:t>
            </a:r>
            <a:endParaRPr lang="cs-CZ" dirty="0"/>
          </a:p>
        </p:txBody>
      </p:sp>
      <p:sp>
        <p:nvSpPr>
          <p:cNvPr id="7" name="TextovéPole 6">
            <a:extLst>
              <a:ext uri="{FF2B5EF4-FFF2-40B4-BE49-F238E27FC236}">
                <a16:creationId xmlns:a16="http://schemas.microsoft.com/office/drawing/2014/main" id="{6DE4E2CF-E66E-488D-87A9-0BBE82640387}"/>
              </a:ext>
            </a:extLst>
          </p:cNvPr>
          <p:cNvSpPr txBox="1"/>
          <p:nvPr/>
        </p:nvSpPr>
        <p:spPr>
          <a:xfrm>
            <a:off x="477788" y="1501056"/>
            <a:ext cx="11305256" cy="5016758"/>
          </a:xfrm>
          <a:prstGeom prst="rect">
            <a:avLst/>
          </a:prstGeom>
          <a:noFill/>
        </p:spPr>
        <p:txBody>
          <a:bodyPr wrap="square" rtlCol="0">
            <a:spAutoFit/>
          </a:bodyPr>
          <a:lstStyle/>
          <a:p>
            <a:pPr marL="285750" indent="-285750">
              <a:buFont typeface="Wingdings" panose="05000000000000000000" pitchFamily="2" charset="2"/>
              <a:buChar char="v"/>
            </a:pPr>
            <a:r>
              <a:rPr lang="sk-SK" sz="1600" b="1" dirty="0"/>
              <a:t>Kronika</a:t>
            </a:r>
          </a:p>
          <a:p>
            <a:pPr marL="742950" lvl="1" indent="-285750">
              <a:buFont typeface="Wingdings" panose="05000000000000000000" pitchFamily="2" charset="2"/>
              <a:buChar char="v"/>
            </a:pPr>
            <a:r>
              <a:rPr lang="sk-SK" sz="1600" dirty="0"/>
              <a:t>niekoľko storočí bola jeho kronika uznávaným historickým  prameňom, dnes už ale neexistujú žiadne originály tohto diela</a:t>
            </a:r>
          </a:p>
          <a:p>
            <a:pPr marL="742950" lvl="1" indent="-285750">
              <a:buFont typeface="Wingdings" panose="05000000000000000000" pitchFamily="2" charset="2"/>
              <a:buChar char="v"/>
            </a:pPr>
            <a:r>
              <a:rPr lang="sk-SK" sz="1600" dirty="0"/>
              <a:t>prvá časť obsahuje súbor chronológie rôznych národov až do roku 325 n. l. </a:t>
            </a:r>
          </a:p>
          <a:p>
            <a:pPr marL="742950" lvl="1" indent="-285750">
              <a:buFont typeface="Wingdings" panose="05000000000000000000" pitchFamily="2" charset="2"/>
              <a:buChar char="v"/>
            </a:pPr>
            <a:r>
              <a:rPr lang="sk-SK" sz="1600" dirty="0"/>
              <a:t>druhá časť ponúka historický prehľad od stvorenia po rok 325 n. l. ako aj chronológiu rokov vlád a olympiád</a:t>
            </a:r>
          </a:p>
          <a:p>
            <a:pPr marL="742950" lvl="1" indent="-285750">
              <a:buFont typeface="Wingdings" panose="05000000000000000000" pitchFamily="2" charset="2"/>
              <a:buChar char="v"/>
            </a:pPr>
            <a:r>
              <a:rPr lang="sk-SK" sz="1600" dirty="0"/>
              <a:t>pri tomto diele sa </a:t>
            </a:r>
            <a:r>
              <a:rPr lang="sk-SK" sz="1600" dirty="0" err="1"/>
              <a:t>Eusebius</a:t>
            </a:r>
            <a:r>
              <a:rPr lang="sk-SK" sz="1600" dirty="0"/>
              <a:t> veľmi často opieral o dnes už neexistujúce diela</a:t>
            </a:r>
          </a:p>
          <a:p>
            <a:endParaRPr lang="sk-SK" sz="1600" dirty="0"/>
          </a:p>
          <a:p>
            <a:pPr marL="285750" indent="-285750">
              <a:buFont typeface="Wingdings" panose="05000000000000000000" pitchFamily="2" charset="2"/>
              <a:buChar char="v"/>
            </a:pPr>
            <a:r>
              <a:rPr lang="sk-SK" sz="1600" b="1" dirty="0" err="1"/>
              <a:t>Historia</a:t>
            </a:r>
            <a:r>
              <a:rPr lang="sk-SK" sz="1600" b="1" dirty="0"/>
              <a:t> </a:t>
            </a:r>
            <a:r>
              <a:rPr lang="sk-SK" sz="1600" b="1" dirty="0" err="1"/>
              <a:t>ecclesiastica</a:t>
            </a:r>
            <a:endParaRPr lang="sk-SK" sz="1600" b="1" dirty="0"/>
          </a:p>
          <a:p>
            <a:pPr marL="742950" lvl="1" indent="-285750">
              <a:buFont typeface="Wingdings" panose="05000000000000000000" pitchFamily="2" charset="2"/>
              <a:buChar char="v"/>
            </a:pPr>
            <a:r>
              <a:rPr lang="sk-SK" sz="1600" dirty="0"/>
              <a:t>vo svojom hlavnom diele pozostávajúcom z desiatich kníh opisuje vznik kresťanskej cirkvi až po rok 324 n. l.</a:t>
            </a:r>
          </a:p>
          <a:p>
            <a:pPr marL="742950" lvl="1" indent="-285750">
              <a:buFont typeface="Wingdings" panose="05000000000000000000" pitchFamily="2" charset="2"/>
              <a:buChar char="v"/>
            </a:pPr>
            <a:r>
              <a:rPr lang="sk-SK" sz="1600" dirty="0"/>
              <a:t>hlavne v posledných troch knihách opisuje udalosti, ktoré poňal po vlastnom výskume, dbal predovšetkým na vnútornú koncepciu svojej tvorby</a:t>
            </a:r>
          </a:p>
          <a:p>
            <a:pPr marL="742950" lvl="1" indent="-285750">
              <a:buFont typeface="Wingdings" panose="05000000000000000000" pitchFamily="2" charset="2"/>
              <a:buChar char="v"/>
            </a:pPr>
            <a:r>
              <a:rPr lang="sk-SK" sz="1600" dirty="0"/>
              <a:t>toto dielo malo značný dopad na väčšinu neskorších mysliteľov a teológov ako napríklad Sokrates </a:t>
            </a:r>
            <a:r>
              <a:rPr lang="sk-SK" sz="1600" dirty="0" err="1"/>
              <a:t>Scholastikus</a:t>
            </a:r>
            <a:r>
              <a:rPr lang="sk-SK" sz="1600" dirty="0"/>
              <a:t>, </a:t>
            </a:r>
            <a:r>
              <a:rPr lang="sk-SK" sz="1600" dirty="0" err="1"/>
              <a:t>Sozomenos</a:t>
            </a:r>
            <a:r>
              <a:rPr lang="sk-SK" sz="1600" dirty="0"/>
              <a:t>, </a:t>
            </a:r>
            <a:r>
              <a:rPr lang="sk-SK" sz="1600" dirty="0" err="1"/>
              <a:t>Theodoret</a:t>
            </a:r>
            <a:r>
              <a:rPr lang="sk-SK" sz="1600" dirty="0"/>
              <a:t> z </a:t>
            </a:r>
            <a:r>
              <a:rPr lang="sk-SK" sz="1600" dirty="0" err="1"/>
              <a:t>Kyrosu</a:t>
            </a:r>
            <a:r>
              <a:rPr lang="sk-SK" sz="1600" dirty="0"/>
              <a:t>, </a:t>
            </a:r>
            <a:r>
              <a:rPr lang="sk-SK" sz="1600" dirty="0" err="1"/>
              <a:t>Euagrios</a:t>
            </a:r>
            <a:r>
              <a:rPr lang="sk-SK" sz="1600" dirty="0"/>
              <a:t> </a:t>
            </a:r>
            <a:r>
              <a:rPr lang="sk-SK" sz="1600" dirty="0" err="1"/>
              <a:t>Scholastikos</a:t>
            </a:r>
            <a:endParaRPr lang="sk-SK" sz="1600" dirty="0"/>
          </a:p>
          <a:p>
            <a:endParaRPr lang="sk-SK" sz="1600" dirty="0"/>
          </a:p>
          <a:p>
            <a:pPr marL="285750" indent="-285750">
              <a:buFont typeface="Wingdings" panose="05000000000000000000" pitchFamily="2" charset="2"/>
              <a:buChar char="v"/>
            </a:pPr>
            <a:r>
              <a:rPr lang="sk-SK" sz="1600" b="1" dirty="0" err="1"/>
              <a:t>Vita</a:t>
            </a:r>
            <a:r>
              <a:rPr lang="sk-SK" sz="1600" b="1" dirty="0"/>
              <a:t> </a:t>
            </a:r>
            <a:r>
              <a:rPr lang="sk-SK" sz="1600" b="1" dirty="0" err="1"/>
              <a:t>Constantini</a:t>
            </a:r>
            <a:endParaRPr lang="sk-SK" sz="1600" b="1" dirty="0"/>
          </a:p>
          <a:p>
            <a:pPr marL="742950" lvl="1" indent="-285750">
              <a:buFont typeface="Wingdings" panose="05000000000000000000" pitchFamily="2" charset="2"/>
              <a:buChar char="v"/>
            </a:pPr>
            <a:r>
              <a:rPr lang="sk-SK" sz="1600" dirty="0"/>
              <a:t>po smrti Konštantína mu </a:t>
            </a:r>
            <a:r>
              <a:rPr lang="sk-SK" sz="1600" dirty="0" err="1"/>
              <a:t>Eusebius</a:t>
            </a:r>
            <a:r>
              <a:rPr lang="sk-SK" sz="1600" dirty="0"/>
              <a:t> venoval svoje dielo Život Konštantína pozostávajúce zo 4 kníh, je to otvorený chválospev na oslavu zosnulého cisára , ktoré malo slúžiť nasledujúcim vládcom ako vzor</a:t>
            </a:r>
          </a:p>
          <a:p>
            <a:pPr marL="742950" lvl="1" indent="-285750">
              <a:buFont typeface="Wingdings" panose="05000000000000000000" pitchFamily="2" charset="2"/>
              <a:buChar char="v"/>
            </a:pPr>
            <a:r>
              <a:rPr lang="sk-SK" sz="1600" dirty="0"/>
              <a:t>toto dielo je aj napriek svojmu tendenčnému rázu uznávané ako nositeľ dôležitých informácií</a:t>
            </a:r>
          </a:p>
          <a:p>
            <a:endParaRPr lang="sk-SK" sz="1600" dirty="0"/>
          </a:p>
          <a:p>
            <a:endParaRPr lang="sk-SK" sz="1600" dirty="0"/>
          </a:p>
        </p:txBody>
      </p:sp>
    </p:spTree>
    <p:extLst>
      <p:ext uri="{BB962C8B-B14F-4D97-AF65-F5344CB8AC3E}">
        <p14:creationId xmlns:p14="http://schemas.microsoft.com/office/powerpoint/2010/main" val="286316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rtlCol="0"/>
          <a:lstStyle/>
          <a:p>
            <a:pPr rtl="0"/>
            <a:r>
              <a:rPr lang="cs-CZ" dirty="0"/>
              <a:t>I. </a:t>
            </a:r>
            <a:r>
              <a:rPr lang="cs-CZ" dirty="0" err="1"/>
              <a:t>Kresťanstvo</a:t>
            </a:r>
            <a:r>
              <a:rPr lang="cs-CZ" dirty="0"/>
              <a:t> a pohanstvo v </a:t>
            </a:r>
            <a:r>
              <a:rPr lang="cs-CZ" dirty="0" err="1"/>
              <a:t>neskorej</a:t>
            </a:r>
            <a:r>
              <a:rPr lang="cs-CZ" dirty="0"/>
              <a:t> </a:t>
            </a:r>
            <a:r>
              <a:rPr lang="cs-CZ" dirty="0" err="1"/>
              <a:t>antike</a:t>
            </a:r>
            <a:endParaRPr lang="cs-CZ" dirty="0"/>
          </a:p>
        </p:txBody>
      </p:sp>
    </p:spTree>
    <p:extLst>
      <p:ext uri="{BB962C8B-B14F-4D97-AF65-F5344CB8AC3E}">
        <p14:creationId xmlns:p14="http://schemas.microsoft.com/office/powerpoint/2010/main" val="103924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18882" y="332656"/>
            <a:ext cx="9751060" cy="1168400"/>
          </a:xfrm>
        </p:spPr>
        <p:txBody>
          <a:bodyPr rtlCol="0"/>
          <a:lstStyle/>
          <a:p>
            <a:pPr algn="ctr"/>
            <a:r>
              <a:rPr lang="sk-SK" b="1" dirty="0" err="1"/>
              <a:t>Ammianus</a:t>
            </a:r>
            <a:r>
              <a:rPr lang="sk-SK" b="1" dirty="0"/>
              <a:t> </a:t>
            </a:r>
            <a:r>
              <a:rPr lang="sk-SK" b="1" dirty="0" err="1"/>
              <a:t>Marcellinus</a:t>
            </a:r>
            <a:r>
              <a:rPr lang="sk-SK" b="1" dirty="0"/>
              <a:t> </a:t>
            </a:r>
            <a:br>
              <a:rPr lang="cs-CZ" b="1" dirty="0"/>
            </a:br>
            <a:r>
              <a:rPr lang="cs-CZ" b="1" dirty="0"/>
              <a:t>(</a:t>
            </a:r>
            <a:r>
              <a:rPr lang="sk-SK" b="1" dirty="0"/>
              <a:t>330 – cca 395)</a:t>
            </a:r>
            <a:endParaRPr lang="cs-CZ" b="1" dirty="0"/>
          </a:p>
        </p:txBody>
      </p:sp>
      <p:sp>
        <p:nvSpPr>
          <p:cNvPr id="7" name="TextovéPole 6">
            <a:extLst>
              <a:ext uri="{FF2B5EF4-FFF2-40B4-BE49-F238E27FC236}">
                <a16:creationId xmlns:a16="http://schemas.microsoft.com/office/drawing/2014/main" id="{6DE4E2CF-E66E-488D-87A9-0BBE82640387}"/>
              </a:ext>
            </a:extLst>
          </p:cNvPr>
          <p:cNvSpPr txBox="1"/>
          <p:nvPr/>
        </p:nvSpPr>
        <p:spPr>
          <a:xfrm>
            <a:off x="477788" y="1501056"/>
            <a:ext cx="11377264" cy="4801314"/>
          </a:xfrm>
          <a:prstGeom prst="rect">
            <a:avLst/>
          </a:prstGeom>
          <a:noFill/>
        </p:spPr>
        <p:txBody>
          <a:bodyPr wrap="square" rtlCol="0">
            <a:spAutoFit/>
          </a:bodyPr>
          <a:lstStyle/>
          <a:p>
            <a:pPr marL="285750" indent="-285750">
              <a:buFont typeface="Wingdings" panose="05000000000000000000" pitchFamily="2" charset="2"/>
              <a:buChar char="v"/>
            </a:pPr>
            <a:r>
              <a:rPr lang="sk-SK" dirty="0"/>
              <a:t>narodil sa v sýrskej </a:t>
            </a:r>
            <a:r>
              <a:rPr lang="sk-SK" dirty="0" err="1"/>
              <a:t>Antiochii</a:t>
            </a:r>
            <a:r>
              <a:rPr lang="sk-SK" dirty="0"/>
              <a:t> niekedy medzi rokmi 330 – 335 v zámožnej rodine gréckeho pôvodu</a:t>
            </a:r>
          </a:p>
          <a:p>
            <a:pPr marL="285750" indent="-285750">
              <a:buFont typeface="Wingdings" panose="05000000000000000000" pitchFamily="2" charset="2"/>
              <a:buChar char="v"/>
            </a:pPr>
            <a:r>
              <a:rPr lang="sk-SK" dirty="0"/>
              <a:t>na jeho urodzený pôvod poukazuje titul </a:t>
            </a:r>
            <a:r>
              <a:rPr lang="sk-SK" i="1" dirty="0" err="1"/>
              <a:t>protector</a:t>
            </a:r>
            <a:r>
              <a:rPr lang="sk-SK" i="1" dirty="0"/>
              <a:t> </a:t>
            </a:r>
            <a:r>
              <a:rPr lang="sk-SK" i="1" dirty="0" err="1"/>
              <a:t>domesticus</a:t>
            </a:r>
            <a:r>
              <a:rPr lang="sk-SK" dirty="0"/>
              <a:t> (strážca domu), ktorý mohol získať iba príslušník aristokracie</a:t>
            </a:r>
          </a:p>
          <a:p>
            <a:pPr marL="285750" indent="-285750">
              <a:buFont typeface="Wingdings" panose="05000000000000000000" pitchFamily="2" charset="2"/>
              <a:buChar char="v"/>
            </a:pPr>
            <a:r>
              <a:rPr lang="sk-SK" dirty="0"/>
              <a:t>sám </a:t>
            </a:r>
            <a:r>
              <a:rPr lang="sk-SK" dirty="0" err="1"/>
              <a:t>Ammianus</a:t>
            </a:r>
            <a:r>
              <a:rPr lang="sk-SK" dirty="0"/>
              <a:t> sa charakterizuje v úvode svojho diela ako </a:t>
            </a:r>
            <a:r>
              <a:rPr lang="sk-SK" i="1" dirty="0" err="1"/>
              <a:t>miles</a:t>
            </a:r>
            <a:r>
              <a:rPr lang="sk-SK" i="1" dirty="0"/>
              <a:t> </a:t>
            </a:r>
            <a:r>
              <a:rPr lang="sk-SK" i="1" dirty="0" err="1"/>
              <a:t>quondam</a:t>
            </a:r>
            <a:r>
              <a:rPr lang="sk-SK" i="1" dirty="0"/>
              <a:t> et </a:t>
            </a:r>
            <a:r>
              <a:rPr lang="sk-SK" i="1" dirty="0" err="1"/>
              <a:t>graecus</a:t>
            </a:r>
            <a:r>
              <a:rPr lang="sk-SK" dirty="0"/>
              <a:t> (bývalý vojak a Grék)</a:t>
            </a:r>
            <a:endParaRPr lang="sk-SK" baseline="30000" dirty="0"/>
          </a:p>
          <a:p>
            <a:pPr marL="285750" indent="-285750">
              <a:buFont typeface="Wingdings" panose="05000000000000000000" pitchFamily="2" charset="2"/>
              <a:buChar char="v"/>
            </a:pPr>
            <a:r>
              <a:rPr lang="sk-SK" dirty="0"/>
              <a:t>jeho literárna činnosť je úzko spätá práve s jeho vojenskou kariérou, ktorú začal za vlády cisára </a:t>
            </a:r>
            <a:r>
              <a:rPr lang="sk-SK" dirty="0" err="1"/>
              <a:t>Constantia</a:t>
            </a:r>
            <a:r>
              <a:rPr lang="sk-SK" dirty="0"/>
              <a:t> II. a ktorá mu poskytla látku pre väčšinu jeho diela - zúčastnil sa niekoľkých ťažení proti Peržanom na východnej hranici Rímskej ríše</a:t>
            </a:r>
          </a:p>
          <a:p>
            <a:pPr marL="285750" indent="-285750">
              <a:buFont typeface="Wingdings" panose="05000000000000000000" pitchFamily="2" charset="2"/>
              <a:buChar char="v"/>
            </a:pPr>
            <a:r>
              <a:rPr lang="sk-SK" dirty="0"/>
              <a:t>jeho vojenský veliteľ, </a:t>
            </a:r>
            <a:r>
              <a:rPr lang="sk-SK" dirty="0" err="1"/>
              <a:t>Ursicinus</a:t>
            </a:r>
            <a:r>
              <a:rPr lang="sk-SK" dirty="0"/>
              <a:t>, ho po prvý raz priviedol do </a:t>
            </a:r>
            <a:r>
              <a:rPr lang="sk-SK" dirty="0" err="1"/>
              <a:t>Itálie</a:t>
            </a:r>
            <a:r>
              <a:rPr lang="sk-SK" dirty="0"/>
              <a:t> a do Ríma a uviedol ho do pohanskej aristokracie, s ktorou sa </a:t>
            </a:r>
            <a:r>
              <a:rPr lang="sk-SK" dirty="0" err="1"/>
              <a:t>Ammianus</a:t>
            </a:r>
            <a:r>
              <a:rPr lang="sk-SK" dirty="0"/>
              <a:t>, sám pohan, zblížil</a:t>
            </a:r>
          </a:p>
          <a:p>
            <a:pPr marL="285750" indent="-285750">
              <a:buFont typeface="Wingdings" panose="05000000000000000000" pitchFamily="2" charset="2"/>
              <a:buChar char="v"/>
            </a:pPr>
            <a:r>
              <a:rPr lang="sk-SK" dirty="0" err="1"/>
              <a:t>Ammianus</a:t>
            </a:r>
            <a:r>
              <a:rPr lang="sk-SK" dirty="0"/>
              <a:t> sa zúčastnil na mnohých ďalších vojenských </a:t>
            </a:r>
            <a:r>
              <a:rPr lang="sk-SK" dirty="0" err="1"/>
              <a:t>operáciach</a:t>
            </a:r>
            <a:r>
              <a:rPr lang="sk-SK" dirty="0"/>
              <a:t>, proti Frankom aj </a:t>
            </a:r>
            <a:r>
              <a:rPr lang="sk-SK" dirty="0" err="1"/>
              <a:t>Gótom</a:t>
            </a:r>
            <a:endParaRPr lang="sk-SK" dirty="0"/>
          </a:p>
          <a:p>
            <a:pPr marL="285750" indent="-285750">
              <a:buFont typeface="Wingdings" panose="05000000000000000000" pitchFamily="2" charset="2"/>
              <a:buChar char="v"/>
            </a:pPr>
            <a:r>
              <a:rPr lang="sk-SK" dirty="0"/>
              <a:t>jeho postavenie sa menilo v závislosti na osobe práve vládnuceho cisára – zdá sa, že </a:t>
            </a:r>
            <a:r>
              <a:rPr lang="sk-SK" dirty="0" err="1"/>
              <a:t>Ammianus</a:t>
            </a:r>
            <a:r>
              <a:rPr lang="sk-SK" dirty="0"/>
              <a:t> upadol u </a:t>
            </a:r>
            <a:r>
              <a:rPr lang="sk-SK" dirty="0" err="1"/>
              <a:t>Konstantia</a:t>
            </a:r>
            <a:r>
              <a:rPr lang="sk-SK" dirty="0"/>
              <a:t> do nemilosti súčasne so svojim ochrancom </a:t>
            </a:r>
            <a:r>
              <a:rPr lang="sk-SK" dirty="0" err="1"/>
              <a:t>Ursicinom</a:t>
            </a:r>
            <a:r>
              <a:rPr lang="sk-SK" dirty="0"/>
              <a:t>, ale opäť sa vzmohol za cisára </a:t>
            </a:r>
            <a:r>
              <a:rPr lang="sk-SK" dirty="0" err="1"/>
              <a:t>Iuliana</a:t>
            </a:r>
            <a:endParaRPr lang="sk-SK" dirty="0"/>
          </a:p>
          <a:p>
            <a:pPr marL="285750" indent="-285750">
              <a:buFont typeface="Wingdings" panose="05000000000000000000" pitchFamily="2" charset="2"/>
              <a:buChar char="v"/>
            </a:pPr>
            <a:r>
              <a:rPr lang="sk-SK" dirty="0"/>
              <a:t>spolu s Juliánom sa zároveň zúčastnil na druhej veľkej výprave na východe, cisárovom katastrofálnom ťažení, pri ktorom Julián zahynul a sám historik skoro prišiel o život</a:t>
            </a:r>
          </a:p>
          <a:p>
            <a:pPr marL="285750" indent="-285750">
              <a:buFont typeface="Wingdings" panose="05000000000000000000" pitchFamily="2" charset="2"/>
              <a:buChar char="v"/>
            </a:pPr>
            <a:r>
              <a:rPr lang="sk-SK" dirty="0"/>
              <a:t>posledné obdobie svojho života strávil </a:t>
            </a:r>
            <a:r>
              <a:rPr lang="sk-SK" dirty="0" err="1"/>
              <a:t>Ammianus</a:t>
            </a:r>
            <a:r>
              <a:rPr lang="sk-SK" dirty="0"/>
              <a:t> činnosťou historika v Ríme, výsledkom jeho literárneho úsilia sa stali </a:t>
            </a:r>
            <a:r>
              <a:rPr lang="sk-SK" i="1" dirty="0" err="1"/>
              <a:t>Rerum</a:t>
            </a:r>
            <a:r>
              <a:rPr lang="sk-SK" i="1" dirty="0"/>
              <a:t> </a:t>
            </a:r>
            <a:r>
              <a:rPr lang="sk-SK" i="1" dirty="0" err="1"/>
              <a:t>gestarum</a:t>
            </a:r>
            <a:r>
              <a:rPr lang="sk-SK" i="1" dirty="0"/>
              <a:t> </a:t>
            </a:r>
            <a:r>
              <a:rPr lang="sk-SK" i="1" dirty="0" err="1"/>
              <a:t>libri</a:t>
            </a:r>
            <a:r>
              <a:rPr lang="sk-SK" i="1" dirty="0"/>
              <a:t> XXXI</a:t>
            </a:r>
            <a:r>
              <a:rPr lang="sk-SK" dirty="0"/>
              <a:t> (31 kníh dejín), ktorými si už za života získal úspech</a:t>
            </a:r>
          </a:p>
          <a:p>
            <a:endParaRPr lang="sk-SK" dirty="0"/>
          </a:p>
        </p:txBody>
      </p:sp>
    </p:spTree>
    <p:extLst>
      <p:ext uri="{BB962C8B-B14F-4D97-AF65-F5344CB8AC3E}">
        <p14:creationId xmlns:p14="http://schemas.microsoft.com/office/powerpoint/2010/main" val="50514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18882" y="260648"/>
            <a:ext cx="9751060" cy="1168400"/>
          </a:xfrm>
        </p:spPr>
        <p:txBody>
          <a:bodyPr rtlCol="0"/>
          <a:lstStyle/>
          <a:p>
            <a:pPr algn="ctr"/>
            <a:r>
              <a:rPr lang="sk-SK" b="1" dirty="0" err="1"/>
              <a:t>Ammianus</a:t>
            </a:r>
            <a:r>
              <a:rPr lang="sk-SK" b="1" dirty="0"/>
              <a:t> </a:t>
            </a:r>
            <a:r>
              <a:rPr lang="sk-SK" b="1" dirty="0" err="1"/>
              <a:t>Marcellinus</a:t>
            </a:r>
            <a:r>
              <a:rPr lang="sk-SK" b="1" dirty="0"/>
              <a:t> </a:t>
            </a:r>
            <a:br>
              <a:rPr lang="cs-CZ" b="1" dirty="0"/>
            </a:br>
            <a:r>
              <a:rPr lang="cs-CZ" b="1" dirty="0"/>
              <a:t>(</a:t>
            </a:r>
            <a:r>
              <a:rPr lang="sk-SK" b="1" dirty="0"/>
              <a:t>330 – cca 395)</a:t>
            </a:r>
            <a:endParaRPr lang="cs-CZ" dirty="0"/>
          </a:p>
        </p:txBody>
      </p:sp>
      <p:sp>
        <p:nvSpPr>
          <p:cNvPr id="7" name="TextovéPole 6">
            <a:extLst>
              <a:ext uri="{FF2B5EF4-FFF2-40B4-BE49-F238E27FC236}">
                <a16:creationId xmlns:a16="http://schemas.microsoft.com/office/drawing/2014/main" id="{6DE4E2CF-E66E-488D-87A9-0BBE82640387}"/>
              </a:ext>
            </a:extLst>
          </p:cNvPr>
          <p:cNvSpPr txBox="1"/>
          <p:nvPr/>
        </p:nvSpPr>
        <p:spPr>
          <a:xfrm>
            <a:off x="477788" y="1425222"/>
            <a:ext cx="11449272" cy="4524315"/>
          </a:xfrm>
          <a:prstGeom prst="rect">
            <a:avLst/>
          </a:prstGeom>
          <a:noFill/>
        </p:spPr>
        <p:txBody>
          <a:bodyPr wrap="square" rtlCol="0">
            <a:spAutoFit/>
          </a:bodyPr>
          <a:lstStyle/>
          <a:p>
            <a:pPr marL="171450" indent="-171450">
              <a:buFont typeface="Wingdings" panose="05000000000000000000" pitchFamily="2" charset="2"/>
              <a:buChar char="v"/>
            </a:pPr>
            <a:r>
              <a:rPr lang="sk-SK" sz="1600" i="1" dirty="0" err="1"/>
              <a:t>Rerum</a:t>
            </a:r>
            <a:r>
              <a:rPr lang="sk-SK" sz="1600" i="1" dirty="0"/>
              <a:t> </a:t>
            </a:r>
            <a:r>
              <a:rPr lang="sk-SK" sz="1600" i="1" dirty="0" err="1"/>
              <a:t>gestarum</a:t>
            </a:r>
            <a:r>
              <a:rPr lang="sk-SK" sz="1600" i="1" dirty="0"/>
              <a:t> </a:t>
            </a:r>
            <a:r>
              <a:rPr lang="sk-SK" sz="1600" i="1" dirty="0" err="1"/>
              <a:t>libri</a:t>
            </a:r>
            <a:r>
              <a:rPr lang="sk-SK" sz="1600" dirty="0"/>
              <a:t> nazývané skrátene aj </a:t>
            </a:r>
            <a:r>
              <a:rPr lang="sk-SK" sz="1600" i="1" dirty="0" err="1"/>
              <a:t>Res</a:t>
            </a:r>
            <a:r>
              <a:rPr lang="sk-SK" sz="1600" i="1" dirty="0"/>
              <a:t> </a:t>
            </a:r>
            <a:r>
              <a:rPr lang="sk-SK" sz="1600" i="1" dirty="0" err="1"/>
              <a:t>Gestae</a:t>
            </a:r>
            <a:r>
              <a:rPr lang="sk-SK" sz="1600" dirty="0"/>
              <a:t> (Dejiny, v českom preklade vyšli ako </a:t>
            </a:r>
            <a:r>
              <a:rPr lang="sk-SK" sz="1600" dirty="0" err="1"/>
              <a:t>Soumrak</a:t>
            </a:r>
            <a:r>
              <a:rPr lang="sk-SK" sz="1600" dirty="0"/>
              <a:t> </a:t>
            </a:r>
            <a:r>
              <a:rPr lang="sk-SK" sz="1600" dirty="0" err="1"/>
              <a:t>Římské</a:t>
            </a:r>
            <a:r>
              <a:rPr lang="sk-SK" sz="1600" dirty="0"/>
              <a:t> </a:t>
            </a:r>
            <a:r>
              <a:rPr lang="sk-SK" sz="1600" dirty="0" err="1"/>
              <a:t>říše</a:t>
            </a:r>
            <a:r>
              <a:rPr lang="sk-SK" sz="1600" dirty="0"/>
              <a:t>) </a:t>
            </a:r>
            <a:r>
              <a:rPr lang="sk-SK" sz="1600" dirty="0" err="1"/>
              <a:t>naväzujú</a:t>
            </a:r>
            <a:r>
              <a:rPr lang="sk-SK" sz="1600" dirty="0"/>
              <a:t> na dielo významného rímskeho historika, </a:t>
            </a:r>
            <a:r>
              <a:rPr lang="sk-SK" sz="1600" dirty="0" err="1"/>
              <a:t>Marcellinovho</a:t>
            </a:r>
            <a:r>
              <a:rPr lang="sk-SK" sz="1600" dirty="0"/>
              <a:t> predchodcu, </a:t>
            </a:r>
            <a:r>
              <a:rPr lang="sk-SK" sz="1600" dirty="0" err="1"/>
              <a:t>Gaia</a:t>
            </a:r>
            <a:r>
              <a:rPr lang="sk-SK" sz="1600" dirty="0"/>
              <a:t> </a:t>
            </a:r>
            <a:r>
              <a:rPr lang="sk-SK" sz="1600" dirty="0" err="1"/>
              <a:t>Cornelia</a:t>
            </a:r>
            <a:r>
              <a:rPr lang="sk-SK" sz="1600" dirty="0"/>
              <a:t> </a:t>
            </a:r>
            <a:r>
              <a:rPr lang="sk-SK" sz="1600" dirty="0" err="1"/>
              <a:t>Tacita</a:t>
            </a:r>
            <a:r>
              <a:rPr lang="sk-SK" sz="1600" dirty="0"/>
              <a:t>, ktorého </a:t>
            </a:r>
            <a:r>
              <a:rPr lang="sk-SK" sz="1600" dirty="0" err="1"/>
              <a:t>Marcellinus</a:t>
            </a:r>
            <a:r>
              <a:rPr lang="sk-SK" sz="1600" dirty="0"/>
              <a:t> často používa ako svoju predlohu v otázkach literárneho spracovania aj historickej metódy</a:t>
            </a:r>
          </a:p>
          <a:p>
            <a:pPr marL="171450" indent="-171450">
              <a:buFont typeface="Wingdings" panose="05000000000000000000" pitchFamily="2" charset="2"/>
              <a:buChar char="v"/>
            </a:pPr>
            <a:r>
              <a:rPr lang="sk-SK" sz="1600" dirty="0"/>
              <a:t>zámer naviazať na </a:t>
            </a:r>
            <a:r>
              <a:rPr lang="sk-SK" sz="1600" dirty="0" err="1"/>
              <a:t>Tacita</a:t>
            </a:r>
            <a:r>
              <a:rPr lang="sk-SK" sz="1600" dirty="0"/>
              <a:t> dokladá i chronologické ohraničenie </a:t>
            </a:r>
            <a:r>
              <a:rPr lang="sk-SK" sz="1600" dirty="0" err="1"/>
              <a:t>Ammianovej</a:t>
            </a:r>
            <a:r>
              <a:rPr lang="sk-SK" sz="1600" dirty="0"/>
              <a:t> práce, ktorá začína vládou cisára Nervu (96), teda od miesta, ktorým </a:t>
            </a:r>
            <a:r>
              <a:rPr lang="sk-SK" sz="1600" dirty="0" err="1"/>
              <a:t>Tacitovo</a:t>
            </a:r>
            <a:r>
              <a:rPr lang="sk-SK" sz="1600" dirty="0"/>
              <a:t> dielo končí</a:t>
            </a:r>
          </a:p>
          <a:p>
            <a:pPr marL="171450" indent="-171450">
              <a:buFont typeface="Wingdings" panose="05000000000000000000" pitchFamily="2" charset="2"/>
              <a:buChar char="v"/>
            </a:pPr>
            <a:r>
              <a:rPr lang="sk-SK" sz="1600" dirty="0"/>
              <a:t>žiaľ, prvých 13 z 31 kníh sa do súčasnosti vôbec nedochovalo (podľa niektorých mohla mať </a:t>
            </a:r>
            <a:r>
              <a:rPr lang="sk-SK" sz="1600" dirty="0" err="1"/>
              <a:t>Marcellinova</a:t>
            </a:r>
            <a:r>
              <a:rPr lang="sk-SK" sz="1600" dirty="0"/>
              <a:t> práca dokonca 36 kníh)</a:t>
            </a:r>
          </a:p>
          <a:p>
            <a:pPr marL="171450" indent="-171450">
              <a:buFont typeface="Wingdings" panose="05000000000000000000" pitchFamily="2" charset="2"/>
              <a:buChar char="v"/>
            </a:pPr>
            <a:r>
              <a:rPr lang="sk-SK" sz="1600" dirty="0"/>
              <a:t>nám známe </a:t>
            </a:r>
            <a:r>
              <a:rPr lang="sk-SK" sz="1600" dirty="0" err="1"/>
              <a:t>Ammianovo</a:t>
            </a:r>
            <a:r>
              <a:rPr lang="sk-SK" sz="1600" dirty="0"/>
              <a:t> dielo sa tak začína neobvykle knihou XIV a končí sa smrťou cisára </a:t>
            </a:r>
            <a:r>
              <a:rPr lang="sk-SK" sz="1600" dirty="0" err="1"/>
              <a:t>Valensa</a:t>
            </a:r>
            <a:r>
              <a:rPr lang="sk-SK" sz="1600" dirty="0"/>
              <a:t> v bitke pri </a:t>
            </a:r>
            <a:r>
              <a:rPr lang="sk-SK" sz="1600" dirty="0" err="1"/>
              <a:t>Adrianopole</a:t>
            </a:r>
            <a:r>
              <a:rPr lang="sk-SK" sz="1600" dirty="0"/>
              <a:t> roku 378</a:t>
            </a:r>
          </a:p>
          <a:p>
            <a:pPr marL="171450" indent="-171450">
              <a:buFont typeface="Wingdings" panose="05000000000000000000" pitchFamily="2" charset="2"/>
              <a:buChar char="v"/>
            </a:pPr>
            <a:r>
              <a:rPr lang="sk-SK" sz="1600" dirty="0"/>
              <a:t>nesmierne cenné údaje o udalostiach v 4. storočí, a to tak v impériu ako aj v jeho okrajových častiach</a:t>
            </a:r>
          </a:p>
          <a:p>
            <a:pPr marL="171450" indent="-171450">
              <a:buFont typeface="Wingdings" panose="05000000000000000000" pitchFamily="2" charset="2"/>
              <a:buChar char="v"/>
            </a:pPr>
            <a:r>
              <a:rPr lang="sk-SK" sz="1600" dirty="0"/>
              <a:t>pomerne hodnoverný historik, ktorého obraz rímskeho sveta a spoločnosti je prekvapivo kritický, časté sú popisy vojenských ťažení a jednotlivých bitiek (udržiava si chladnú hlavu a racionalitu</a:t>
            </a:r>
          </a:p>
          <a:p>
            <a:pPr marL="171450" indent="-171450">
              <a:buFont typeface="Wingdings" panose="05000000000000000000" pitchFamily="2" charset="2"/>
              <a:buChar char="v"/>
            </a:pPr>
            <a:r>
              <a:rPr lang="sk-SK" sz="1600" dirty="0"/>
              <a:t>podobne ako v prípade všetkých rímskych historikov, vrátane </a:t>
            </a:r>
            <a:r>
              <a:rPr lang="sk-SK" sz="1600" dirty="0" err="1"/>
              <a:t>Tacita</a:t>
            </a:r>
            <a:r>
              <a:rPr lang="sk-SK" sz="1600" dirty="0"/>
              <a:t>, aj </a:t>
            </a:r>
            <a:r>
              <a:rPr lang="sk-SK" sz="1600" dirty="0" err="1"/>
              <a:t>Marcellinovo</a:t>
            </a:r>
            <a:r>
              <a:rPr lang="sk-SK" sz="1600" dirty="0"/>
              <a:t> dielo je poznačené tendenčnosťou a účelovosťou - týka sa to predovšetkým portrétu dvoch cisárov – </a:t>
            </a:r>
            <a:r>
              <a:rPr lang="sk-SK" sz="1600" dirty="0" err="1"/>
              <a:t>Constantia</a:t>
            </a:r>
            <a:r>
              <a:rPr lang="sk-SK" sz="1600" dirty="0"/>
              <a:t> II. a </a:t>
            </a:r>
            <a:r>
              <a:rPr lang="sk-SK" sz="1600" dirty="0" err="1"/>
              <a:t>Iuliana</a:t>
            </a:r>
            <a:r>
              <a:rPr lang="sk-SK" sz="1600" dirty="0"/>
              <a:t>, z ktorých prvý je popisovaný v negatívnom svetle a porovnávaný s pozitívne vykresľovaným Juliánom</a:t>
            </a:r>
          </a:p>
          <a:p>
            <a:pPr marL="171450" indent="-171450">
              <a:buFont typeface="Wingdings" panose="05000000000000000000" pitchFamily="2" charset="2"/>
              <a:buChar char="v"/>
            </a:pPr>
            <a:r>
              <a:rPr lang="sk-SK" sz="1600" i="1" dirty="0" err="1"/>
              <a:t>Res</a:t>
            </a:r>
            <a:r>
              <a:rPr lang="sk-SK" sz="1600" i="1" dirty="0"/>
              <a:t> </a:t>
            </a:r>
            <a:r>
              <a:rPr lang="sk-SK" sz="1600" i="1" dirty="0" err="1"/>
              <a:t>Gestae</a:t>
            </a:r>
            <a:r>
              <a:rPr lang="sk-SK" sz="1600" dirty="0"/>
              <a:t> sú významné nielen ako historické dielo, ale aj ako práca geografická, etnografická a sociologická - </a:t>
            </a:r>
            <a:r>
              <a:rPr lang="sk-SK" sz="1600" dirty="0" err="1"/>
              <a:t>Marcellinus</a:t>
            </a:r>
            <a:r>
              <a:rPr lang="sk-SK" sz="1600" dirty="0"/>
              <a:t> prekladá rozprávanie o vojenských ťaženiach Rimanov a politickej histórii ríše početnými odbočkami týkajúcimi sa práve aj tých národov, s ktorými Rimania bojovali</a:t>
            </a:r>
          </a:p>
          <a:p>
            <a:pPr marL="171450" indent="-171450">
              <a:buFont typeface="Wingdings" panose="05000000000000000000" pitchFamily="2" charset="2"/>
              <a:buChar char="v"/>
            </a:pPr>
            <a:r>
              <a:rPr lang="sk-SK" sz="1600" dirty="0"/>
              <a:t>vnímanie dejinného procesu ako zostupu a hľadanie príčin tohto úpadku v spoločenských a morálnych zmenách v spoločnosti</a:t>
            </a:r>
          </a:p>
        </p:txBody>
      </p:sp>
    </p:spTree>
    <p:extLst>
      <p:ext uri="{BB962C8B-B14F-4D97-AF65-F5344CB8AC3E}">
        <p14:creationId xmlns:p14="http://schemas.microsoft.com/office/powerpoint/2010/main" val="64577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18882" y="260648"/>
            <a:ext cx="9751060" cy="1168400"/>
          </a:xfrm>
        </p:spPr>
        <p:txBody>
          <a:bodyPr rtlCol="0"/>
          <a:lstStyle/>
          <a:p>
            <a:pPr algn="ctr"/>
            <a:r>
              <a:rPr lang="sk-SK" b="1" dirty="0"/>
              <a:t>Cirkevní otcovia</a:t>
            </a:r>
            <a:br>
              <a:rPr lang="cs-CZ" b="1" dirty="0"/>
            </a:br>
            <a:endParaRPr lang="cs-CZ" dirty="0"/>
          </a:p>
        </p:txBody>
      </p:sp>
      <p:sp>
        <p:nvSpPr>
          <p:cNvPr id="7" name="TextovéPole 6">
            <a:extLst>
              <a:ext uri="{FF2B5EF4-FFF2-40B4-BE49-F238E27FC236}">
                <a16:creationId xmlns:a16="http://schemas.microsoft.com/office/drawing/2014/main" id="{6DE4E2CF-E66E-488D-87A9-0BBE82640387}"/>
              </a:ext>
            </a:extLst>
          </p:cNvPr>
          <p:cNvSpPr txBox="1"/>
          <p:nvPr/>
        </p:nvSpPr>
        <p:spPr>
          <a:xfrm>
            <a:off x="1701924" y="1514524"/>
            <a:ext cx="11449272" cy="2185214"/>
          </a:xfrm>
          <a:prstGeom prst="rect">
            <a:avLst/>
          </a:prstGeom>
          <a:noFill/>
        </p:spPr>
        <p:txBody>
          <a:bodyPr wrap="square" rtlCol="0">
            <a:spAutoFit/>
          </a:bodyPr>
          <a:lstStyle/>
          <a:p>
            <a:pPr marL="171450" indent="-171450">
              <a:buFont typeface="Wingdings" panose="05000000000000000000" pitchFamily="2" charset="2"/>
              <a:buChar char="v"/>
            </a:pPr>
            <a:r>
              <a:rPr lang="sk-SK" sz="2400" i="1" dirty="0"/>
              <a:t>východní:</a:t>
            </a:r>
          </a:p>
          <a:p>
            <a:pPr marL="628650" lvl="1" indent="-171450">
              <a:buFont typeface="Wingdings" panose="05000000000000000000" pitchFamily="2" charset="2"/>
              <a:buChar char="v"/>
            </a:pPr>
            <a:r>
              <a:rPr lang="sk-SK" sz="2400" i="1" dirty="0"/>
              <a:t>Sv. </a:t>
            </a:r>
            <a:r>
              <a:rPr lang="sk-SK" sz="2400" i="1" dirty="0" err="1"/>
              <a:t>Atanáz</a:t>
            </a:r>
            <a:endParaRPr lang="sk-SK" sz="2400" i="1" dirty="0"/>
          </a:p>
          <a:p>
            <a:pPr marL="628650" lvl="1" indent="-171450">
              <a:buFont typeface="Wingdings" panose="05000000000000000000" pitchFamily="2" charset="2"/>
              <a:buChar char="v"/>
            </a:pPr>
            <a:r>
              <a:rPr lang="sk-SK" sz="2400" i="1" dirty="0"/>
              <a:t>Sv. Bazil Veľký</a:t>
            </a:r>
          </a:p>
          <a:p>
            <a:pPr marL="628650" lvl="1" indent="-171450">
              <a:buFont typeface="Wingdings" panose="05000000000000000000" pitchFamily="2" charset="2"/>
              <a:buChar char="v"/>
            </a:pPr>
            <a:r>
              <a:rPr lang="sk-SK" sz="2400" i="1" dirty="0"/>
              <a:t>Sv. Gregor </a:t>
            </a:r>
            <a:r>
              <a:rPr lang="sk-SK" sz="2400" i="1" dirty="0" err="1"/>
              <a:t>Naziánsky</a:t>
            </a:r>
            <a:endParaRPr lang="sk-SK" sz="2400" i="1" dirty="0"/>
          </a:p>
          <a:p>
            <a:pPr marL="628650" lvl="1" indent="-171450">
              <a:buFont typeface="Wingdings" panose="05000000000000000000" pitchFamily="2" charset="2"/>
              <a:buChar char="v"/>
            </a:pPr>
            <a:r>
              <a:rPr lang="sk-SK" sz="2400" i="1" dirty="0"/>
              <a:t>Sv. Ján </a:t>
            </a:r>
            <a:r>
              <a:rPr lang="sk-SK" sz="2400" i="1" dirty="0" err="1"/>
              <a:t>Chrysostomos</a:t>
            </a:r>
            <a:endParaRPr lang="sk-SK" sz="2400" i="1" dirty="0"/>
          </a:p>
          <a:p>
            <a:pPr marL="628650" lvl="1" indent="-171450">
              <a:buFont typeface="Wingdings" panose="05000000000000000000" pitchFamily="2" charset="2"/>
              <a:buChar char="v"/>
            </a:pPr>
            <a:endParaRPr lang="sk-SK" sz="1600" dirty="0"/>
          </a:p>
        </p:txBody>
      </p:sp>
      <p:sp>
        <p:nvSpPr>
          <p:cNvPr id="3" name="TextovéPole 2">
            <a:extLst>
              <a:ext uri="{FF2B5EF4-FFF2-40B4-BE49-F238E27FC236}">
                <a16:creationId xmlns:a16="http://schemas.microsoft.com/office/drawing/2014/main" id="{8902399F-92E5-46F0-B34F-82095B5A3586}"/>
              </a:ext>
            </a:extLst>
          </p:cNvPr>
          <p:cNvSpPr txBox="1"/>
          <p:nvPr/>
        </p:nvSpPr>
        <p:spPr>
          <a:xfrm>
            <a:off x="1701924" y="3721844"/>
            <a:ext cx="5472608" cy="1938992"/>
          </a:xfrm>
          <a:prstGeom prst="rect">
            <a:avLst/>
          </a:prstGeom>
          <a:noFill/>
        </p:spPr>
        <p:txBody>
          <a:bodyPr wrap="square" rtlCol="0">
            <a:spAutoFit/>
          </a:bodyPr>
          <a:lstStyle/>
          <a:p>
            <a:pPr marL="285750" indent="-285750">
              <a:buFont typeface="Wingdings" panose="05000000000000000000" pitchFamily="2" charset="2"/>
              <a:buChar char="v"/>
            </a:pPr>
            <a:r>
              <a:rPr lang="sk-SK" sz="2400" i="1" dirty="0"/>
              <a:t>západní:</a:t>
            </a:r>
          </a:p>
          <a:p>
            <a:pPr marL="742950" lvl="1" indent="-285750">
              <a:buFont typeface="Wingdings" panose="05000000000000000000" pitchFamily="2" charset="2"/>
              <a:buChar char="v"/>
            </a:pPr>
            <a:r>
              <a:rPr lang="sk-SK" sz="2400" i="1" dirty="0"/>
              <a:t>Sv. Augustín</a:t>
            </a:r>
          </a:p>
          <a:p>
            <a:pPr marL="742950" lvl="1" indent="-285750">
              <a:buFont typeface="Wingdings" panose="05000000000000000000" pitchFamily="2" charset="2"/>
              <a:buChar char="v"/>
            </a:pPr>
            <a:r>
              <a:rPr lang="sk-SK" sz="2400" i="1" dirty="0"/>
              <a:t>Sv. Ambróz</a:t>
            </a:r>
          </a:p>
          <a:p>
            <a:pPr marL="742950" lvl="1" indent="-285750">
              <a:buFont typeface="Wingdings" panose="05000000000000000000" pitchFamily="2" charset="2"/>
              <a:buChar char="v"/>
            </a:pPr>
            <a:r>
              <a:rPr lang="sk-SK" sz="2400" i="1"/>
              <a:t>Sv. Hieroným</a:t>
            </a:r>
            <a:r>
              <a:rPr lang="sk-SK" sz="2400" i="1" dirty="0"/>
              <a:t> </a:t>
            </a:r>
          </a:p>
          <a:p>
            <a:pPr marL="742950" lvl="1" indent="-285750">
              <a:buFont typeface="Wingdings" panose="05000000000000000000" pitchFamily="2" charset="2"/>
              <a:buChar char="v"/>
            </a:pPr>
            <a:endParaRPr lang="sk-SK" sz="2400" i="1" dirty="0"/>
          </a:p>
        </p:txBody>
      </p:sp>
    </p:spTree>
    <p:extLst>
      <p:ext uri="{BB962C8B-B14F-4D97-AF65-F5344CB8AC3E}">
        <p14:creationId xmlns:p14="http://schemas.microsoft.com/office/powerpoint/2010/main" val="256723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rtlCol="0"/>
          <a:lstStyle/>
          <a:p>
            <a:pPr rtl="0"/>
            <a:r>
              <a:rPr lang="cs-CZ" dirty="0"/>
              <a:t>I</a:t>
            </a:r>
            <a:r>
              <a:rPr lang="en-US" dirty="0"/>
              <a:t>I</a:t>
            </a:r>
            <a:r>
              <a:rPr lang="cs-CZ" dirty="0"/>
              <a:t>. </a:t>
            </a:r>
            <a:r>
              <a:rPr lang="en-US" dirty="0" err="1"/>
              <a:t>Antická</a:t>
            </a:r>
            <a:r>
              <a:rPr lang="en-US" dirty="0"/>
              <a:t> </a:t>
            </a:r>
            <a:r>
              <a:rPr lang="en-US" dirty="0" err="1"/>
              <a:t>architektúra</a:t>
            </a:r>
            <a:r>
              <a:rPr lang="en-US" dirty="0"/>
              <a:t> </a:t>
            </a:r>
            <a:r>
              <a:rPr lang="en-US" dirty="0" err="1"/>
              <a:t>ako</a:t>
            </a:r>
            <a:r>
              <a:rPr lang="en-US" dirty="0"/>
              <a:t> </a:t>
            </a:r>
            <a:r>
              <a:rPr lang="en-US" dirty="0" err="1"/>
              <a:t>inšpiračný</a:t>
            </a:r>
            <a:r>
              <a:rPr lang="en-US" dirty="0"/>
              <a:t> </a:t>
            </a:r>
            <a:r>
              <a:rPr lang="en-US" dirty="0" err="1"/>
              <a:t>zdroj</a:t>
            </a:r>
            <a:r>
              <a:rPr lang="en-US" dirty="0"/>
              <a:t> </a:t>
            </a:r>
            <a:r>
              <a:rPr lang="en-US" dirty="0" err="1"/>
              <a:t>renesancie</a:t>
            </a:r>
            <a:endParaRPr lang="cs-CZ" dirty="0"/>
          </a:p>
        </p:txBody>
      </p:sp>
    </p:spTree>
    <p:extLst>
      <p:ext uri="{BB962C8B-B14F-4D97-AF65-F5344CB8AC3E}">
        <p14:creationId xmlns:p14="http://schemas.microsoft.com/office/powerpoint/2010/main" val="353379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6DE4E2CF-E66E-488D-87A9-0BBE82640387}"/>
              </a:ext>
            </a:extLst>
          </p:cNvPr>
          <p:cNvSpPr txBox="1"/>
          <p:nvPr/>
        </p:nvSpPr>
        <p:spPr>
          <a:xfrm>
            <a:off x="477788" y="1501056"/>
            <a:ext cx="11377264" cy="923330"/>
          </a:xfrm>
          <a:prstGeom prst="rect">
            <a:avLst/>
          </a:prstGeom>
          <a:noFill/>
        </p:spPr>
        <p:txBody>
          <a:bodyPr wrap="square" rtlCol="0">
            <a:spAutoFit/>
          </a:bodyPr>
          <a:lstStyle/>
          <a:p>
            <a:pPr marL="285750" indent="-285750">
              <a:buFont typeface="Wingdings" panose="05000000000000000000" pitchFamily="2" charset="2"/>
              <a:buChar char="v"/>
            </a:pPr>
            <a:r>
              <a:rPr lang="en-US" dirty="0" err="1"/>
              <a:t>ústredným</a:t>
            </a:r>
            <a:r>
              <a:rPr lang="en-US" dirty="0"/>
              <a:t> </a:t>
            </a:r>
            <a:r>
              <a:rPr lang="en-US" dirty="0" err="1"/>
              <a:t>dejiskom</a:t>
            </a:r>
            <a:r>
              <a:rPr lang="en-US" dirty="0"/>
              <a:t> </a:t>
            </a:r>
            <a:r>
              <a:rPr lang="en-US" dirty="0" err="1"/>
              <a:t>vo</a:t>
            </a:r>
            <a:r>
              <a:rPr lang="en-US" dirty="0"/>
              <a:t> </a:t>
            </a:r>
            <a:r>
              <a:rPr lang="en-US" dirty="0" err="1"/>
              <a:t>vrcholiacom</a:t>
            </a:r>
            <a:r>
              <a:rPr lang="en-US" dirty="0"/>
              <a:t> </a:t>
            </a:r>
            <a:r>
              <a:rPr lang="en-US" dirty="0" err="1"/>
              <a:t>období</a:t>
            </a:r>
            <a:r>
              <a:rPr lang="en-US" dirty="0"/>
              <a:t> </a:t>
            </a:r>
            <a:r>
              <a:rPr lang="en-US" dirty="0" err="1"/>
              <a:t>antiky</a:t>
            </a:r>
            <a:r>
              <a:rPr lang="en-US" dirty="0"/>
              <a:t> </a:t>
            </a:r>
            <a:r>
              <a:rPr lang="en-US" dirty="0" err="1"/>
              <a:t>sa</a:t>
            </a:r>
            <a:r>
              <a:rPr lang="en-US" dirty="0"/>
              <a:t> </a:t>
            </a:r>
            <a:r>
              <a:rPr lang="en-US" dirty="0" err="1"/>
              <a:t>stala</a:t>
            </a:r>
            <a:r>
              <a:rPr lang="en-US" dirty="0"/>
              <a:t> </a:t>
            </a:r>
            <a:r>
              <a:rPr lang="en-US" dirty="0" err="1"/>
              <a:t>staroveká</a:t>
            </a:r>
            <a:r>
              <a:rPr lang="en-US" dirty="0"/>
              <a:t> </a:t>
            </a:r>
            <a:r>
              <a:rPr lang="en-US" dirty="0" err="1"/>
              <a:t>Itália</a:t>
            </a:r>
            <a:r>
              <a:rPr lang="en-US" dirty="0"/>
              <a:t>, </a:t>
            </a:r>
            <a:r>
              <a:rPr lang="en-US" dirty="0" err="1"/>
              <a:t>ktorá</a:t>
            </a:r>
            <a:r>
              <a:rPr lang="en-US" dirty="0"/>
              <a:t> </a:t>
            </a:r>
            <a:r>
              <a:rPr lang="en-US" dirty="0" err="1"/>
              <a:t>hrala</a:t>
            </a:r>
            <a:r>
              <a:rPr lang="en-US" dirty="0"/>
              <a:t> v </a:t>
            </a:r>
            <a:r>
              <a:rPr lang="en-US" dirty="0" err="1"/>
              <a:t>európskom</a:t>
            </a:r>
            <a:r>
              <a:rPr lang="en-US" dirty="0"/>
              <a:t> </a:t>
            </a:r>
            <a:r>
              <a:rPr lang="en-US" dirty="0" err="1"/>
              <a:t>kultúrnom</a:t>
            </a:r>
            <a:r>
              <a:rPr lang="en-US" dirty="0"/>
              <a:t> </a:t>
            </a:r>
            <a:r>
              <a:rPr lang="en-US" dirty="0" err="1"/>
              <a:t>vývoji</a:t>
            </a:r>
            <a:r>
              <a:rPr lang="en-US" dirty="0"/>
              <a:t> </a:t>
            </a:r>
            <a:r>
              <a:rPr lang="en-US" dirty="0" err="1"/>
              <a:t>vždy</a:t>
            </a:r>
            <a:r>
              <a:rPr lang="en-US" dirty="0"/>
              <a:t> </a:t>
            </a:r>
            <a:r>
              <a:rPr lang="en-US" dirty="0" err="1"/>
              <a:t>zásadnú</a:t>
            </a:r>
            <a:r>
              <a:rPr lang="en-US" dirty="0"/>
              <a:t> </a:t>
            </a:r>
            <a:r>
              <a:rPr lang="en-US" dirty="0" err="1"/>
              <a:t>rolu</a:t>
            </a:r>
            <a:endParaRPr lang="en-US" dirty="0"/>
          </a:p>
          <a:p>
            <a:pPr marL="285750" indent="-285750">
              <a:buFont typeface="Wingdings" panose="05000000000000000000" pitchFamily="2" charset="2"/>
              <a:buChar char="v"/>
            </a:pPr>
            <a:r>
              <a:rPr lang="en-US" dirty="0" err="1"/>
              <a:t>umenie</a:t>
            </a:r>
            <a:r>
              <a:rPr lang="en-US" dirty="0"/>
              <a:t> </a:t>
            </a:r>
            <a:r>
              <a:rPr lang="en-US" dirty="0" err="1"/>
              <a:t>Ríma</a:t>
            </a:r>
            <a:r>
              <a:rPr lang="en-US" dirty="0"/>
              <a:t> </a:t>
            </a:r>
            <a:r>
              <a:rPr lang="en-US" dirty="0" err="1"/>
              <a:t>vďačí</a:t>
            </a:r>
            <a:r>
              <a:rPr lang="en-US" dirty="0"/>
              <a:t> za </a:t>
            </a:r>
            <a:r>
              <a:rPr lang="en-US" dirty="0" err="1"/>
              <a:t>svoju</a:t>
            </a:r>
            <a:r>
              <a:rPr lang="en-US" dirty="0"/>
              <a:t> </a:t>
            </a:r>
            <a:r>
              <a:rPr lang="en-US" dirty="0" err="1"/>
              <a:t>veľkoleposť</a:t>
            </a:r>
            <a:r>
              <a:rPr lang="en-US" dirty="0"/>
              <a:t> </a:t>
            </a:r>
            <a:r>
              <a:rPr lang="en-US" dirty="0" err="1"/>
              <a:t>predovšetkým</a:t>
            </a:r>
            <a:r>
              <a:rPr lang="en-US" dirty="0"/>
              <a:t> </a:t>
            </a:r>
            <a:r>
              <a:rPr lang="en-US" dirty="0" err="1"/>
              <a:t>dvom</a:t>
            </a:r>
            <a:r>
              <a:rPr lang="en-US" dirty="0"/>
              <a:t> </a:t>
            </a:r>
            <a:r>
              <a:rPr lang="en-US" dirty="0" err="1"/>
              <a:t>prvotným</a:t>
            </a:r>
            <a:r>
              <a:rPr lang="en-US" dirty="0"/>
              <a:t> </a:t>
            </a:r>
            <a:r>
              <a:rPr lang="en-US" dirty="0" err="1"/>
              <a:t>inšpirátorom</a:t>
            </a:r>
            <a:r>
              <a:rPr lang="en-US" dirty="0"/>
              <a:t> – </a:t>
            </a:r>
            <a:r>
              <a:rPr lang="en-US" dirty="0" err="1"/>
              <a:t>Grékom</a:t>
            </a:r>
            <a:r>
              <a:rPr lang="en-US" dirty="0"/>
              <a:t> a </a:t>
            </a:r>
            <a:r>
              <a:rPr lang="en-US" dirty="0" err="1"/>
              <a:t>Etruskom</a:t>
            </a:r>
            <a:r>
              <a:rPr lang="en-US" dirty="0"/>
              <a:t> </a:t>
            </a:r>
            <a:endParaRPr lang="sk-SK" dirty="0"/>
          </a:p>
        </p:txBody>
      </p:sp>
      <p:pic>
        <p:nvPicPr>
          <p:cNvPr id="4" name="Obrázek 3">
            <a:extLst>
              <a:ext uri="{FF2B5EF4-FFF2-40B4-BE49-F238E27FC236}">
                <a16:creationId xmlns:a16="http://schemas.microsoft.com/office/drawing/2014/main" id="{259ED65A-7756-46CB-AFE3-045645CF91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0037" y="2469161"/>
            <a:ext cx="2407066" cy="3786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Obrázek 5">
            <a:extLst>
              <a:ext uri="{FF2B5EF4-FFF2-40B4-BE49-F238E27FC236}">
                <a16:creationId xmlns:a16="http://schemas.microsoft.com/office/drawing/2014/main" id="{0ADDFDEC-BB7F-4330-B268-5BE9ACCE1E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6420" y="2827127"/>
            <a:ext cx="3212976" cy="32129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1678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883DB009-9575-459E-8880-3168CB8FA3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4012" y="980728"/>
            <a:ext cx="7683044" cy="510291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0894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A1B2D253-50C6-41CB-BB14-6EC62AFD6A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0076" y="904410"/>
            <a:ext cx="6732240" cy="50491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5351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4F17FF6A-5C6B-4DF0-AC03-3C4F075B4B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812" y="548680"/>
            <a:ext cx="4800533" cy="3600400"/>
          </a:xfrm>
          <a:prstGeom prst="rect">
            <a:avLst/>
          </a:prstGeom>
          <a:ln>
            <a:noFill/>
          </a:ln>
          <a:effectLst>
            <a:softEdge rad="112500"/>
          </a:effectLst>
        </p:spPr>
      </p:pic>
      <p:pic>
        <p:nvPicPr>
          <p:cNvPr id="6" name="Obrázek 5">
            <a:extLst>
              <a:ext uri="{FF2B5EF4-FFF2-40B4-BE49-F238E27FC236}">
                <a16:creationId xmlns:a16="http://schemas.microsoft.com/office/drawing/2014/main" id="{96CF5BB6-EB90-419B-9EE8-F8526024C6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4372" y="548680"/>
            <a:ext cx="5637660" cy="3744416"/>
          </a:xfrm>
          <a:prstGeom prst="rect">
            <a:avLst/>
          </a:prstGeom>
          <a:ln>
            <a:noFill/>
          </a:ln>
          <a:effectLst>
            <a:softEdge rad="112500"/>
          </a:effectLst>
        </p:spPr>
      </p:pic>
      <p:pic>
        <p:nvPicPr>
          <p:cNvPr id="8" name="Obrázek 7">
            <a:extLst>
              <a:ext uri="{FF2B5EF4-FFF2-40B4-BE49-F238E27FC236}">
                <a16:creationId xmlns:a16="http://schemas.microsoft.com/office/drawing/2014/main" id="{731B3660-C1FB-4F40-A9D7-5829179321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2483" y="2924944"/>
            <a:ext cx="4283723" cy="3600400"/>
          </a:xfrm>
          <a:prstGeom prst="rect">
            <a:avLst/>
          </a:prstGeom>
          <a:ln>
            <a:noFill/>
          </a:ln>
          <a:effectLst>
            <a:softEdge rad="112500"/>
          </a:effectLst>
        </p:spPr>
      </p:pic>
    </p:spTree>
    <p:extLst>
      <p:ext uri="{BB962C8B-B14F-4D97-AF65-F5344CB8AC3E}">
        <p14:creationId xmlns:p14="http://schemas.microsoft.com/office/powerpoint/2010/main" val="294519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6DE4E2CF-E66E-488D-87A9-0BBE82640387}"/>
              </a:ext>
            </a:extLst>
          </p:cNvPr>
          <p:cNvSpPr txBox="1"/>
          <p:nvPr/>
        </p:nvSpPr>
        <p:spPr>
          <a:xfrm>
            <a:off x="477788" y="1501056"/>
            <a:ext cx="11377264" cy="2862322"/>
          </a:xfrm>
          <a:prstGeom prst="rect">
            <a:avLst/>
          </a:prstGeom>
          <a:noFill/>
        </p:spPr>
        <p:txBody>
          <a:bodyPr wrap="square" rtlCol="0">
            <a:spAutoFit/>
          </a:bodyPr>
          <a:lstStyle/>
          <a:p>
            <a:pPr marL="285750" indent="-285750">
              <a:buFont typeface="Wingdings" panose="05000000000000000000" pitchFamily="2" charset="2"/>
              <a:buChar char="v"/>
            </a:pPr>
            <a:r>
              <a:rPr lang="en-US" dirty="0"/>
              <a:t>Pantheon </a:t>
            </a:r>
            <a:r>
              <a:rPr lang="en-US" dirty="0" err="1"/>
              <a:t>jasne</a:t>
            </a:r>
            <a:r>
              <a:rPr lang="en-US" dirty="0"/>
              <a:t> </a:t>
            </a:r>
            <a:r>
              <a:rPr lang="en-US" dirty="0" err="1"/>
              <a:t>dokazuje</a:t>
            </a:r>
            <a:r>
              <a:rPr lang="en-US" dirty="0"/>
              <a:t> </a:t>
            </a:r>
            <a:r>
              <a:rPr lang="en-US" dirty="0" err="1"/>
              <a:t>podstatný</a:t>
            </a:r>
            <a:r>
              <a:rPr lang="en-US" dirty="0"/>
              <a:t> </a:t>
            </a:r>
            <a:r>
              <a:rPr lang="en-US" dirty="0" err="1"/>
              <a:t>rozdiel</a:t>
            </a:r>
            <a:r>
              <a:rPr lang="en-US" dirty="0"/>
              <a:t> </a:t>
            </a:r>
            <a:r>
              <a:rPr lang="en-US" dirty="0" err="1"/>
              <a:t>medzi</a:t>
            </a:r>
            <a:r>
              <a:rPr lang="en-US" dirty="0"/>
              <a:t> </a:t>
            </a:r>
            <a:r>
              <a:rPr lang="en-US" dirty="0" err="1"/>
              <a:t>gréckou</a:t>
            </a:r>
            <a:r>
              <a:rPr lang="en-US" dirty="0"/>
              <a:t> a </a:t>
            </a:r>
            <a:r>
              <a:rPr lang="en-US" dirty="0" err="1"/>
              <a:t>rímskou</a:t>
            </a:r>
            <a:r>
              <a:rPr lang="en-US" dirty="0"/>
              <a:t> </a:t>
            </a:r>
            <a:r>
              <a:rPr lang="en-US" dirty="0" err="1"/>
              <a:t>architektúrou</a:t>
            </a:r>
            <a:r>
              <a:rPr lang="en-US" dirty="0"/>
              <a:t> - </a:t>
            </a:r>
            <a:r>
              <a:rPr lang="en-US" dirty="0" err="1"/>
              <a:t>zatiaľ</a:t>
            </a:r>
            <a:r>
              <a:rPr lang="en-US" dirty="0"/>
              <a:t> </a:t>
            </a:r>
            <a:r>
              <a:rPr lang="en-US" dirty="0" err="1"/>
              <a:t>čo</a:t>
            </a:r>
            <a:r>
              <a:rPr lang="en-US" dirty="0"/>
              <a:t> </a:t>
            </a:r>
            <a:r>
              <a:rPr lang="en-US" dirty="0" err="1"/>
              <a:t>sa</a:t>
            </a:r>
            <a:r>
              <a:rPr lang="en-US" dirty="0"/>
              <a:t> </a:t>
            </a:r>
            <a:r>
              <a:rPr lang="en-US" dirty="0" err="1"/>
              <a:t>grécka</a:t>
            </a:r>
            <a:r>
              <a:rPr lang="en-US" dirty="0"/>
              <a:t> </a:t>
            </a:r>
            <a:r>
              <a:rPr lang="en-US" dirty="0" err="1"/>
              <a:t>zameriavala</a:t>
            </a:r>
            <a:r>
              <a:rPr lang="en-US" dirty="0"/>
              <a:t> </a:t>
            </a:r>
            <a:r>
              <a:rPr lang="en-US" dirty="0" err="1"/>
              <a:t>čisto</a:t>
            </a:r>
            <a:r>
              <a:rPr lang="en-US" dirty="0"/>
              <a:t> </a:t>
            </a:r>
            <a:r>
              <a:rPr lang="en-US" dirty="0" err="1"/>
              <a:t>na</a:t>
            </a:r>
            <a:r>
              <a:rPr lang="en-US" dirty="0"/>
              <a:t> </a:t>
            </a:r>
            <a:r>
              <a:rPr lang="en-US" dirty="0" err="1"/>
              <a:t>pohľad</a:t>
            </a:r>
            <a:r>
              <a:rPr lang="en-US" dirty="0"/>
              <a:t> </a:t>
            </a:r>
            <a:r>
              <a:rPr lang="en-US" dirty="0" err="1"/>
              <a:t>zvonku</a:t>
            </a:r>
            <a:r>
              <a:rPr lang="en-US" dirty="0"/>
              <a:t>, </a:t>
            </a:r>
            <a:r>
              <a:rPr lang="en-US" dirty="0" err="1"/>
              <a:t>rímska</a:t>
            </a:r>
            <a:r>
              <a:rPr lang="en-US" dirty="0"/>
              <a:t> </a:t>
            </a:r>
            <a:r>
              <a:rPr lang="en-US" dirty="0" err="1"/>
              <a:t>sa</a:t>
            </a:r>
            <a:r>
              <a:rPr lang="en-US" dirty="0"/>
              <a:t> </a:t>
            </a:r>
            <a:r>
              <a:rPr lang="en-US" dirty="0" err="1"/>
              <a:t>usilovala</a:t>
            </a:r>
            <a:r>
              <a:rPr lang="en-US" dirty="0"/>
              <a:t> </a:t>
            </a:r>
            <a:r>
              <a:rPr lang="en-US" dirty="0" err="1"/>
              <a:t>aj</a:t>
            </a:r>
            <a:r>
              <a:rPr lang="en-US" dirty="0"/>
              <a:t> o </a:t>
            </a:r>
            <a:r>
              <a:rPr lang="en-US" dirty="0" err="1"/>
              <a:t>vytvorenie</a:t>
            </a:r>
            <a:r>
              <a:rPr lang="en-US" dirty="0"/>
              <a:t> </a:t>
            </a:r>
            <a:r>
              <a:rPr lang="en-US" dirty="0" err="1"/>
              <a:t>jednotného</a:t>
            </a:r>
            <a:r>
              <a:rPr lang="en-US" dirty="0"/>
              <a:t> </a:t>
            </a:r>
            <a:r>
              <a:rPr lang="en-US" dirty="0" err="1"/>
              <a:t>vnútorného</a:t>
            </a:r>
            <a:r>
              <a:rPr lang="en-US" dirty="0"/>
              <a:t> </a:t>
            </a:r>
            <a:r>
              <a:rPr lang="en-US" dirty="0" err="1"/>
              <a:t>priestoru</a:t>
            </a:r>
            <a:r>
              <a:rPr lang="en-US" dirty="0"/>
              <a:t> </a:t>
            </a:r>
          </a:p>
          <a:p>
            <a:pPr marL="285750" indent="-285750">
              <a:buFont typeface="Wingdings" panose="05000000000000000000" pitchFamily="2" charset="2"/>
              <a:buChar char="v"/>
            </a:pPr>
            <a:r>
              <a:rPr lang="en-US" dirty="0" err="1"/>
              <a:t>tento</a:t>
            </a:r>
            <a:r>
              <a:rPr lang="en-US" dirty="0"/>
              <a:t> </a:t>
            </a:r>
            <a:r>
              <a:rPr lang="en-US" dirty="0" err="1"/>
              <a:t>chrám</a:t>
            </a:r>
            <a:r>
              <a:rPr lang="en-US" dirty="0"/>
              <a:t> </a:t>
            </a:r>
            <a:r>
              <a:rPr lang="en-US" dirty="0" err="1"/>
              <a:t>bohov</a:t>
            </a:r>
            <a:r>
              <a:rPr lang="en-US" dirty="0"/>
              <a:t> </a:t>
            </a:r>
            <a:r>
              <a:rPr lang="en-US" dirty="0" err="1"/>
              <a:t>na</a:t>
            </a:r>
            <a:r>
              <a:rPr lang="en-US" dirty="0"/>
              <a:t> </a:t>
            </a:r>
            <a:r>
              <a:rPr lang="en-US" dirty="0" err="1"/>
              <a:t>prvý</a:t>
            </a:r>
            <a:r>
              <a:rPr lang="en-US" dirty="0"/>
              <a:t> </a:t>
            </a:r>
            <a:r>
              <a:rPr lang="en-US" dirty="0" err="1"/>
              <a:t>pohľad</a:t>
            </a:r>
            <a:r>
              <a:rPr lang="en-US" dirty="0"/>
              <a:t> </a:t>
            </a:r>
            <a:r>
              <a:rPr lang="en-US" dirty="0" err="1"/>
              <a:t>zvonku</a:t>
            </a:r>
            <a:r>
              <a:rPr lang="en-US" dirty="0"/>
              <a:t> </a:t>
            </a:r>
            <a:r>
              <a:rPr lang="en-US" dirty="0" err="1"/>
              <a:t>diváka</a:t>
            </a:r>
            <a:r>
              <a:rPr lang="en-US" dirty="0"/>
              <a:t> </a:t>
            </a:r>
            <a:r>
              <a:rPr lang="en-US" dirty="0" err="1"/>
              <a:t>neohromí</a:t>
            </a:r>
            <a:r>
              <a:rPr lang="en-US" dirty="0"/>
              <a:t>, </a:t>
            </a:r>
            <a:r>
              <a:rPr lang="en-US" dirty="0" err="1"/>
              <a:t>pôsobí</a:t>
            </a:r>
            <a:r>
              <a:rPr lang="en-US" dirty="0"/>
              <a:t> </a:t>
            </a:r>
            <a:r>
              <a:rPr lang="en-US" dirty="0" err="1"/>
              <a:t>nesúrodo</a:t>
            </a:r>
            <a:r>
              <a:rPr lang="en-US" dirty="0"/>
              <a:t>, </a:t>
            </a:r>
            <a:r>
              <a:rPr lang="en-US" dirty="0" err="1"/>
              <a:t>čo</a:t>
            </a:r>
            <a:r>
              <a:rPr lang="en-US" dirty="0"/>
              <a:t> </a:t>
            </a:r>
            <a:r>
              <a:rPr lang="en-US" dirty="0" err="1"/>
              <a:t>avšak</a:t>
            </a:r>
            <a:r>
              <a:rPr lang="en-US" dirty="0"/>
              <a:t> </a:t>
            </a:r>
            <a:r>
              <a:rPr lang="en-US" dirty="0" err="1"/>
              <a:t>môže</a:t>
            </a:r>
            <a:r>
              <a:rPr lang="en-US" dirty="0"/>
              <a:t> </a:t>
            </a:r>
            <a:r>
              <a:rPr lang="en-US" dirty="0" err="1"/>
              <a:t>byť</a:t>
            </a:r>
            <a:r>
              <a:rPr lang="en-US" dirty="0"/>
              <a:t> </a:t>
            </a:r>
            <a:r>
              <a:rPr lang="en-US" dirty="0" err="1"/>
              <a:t>spôsobené</a:t>
            </a:r>
            <a:r>
              <a:rPr lang="en-US" dirty="0"/>
              <a:t> </a:t>
            </a:r>
            <a:r>
              <a:rPr lang="en-US" dirty="0" err="1"/>
              <a:t>viacerými</a:t>
            </a:r>
            <a:r>
              <a:rPr lang="en-US" dirty="0"/>
              <a:t> </a:t>
            </a:r>
            <a:r>
              <a:rPr lang="en-US" dirty="0" err="1"/>
              <a:t>etapami</a:t>
            </a:r>
            <a:r>
              <a:rPr lang="en-US" dirty="0"/>
              <a:t> </a:t>
            </a:r>
            <a:r>
              <a:rPr lang="en-US" dirty="0" err="1"/>
              <a:t>výstavby</a:t>
            </a:r>
            <a:endParaRPr lang="en-US" dirty="0"/>
          </a:p>
          <a:p>
            <a:pPr marL="285750" indent="-285750">
              <a:buFont typeface="Wingdings" panose="05000000000000000000" pitchFamily="2" charset="2"/>
              <a:buChar char="v"/>
            </a:pPr>
            <a:r>
              <a:rPr lang="en-US" dirty="0" err="1"/>
              <a:t>hoci</a:t>
            </a:r>
            <a:r>
              <a:rPr lang="en-US" dirty="0"/>
              <a:t> </a:t>
            </a:r>
            <a:r>
              <a:rPr lang="en-US" dirty="0" err="1"/>
              <a:t>vyrástol</a:t>
            </a:r>
            <a:r>
              <a:rPr lang="en-US" dirty="0"/>
              <a:t> </a:t>
            </a:r>
            <a:r>
              <a:rPr lang="en-US" dirty="0" err="1"/>
              <a:t>na</a:t>
            </a:r>
            <a:r>
              <a:rPr lang="en-US" dirty="0"/>
              <a:t> </a:t>
            </a:r>
            <a:r>
              <a:rPr lang="en-US" dirty="0" err="1"/>
              <a:t>tradičných</a:t>
            </a:r>
            <a:r>
              <a:rPr lang="en-US" dirty="0"/>
              <a:t> </a:t>
            </a:r>
            <a:r>
              <a:rPr lang="en-US" dirty="0" err="1"/>
              <a:t>modeloch</a:t>
            </a:r>
            <a:r>
              <a:rPr lang="en-US" dirty="0"/>
              <a:t>, </a:t>
            </a:r>
            <a:r>
              <a:rPr lang="en-US" dirty="0" err="1"/>
              <a:t>nebol</a:t>
            </a:r>
            <a:r>
              <a:rPr lang="en-US" dirty="0"/>
              <a:t> to </a:t>
            </a:r>
            <a:r>
              <a:rPr lang="en-US" dirty="0" err="1"/>
              <a:t>typický</a:t>
            </a:r>
            <a:r>
              <a:rPr lang="en-US" dirty="0"/>
              <a:t> </a:t>
            </a:r>
            <a:r>
              <a:rPr lang="en-US" dirty="0" err="1"/>
              <a:t>rímsky</a:t>
            </a:r>
            <a:r>
              <a:rPr lang="en-US" dirty="0"/>
              <a:t> </a:t>
            </a:r>
            <a:r>
              <a:rPr lang="en-US" dirty="0" err="1"/>
              <a:t>chrám</a:t>
            </a:r>
            <a:r>
              <a:rPr lang="en-US" dirty="0"/>
              <a:t>, mal </a:t>
            </a:r>
            <a:r>
              <a:rPr lang="en-US" dirty="0" err="1"/>
              <a:t>unikátny</a:t>
            </a:r>
            <a:r>
              <a:rPr lang="en-US" dirty="0"/>
              <a:t> </a:t>
            </a:r>
            <a:r>
              <a:rPr lang="en-US" dirty="0" err="1"/>
              <a:t>výzor</a:t>
            </a:r>
            <a:r>
              <a:rPr lang="en-US" dirty="0"/>
              <a:t> a je </a:t>
            </a:r>
            <a:r>
              <a:rPr lang="en-US" dirty="0" err="1"/>
              <a:t>vyvrcholením</a:t>
            </a:r>
            <a:r>
              <a:rPr lang="en-US" dirty="0"/>
              <a:t> </a:t>
            </a:r>
            <a:r>
              <a:rPr lang="en-US" dirty="0" err="1"/>
              <a:t>typickej</a:t>
            </a:r>
            <a:r>
              <a:rPr lang="en-US" dirty="0"/>
              <a:t> </a:t>
            </a:r>
            <a:r>
              <a:rPr lang="en-US" dirty="0" err="1"/>
              <a:t>rímskej</a:t>
            </a:r>
            <a:r>
              <a:rPr lang="en-US" dirty="0"/>
              <a:t> </a:t>
            </a:r>
            <a:r>
              <a:rPr lang="en-US" dirty="0" err="1"/>
              <a:t>architektúry</a:t>
            </a:r>
            <a:r>
              <a:rPr lang="en-US" dirty="0"/>
              <a:t> </a:t>
            </a:r>
          </a:p>
          <a:p>
            <a:pPr marL="285750" indent="-285750">
              <a:buFont typeface="Wingdings" panose="05000000000000000000" pitchFamily="2" charset="2"/>
              <a:buChar char="v"/>
            </a:pPr>
            <a:r>
              <a:rPr lang="en-US" dirty="0" err="1"/>
              <a:t>dá</a:t>
            </a:r>
            <a:r>
              <a:rPr lang="en-US" dirty="0"/>
              <a:t> </a:t>
            </a:r>
            <a:r>
              <a:rPr lang="en-US" dirty="0" err="1"/>
              <a:t>sa</a:t>
            </a:r>
            <a:r>
              <a:rPr lang="en-US" dirty="0"/>
              <a:t> </a:t>
            </a:r>
            <a:r>
              <a:rPr lang="en-US" dirty="0" err="1"/>
              <a:t>povedať</a:t>
            </a:r>
            <a:r>
              <a:rPr lang="en-US" dirty="0"/>
              <a:t>, </a:t>
            </a:r>
            <a:r>
              <a:rPr lang="en-US" dirty="0" err="1"/>
              <a:t>že</a:t>
            </a:r>
            <a:r>
              <a:rPr lang="en-US" dirty="0"/>
              <a:t> je </a:t>
            </a:r>
            <a:r>
              <a:rPr lang="en-US" dirty="0" err="1"/>
              <a:t>modelom</a:t>
            </a:r>
            <a:r>
              <a:rPr lang="en-US" dirty="0"/>
              <a:t>, </a:t>
            </a:r>
            <a:r>
              <a:rPr lang="en-US" dirty="0" err="1"/>
              <a:t>na</a:t>
            </a:r>
            <a:r>
              <a:rPr lang="en-US" dirty="0"/>
              <a:t> </a:t>
            </a:r>
            <a:r>
              <a:rPr lang="en-US" dirty="0" err="1"/>
              <a:t>ktorom</a:t>
            </a:r>
            <a:r>
              <a:rPr lang="en-US" dirty="0"/>
              <a:t> </a:t>
            </a:r>
            <a:r>
              <a:rPr lang="en-US" dirty="0" err="1"/>
              <a:t>sa</a:t>
            </a:r>
            <a:r>
              <a:rPr lang="en-US" dirty="0"/>
              <a:t> </a:t>
            </a:r>
            <a:r>
              <a:rPr lang="en-US" dirty="0" err="1"/>
              <a:t>učili</a:t>
            </a:r>
            <a:r>
              <a:rPr lang="en-US" dirty="0"/>
              <a:t> </a:t>
            </a:r>
            <a:r>
              <a:rPr lang="en-US" dirty="0" err="1"/>
              <a:t>práve</a:t>
            </a:r>
            <a:r>
              <a:rPr lang="en-US" dirty="0"/>
              <a:t> </a:t>
            </a:r>
            <a:r>
              <a:rPr lang="en-US" dirty="0" err="1"/>
              <a:t>aj</a:t>
            </a:r>
            <a:r>
              <a:rPr lang="en-US" dirty="0"/>
              <a:t> </a:t>
            </a:r>
            <a:r>
              <a:rPr lang="en-US" dirty="0" err="1"/>
              <a:t>renesanční</a:t>
            </a:r>
            <a:r>
              <a:rPr lang="en-US" dirty="0"/>
              <a:t> </a:t>
            </a:r>
            <a:r>
              <a:rPr lang="en-US" dirty="0" err="1"/>
              <a:t>architekti</a:t>
            </a:r>
            <a:endParaRPr lang="en-US" dirty="0"/>
          </a:p>
          <a:p>
            <a:pPr marL="285750" indent="-285750">
              <a:buFont typeface="Wingdings" panose="05000000000000000000" pitchFamily="2" charset="2"/>
              <a:buChar char="v"/>
            </a:pPr>
            <a:r>
              <a:rPr lang="en-US" dirty="0" err="1"/>
              <a:t>jeho</a:t>
            </a:r>
            <a:r>
              <a:rPr lang="en-US" dirty="0"/>
              <a:t> </a:t>
            </a:r>
            <a:r>
              <a:rPr lang="en-US" dirty="0" err="1"/>
              <a:t>kupola</a:t>
            </a:r>
            <a:r>
              <a:rPr lang="en-US" dirty="0"/>
              <a:t> </a:t>
            </a:r>
            <a:r>
              <a:rPr lang="en-US" dirty="0" err="1"/>
              <a:t>sa</a:t>
            </a:r>
            <a:r>
              <a:rPr lang="en-US" dirty="0"/>
              <a:t> </a:t>
            </a:r>
            <a:r>
              <a:rPr lang="en-US" dirty="0" err="1"/>
              <a:t>pokladá</a:t>
            </a:r>
            <a:r>
              <a:rPr lang="en-US" dirty="0"/>
              <a:t> za </a:t>
            </a:r>
            <a:r>
              <a:rPr lang="en-US" dirty="0" err="1"/>
              <a:t>najdokonalejšiu</a:t>
            </a:r>
            <a:r>
              <a:rPr lang="en-US" dirty="0"/>
              <a:t> </a:t>
            </a:r>
            <a:r>
              <a:rPr lang="en-US" dirty="0" err="1"/>
              <a:t>antickú</a:t>
            </a:r>
            <a:r>
              <a:rPr lang="en-US" dirty="0"/>
              <a:t> </a:t>
            </a:r>
            <a:r>
              <a:rPr lang="en-US" dirty="0" err="1"/>
              <a:t>kupolu</a:t>
            </a:r>
            <a:r>
              <a:rPr lang="en-US" dirty="0"/>
              <a:t> a pre </a:t>
            </a:r>
            <a:r>
              <a:rPr lang="en-US" dirty="0" err="1"/>
              <a:t>nasledujúcich</a:t>
            </a:r>
            <a:r>
              <a:rPr lang="en-US" dirty="0"/>
              <a:t> </a:t>
            </a:r>
            <a:r>
              <a:rPr lang="en-US" dirty="0" err="1"/>
              <a:t>tisíc</a:t>
            </a:r>
            <a:r>
              <a:rPr lang="en-US" dirty="0"/>
              <a:t> </a:t>
            </a:r>
            <a:r>
              <a:rPr lang="en-US" dirty="0" err="1"/>
              <a:t>rokov</a:t>
            </a:r>
            <a:r>
              <a:rPr lang="en-US" dirty="0"/>
              <a:t> to bola </a:t>
            </a:r>
            <a:r>
              <a:rPr lang="en-US" dirty="0" err="1"/>
              <a:t>vôbec</a:t>
            </a:r>
            <a:r>
              <a:rPr lang="en-US" dirty="0"/>
              <a:t> </a:t>
            </a:r>
            <a:r>
              <a:rPr lang="en-US" dirty="0" err="1"/>
              <a:t>najväčšia</a:t>
            </a:r>
            <a:r>
              <a:rPr lang="en-US" dirty="0"/>
              <a:t> </a:t>
            </a:r>
            <a:r>
              <a:rPr lang="en-US" dirty="0" err="1"/>
              <a:t>kupola</a:t>
            </a:r>
            <a:endParaRPr lang="en-US" dirty="0"/>
          </a:p>
          <a:p>
            <a:pPr marL="285750" indent="-285750">
              <a:buFont typeface="Wingdings" panose="05000000000000000000" pitchFamily="2" charset="2"/>
              <a:buChar char="v"/>
            </a:pPr>
            <a:r>
              <a:rPr lang="en-US" dirty="0" err="1"/>
              <a:t>renesanční</a:t>
            </a:r>
            <a:r>
              <a:rPr lang="en-US" dirty="0"/>
              <a:t> </a:t>
            </a:r>
            <a:r>
              <a:rPr lang="en-US" dirty="0" err="1"/>
              <a:t>architekti</a:t>
            </a:r>
            <a:r>
              <a:rPr lang="en-US" dirty="0"/>
              <a:t> </a:t>
            </a:r>
            <a:r>
              <a:rPr lang="en-US" dirty="0" err="1"/>
              <a:t>súperili</a:t>
            </a:r>
            <a:r>
              <a:rPr lang="en-US" dirty="0"/>
              <a:t> s </a:t>
            </a:r>
            <a:r>
              <a:rPr lang="en-US" dirty="0" err="1"/>
              <a:t>dielami</a:t>
            </a:r>
            <a:r>
              <a:rPr lang="en-US" dirty="0"/>
              <a:t> </a:t>
            </a:r>
            <a:r>
              <a:rPr lang="en-US" dirty="0" err="1"/>
              <a:t>svojich</a:t>
            </a:r>
            <a:r>
              <a:rPr lang="en-US" dirty="0"/>
              <a:t> </a:t>
            </a:r>
            <a:r>
              <a:rPr lang="en-US" dirty="0" err="1"/>
              <a:t>antických</a:t>
            </a:r>
            <a:r>
              <a:rPr lang="en-US" dirty="0"/>
              <a:t> </a:t>
            </a:r>
            <a:r>
              <a:rPr lang="en-US" dirty="0" err="1"/>
              <a:t>kolegov</a:t>
            </a:r>
            <a:endParaRPr lang="en-US" dirty="0"/>
          </a:p>
        </p:txBody>
      </p:sp>
    </p:spTree>
    <p:extLst>
      <p:ext uri="{BB962C8B-B14F-4D97-AF65-F5344CB8AC3E}">
        <p14:creationId xmlns:p14="http://schemas.microsoft.com/office/powerpoint/2010/main" val="355290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F7C1FA03-9B8C-43F3-8FC3-2C817CD149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2284" y="823401"/>
            <a:ext cx="6546473" cy="49098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Obrázek 5">
            <a:extLst>
              <a:ext uri="{FF2B5EF4-FFF2-40B4-BE49-F238E27FC236}">
                <a16:creationId xmlns:a16="http://schemas.microsoft.com/office/drawing/2014/main" id="{F9BF76E9-7F77-4447-A136-FBC335B952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096" y="823401"/>
            <a:ext cx="3759882" cy="5013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621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18882" y="260648"/>
            <a:ext cx="9751060" cy="764952"/>
          </a:xfrm>
        </p:spPr>
        <p:txBody>
          <a:bodyPr rtlCol="0"/>
          <a:lstStyle/>
          <a:p>
            <a:pPr algn="ctr"/>
            <a:r>
              <a:rPr lang="sk-SK" b="1" dirty="0" err="1"/>
              <a:t>Diocletianus</a:t>
            </a:r>
            <a:r>
              <a:rPr lang="sk-SK" b="1" dirty="0"/>
              <a:t> (284-305)</a:t>
            </a:r>
            <a:endParaRPr lang="cs-CZ" b="1" dirty="0"/>
          </a:p>
        </p:txBody>
      </p:sp>
      <p:sp>
        <p:nvSpPr>
          <p:cNvPr id="7" name="TextovéPole 6">
            <a:extLst>
              <a:ext uri="{FF2B5EF4-FFF2-40B4-BE49-F238E27FC236}">
                <a16:creationId xmlns:a16="http://schemas.microsoft.com/office/drawing/2014/main" id="{6DE4E2CF-E66E-488D-87A9-0BBE82640387}"/>
              </a:ext>
            </a:extLst>
          </p:cNvPr>
          <p:cNvSpPr txBox="1"/>
          <p:nvPr/>
        </p:nvSpPr>
        <p:spPr>
          <a:xfrm>
            <a:off x="477788" y="1124744"/>
            <a:ext cx="11233248" cy="2831544"/>
          </a:xfrm>
          <a:prstGeom prst="rect">
            <a:avLst/>
          </a:prstGeom>
          <a:noFill/>
        </p:spPr>
        <p:txBody>
          <a:bodyPr wrap="square" rtlCol="0">
            <a:spAutoFit/>
          </a:bodyPr>
          <a:lstStyle/>
          <a:p>
            <a:pPr marL="171450" indent="-171450">
              <a:buFont typeface="Wingdings" panose="05000000000000000000" pitchFamily="2" charset="2"/>
              <a:buChar char="v"/>
            </a:pPr>
            <a:r>
              <a:rPr lang="sk-SK" sz="1400" dirty="0" err="1"/>
              <a:t>Diocletianus</a:t>
            </a:r>
            <a:r>
              <a:rPr lang="sk-SK" sz="1400" dirty="0"/>
              <a:t>, cisár vládnuci v rokoch 284 – 305, za vlády, ktorého sa začína obdobie rímskych dejín označované ako </a:t>
            </a:r>
            <a:r>
              <a:rPr lang="sk-SK" sz="1400" dirty="0" err="1"/>
              <a:t>dominát</a:t>
            </a:r>
            <a:r>
              <a:rPr lang="sk-SK" sz="1400" dirty="0"/>
              <a:t>, novým pomerom prispôsobil vnútornú štruktúru ríše</a:t>
            </a:r>
          </a:p>
          <a:p>
            <a:pPr marL="171450" indent="-171450">
              <a:buFont typeface="Wingdings" panose="05000000000000000000" pitchFamily="2" charset="2"/>
              <a:buChar char="v"/>
            </a:pPr>
            <a:r>
              <a:rPr lang="sk-SK" sz="1400" dirty="0"/>
              <a:t>zaviedol nový nástupnícky rád zvaný </a:t>
            </a:r>
            <a:r>
              <a:rPr lang="sk-SK" sz="1400" dirty="0" err="1"/>
              <a:t>tetrarchia</a:t>
            </a:r>
            <a:r>
              <a:rPr lang="sk-SK" sz="1400" dirty="0"/>
              <a:t> </a:t>
            </a:r>
          </a:p>
          <a:p>
            <a:pPr marL="171450" indent="-171450">
              <a:buFont typeface="Wingdings" panose="05000000000000000000" pitchFamily="2" charset="2"/>
              <a:buChar char="v"/>
            </a:pPr>
            <a:r>
              <a:rPr lang="sk-SK" sz="1400" dirty="0"/>
              <a:t>tým, že Rimania anektovali ďalšie územia, zároveň preberali aj ich náboženstvá - rímske božstvá boli zmiešané s gréckymi alebo až s božstvami Orientu</a:t>
            </a:r>
          </a:p>
          <a:p>
            <a:pPr marL="171450" indent="-171450">
              <a:buFont typeface="Wingdings" panose="05000000000000000000" pitchFamily="2" charset="2"/>
              <a:buChar char="v"/>
            </a:pPr>
            <a:r>
              <a:rPr lang="sk-SK" sz="1400" dirty="0" err="1"/>
              <a:t>Diocletianus</a:t>
            </a:r>
            <a:r>
              <a:rPr lang="sk-SK" sz="1400" dirty="0"/>
              <a:t> sa teda, ako veľmi konzervatívny veriaci, snažil o dosiahnutie náboženskej jednoty celého rímskeho impéria, čo vyústilo do rozsiahleho prenasledovania kresťanov, ktorí sa stali jeho hlavným konkurentom</a:t>
            </a:r>
          </a:p>
          <a:p>
            <a:pPr marL="628650" lvl="1" indent="-171450">
              <a:buFont typeface="Wingdings" panose="05000000000000000000" pitchFamily="2" charset="2"/>
              <a:buChar char="v"/>
            </a:pPr>
            <a:r>
              <a:rPr lang="sk-SK" sz="1400" dirty="0"/>
              <a:t>kresťania sa na štátnom kulte nezúčastňovali, neplnili si teda občiansku povinnosť, začali ich pokladať za nepriateľov štátu, podozrivých, vlastizradcov (cisár bol za </a:t>
            </a:r>
            <a:r>
              <a:rPr lang="sk-SK" sz="1400" dirty="0" err="1"/>
              <a:t>dominátu</a:t>
            </a:r>
            <a:r>
              <a:rPr lang="sk-SK" sz="1400" dirty="0"/>
              <a:t> jediný zákonodarcom a najvyšším sudcom, on rozhodoval o vojne a mieri a mal aj právomoc kontrolovať všetko náboženské dianie)</a:t>
            </a:r>
          </a:p>
          <a:p>
            <a:pPr marL="628650" lvl="1" indent="-171450">
              <a:buFont typeface="Wingdings" panose="05000000000000000000" pitchFamily="2" charset="2"/>
              <a:buChar char="v"/>
            </a:pPr>
            <a:r>
              <a:rPr lang="sk-SK" sz="1400" dirty="0"/>
              <a:t>svojím postojom urážali staré rímske pohanské náboženstvo</a:t>
            </a:r>
          </a:p>
          <a:p>
            <a:endParaRPr lang="sk-SK" sz="1200" dirty="0"/>
          </a:p>
          <a:p>
            <a:endParaRPr lang="sk-SK" sz="1200" dirty="0"/>
          </a:p>
        </p:txBody>
      </p:sp>
      <p:sp>
        <p:nvSpPr>
          <p:cNvPr id="3" name="TextovéPole 2">
            <a:extLst>
              <a:ext uri="{FF2B5EF4-FFF2-40B4-BE49-F238E27FC236}">
                <a16:creationId xmlns:a16="http://schemas.microsoft.com/office/drawing/2014/main" id="{50D36989-4706-4626-9071-78AC0012B2C7}"/>
              </a:ext>
            </a:extLst>
          </p:cNvPr>
          <p:cNvSpPr txBox="1"/>
          <p:nvPr/>
        </p:nvSpPr>
        <p:spPr>
          <a:xfrm>
            <a:off x="1053852" y="3717032"/>
            <a:ext cx="9793088" cy="1354217"/>
          </a:xfrm>
          <a:prstGeom prst="rect">
            <a:avLst/>
          </a:prstGeom>
          <a:noFill/>
        </p:spPr>
        <p:txBody>
          <a:bodyPr wrap="square" rtlCol="0">
            <a:spAutoFit/>
          </a:bodyPr>
          <a:lstStyle/>
          <a:p>
            <a:r>
              <a:rPr lang="sk-SK" sz="1600" dirty="0"/>
              <a:t>Cirkevný historik </a:t>
            </a:r>
            <a:r>
              <a:rPr lang="sk-SK" sz="1600" dirty="0" err="1"/>
              <a:t>Eusebius</a:t>
            </a:r>
            <a:r>
              <a:rPr lang="sk-SK" sz="1600" dirty="0"/>
              <a:t> píše : </a:t>
            </a:r>
            <a:r>
              <a:rPr lang="sk-SK" sz="1600" b="1" i="1" dirty="0"/>
              <a:t>„Na vlastné oči sme videli, ako sú strhávané Božie domy a do základov zbúrané, jak božské a sväté Písma sú na verejných priestranstvách hádzané do ohňa. Všade boli vyvesené cisárske edikty prikazujúce zbúrať do základov kostoly a sväté knihy hodiť do ohňa. Podriadení úradníci, ktorí trvali na vyznávaní kresťanskej viery mali stratiť slobodu.“</a:t>
            </a:r>
          </a:p>
          <a:p>
            <a:endParaRPr lang="sk-SK" dirty="0"/>
          </a:p>
        </p:txBody>
      </p:sp>
      <p:sp>
        <p:nvSpPr>
          <p:cNvPr id="4" name="TextovéPole 3">
            <a:extLst>
              <a:ext uri="{FF2B5EF4-FFF2-40B4-BE49-F238E27FC236}">
                <a16:creationId xmlns:a16="http://schemas.microsoft.com/office/drawing/2014/main" id="{49EABC01-EDC1-4FF1-A175-AF5F918E1458}"/>
              </a:ext>
            </a:extLst>
          </p:cNvPr>
          <p:cNvSpPr txBox="1"/>
          <p:nvPr/>
        </p:nvSpPr>
        <p:spPr>
          <a:xfrm>
            <a:off x="477788" y="4970084"/>
            <a:ext cx="10009112" cy="1661993"/>
          </a:xfrm>
          <a:prstGeom prst="rect">
            <a:avLst/>
          </a:prstGeom>
          <a:noFill/>
        </p:spPr>
        <p:txBody>
          <a:bodyPr wrap="square" rtlCol="0">
            <a:spAutoFit/>
          </a:bodyPr>
          <a:lstStyle/>
          <a:p>
            <a:pPr marL="171450" indent="-171450">
              <a:buFont typeface="Wingdings" panose="05000000000000000000" pitchFamily="2" charset="2"/>
              <a:buChar char="v"/>
            </a:pPr>
            <a:r>
              <a:rPr lang="sk-SK" sz="1400" dirty="0"/>
              <a:t>na sklonku </a:t>
            </a:r>
            <a:r>
              <a:rPr lang="sk-SK" sz="1400" dirty="0" err="1"/>
              <a:t>Diocletianovej</a:t>
            </a:r>
            <a:r>
              <a:rPr lang="sk-SK" sz="1400" dirty="0"/>
              <a:t> vlády, v roku 303, začala prvá veľká vlna prenasledovania kresťanov v období vládnutia </a:t>
            </a:r>
            <a:r>
              <a:rPr lang="sk-SK" sz="1400" dirty="0" err="1"/>
              <a:t>tetrarchov</a:t>
            </a:r>
            <a:endParaRPr lang="sk-SK" sz="1400" dirty="0"/>
          </a:p>
          <a:p>
            <a:pPr marL="171450" indent="-171450">
              <a:buFont typeface="Wingdings" panose="05000000000000000000" pitchFamily="2" charset="2"/>
              <a:buChar char="v"/>
            </a:pPr>
            <a:r>
              <a:rPr lang="sk-SK" sz="1400" dirty="0"/>
              <a:t>vydané boli v tomto roku tri edikty, štvrtý tzv. krvavý, v roku 304</a:t>
            </a:r>
          </a:p>
          <a:p>
            <a:pPr marL="628650" lvl="1" indent="-171450">
              <a:buFont typeface="Wingdings" panose="05000000000000000000" pitchFamily="2" charset="2"/>
              <a:buChar char="v"/>
            </a:pPr>
            <a:r>
              <a:rPr lang="sk-SK" sz="1400" dirty="0"/>
              <a:t>dokopy spôsobovali, že všetky kresťanské spoločenstvá boli postavené mimo zákona, kresťanské domy a chrámy mali byť spálené, kresťanskí kňazi mali byť zatknutí a mučení a vďaka krvavému ediktu kto neobetuje bohom, bude usmrtený </a:t>
            </a:r>
          </a:p>
          <a:p>
            <a:pPr marL="171450" indent="-171450">
              <a:buFont typeface="Wingdings" panose="05000000000000000000" pitchFamily="2" charset="2"/>
              <a:buChar char="v"/>
            </a:pPr>
            <a:r>
              <a:rPr lang="sk-SK" sz="1400" dirty="0"/>
              <a:t>výsledkom prenasledovania, skončeného ediktom z r. 311, bolo to, že za obeť padlo niekoľko tisíc vyznávačov Krista, no samotné kresťanstvo nebolo zničené</a:t>
            </a:r>
          </a:p>
          <a:p>
            <a:endParaRPr lang="sk-SK" dirty="0"/>
          </a:p>
        </p:txBody>
      </p:sp>
    </p:spTree>
    <p:extLst>
      <p:ext uri="{BB962C8B-B14F-4D97-AF65-F5344CB8AC3E}">
        <p14:creationId xmlns:p14="http://schemas.microsoft.com/office/powerpoint/2010/main" val="403300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0FF6EED7-CD0C-4273-AC72-CFF2E7E722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788" y="1628799"/>
            <a:ext cx="5734373" cy="3225585"/>
          </a:xfrm>
          <a:prstGeom prst="rect">
            <a:avLst/>
          </a:prstGeom>
          <a:ln>
            <a:noFill/>
          </a:ln>
          <a:effectLst>
            <a:softEdge rad="112500"/>
          </a:effectLst>
        </p:spPr>
      </p:pic>
      <p:pic>
        <p:nvPicPr>
          <p:cNvPr id="7" name="Obrázek 6">
            <a:extLst>
              <a:ext uri="{FF2B5EF4-FFF2-40B4-BE49-F238E27FC236}">
                <a16:creationId xmlns:a16="http://schemas.microsoft.com/office/drawing/2014/main" id="{72039195-6F49-434A-82AE-0F78C1EFE1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4452" y="1311068"/>
            <a:ext cx="5148064" cy="3861048"/>
          </a:xfrm>
          <a:prstGeom prst="rect">
            <a:avLst/>
          </a:prstGeom>
          <a:ln>
            <a:noFill/>
          </a:ln>
          <a:effectLst>
            <a:softEdge rad="112500"/>
          </a:effectLst>
        </p:spPr>
      </p:pic>
    </p:spTree>
    <p:extLst>
      <p:ext uri="{BB962C8B-B14F-4D97-AF65-F5344CB8AC3E}">
        <p14:creationId xmlns:p14="http://schemas.microsoft.com/office/powerpoint/2010/main" val="120232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6DE4E2CF-E66E-488D-87A9-0BBE82640387}"/>
              </a:ext>
            </a:extLst>
          </p:cNvPr>
          <p:cNvSpPr txBox="1"/>
          <p:nvPr/>
        </p:nvSpPr>
        <p:spPr>
          <a:xfrm>
            <a:off x="477788" y="763189"/>
            <a:ext cx="11377264" cy="3416320"/>
          </a:xfrm>
          <a:prstGeom prst="rect">
            <a:avLst/>
          </a:prstGeom>
          <a:noFill/>
        </p:spPr>
        <p:txBody>
          <a:bodyPr wrap="square" rtlCol="0">
            <a:spAutoFit/>
          </a:bodyPr>
          <a:lstStyle/>
          <a:p>
            <a:pPr marL="285750" indent="-285750">
              <a:buFont typeface="Wingdings" panose="05000000000000000000" pitchFamily="2" charset="2"/>
              <a:buChar char="v"/>
            </a:pPr>
            <a:r>
              <a:rPr lang="en-US" dirty="0" err="1"/>
              <a:t>Rimania</a:t>
            </a:r>
            <a:r>
              <a:rPr lang="en-US" dirty="0"/>
              <a:t> </a:t>
            </a:r>
            <a:r>
              <a:rPr lang="en-US" dirty="0" err="1"/>
              <a:t>mali</a:t>
            </a:r>
            <a:r>
              <a:rPr lang="en-US" dirty="0"/>
              <a:t> </a:t>
            </a:r>
            <a:r>
              <a:rPr lang="en-US" dirty="0" err="1"/>
              <a:t>aj</a:t>
            </a:r>
            <a:r>
              <a:rPr lang="en-US" dirty="0"/>
              <a:t> </a:t>
            </a:r>
            <a:r>
              <a:rPr lang="en-US" dirty="0" err="1"/>
              <a:t>architektonickú</a:t>
            </a:r>
            <a:r>
              <a:rPr lang="en-US" dirty="0"/>
              <a:t> </a:t>
            </a:r>
            <a:r>
              <a:rPr lang="en-US" dirty="0" err="1"/>
              <a:t>teóriu</a:t>
            </a:r>
            <a:r>
              <a:rPr lang="en-US" dirty="0"/>
              <a:t> - v </a:t>
            </a:r>
            <a:r>
              <a:rPr lang="en-US" dirty="0" err="1"/>
              <a:t>dnešnej</a:t>
            </a:r>
            <a:r>
              <a:rPr lang="en-US" dirty="0"/>
              <a:t> </a:t>
            </a:r>
            <a:r>
              <a:rPr lang="en-US" dirty="0" err="1"/>
              <a:t>dobe</a:t>
            </a:r>
            <a:r>
              <a:rPr lang="en-US" dirty="0"/>
              <a:t> </a:t>
            </a:r>
            <a:r>
              <a:rPr lang="en-US" dirty="0" err="1"/>
              <a:t>poznáme</a:t>
            </a:r>
            <a:r>
              <a:rPr lang="en-US" dirty="0"/>
              <a:t> </a:t>
            </a:r>
            <a:r>
              <a:rPr lang="en-US" dirty="0" err="1"/>
              <a:t>hlavne</a:t>
            </a:r>
            <a:r>
              <a:rPr lang="en-US" dirty="0"/>
              <a:t> </a:t>
            </a:r>
            <a:r>
              <a:rPr lang="en-US" dirty="0" err="1"/>
              <a:t>jedného</a:t>
            </a:r>
            <a:r>
              <a:rPr lang="en-US" dirty="0"/>
              <a:t> </a:t>
            </a:r>
            <a:r>
              <a:rPr lang="en-US" dirty="0" err="1"/>
              <a:t>autora</a:t>
            </a:r>
            <a:r>
              <a:rPr lang="en-US" dirty="0"/>
              <a:t>, </a:t>
            </a:r>
            <a:r>
              <a:rPr lang="en-US" dirty="0" err="1"/>
              <a:t>ktorým</a:t>
            </a:r>
            <a:r>
              <a:rPr lang="en-US" dirty="0"/>
              <a:t> je Marcus Vitruvius Pollio :</a:t>
            </a:r>
          </a:p>
          <a:p>
            <a:pPr marL="742950" lvl="1" indent="-285750">
              <a:buFont typeface="Wingdings" panose="05000000000000000000" pitchFamily="2" charset="2"/>
              <a:buChar char="v"/>
            </a:pPr>
            <a:r>
              <a:rPr lang="en-US" dirty="0" err="1"/>
              <a:t>jeho</a:t>
            </a:r>
            <a:r>
              <a:rPr lang="en-US" dirty="0"/>
              <a:t> </a:t>
            </a:r>
            <a:r>
              <a:rPr lang="en-US" dirty="0" err="1"/>
              <a:t>hlavným</a:t>
            </a:r>
            <a:r>
              <a:rPr lang="en-US" dirty="0"/>
              <a:t> </a:t>
            </a:r>
            <a:r>
              <a:rPr lang="en-US" dirty="0" err="1"/>
              <a:t>spisom</a:t>
            </a:r>
            <a:r>
              <a:rPr lang="en-US" dirty="0"/>
              <a:t> je </a:t>
            </a:r>
            <a:r>
              <a:rPr lang="en-US" dirty="0" err="1"/>
              <a:t>Desať</a:t>
            </a:r>
            <a:r>
              <a:rPr lang="en-US" dirty="0"/>
              <a:t> </a:t>
            </a:r>
            <a:r>
              <a:rPr lang="en-US" dirty="0" err="1"/>
              <a:t>kníh</a:t>
            </a:r>
            <a:r>
              <a:rPr lang="en-US" dirty="0"/>
              <a:t> o architecture</a:t>
            </a:r>
          </a:p>
          <a:p>
            <a:pPr marL="742950" lvl="1" indent="-285750">
              <a:buFont typeface="Wingdings" panose="05000000000000000000" pitchFamily="2" charset="2"/>
              <a:buChar char="v"/>
            </a:pPr>
            <a:r>
              <a:rPr lang="en-US" dirty="0"/>
              <a:t>toto </a:t>
            </a:r>
            <a:r>
              <a:rPr lang="en-US" dirty="0" err="1"/>
              <a:t>rozsiahle</a:t>
            </a:r>
            <a:r>
              <a:rPr lang="en-US" dirty="0"/>
              <a:t> </a:t>
            </a:r>
            <a:r>
              <a:rPr lang="en-US" dirty="0" err="1"/>
              <a:t>dielo</a:t>
            </a:r>
            <a:r>
              <a:rPr lang="en-US" dirty="0"/>
              <a:t> </a:t>
            </a:r>
            <a:r>
              <a:rPr lang="en-US" dirty="0" err="1"/>
              <a:t>zahŕňa</a:t>
            </a:r>
            <a:r>
              <a:rPr lang="en-US" dirty="0"/>
              <a:t> </a:t>
            </a:r>
            <a:r>
              <a:rPr lang="en-US" dirty="0" err="1"/>
              <a:t>veľmi</a:t>
            </a:r>
            <a:r>
              <a:rPr lang="en-US" dirty="0"/>
              <a:t> </a:t>
            </a:r>
            <a:r>
              <a:rPr lang="en-US" dirty="0" err="1"/>
              <a:t>širokú</a:t>
            </a:r>
            <a:r>
              <a:rPr lang="en-US" dirty="0"/>
              <a:t> </a:t>
            </a:r>
            <a:r>
              <a:rPr lang="en-US" dirty="0" err="1"/>
              <a:t>tematiku</a:t>
            </a:r>
            <a:r>
              <a:rPr lang="en-US" dirty="0"/>
              <a:t> a to </a:t>
            </a:r>
            <a:r>
              <a:rPr lang="en-US" dirty="0" err="1"/>
              <a:t>konkrétne</a:t>
            </a:r>
            <a:r>
              <a:rPr lang="en-US" dirty="0"/>
              <a:t> od </a:t>
            </a:r>
            <a:r>
              <a:rPr lang="en-US" dirty="0" err="1"/>
              <a:t>všeobecného</a:t>
            </a:r>
            <a:r>
              <a:rPr lang="en-US" dirty="0"/>
              <a:t> </a:t>
            </a:r>
            <a:r>
              <a:rPr lang="en-US" dirty="0" err="1"/>
              <a:t>vzdelania</a:t>
            </a:r>
            <a:r>
              <a:rPr lang="en-US" dirty="0"/>
              <a:t> </a:t>
            </a:r>
            <a:r>
              <a:rPr lang="en-US" dirty="0" err="1"/>
              <a:t>staviteľa</a:t>
            </a:r>
            <a:r>
              <a:rPr lang="en-US" dirty="0"/>
              <a:t> </a:t>
            </a:r>
            <a:r>
              <a:rPr lang="en-US" dirty="0" err="1"/>
              <a:t>cez</a:t>
            </a:r>
            <a:r>
              <a:rPr lang="en-US" dirty="0"/>
              <a:t> </a:t>
            </a:r>
            <a:r>
              <a:rPr lang="en-US" dirty="0" err="1"/>
              <a:t>stavebné</a:t>
            </a:r>
            <a:r>
              <a:rPr lang="en-US" dirty="0"/>
              <a:t> </a:t>
            </a:r>
            <a:r>
              <a:rPr lang="en-US" dirty="0" err="1"/>
              <a:t>konštrukcie</a:t>
            </a:r>
            <a:r>
              <a:rPr lang="en-US" dirty="0"/>
              <a:t> a </a:t>
            </a:r>
            <a:r>
              <a:rPr lang="en-US" dirty="0" err="1"/>
              <a:t>tvary</a:t>
            </a:r>
            <a:r>
              <a:rPr lang="en-US" dirty="0"/>
              <a:t> </a:t>
            </a:r>
            <a:r>
              <a:rPr lang="en-US" dirty="0" err="1"/>
              <a:t>až</a:t>
            </a:r>
            <a:r>
              <a:rPr lang="en-US" dirty="0"/>
              <a:t> po </a:t>
            </a:r>
            <a:r>
              <a:rPr lang="en-US" dirty="0" err="1"/>
              <a:t>požiadavky</a:t>
            </a:r>
            <a:r>
              <a:rPr lang="en-US" dirty="0"/>
              <a:t>, </a:t>
            </a:r>
            <a:r>
              <a:rPr lang="en-US" dirty="0" err="1"/>
              <a:t>ktoré</a:t>
            </a:r>
            <a:r>
              <a:rPr lang="en-US" dirty="0"/>
              <a:t> </a:t>
            </a:r>
            <a:r>
              <a:rPr lang="en-US" dirty="0" err="1"/>
              <a:t>sú</a:t>
            </a:r>
            <a:r>
              <a:rPr lang="en-US" dirty="0"/>
              <a:t> </a:t>
            </a:r>
            <a:r>
              <a:rPr lang="en-US" dirty="0" err="1"/>
              <a:t>kladené</a:t>
            </a:r>
            <a:r>
              <a:rPr lang="en-US" dirty="0"/>
              <a:t> </a:t>
            </a:r>
            <a:r>
              <a:rPr lang="en-US" dirty="0" err="1"/>
              <a:t>na</a:t>
            </a:r>
            <a:r>
              <a:rPr lang="en-US" dirty="0"/>
              <a:t> </a:t>
            </a:r>
            <a:r>
              <a:rPr lang="en-US" dirty="0" err="1"/>
              <a:t>účelovú</a:t>
            </a:r>
            <a:r>
              <a:rPr lang="en-US" dirty="0"/>
              <a:t> </a:t>
            </a:r>
            <a:r>
              <a:rPr lang="en-US" dirty="0" err="1"/>
              <a:t>stavbu</a:t>
            </a:r>
            <a:r>
              <a:rPr lang="en-US" dirty="0"/>
              <a:t> </a:t>
            </a:r>
            <a:r>
              <a:rPr lang="en-US" dirty="0" err="1"/>
              <a:t>miest</a:t>
            </a:r>
            <a:endParaRPr lang="en-US" dirty="0"/>
          </a:p>
          <a:p>
            <a:pPr marL="742950" lvl="1" indent="-285750">
              <a:buFont typeface="Wingdings" panose="05000000000000000000" pitchFamily="2" charset="2"/>
              <a:buChar char="v"/>
            </a:pPr>
            <a:r>
              <a:rPr lang="en-US" dirty="0" err="1"/>
              <a:t>spis</a:t>
            </a:r>
            <a:r>
              <a:rPr lang="en-US" dirty="0"/>
              <a:t> Marca </a:t>
            </a:r>
            <a:r>
              <a:rPr lang="en-US" dirty="0" err="1"/>
              <a:t>Vitruvia</a:t>
            </a:r>
            <a:r>
              <a:rPr lang="en-US" dirty="0"/>
              <a:t> je pre </a:t>
            </a:r>
            <a:r>
              <a:rPr lang="en-US" dirty="0" err="1"/>
              <a:t>poznanie</a:t>
            </a:r>
            <a:r>
              <a:rPr lang="en-US" dirty="0"/>
              <a:t> </a:t>
            </a:r>
            <a:r>
              <a:rPr lang="en-US" dirty="0" err="1"/>
              <a:t>antickej</a:t>
            </a:r>
            <a:r>
              <a:rPr lang="en-US" dirty="0"/>
              <a:t> </a:t>
            </a:r>
            <a:r>
              <a:rPr lang="en-US" dirty="0" err="1"/>
              <a:t>architektúry</a:t>
            </a:r>
            <a:r>
              <a:rPr lang="en-US" dirty="0"/>
              <a:t> </a:t>
            </a:r>
            <a:r>
              <a:rPr lang="en-US" dirty="0" err="1"/>
              <a:t>i</a:t>
            </a:r>
            <a:r>
              <a:rPr lang="en-US" dirty="0"/>
              <a:t> </a:t>
            </a:r>
            <a:r>
              <a:rPr lang="en-US" dirty="0" err="1"/>
              <a:t>stavebnej</a:t>
            </a:r>
            <a:r>
              <a:rPr lang="en-US" dirty="0"/>
              <a:t> </a:t>
            </a:r>
            <a:r>
              <a:rPr lang="en-US" dirty="0" err="1"/>
              <a:t>techniky</a:t>
            </a:r>
            <a:r>
              <a:rPr lang="en-US" dirty="0"/>
              <a:t> </a:t>
            </a:r>
            <a:r>
              <a:rPr lang="en-US" dirty="0" err="1"/>
              <a:t>dôležitý</a:t>
            </a:r>
            <a:r>
              <a:rPr lang="en-US" dirty="0"/>
              <a:t> </a:t>
            </a:r>
            <a:r>
              <a:rPr lang="en-US" dirty="0" err="1"/>
              <a:t>aj</a:t>
            </a:r>
            <a:r>
              <a:rPr lang="en-US" dirty="0"/>
              <a:t> </a:t>
            </a:r>
            <a:r>
              <a:rPr lang="en-US" dirty="0" err="1"/>
              <a:t>napriek</a:t>
            </a:r>
            <a:r>
              <a:rPr lang="en-US" dirty="0"/>
              <a:t> </a:t>
            </a:r>
            <a:r>
              <a:rPr lang="en-US" dirty="0" err="1"/>
              <a:t>tomu</a:t>
            </a:r>
            <a:r>
              <a:rPr lang="en-US" dirty="0"/>
              <a:t>, </a:t>
            </a:r>
            <a:r>
              <a:rPr lang="en-US" dirty="0" err="1"/>
              <a:t>že</a:t>
            </a:r>
            <a:r>
              <a:rPr lang="en-US" dirty="0"/>
              <a:t> </a:t>
            </a:r>
            <a:r>
              <a:rPr lang="en-US" dirty="0" err="1"/>
              <a:t>vznikol</a:t>
            </a:r>
            <a:r>
              <a:rPr lang="en-US" dirty="0"/>
              <a:t> v 1. </a:t>
            </a:r>
            <a:r>
              <a:rPr lang="en-US" dirty="0" err="1"/>
              <a:t>storočí</a:t>
            </a:r>
            <a:r>
              <a:rPr lang="en-US" dirty="0"/>
              <a:t> </a:t>
            </a:r>
            <a:r>
              <a:rPr lang="en-US" dirty="0" err="1"/>
              <a:t>pred</a:t>
            </a:r>
            <a:r>
              <a:rPr lang="en-US" dirty="0"/>
              <a:t> n. l., </a:t>
            </a:r>
            <a:r>
              <a:rPr lang="en-US" dirty="0" err="1"/>
              <a:t>preto</a:t>
            </a:r>
            <a:r>
              <a:rPr lang="en-US" dirty="0"/>
              <a:t> </a:t>
            </a:r>
            <a:r>
              <a:rPr lang="en-US" dirty="0" err="1"/>
              <a:t>tak</a:t>
            </a:r>
            <a:r>
              <a:rPr lang="en-US" dirty="0"/>
              <a:t> </a:t>
            </a:r>
            <a:r>
              <a:rPr lang="en-US" dirty="0" err="1"/>
              <a:t>nemôže</a:t>
            </a:r>
            <a:r>
              <a:rPr lang="en-US" dirty="0"/>
              <a:t> </a:t>
            </a:r>
            <a:r>
              <a:rPr lang="en-US" dirty="0" err="1"/>
              <a:t>podať</a:t>
            </a:r>
            <a:r>
              <a:rPr lang="en-US" dirty="0"/>
              <a:t> </a:t>
            </a:r>
            <a:r>
              <a:rPr lang="en-US" dirty="0" err="1"/>
              <a:t>informácie</a:t>
            </a:r>
            <a:r>
              <a:rPr lang="en-US" dirty="0"/>
              <a:t> o </a:t>
            </a:r>
            <a:r>
              <a:rPr lang="en-US" dirty="0" err="1"/>
              <a:t>významných</a:t>
            </a:r>
            <a:r>
              <a:rPr lang="en-US" dirty="0"/>
              <a:t> </a:t>
            </a:r>
            <a:r>
              <a:rPr lang="en-US" dirty="0" err="1"/>
              <a:t>stavbách</a:t>
            </a:r>
            <a:r>
              <a:rPr lang="en-US" dirty="0"/>
              <a:t> </a:t>
            </a:r>
            <a:r>
              <a:rPr lang="en-US" dirty="0" err="1"/>
              <a:t>nasledujúcich</a:t>
            </a:r>
            <a:r>
              <a:rPr lang="en-US" dirty="0"/>
              <a:t> </a:t>
            </a:r>
            <a:r>
              <a:rPr lang="en-US" dirty="0" err="1"/>
              <a:t>storočí</a:t>
            </a:r>
            <a:endParaRPr lang="en-US" dirty="0"/>
          </a:p>
          <a:p>
            <a:pPr marL="742950" lvl="1" indent="-285750">
              <a:buFont typeface="Wingdings" panose="05000000000000000000" pitchFamily="2" charset="2"/>
              <a:buChar char="v"/>
            </a:pPr>
            <a:r>
              <a:rPr lang="en-US" dirty="0" err="1"/>
              <a:t>úplne</a:t>
            </a:r>
            <a:r>
              <a:rPr lang="en-US" dirty="0"/>
              <a:t> </a:t>
            </a:r>
            <a:r>
              <a:rPr lang="en-US" dirty="0" err="1"/>
              <a:t>dochovaný</a:t>
            </a:r>
            <a:r>
              <a:rPr lang="en-US" dirty="0"/>
              <a:t> </a:t>
            </a:r>
            <a:r>
              <a:rPr lang="en-US" dirty="0" err="1"/>
              <a:t>sa</a:t>
            </a:r>
            <a:r>
              <a:rPr lang="en-US" dirty="0"/>
              <a:t> </a:t>
            </a:r>
            <a:r>
              <a:rPr lang="en-US" dirty="0" err="1"/>
              <a:t>tento</a:t>
            </a:r>
            <a:r>
              <a:rPr lang="en-US" dirty="0"/>
              <a:t> </a:t>
            </a:r>
            <a:r>
              <a:rPr lang="en-US" dirty="0" err="1"/>
              <a:t>spis</a:t>
            </a:r>
            <a:r>
              <a:rPr lang="en-US" dirty="0"/>
              <a:t> </a:t>
            </a:r>
            <a:r>
              <a:rPr lang="en-US" dirty="0" err="1"/>
              <a:t>podarilo</a:t>
            </a:r>
            <a:r>
              <a:rPr lang="en-US" dirty="0"/>
              <a:t> </a:t>
            </a:r>
            <a:r>
              <a:rPr lang="en-US" dirty="0" err="1"/>
              <a:t>nájsť</a:t>
            </a:r>
            <a:r>
              <a:rPr lang="en-US" dirty="0"/>
              <a:t> v </a:t>
            </a:r>
            <a:r>
              <a:rPr lang="en-US" dirty="0" err="1"/>
              <a:t>roku</a:t>
            </a:r>
            <a:r>
              <a:rPr lang="en-US" dirty="0"/>
              <a:t> 1415 v </a:t>
            </a:r>
            <a:r>
              <a:rPr lang="en-US" dirty="0" err="1"/>
              <a:t>knižnici</a:t>
            </a:r>
            <a:r>
              <a:rPr lang="en-US" dirty="0"/>
              <a:t> </a:t>
            </a:r>
            <a:r>
              <a:rPr lang="en-US" dirty="0" err="1"/>
              <a:t>kláštora</a:t>
            </a:r>
            <a:r>
              <a:rPr lang="en-US" dirty="0"/>
              <a:t> v St. Gallen a </a:t>
            </a:r>
            <a:r>
              <a:rPr lang="en-US" dirty="0" err="1"/>
              <a:t>stal</a:t>
            </a:r>
            <a:r>
              <a:rPr lang="en-US" dirty="0"/>
              <a:t> </a:t>
            </a:r>
            <a:r>
              <a:rPr lang="en-US" dirty="0" err="1"/>
              <a:t>sa</a:t>
            </a:r>
            <a:r>
              <a:rPr lang="en-US" dirty="0"/>
              <a:t> v </a:t>
            </a:r>
            <a:r>
              <a:rPr lang="en-US" dirty="0" err="1"/>
              <a:t>renesancii</a:t>
            </a:r>
            <a:r>
              <a:rPr lang="en-US" dirty="0"/>
              <a:t> </a:t>
            </a:r>
            <a:r>
              <a:rPr lang="en-US" dirty="0" err="1"/>
              <a:t>bibliou</a:t>
            </a:r>
            <a:r>
              <a:rPr lang="en-US" dirty="0"/>
              <a:t> </a:t>
            </a:r>
            <a:r>
              <a:rPr lang="en-US" dirty="0" err="1"/>
              <a:t>staviteľov</a:t>
            </a:r>
            <a:r>
              <a:rPr lang="en-US" dirty="0"/>
              <a:t> - </a:t>
            </a:r>
            <a:r>
              <a:rPr lang="en-US" dirty="0" err="1"/>
              <a:t>čerpal</a:t>
            </a:r>
            <a:r>
              <a:rPr lang="en-US" dirty="0"/>
              <a:t> z </a:t>
            </a:r>
            <a:r>
              <a:rPr lang="en-US" dirty="0" err="1"/>
              <a:t>neho</a:t>
            </a:r>
            <a:r>
              <a:rPr lang="en-US" dirty="0"/>
              <a:t> </a:t>
            </a:r>
            <a:r>
              <a:rPr lang="en-US" dirty="0" err="1"/>
              <a:t>aj</a:t>
            </a:r>
            <a:r>
              <a:rPr lang="en-US" dirty="0"/>
              <a:t> Leonardo da Vinci, </a:t>
            </a:r>
            <a:r>
              <a:rPr lang="en-US" dirty="0" err="1"/>
              <a:t>podľa</a:t>
            </a:r>
            <a:r>
              <a:rPr lang="en-US" dirty="0"/>
              <a:t> </a:t>
            </a:r>
            <a:r>
              <a:rPr lang="en-US" dirty="0" err="1"/>
              <a:t>tohto</a:t>
            </a:r>
            <a:r>
              <a:rPr lang="en-US" dirty="0"/>
              <a:t> </a:t>
            </a:r>
            <a:r>
              <a:rPr lang="en-US" dirty="0" err="1"/>
              <a:t>spisu</a:t>
            </a:r>
            <a:r>
              <a:rPr lang="en-US" dirty="0"/>
              <a:t> </a:t>
            </a:r>
            <a:r>
              <a:rPr lang="en-US" dirty="0" err="1"/>
              <a:t>vytvoril</a:t>
            </a:r>
            <a:r>
              <a:rPr lang="en-US" dirty="0"/>
              <a:t> </a:t>
            </a:r>
            <a:r>
              <a:rPr lang="en-US" dirty="0" err="1"/>
              <a:t>štúdiu</a:t>
            </a:r>
            <a:r>
              <a:rPr lang="en-US" dirty="0"/>
              <a:t> </a:t>
            </a:r>
            <a:r>
              <a:rPr lang="en-US" dirty="0" err="1"/>
              <a:t>Kánon</a:t>
            </a:r>
            <a:r>
              <a:rPr lang="en-US" dirty="0"/>
              <a:t> </a:t>
            </a:r>
            <a:r>
              <a:rPr lang="en-US" dirty="0" err="1"/>
              <a:t>proporcií</a:t>
            </a:r>
            <a:r>
              <a:rPr lang="en-US" dirty="0"/>
              <a:t> </a:t>
            </a:r>
            <a:r>
              <a:rPr lang="en-US" dirty="0" err="1"/>
              <a:t>podľa</a:t>
            </a:r>
            <a:r>
              <a:rPr lang="en-US" dirty="0"/>
              <a:t> </a:t>
            </a:r>
            <a:r>
              <a:rPr lang="en-US" dirty="0" err="1"/>
              <a:t>ideálnych</a:t>
            </a:r>
            <a:r>
              <a:rPr lang="en-US" dirty="0"/>
              <a:t> </a:t>
            </a:r>
            <a:r>
              <a:rPr lang="en-US" dirty="0" err="1"/>
              <a:t>proporcií</a:t>
            </a:r>
            <a:r>
              <a:rPr lang="en-US" dirty="0"/>
              <a:t> </a:t>
            </a:r>
            <a:r>
              <a:rPr lang="en-US" dirty="0" err="1"/>
              <a:t>tela</a:t>
            </a:r>
            <a:r>
              <a:rPr lang="en-US" dirty="0"/>
              <a:t> </a:t>
            </a:r>
            <a:r>
              <a:rPr lang="en-US" dirty="0" err="1"/>
              <a:t>muža</a:t>
            </a:r>
            <a:r>
              <a:rPr lang="en-US" dirty="0"/>
              <a:t>, </a:t>
            </a:r>
            <a:r>
              <a:rPr lang="en-US" dirty="0" err="1"/>
              <a:t>ktoré</a:t>
            </a:r>
            <a:r>
              <a:rPr lang="en-US" dirty="0"/>
              <a:t> Vitruvius </a:t>
            </a:r>
            <a:r>
              <a:rPr lang="en-US" dirty="0" err="1"/>
              <a:t>popísal</a:t>
            </a:r>
            <a:r>
              <a:rPr lang="en-US" dirty="0"/>
              <a:t> - </a:t>
            </a:r>
            <a:r>
              <a:rPr lang="en-US" dirty="0" err="1"/>
              <a:t>štúdia</a:t>
            </a:r>
            <a:r>
              <a:rPr lang="en-US" dirty="0"/>
              <a:t> </a:t>
            </a:r>
            <a:r>
              <a:rPr lang="en-US" dirty="0" err="1"/>
              <a:t>nazývaná</a:t>
            </a:r>
            <a:r>
              <a:rPr lang="en-US" dirty="0"/>
              <a:t> </a:t>
            </a:r>
            <a:r>
              <a:rPr lang="en-US" dirty="0" err="1"/>
              <a:t>Vitruviánsky</a:t>
            </a:r>
            <a:r>
              <a:rPr lang="en-US" dirty="0"/>
              <a:t> </a:t>
            </a:r>
            <a:r>
              <a:rPr lang="en-US" dirty="0" err="1"/>
              <a:t>muž</a:t>
            </a:r>
            <a:r>
              <a:rPr lang="en-US" dirty="0"/>
              <a:t> je </a:t>
            </a:r>
            <a:r>
              <a:rPr lang="en-US" dirty="0" err="1"/>
              <a:t>jedna</a:t>
            </a:r>
            <a:r>
              <a:rPr lang="en-US" dirty="0"/>
              <a:t> z </a:t>
            </a:r>
            <a:r>
              <a:rPr lang="en-US" dirty="0" err="1"/>
              <a:t>najznámejších</a:t>
            </a:r>
            <a:r>
              <a:rPr lang="en-US" dirty="0"/>
              <a:t> </a:t>
            </a:r>
            <a:r>
              <a:rPr lang="en-US" dirty="0" err="1"/>
              <a:t>prác</a:t>
            </a:r>
            <a:r>
              <a:rPr lang="en-US" dirty="0"/>
              <a:t> od Leonarda</a:t>
            </a:r>
          </a:p>
        </p:txBody>
      </p:sp>
      <p:pic>
        <p:nvPicPr>
          <p:cNvPr id="3" name="Obrázek 2">
            <a:extLst>
              <a:ext uri="{FF2B5EF4-FFF2-40B4-BE49-F238E27FC236}">
                <a16:creationId xmlns:a16="http://schemas.microsoft.com/office/drawing/2014/main" id="{60370E81-2C03-4A03-81D2-05B21D7509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8268" y="3933056"/>
            <a:ext cx="1794890" cy="24410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980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CFB029-0CA8-4027-8859-FD80D023F526}"/>
              </a:ext>
            </a:extLst>
          </p:cNvPr>
          <p:cNvSpPr>
            <a:spLocks noGrp="1"/>
          </p:cNvSpPr>
          <p:nvPr>
            <p:ph type="title"/>
          </p:nvPr>
        </p:nvSpPr>
        <p:spPr/>
        <p:txBody>
          <a:bodyPr/>
          <a:lstStyle/>
          <a:p>
            <a:endParaRPr lang="sk-SK"/>
          </a:p>
        </p:txBody>
      </p:sp>
      <p:pic>
        <p:nvPicPr>
          <p:cNvPr id="5" name="Zástupný symbol pro obsah 4">
            <a:extLst>
              <a:ext uri="{FF2B5EF4-FFF2-40B4-BE49-F238E27FC236}">
                <a16:creationId xmlns:a16="http://schemas.microsoft.com/office/drawing/2014/main" id="{1D738831-5F2B-4AF0-81D4-805E0F29CB37}"/>
              </a:ext>
            </a:extLst>
          </p:cNvPr>
          <p:cNvPicPr>
            <a:picLocks noGrp="1" noChangeAspect="1"/>
          </p:cNvPicPr>
          <p:nvPr>
            <p:ph idx="1"/>
          </p:nvPr>
        </p:nvPicPr>
        <p:blipFill>
          <a:blip r:embed="rId2"/>
          <a:stretch>
            <a:fillRect/>
          </a:stretch>
        </p:blipFill>
        <p:spPr>
          <a:xfrm>
            <a:off x="-1" y="-19739"/>
            <a:ext cx="12188825" cy="6877740"/>
          </a:xfrm>
          <a:prstGeom prst="rect">
            <a:avLst/>
          </a:prstGeom>
          <a:ln>
            <a:noFill/>
          </a:ln>
          <a:effectLst>
            <a:softEdge rad="112500"/>
          </a:effectLst>
        </p:spPr>
      </p:pic>
    </p:spTree>
    <p:extLst>
      <p:ext uri="{BB962C8B-B14F-4D97-AF65-F5344CB8AC3E}">
        <p14:creationId xmlns:p14="http://schemas.microsoft.com/office/powerpoint/2010/main" val="181941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1948BA-B243-412C-8A04-9F40F4140923}"/>
              </a:ext>
            </a:extLst>
          </p:cNvPr>
          <p:cNvSpPr>
            <a:spLocks noGrp="1"/>
          </p:cNvSpPr>
          <p:nvPr>
            <p:ph type="title"/>
          </p:nvPr>
        </p:nvSpPr>
        <p:spPr>
          <a:xfrm>
            <a:off x="477788" y="3861048"/>
            <a:ext cx="4102578" cy="1048962"/>
          </a:xfrm>
        </p:spPr>
        <p:txBody>
          <a:bodyPr>
            <a:normAutofit fontScale="90000"/>
          </a:bodyPr>
          <a:lstStyle/>
          <a:p>
            <a:r>
              <a:rPr lang="sk-SK" dirty="0"/>
              <a:t>súsošie </a:t>
            </a:r>
            <a:br>
              <a:rPr lang="sk-SK" dirty="0"/>
            </a:br>
            <a:r>
              <a:rPr lang="sk-SK" b="1" i="1" dirty="0" err="1"/>
              <a:t>Tetrarchovia</a:t>
            </a:r>
            <a:r>
              <a:rPr lang="sk-SK" dirty="0"/>
              <a:t> zo zač. 4. storočia po Kr., predstavujúce cisárov </a:t>
            </a:r>
            <a:br>
              <a:rPr lang="sk-SK" dirty="0"/>
            </a:br>
            <a:r>
              <a:rPr lang="sk-SK" dirty="0" err="1"/>
              <a:t>Diocletiana</a:t>
            </a:r>
            <a:r>
              <a:rPr lang="sk-SK" dirty="0"/>
              <a:t>, </a:t>
            </a:r>
            <a:br>
              <a:rPr lang="sk-SK" dirty="0"/>
            </a:br>
            <a:r>
              <a:rPr lang="sk-SK" dirty="0" err="1"/>
              <a:t>Maximiana</a:t>
            </a:r>
            <a:r>
              <a:rPr lang="sk-SK" dirty="0"/>
              <a:t>, </a:t>
            </a:r>
            <a:br>
              <a:rPr lang="sk-SK" dirty="0"/>
            </a:br>
            <a:r>
              <a:rPr lang="sk-SK" dirty="0" err="1"/>
              <a:t>Galeria</a:t>
            </a:r>
            <a:r>
              <a:rPr lang="sk-SK" dirty="0"/>
              <a:t> a </a:t>
            </a:r>
            <a:br>
              <a:rPr lang="sk-SK" dirty="0"/>
            </a:br>
            <a:r>
              <a:rPr lang="sk-SK" dirty="0" err="1"/>
              <a:t>Constantia</a:t>
            </a:r>
            <a:r>
              <a:rPr lang="sk-SK" dirty="0"/>
              <a:t> </a:t>
            </a:r>
            <a:r>
              <a:rPr lang="sk-SK" dirty="0" err="1"/>
              <a:t>Chlora</a:t>
            </a:r>
            <a:endParaRPr lang="sk-SK" dirty="0"/>
          </a:p>
        </p:txBody>
      </p:sp>
      <p:pic>
        <p:nvPicPr>
          <p:cNvPr id="5" name="Zástupný symbol pro obsah 4">
            <a:extLst>
              <a:ext uri="{FF2B5EF4-FFF2-40B4-BE49-F238E27FC236}">
                <a16:creationId xmlns:a16="http://schemas.microsoft.com/office/drawing/2014/main" id="{D7EF34B4-842D-4158-A241-B2882012F5C8}"/>
              </a:ext>
            </a:extLst>
          </p:cNvPr>
          <p:cNvPicPr>
            <a:picLocks noGrp="1" noChangeAspect="1"/>
          </p:cNvPicPr>
          <p:nvPr>
            <p:ph idx="1"/>
          </p:nvPr>
        </p:nvPicPr>
        <p:blipFill>
          <a:blip r:embed="rId2"/>
          <a:stretch>
            <a:fillRect/>
          </a:stretch>
        </p:blipFill>
        <p:spPr>
          <a:xfrm>
            <a:off x="5662364" y="670831"/>
            <a:ext cx="4367100" cy="55163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1513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18883" y="431800"/>
            <a:ext cx="9751060" cy="764952"/>
          </a:xfrm>
        </p:spPr>
        <p:txBody>
          <a:bodyPr rtlCol="0"/>
          <a:lstStyle/>
          <a:p>
            <a:pPr algn="ctr"/>
            <a:r>
              <a:rPr lang="sk-SK" b="1" dirty="0" err="1"/>
              <a:t>Constantinus</a:t>
            </a:r>
            <a:r>
              <a:rPr lang="sk-SK" b="1" dirty="0"/>
              <a:t> I. (306-337)</a:t>
            </a:r>
            <a:endParaRPr lang="cs-CZ" b="1" dirty="0"/>
          </a:p>
        </p:txBody>
      </p:sp>
      <p:sp>
        <p:nvSpPr>
          <p:cNvPr id="7" name="TextovéPole 6">
            <a:extLst>
              <a:ext uri="{FF2B5EF4-FFF2-40B4-BE49-F238E27FC236}">
                <a16:creationId xmlns:a16="http://schemas.microsoft.com/office/drawing/2014/main" id="{6DE4E2CF-E66E-488D-87A9-0BBE82640387}"/>
              </a:ext>
            </a:extLst>
          </p:cNvPr>
          <p:cNvSpPr txBox="1"/>
          <p:nvPr/>
        </p:nvSpPr>
        <p:spPr>
          <a:xfrm>
            <a:off x="477788" y="1412776"/>
            <a:ext cx="11233248" cy="4062651"/>
          </a:xfrm>
          <a:prstGeom prst="rect">
            <a:avLst/>
          </a:prstGeom>
          <a:noFill/>
        </p:spPr>
        <p:txBody>
          <a:bodyPr wrap="square" rtlCol="0">
            <a:spAutoFit/>
          </a:bodyPr>
          <a:lstStyle/>
          <a:p>
            <a:pPr marL="285750" lvl="0" indent="-285750">
              <a:buFont typeface="Wingdings" panose="05000000000000000000" pitchFamily="2" charset="2"/>
              <a:buChar char="v"/>
            </a:pPr>
            <a:r>
              <a:rPr lang="sk-SK" dirty="0"/>
              <a:t>v roku 313 vydal tzv. </a:t>
            </a:r>
            <a:r>
              <a:rPr lang="sk-SK" b="1" i="1" dirty="0"/>
              <a:t>Milánsky edikt</a:t>
            </a:r>
            <a:r>
              <a:rPr lang="sk-SK" dirty="0"/>
              <a:t>, v ktorom boli kresťania zrovnoprávnení s ostatnými náboženstvami, teda bolo povolené slobodné vyznávanie kresťanstva v ríši</a:t>
            </a:r>
          </a:p>
          <a:p>
            <a:pPr marL="285750" lvl="0" indent="-285750">
              <a:buFont typeface="Wingdings" panose="05000000000000000000" pitchFamily="2" charset="2"/>
              <a:buChar char="v"/>
            </a:pPr>
            <a:r>
              <a:rPr lang="sk-SK" dirty="0"/>
              <a:t>neskôr sa kresťania stávali preferovaní, mohli zastávať všetky úrady, vrátil im zabavené budovy a venoval im aj niektoré chrámy starých bohov a taktiež nechal v Ríme, na mieste kde bol pochovaný sv. Peter, postaviť baziliku, ktorú v 16. – 17. storočí nahradila súčasná</a:t>
            </a:r>
          </a:p>
          <a:p>
            <a:pPr marL="285750" lvl="0" indent="-285750">
              <a:buFont typeface="Wingdings" panose="05000000000000000000" pitchFamily="2" charset="2"/>
              <a:buChar char="v"/>
            </a:pPr>
            <a:r>
              <a:rPr lang="sk-SK" dirty="0"/>
              <a:t>hlavný dôvod, prečo podporoval kresťanstvo, bol najmä politický – videl v ňom možnosť ideologicky zjednotiť ríšu, preto chcel vnútorne jednotnú, pevnú a lojálnu cirkev – v tom čase sa však šírili </a:t>
            </a:r>
            <a:r>
              <a:rPr lang="sk-SK" dirty="0" err="1"/>
              <a:t>heretické</a:t>
            </a:r>
            <a:r>
              <a:rPr lang="sk-SK" dirty="0"/>
              <a:t> smery, napr. </a:t>
            </a:r>
            <a:r>
              <a:rPr lang="sk-SK" dirty="0" err="1"/>
              <a:t>arianizmus</a:t>
            </a:r>
            <a:endParaRPr lang="sk-SK" dirty="0"/>
          </a:p>
          <a:p>
            <a:pPr marL="742950" lvl="1" indent="-285750">
              <a:buFont typeface="Wingdings" panose="05000000000000000000" pitchFamily="2" charset="2"/>
              <a:buChar char="v"/>
            </a:pPr>
            <a:r>
              <a:rPr lang="sk-SK" dirty="0"/>
              <a:t>v roku 325 zvolal v </a:t>
            </a:r>
            <a:r>
              <a:rPr lang="sk-SK" dirty="0" err="1"/>
              <a:t>Nicei</a:t>
            </a:r>
            <a:r>
              <a:rPr lang="sk-SK" dirty="0"/>
              <a:t> prvý </a:t>
            </a:r>
            <a:r>
              <a:rPr lang="sk-SK" dirty="0" err="1"/>
              <a:t>nicejský</a:t>
            </a:r>
            <a:r>
              <a:rPr lang="sk-SK" dirty="0"/>
              <a:t> koncil, na ktorom sa mali vyriešiť sporné otázky – boli prijaté prvé dogmy (Kristus je jednej podstaty s Otcom) a </a:t>
            </a:r>
            <a:r>
              <a:rPr lang="sk-SK" dirty="0" err="1"/>
              <a:t>arianizmus</a:t>
            </a:r>
            <a:r>
              <a:rPr lang="sk-SK" dirty="0"/>
              <a:t> bol zavrhnutý</a:t>
            </a:r>
          </a:p>
          <a:p>
            <a:pPr marL="285750" indent="-285750">
              <a:buFont typeface="Wingdings" panose="05000000000000000000" pitchFamily="2" charset="2"/>
              <a:buChar char="v"/>
            </a:pPr>
            <a:r>
              <a:rPr lang="sk-SK" dirty="0"/>
              <a:t>nasledujúce desaťročia sa niesli v znamení koncilov, dogiem, doktrín a boju proti </a:t>
            </a:r>
            <a:r>
              <a:rPr lang="sk-SK" dirty="0" err="1"/>
              <a:t>heretickým</a:t>
            </a:r>
            <a:r>
              <a:rPr lang="sk-SK" dirty="0"/>
              <a:t> a schizmatickým hnutiam - predmetom väčšiny špekulácií, z ktorých vznikli </a:t>
            </a:r>
            <a:r>
              <a:rPr lang="sk-SK" dirty="0" err="1"/>
              <a:t>heretické</a:t>
            </a:r>
            <a:r>
              <a:rPr lang="sk-SK" dirty="0"/>
              <a:t> náuky, bola osoba Krista, otázka vzťahu k judaistickým tradíciám či kresťanská morálka</a:t>
            </a:r>
          </a:p>
          <a:p>
            <a:endParaRPr lang="sk-SK" sz="1200" dirty="0"/>
          </a:p>
          <a:p>
            <a:endParaRPr lang="sk-SK" sz="1200" dirty="0"/>
          </a:p>
        </p:txBody>
      </p:sp>
    </p:spTree>
    <p:extLst>
      <p:ext uri="{BB962C8B-B14F-4D97-AF65-F5344CB8AC3E}">
        <p14:creationId xmlns:p14="http://schemas.microsoft.com/office/powerpoint/2010/main" val="88609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6DE4E2CF-E66E-488D-87A9-0BBE82640387}"/>
              </a:ext>
            </a:extLst>
          </p:cNvPr>
          <p:cNvSpPr txBox="1"/>
          <p:nvPr/>
        </p:nvSpPr>
        <p:spPr>
          <a:xfrm>
            <a:off x="477788" y="548680"/>
            <a:ext cx="11233248" cy="6832640"/>
          </a:xfrm>
          <a:prstGeom prst="rect">
            <a:avLst/>
          </a:prstGeom>
          <a:noFill/>
        </p:spPr>
        <p:txBody>
          <a:bodyPr wrap="square" rtlCol="0">
            <a:spAutoFit/>
          </a:bodyPr>
          <a:lstStyle/>
          <a:p>
            <a:pPr marL="285750" lvl="0" indent="-285750">
              <a:buFont typeface="Wingdings" panose="05000000000000000000" pitchFamily="2" charset="2"/>
              <a:buChar char="v"/>
            </a:pPr>
            <a:r>
              <a:rPr lang="sk-SK" dirty="0"/>
              <a:t>ďalšie koncily:</a:t>
            </a:r>
          </a:p>
          <a:p>
            <a:pPr marL="742950" lvl="1" indent="-285750">
              <a:buFont typeface="Wingdings" panose="05000000000000000000" pitchFamily="2" charset="2"/>
              <a:buChar char="v"/>
            </a:pPr>
            <a:r>
              <a:rPr lang="sk-SK" dirty="0"/>
              <a:t>podobne ako </a:t>
            </a:r>
            <a:r>
              <a:rPr lang="sk-SK" dirty="0" err="1"/>
              <a:t>arianizmus</a:t>
            </a:r>
            <a:r>
              <a:rPr lang="sk-SK" dirty="0"/>
              <a:t> neakceptoval božskú podstatu Krista, ďalšia heréza, </a:t>
            </a:r>
            <a:r>
              <a:rPr lang="sk-SK" dirty="0" err="1"/>
              <a:t>macedonianizmus</a:t>
            </a:r>
            <a:r>
              <a:rPr lang="sk-SK" dirty="0"/>
              <a:t>, popierala božskosť Ducha Svätého a považovala ho za služobnú bytosť podobnú anjelom - bolo potrebné vyjasniť spor ohľadom božskosti Ducha Svätého, a preto bola </a:t>
            </a:r>
            <a:r>
              <a:rPr lang="sk-SK" b="1" dirty="0"/>
              <a:t>v roku 381 cisárom </a:t>
            </a:r>
            <a:r>
              <a:rPr lang="sk-SK" b="1" dirty="0" err="1"/>
              <a:t>Theodosiom</a:t>
            </a:r>
            <a:r>
              <a:rPr lang="sk-SK" b="1" dirty="0"/>
              <a:t> I. zvolaná synoda do Carihradu</a:t>
            </a:r>
            <a:r>
              <a:rPr lang="sk-SK" dirty="0"/>
              <a:t>: </a:t>
            </a:r>
          </a:p>
          <a:p>
            <a:pPr marL="1200150" lvl="2" indent="-285750">
              <a:buFont typeface="Wingdings" panose="05000000000000000000" pitchFamily="2" charset="2"/>
              <a:buChar char="v"/>
            </a:pPr>
            <a:r>
              <a:rPr lang="sk-SK" dirty="0"/>
              <a:t>závery prijaté na tejto synode, teda odmietnutie </a:t>
            </a:r>
            <a:r>
              <a:rPr lang="sk-SK" dirty="0" err="1"/>
              <a:t>macedonianizmu</a:t>
            </a:r>
            <a:r>
              <a:rPr lang="sk-SK" dirty="0"/>
              <a:t>, sa spoločne so závermi prijatými na koncile v </a:t>
            </a:r>
            <a:r>
              <a:rPr lang="sk-SK" dirty="0" err="1"/>
              <a:t>Nicei</a:t>
            </a:r>
            <a:r>
              <a:rPr lang="sk-SK" dirty="0"/>
              <a:t> objavujú vo všeobecne platnom kréde, teda vyznaní viery</a:t>
            </a:r>
          </a:p>
          <a:p>
            <a:pPr marL="1200150" lvl="2" indent="-285750">
              <a:buFont typeface="Wingdings" panose="05000000000000000000" pitchFamily="2" charset="2"/>
              <a:buChar char="v"/>
            </a:pPr>
            <a:r>
              <a:rPr lang="sk-SK" dirty="0"/>
              <a:t>toto krédo sa nazýva </a:t>
            </a:r>
            <a:r>
              <a:rPr lang="sk-SK" dirty="0" err="1"/>
              <a:t>nicejsko</a:t>
            </a:r>
            <a:r>
              <a:rPr lang="sk-SK" dirty="0"/>
              <a:t> – carihradské vyznanie viery a pasáže o Kristovi a Duchu Svätom jednoznačne odmietajú </a:t>
            </a:r>
            <a:r>
              <a:rPr lang="sk-SK" dirty="0" err="1"/>
              <a:t>arianizmus</a:t>
            </a:r>
            <a:r>
              <a:rPr lang="sk-SK" dirty="0"/>
              <a:t> a </a:t>
            </a:r>
            <a:r>
              <a:rPr lang="sk-SK" dirty="0" err="1"/>
              <a:t>macedonianizmus</a:t>
            </a:r>
            <a:r>
              <a:rPr lang="sk-SK" dirty="0"/>
              <a:t>: „... </a:t>
            </a:r>
            <a:r>
              <a:rPr lang="sk-SK" i="1" dirty="0"/>
              <a:t>v jedného Pána Ježiša Krista, jednorodeného Božieho Syna, zrodeného z Otca pred všetkými vekmi, Svetlo zo Svetla, pravého Boha z pravého Boha, zrodeného, nie stvoreného, jednej podstaty s Otcom, skrze ktorého všetko vzniklo...“</a:t>
            </a:r>
            <a:r>
              <a:rPr lang="sk-SK" dirty="0"/>
              <a:t> a </a:t>
            </a:r>
            <a:r>
              <a:rPr lang="sk-SK" i="1" dirty="0"/>
              <a:t>„... v Ducha Svätého, Pána a Tvorcu života, ktorý vychádza z Otca, ktorému sa spolu s Otcom a Synom vzdáva poklona i sláva...“</a:t>
            </a:r>
            <a:r>
              <a:rPr lang="sk-SK" dirty="0"/>
              <a:t> KUMOR, Boleslav. </a:t>
            </a:r>
            <a:r>
              <a:rPr lang="sk-SK" i="1" dirty="0"/>
              <a:t>Cirkevné dejiny. Kresťanský starovek. </a:t>
            </a:r>
            <a:r>
              <a:rPr lang="sk-SK" dirty="0"/>
              <a:t>Spišské podhradie : Nadácia Kňazského seminára biskupa Jána </a:t>
            </a:r>
            <a:r>
              <a:rPr lang="sk-SK" dirty="0" err="1"/>
              <a:t>Vojtašáka</a:t>
            </a:r>
            <a:r>
              <a:rPr lang="sk-SK" dirty="0"/>
              <a:t>, 2003, s. 184.</a:t>
            </a:r>
          </a:p>
          <a:p>
            <a:pPr marL="742950" lvl="1" indent="-285750">
              <a:buFont typeface="Wingdings" panose="05000000000000000000" pitchFamily="2" charset="2"/>
              <a:buChar char="v"/>
            </a:pPr>
            <a:r>
              <a:rPr lang="sk-SK" dirty="0"/>
              <a:t>ďalší veľký koncil zvolaný </a:t>
            </a:r>
            <a:r>
              <a:rPr lang="sk-SK" b="1" dirty="0" err="1"/>
              <a:t>Theodosiom</a:t>
            </a:r>
            <a:r>
              <a:rPr lang="sk-SK" b="1" dirty="0"/>
              <a:t> II. sa konal v </a:t>
            </a:r>
            <a:r>
              <a:rPr lang="sk-SK" b="1" dirty="0" err="1"/>
              <a:t>Efeze</a:t>
            </a:r>
            <a:r>
              <a:rPr lang="sk-SK" b="1" dirty="0"/>
              <a:t> v roku 431 </a:t>
            </a:r>
            <a:r>
              <a:rPr lang="sk-SK" dirty="0"/>
              <a:t>a bol namierený proti </a:t>
            </a:r>
            <a:r>
              <a:rPr lang="sk-SK" dirty="0" err="1"/>
              <a:t>apolinarizmu</a:t>
            </a:r>
            <a:r>
              <a:rPr lang="sk-SK" dirty="0"/>
              <a:t> a </a:t>
            </a:r>
            <a:r>
              <a:rPr lang="sk-SK" dirty="0" err="1"/>
              <a:t>nestorianizmu</a:t>
            </a:r>
            <a:endParaRPr lang="sk-SK" dirty="0"/>
          </a:p>
          <a:p>
            <a:pPr marL="1200150" lvl="2" indent="-285750">
              <a:buFont typeface="Wingdings" panose="05000000000000000000" pitchFamily="2" charset="2"/>
              <a:buChar char="v"/>
            </a:pPr>
            <a:r>
              <a:rPr lang="sk-SK" dirty="0"/>
              <a:t>znova sa potvrdilo </a:t>
            </a:r>
            <a:r>
              <a:rPr lang="sk-SK" dirty="0" err="1"/>
              <a:t>nicejsko</a:t>
            </a:r>
            <a:r>
              <a:rPr lang="sk-SK" dirty="0"/>
              <a:t> – carihradské krédo, tieto herézy sa odmietli a prijalo sa vyhlásenie, že Kristus bol jedinou osobou, avšak úplným Bohom a úplným človekom, v ktorom boli obe podstaty zjednotené</a:t>
            </a:r>
          </a:p>
          <a:p>
            <a:pPr marL="1200150" lvl="2" indent="-285750">
              <a:buFont typeface="Wingdings" panose="05000000000000000000" pitchFamily="2" charset="2"/>
              <a:buChar char="v"/>
            </a:pPr>
            <a:r>
              <a:rPr lang="sk-SK" dirty="0"/>
              <a:t>okrem toho sa prijala aj dogma o </a:t>
            </a:r>
            <a:r>
              <a:rPr lang="sk-SK" dirty="0" err="1"/>
              <a:t>Theotokos</a:t>
            </a:r>
            <a:r>
              <a:rPr lang="sk-SK" dirty="0"/>
              <a:t>, teda o tom, že Mária je Bohorodička (zavrhol sa </a:t>
            </a:r>
            <a:r>
              <a:rPr lang="sk-SK" dirty="0" err="1"/>
              <a:t>Nestoriov</a:t>
            </a:r>
            <a:r>
              <a:rPr lang="sk-SK" dirty="0"/>
              <a:t> pojem </a:t>
            </a:r>
            <a:r>
              <a:rPr lang="sk-SK" dirty="0" err="1"/>
              <a:t>Christotokos</a:t>
            </a:r>
            <a:r>
              <a:rPr lang="sk-SK" dirty="0"/>
              <a:t>, teda </a:t>
            </a:r>
            <a:r>
              <a:rPr lang="sk-SK" dirty="0" err="1"/>
              <a:t>Kristorodička</a:t>
            </a:r>
            <a:r>
              <a:rPr lang="sk-SK" dirty="0"/>
              <a:t>)</a:t>
            </a:r>
          </a:p>
          <a:p>
            <a:pPr marL="742950" lvl="1" indent="-285750">
              <a:buFont typeface="Wingdings" panose="05000000000000000000" pitchFamily="2" charset="2"/>
              <a:buChar char="v"/>
            </a:pPr>
            <a:endParaRPr lang="sk-SK" dirty="0"/>
          </a:p>
          <a:p>
            <a:pPr marL="742950" lvl="1" indent="-285750">
              <a:buFont typeface="Wingdings" panose="05000000000000000000" pitchFamily="2" charset="2"/>
              <a:buChar char="v"/>
            </a:pPr>
            <a:endParaRPr lang="sk-SK" dirty="0"/>
          </a:p>
          <a:p>
            <a:endParaRPr lang="sk-SK" sz="1200" dirty="0"/>
          </a:p>
          <a:p>
            <a:endParaRPr lang="sk-SK" sz="1200" dirty="0"/>
          </a:p>
        </p:txBody>
      </p:sp>
    </p:spTree>
    <p:extLst>
      <p:ext uri="{BB962C8B-B14F-4D97-AF65-F5344CB8AC3E}">
        <p14:creationId xmlns:p14="http://schemas.microsoft.com/office/powerpoint/2010/main" val="409381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6DE4E2CF-E66E-488D-87A9-0BBE82640387}"/>
              </a:ext>
            </a:extLst>
          </p:cNvPr>
          <p:cNvSpPr txBox="1"/>
          <p:nvPr/>
        </p:nvSpPr>
        <p:spPr>
          <a:xfrm>
            <a:off x="477788" y="476672"/>
            <a:ext cx="11233248" cy="7325082"/>
          </a:xfrm>
          <a:prstGeom prst="rect">
            <a:avLst/>
          </a:prstGeom>
          <a:noFill/>
        </p:spPr>
        <p:txBody>
          <a:bodyPr wrap="square" rtlCol="0">
            <a:spAutoFit/>
          </a:bodyPr>
          <a:lstStyle/>
          <a:p>
            <a:pPr marL="285750" lvl="0" indent="-285750">
              <a:buFont typeface="Wingdings" panose="05000000000000000000" pitchFamily="2" charset="2"/>
              <a:buChar char="v"/>
            </a:pPr>
            <a:r>
              <a:rPr lang="sk-SK" dirty="0"/>
              <a:t>ďalšie koncily:</a:t>
            </a:r>
          </a:p>
          <a:p>
            <a:pPr marL="742950" lvl="1" indent="-285750">
              <a:buFont typeface="Wingdings" panose="05000000000000000000" pitchFamily="2" charset="2"/>
              <a:buChar char="v"/>
            </a:pPr>
            <a:r>
              <a:rPr lang="sk-SK" dirty="0"/>
              <a:t>aj napriek tomu, že tieto herézy boli odmietnuté, dali podnet k vzniku ďalším kristologickým sporom, ktoré sa riešili nasledujúce dve storočia na ďalších troch konciloch</a:t>
            </a:r>
          </a:p>
          <a:p>
            <a:pPr marL="742950" lvl="1" indent="-285750">
              <a:buFont typeface="Wingdings" panose="05000000000000000000" pitchFamily="2" charset="2"/>
              <a:buChar char="v"/>
            </a:pPr>
            <a:r>
              <a:rPr lang="sk-SK" dirty="0"/>
              <a:t>boli to </a:t>
            </a:r>
            <a:r>
              <a:rPr lang="sk-SK" b="1" dirty="0" err="1"/>
              <a:t>monofyzitizmus</a:t>
            </a:r>
            <a:r>
              <a:rPr lang="sk-SK" dirty="0"/>
              <a:t>, ktorý učil len o jednej, božskej prirodzenosti Krista, v ktorej zaniká ľudská prirodzenosť - toto učenie bolo </a:t>
            </a:r>
            <a:r>
              <a:rPr lang="sk-SK" b="1" dirty="0"/>
              <a:t>v roku 451 </a:t>
            </a:r>
            <a:r>
              <a:rPr lang="sk-SK" dirty="0"/>
              <a:t>odmietnuté na </a:t>
            </a:r>
            <a:r>
              <a:rPr lang="sk-SK" b="1" dirty="0"/>
              <a:t>štvrtom všeobecnom koncile v Chalcedóne</a:t>
            </a:r>
            <a:r>
              <a:rPr lang="sk-SK" dirty="0"/>
              <a:t>, takzvaným </a:t>
            </a:r>
            <a:r>
              <a:rPr lang="sk-SK" dirty="0" err="1"/>
              <a:t>chalcedónskym</a:t>
            </a:r>
            <a:r>
              <a:rPr lang="sk-SK" dirty="0"/>
              <a:t> vyznaním, ktoré vyznáva úplné božstvo ale aj úplnú ľudskosť Krista</a:t>
            </a:r>
          </a:p>
          <a:p>
            <a:pPr marL="742950" lvl="1" indent="-285750">
              <a:buFont typeface="Wingdings" panose="05000000000000000000" pitchFamily="2" charset="2"/>
              <a:buChar char="v"/>
            </a:pPr>
            <a:r>
              <a:rPr lang="sk-SK" dirty="0"/>
              <a:t>o </a:t>
            </a:r>
            <a:r>
              <a:rPr lang="sk-SK" dirty="0" err="1"/>
              <a:t>monofyzitizme</a:t>
            </a:r>
            <a:r>
              <a:rPr lang="sk-SK" dirty="0"/>
              <a:t> sa však ešte diskutovalo na ďalšom, </a:t>
            </a:r>
            <a:r>
              <a:rPr lang="sk-SK" b="1" dirty="0"/>
              <a:t>druhom carihradskom koncile, v roku 553</a:t>
            </a:r>
            <a:r>
              <a:rPr lang="sk-SK" dirty="0"/>
              <a:t>, ktorý však v podstate potvrdil uznesenia predošlého koncilu</a:t>
            </a:r>
          </a:p>
          <a:p>
            <a:pPr marL="742950" lvl="1" indent="-285750">
              <a:buFont typeface="Wingdings" panose="05000000000000000000" pitchFamily="2" charset="2"/>
              <a:buChar char="v"/>
            </a:pPr>
            <a:r>
              <a:rPr lang="sk-SK" dirty="0"/>
              <a:t>ďalším kristologickým sporom bol </a:t>
            </a:r>
            <a:r>
              <a:rPr lang="sk-SK" b="1" dirty="0" err="1"/>
              <a:t>monoteletizmus</a:t>
            </a:r>
            <a:r>
              <a:rPr lang="sk-SK" dirty="0"/>
              <a:t>, ktorý síce hlásal dve prirodzenosti Krista, ale len jednu, Božskú vôľu, a preto bol </a:t>
            </a:r>
            <a:r>
              <a:rPr lang="sk-SK" b="1" dirty="0"/>
              <a:t>v roku 680 zvolaný tretí koncil v Carihrade</a:t>
            </a:r>
            <a:r>
              <a:rPr lang="sk-SK" dirty="0"/>
              <a:t>, ktorý sformuloval náuku nielen o dvoch prirodzenostiach, ale aj o dvoch prirodzených vôľach v Kristovi, ktorý je dokonalým Bohom aj dokonalým človekom</a:t>
            </a:r>
          </a:p>
          <a:p>
            <a:pPr marL="742950" lvl="1" indent="-285750">
              <a:buFont typeface="Wingdings" panose="05000000000000000000" pitchFamily="2" charset="2"/>
              <a:buChar char="v"/>
            </a:pPr>
            <a:endParaRPr lang="sk-SK" sz="1600" dirty="0"/>
          </a:p>
          <a:p>
            <a:pPr marL="742950" lvl="1" indent="-285750">
              <a:buFont typeface="Wingdings" panose="05000000000000000000" pitchFamily="2" charset="2"/>
              <a:buChar char="v"/>
            </a:pPr>
            <a:r>
              <a:rPr lang="sk-SK" dirty="0"/>
              <a:t>heréz a vieroučných sporov bolo v začiatkoch cirkvi veľmi veľa, ich existencia však podnietila biskupov, pápežov ale aj cisárov, ktorí neboli teológmi, k tomu, aby zvolávali synody a koncily, na ktorých sa jednotlivé problémy riešili</a:t>
            </a:r>
          </a:p>
          <a:p>
            <a:pPr marL="742950" lvl="1" indent="-285750">
              <a:buFont typeface="Wingdings" panose="05000000000000000000" pitchFamily="2" charset="2"/>
              <a:buChar char="v"/>
            </a:pPr>
            <a:r>
              <a:rPr lang="sk-SK" dirty="0"/>
              <a:t>táto tendencia pokračuje aj v neskoršom období, koncily sa konajú aj v stredoveku, novoveku či dokonca v moderných dejinách </a:t>
            </a:r>
          </a:p>
          <a:p>
            <a:pPr marL="742950" lvl="1" indent="-285750">
              <a:buFont typeface="Wingdings" panose="05000000000000000000" pitchFamily="2" charset="2"/>
              <a:buChar char="v"/>
            </a:pPr>
            <a:r>
              <a:rPr lang="sk-SK" dirty="0"/>
              <a:t>prehlásenia prijaté na jednotlivých konciloch nadobúdajú platnosť, ako sa aj zhodnotilo na </a:t>
            </a:r>
            <a:r>
              <a:rPr lang="sk-SK" dirty="0" err="1"/>
              <a:t>Tridenstkom</a:t>
            </a:r>
            <a:r>
              <a:rPr lang="sk-SK" dirty="0"/>
              <a:t> koncile v 16. storočí – katolícka viera nevychádza iba z Biblie, ale aj z tradícií a dogiem, ktoré boli z vnuknutia Ducha Svätého prijaté na konciloch</a:t>
            </a:r>
          </a:p>
          <a:p>
            <a:pPr marL="742950" lvl="1" indent="-285750">
              <a:buFont typeface="Wingdings" panose="05000000000000000000" pitchFamily="2" charset="2"/>
              <a:buChar char="v"/>
            </a:pPr>
            <a:endParaRPr lang="sk-SK" sz="1600" dirty="0"/>
          </a:p>
          <a:p>
            <a:pPr marL="742950" lvl="1" indent="-285750">
              <a:buFont typeface="Wingdings" panose="05000000000000000000" pitchFamily="2" charset="2"/>
              <a:buChar char="v"/>
            </a:pPr>
            <a:endParaRPr lang="sk-SK" dirty="0"/>
          </a:p>
          <a:p>
            <a:pPr marL="742950" lvl="1" indent="-285750">
              <a:buFont typeface="Wingdings" panose="05000000000000000000" pitchFamily="2" charset="2"/>
              <a:buChar char="v"/>
            </a:pPr>
            <a:endParaRPr lang="sk-SK" dirty="0"/>
          </a:p>
          <a:p>
            <a:endParaRPr lang="sk-SK" sz="1200" dirty="0"/>
          </a:p>
          <a:p>
            <a:endParaRPr lang="sk-SK" sz="1200" dirty="0"/>
          </a:p>
        </p:txBody>
      </p:sp>
    </p:spTree>
    <p:extLst>
      <p:ext uri="{BB962C8B-B14F-4D97-AF65-F5344CB8AC3E}">
        <p14:creationId xmlns:p14="http://schemas.microsoft.com/office/powerpoint/2010/main" val="374561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6DE4E2CF-E66E-488D-87A9-0BBE82640387}"/>
              </a:ext>
            </a:extLst>
          </p:cNvPr>
          <p:cNvSpPr txBox="1"/>
          <p:nvPr/>
        </p:nvSpPr>
        <p:spPr>
          <a:xfrm>
            <a:off x="477788" y="1412776"/>
            <a:ext cx="11233248" cy="4616648"/>
          </a:xfrm>
          <a:prstGeom prst="rect">
            <a:avLst/>
          </a:prstGeom>
          <a:noFill/>
        </p:spPr>
        <p:txBody>
          <a:bodyPr wrap="square" rtlCol="0">
            <a:spAutoFit/>
          </a:bodyPr>
          <a:lstStyle/>
          <a:p>
            <a:pPr marL="285750" lvl="0" indent="-285750">
              <a:buFont typeface="Wingdings" panose="05000000000000000000" pitchFamily="2" charset="2"/>
              <a:buChar char="v"/>
            </a:pPr>
            <a:r>
              <a:rPr lang="sk-SK" dirty="0"/>
              <a:t>ďalšie herézy:</a:t>
            </a:r>
          </a:p>
          <a:p>
            <a:pPr marL="742950" lvl="1" indent="-285750">
              <a:buFont typeface="Wingdings" panose="05000000000000000000" pitchFamily="2" charset="2"/>
              <a:buChar char="v"/>
            </a:pPr>
            <a:r>
              <a:rPr lang="sk-SK" b="1" dirty="0" err="1"/>
              <a:t>gnosticizmus</a:t>
            </a:r>
            <a:r>
              <a:rPr lang="sk-SK" dirty="0"/>
              <a:t> - zastávali dualistický názor Boha dobra a svetla a Boha zla a temnoty, človek pochádza od oboch a prostredníctvom poznania, ktoré priniesol na zem Kristus, sa môže oslobodiť od zlej časti. Okrem toho </a:t>
            </a:r>
            <a:r>
              <a:rPr lang="sk-SK" dirty="0" err="1"/>
              <a:t>gnosticizmus</a:t>
            </a:r>
            <a:r>
              <a:rPr lang="sk-SK" dirty="0"/>
              <a:t> zavrhoval starý zákon, pretože „všetko čo bolo pred Kristom je zlé“ </a:t>
            </a:r>
          </a:p>
          <a:p>
            <a:pPr marL="742950" lvl="1" indent="-285750">
              <a:buFont typeface="Wingdings" panose="05000000000000000000" pitchFamily="2" charset="2"/>
              <a:buChar char="v"/>
            </a:pPr>
            <a:r>
              <a:rPr lang="sk-SK" b="1" dirty="0" err="1"/>
              <a:t>montanizmus</a:t>
            </a:r>
            <a:r>
              <a:rPr lang="sk-SK" dirty="0"/>
              <a:t> - heréza od </a:t>
            </a:r>
            <a:r>
              <a:rPr lang="sk-SK" dirty="0" err="1"/>
              <a:t>novokrsteného</a:t>
            </a:r>
            <a:r>
              <a:rPr lang="sk-SK" dirty="0"/>
              <a:t> kňaza Montana. Jeho učenie, </a:t>
            </a:r>
            <a:r>
              <a:rPr lang="sk-SK" dirty="0" err="1"/>
              <a:t>montanizmus</a:t>
            </a:r>
            <a:r>
              <a:rPr lang="sk-SK" dirty="0"/>
              <a:t>, malo prorocký charakter, hlásalo blízky koniec sveta. Jeho prívrženci žili prísnym asketickým životom, patril k nim aj kartáginský spisovateľ </a:t>
            </a:r>
            <a:r>
              <a:rPr lang="sk-SK" dirty="0" err="1"/>
              <a:t>Tertullianus</a:t>
            </a:r>
            <a:r>
              <a:rPr lang="sk-SK" dirty="0"/>
              <a:t>. </a:t>
            </a:r>
          </a:p>
          <a:p>
            <a:pPr marL="742950" lvl="1" indent="-285750">
              <a:buFont typeface="Wingdings" panose="05000000000000000000" pitchFamily="2" charset="2"/>
              <a:buChar char="v"/>
            </a:pPr>
            <a:r>
              <a:rPr lang="sk-SK" b="1" dirty="0" err="1"/>
              <a:t>monarchianizmus</a:t>
            </a:r>
            <a:r>
              <a:rPr lang="sk-SK" dirty="0"/>
              <a:t> - prízvukoval vieru v jedného Boha a odmietal tri samostatné božské osoby, naznačovalo to vieru v troch Bohov (viera v jedného Boha v kontraste s polyteizmom pohanstva) </a:t>
            </a:r>
          </a:p>
          <a:p>
            <a:pPr marL="742950" lvl="1" indent="-285750">
              <a:buFont typeface="Wingdings" panose="05000000000000000000" pitchFamily="2" charset="2"/>
              <a:buChar char="v"/>
            </a:pPr>
            <a:r>
              <a:rPr lang="sk-SK" b="1" dirty="0"/>
              <a:t>manicheizmus</a:t>
            </a:r>
            <a:r>
              <a:rPr lang="sk-SK" dirty="0"/>
              <a:t> – založené </a:t>
            </a:r>
            <a:r>
              <a:rPr lang="sk-SK" dirty="0" err="1"/>
              <a:t>Manim</a:t>
            </a:r>
            <a:r>
              <a:rPr lang="sk-SK" dirty="0"/>
              <a:t> z Perzie, hlavný dôraz kladený na protiklade dobra a zla (dualizmus), hmota stotožňovaná so zlom</a:t>
            </a:r>
          </a:p>
          <a:p>
            <a:pPr marL="742950" lvl="1" indent="-285750">
              <a:buFont typeface="Wingdings" panose="05000000000000000000" pitchFamily="2" charset="2"/>
              <a:buChar char="v"/>
            </a:pPr>
            <a:r>
              <a:rPr lang="sk-SK" b="1" dirty="0" err="1"/>
              <a:t>pelagianizmus</a:t>
            </a:r>
            <a:r>
              <a:rPr lang="sk-SK" dirty="0"/>
              <a:t> – podľa britského mnícha </a:t>
            </a:r>
            <a:r>
              <a:rPr lang="sk-SK" dirty="0" err="1"/>
              <a:t>Pelagia</a:t>
            </a:r>
            <a:r>
              <a:rPr lang="sk-SK" dirty="0"/>
              <a:t>, človek môže byť spasený vlastnými dobrými skutkami, čím spochybnil význam Božej milosti a potrebu vykúpenia z hriechov</a:t>
            </a:r>
          </a:p>
          <a:p>
            <a:pPr marL="742950" lvl="1" indent="-285750">
              <a:buFont typeface="Wingdings" panose="05000000000000000000" pitchFamily="2" charset="2"/>
              <a:buChar char="v"/>
            </a:pPr>
            <a:endParaRPr lang="sk-SK" dirty="0"/>
          </a:p>
          <a:p>
            <a:pPr marL="742950" lvl="1" indent="-285750">
              <a:buFont typeface="Wingdings" panose="05000000000000000000" pitchFamily="2" charset="2"/>
              <a:buChar char="v"/>
            </a:pPr>
            <a:endParaRPr lang="sk-SK" dirty="0"/>
          </a:p>
          <a:p>
            <a:endParaRPr lang="sk-SK" sz="1200" dirty="0"/>
          </a:p>
          <a:p>
            <a:endParaRPr lang="sk-SK" sz="1200" dirty="0"/>
          </a:p>
        </p:txBody>
      </p:sp>
    </p:spTree>
    <p:extLst>
      <p:ext uri="{BB962C8B-B14F-4D97-AF65-F5344CB8AC3E}">
        <p14:creationId xmlns:p14="http://schemas.microsoft.com/office/powerpoint/2010/main" val="37324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lasické knihy (16: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579_TF02801059_TF02801059.potx" id="{5467B639-F32D-45AC-9204-C73EE8721140}" vid="{91D78186-3BBE-4507-8D5D-DBE9317777C1}"/>
    </a:ext>
  </a:extLst>
</a:theme>
</file>

<file path=ppt/theme/theme2.xml><?xml version="1.0" encoding="utf-8"?>
<a:theme xmlns:a="http://schemas.openxmlformats.org/drawingml/2006/main" name="Motiv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iv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D80E12-3BE9-4746-820E-FFB249F467F2}">
  <ds:schemaRefs>
    <ds:schemaRef ds:uri="http://schemas.microsoft.com/office/infopath/2007/PartnerControls"/>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openxmlformats.org/package/2006/metadata/core-properties"/>
    <ds:schemaRef ds:uri="4873beb7-5857-4685-be1f-d57550cc96cc"/>
    <ds:schemaRef ds:uri="http://www.w3.org/XML/1998/namespace"/>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1181</TotalTime>
  <Words>1276</Words>
  <Application>Microsoft Office PowerPoint</Application>
  <PresentationFormat>Vlastní</PresentationFormat>
  <Paragraphs>203</Paragraphs>
  <Slides>31</Slides>
  <Notes>29</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31</vt:i4>
      </vt:variant>
    </vt:vector>
  </HeadingPairs>
  <TitlesOfParts>
    <vt:vector size="35" baseType="lpstr">
      <vt:lpstr>Arial</vt:lpstr>
      <vt:lpstr>Constantia</vt:lpstr>
      <vt:lpstr>Wingdings</vt:lpstr>
      <vt:lpstr>Klasické knihy (16:9)</vt:lpstr>
      <vt:lpstr>DSBcA014  Přechodné období mezi antikou a středověkem - seminář</vt:lpstr>
      <vt:lpstr>I. Kresťanstvo a pohanstvo v neskorej antike</vt:lpstr>
      <vt:lpstr>Diocletianus (284-305)</vt:lpstr>
      <vt:lpstr>Prezentace aplikace PowerPoint</vt:lpstr>
      <vt:lpstr>súsošie  Tetrarchovia zo zač. 4. storočia po Kr., predstavujúce cisárov  Diocletiana,  Maximiana,  Galeria a  Constantia Chlora</vt:lpstr>
      <vt:lpstr>Constantinus I. (306-337)</vt:lpstr>
      <vt:lpstr>Prezentace aplikace PowerPoint</vt:lpstr>
      <vt:lpstr>Prezentace aplikace PowerPoint</vt:lpstr>
      <vt:lpstr>Prezentace aplikace PowerPoint</vt:lpstr>
      <vt:lpstr>Theodosius I. (379-395)</vt:lpstr>
      <vt:lpstr>Prezentace aplikace PowerPoint</vt:lpstr>
      <vt:lpstr>Prezentace aplikace PowerPoint</vt:lpstr>
      <vt:lpstr>Lucius Caecilius Firmianus Lactantius  (* okolo roku 250; † okolo roku 320)</vt:lpstr>
      <vt:lpstr>Lucius Caecilius Firmianus Lactantius  (* okolo roku 250; † okolo roku 320)</vt:lpstr>
      <vt:lpstr>Aurelius Victor (* okolo roku 320; † okolo roku 390)</vt:lpstr>
      <vt:lpstr>Aurelius Victor (* okolo roku 320; † okolo roku 390)</vt:lpstr>
      <vt:lpstr>Eusebius Pamphili Caesariensis (* 260/64 v Palestíne; † 339/40)</vt:lpstr>
      <vt:lpstr>Eusebius Pamphili Caesariensis (* 260/64 v Palestíne; † 339/40)</vt:lpstr>
      <vt:lpstr>Eusebius Pamphili Caesariensis (* 260/64 v Palestíne; † 339/40)</vt:lpstr>
      <vt:lpstr>Ammianus Marcellinus  (330 – cca 395)</vt:lpstr>
      <vt:lpstr>Ammianus Marcellinus  (330 – cca 395)</vt:lpstr>
      <vt:lpstr>Cirkevní otcovia </vt:lpstr>
      <vt:lpstr>II. Antická architektúra ako inšpiračný zdroj renesancie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DSBcA014  Přechodné období mezi antikou a středověkem - seminář</dc:title>
  <dc:creator>Frederik Galambosi</dc:creator>
  <cp:lastModifiedBy>Palvmbes</cp:lastModifiedBy>
  <cp:revision>100</cp:revision>
  <dcterms:created xsi:type="dcterms:W3CDTF">2018-03-21T13:43:12Z</dcterms:created>
  <dcterms:modified xsi:type="dcterms:W3CDTF">2019-05-20T14:33:23Z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