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9" r:id="rId16"/>
    <p:sldId id="28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49DB3-A2C4-4206-AC51-5845C4B9A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17CBF8-3DAB-4D6B-9C46-DFB0D2601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A63BFF-9C1F-486C-81C6-FF870E5B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233230-767A-4A88-97E1-3F8F0499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17075-31AC-46FD-A5A0-731567E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38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8D6DD7-D0FB-4F80-BC76-4A256CC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0B2991-69D5-49AC-8A2F-FEFC8BCC0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B40A7-5C27-4E67-8864-1753694C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50F3B-3340-433C-80E5-C886A2F7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A6FA0D-ACA7-4DDC-B2CD-7C17D340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1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11F2D4-AF66-4EDB-8CDD-ACF310E42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A5DB98-6085-4570-A1E0-102299DC1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E69DDF-264C-458E-B429-F7582857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84E640-EF16-4679-9932-131D3B23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C8620D-B22E-4213-A0AE-D6E5B55D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07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3FE2C-4567-40AE-903D-922554E3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F49965-C3AD-439D-91C6-589494181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FD677-8C08-461B-A05E-570C994A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73F6C4-4BDE-4C31-9CE9-8564F4B8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AE7CAA-A27D-4813-9398-284F6E9F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79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CA43-140A-4E57-9A5F-0536DAC8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8DDB97-0141-4E76-A104-C5C0F0B90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E9218-ED0B-4A8E-A638-E0321884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8A00EB-E4E2-4131-818E-FA3BCDA1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136E70-54BC-45E6-B0F4-4651E9A1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08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6E4E1-A7E7-4368-A806-43E2FFD1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314533-B665-40F0-8B81-96801746E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559D8C-CAAE-4794-AAEC-B1055E453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23D521-F973-4364-A8ED-A2515E70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03442A-DA6B-481C-B704-A96F68DB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7791B4-B20C-41B9-B508-6E1C3F7D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4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21B10-F737-4C79-B3B8-6DCE6428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11521BB-565F-494B-850E-833CBCB2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9C35C4-FACA-4B72-95E0-07D57BC58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8EE6D6F-098C-45EA-96C8-17017B047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AC0BE0E-8344-43D6-94DC-9C8E84949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51AB71-10E4-413E-B7EE-D388029B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7A0F78-3D02-4CBD-8030-62CC19D3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CC52D46-848C-4DB4-BECD-FDC2F515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39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1A3EE-F8E7-41D8-A403-FB2CA07C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C0517C-34C7-4022-B673-07A0A7E6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23AD7F-684A-4D31-A1C1-FE475D1E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ED5C47-985A-42CA-96CD-199A5EC9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13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DEBA9FF-8A8C-4B7D-B8F0-118D3643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29D5B4-54E1-461E-B4D0-30F5F5EC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D26942-EFA7-4C07-B396-B2325B5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64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15498-D2EB-44D1-8A08-DA90B712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6EC3D7-5D24-4479-AB8C-581F0409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6AB658-751F-4059-8E2F-F1A24E76B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7656ED-E8D3-4B7E-B71F-38EF7AA2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059594-A2F4-44A6-8EDE-648738C2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116039-CC53-4C04-B989-4E94DFCB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1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6DD15-50A9-4A8D-9E03-2B93DFA4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9EB6DD-8C7F-43F0-A970-EC283393D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D4EEE5-35D1-4FA5-AA56-ABA42716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17E83A-2A00-4BBD-BADD-E83A3CFB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8EB9FD-8451-449A-AB9E-02E640BA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96E4E6-C40D-4AAD-9920-9C4C8DF6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9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8C117D-140A-4D83-A91B-6884FF40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223DE9E-8D34-4A69-BFF2-42E7E92AC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43C717-65DB-4920-882B-FD326454E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8D09-0B75-4AF3-BC12-7AB321680A2C}" type="datetimeFigureOut">
              <a:rPr lang="cs-CZ" smtClean="0"/>
              <a:t>27.2.2019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7CCC5-2EEC-446E-BDAE-B852B3B52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0877C0-7F59-42AC-8B53-65824B732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78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birky.ngprague.cz/dielo/CZE:NG.P_88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hdPHT4N55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birky.ngprague.cz/dielo/CZE:NG.P_9061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hV-S5lgiTc" TargetMode="External"/><Relationship Id="rId2" Type="http://schemas.openxmlformats.org/officeDocument/2006/relationships/hyperlink" Target="https://www.moma.org/learn/moma_learning/themes/what-is-modern-a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96hl5J47c3k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ma.org/collection/works/7980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s.wikipedia.org/wiki/Fotografie#/media/File:Tartan_Ribbo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283ED-06BF-4B30-A67F-B4A546D01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NEW MEDIA ART II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71D514-E47C-4E6F-A577-F5500C30A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ABSTRACTION AND DEHUMANIZATION </a:t>
            </a:r>
          </a:p>
          <a:p>
            <a:r>
              <a:rPr lang="en-US" sz="4000" dirty="0">
                <a:latin typeface="Arial Black" panose="020B0A04020102020204" pitchFamily="34" charset="0"/>
              </a:rPr>
              <a:t>OF WORK OF ART</a:t>
            </a:r>
            <a:endParaRPr lang="cs-CZ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8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romantické subjektivní tvorby k aplikaci objektivní metody inspirované vědeckými a technickými vynálezy.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34839" y="6070252"/>
            <a:ext cx="421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Étienne-Jules</a:t>
            </a:r>
            <a:r>
              <a:rPr lang="cs-CZ" dirty="0"/>
              <a:t> </a:t>
            </a:r>
            <a:r>
              <a:rPr lang="cs-CZ" dirty="0" err="1"/>
              <a:t>Marey</a:t>
            </a:r>
            <a:r>
              <a:rPr lang="cs-CZ" dirty="0"/>
              <a:t>, Man </a:t>
            </a:r>
            <a:r>
              <a:rPr lang="cs-CZ" dirty="0" err="1"/>
              <a:t>Running</a:t>
            </a:r>
            <a:r>
              <a:rPr lang="cs-CZ" dirty="0"/>
              <a:t>, 1880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7711890" y="6098476"/>
            <a:ext cx="467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Giacomo </a:t>
            </a:r>
            <a:r>
              <a:rPr lang="cs-CZ" dirty="0" err="1"/>
              <a:t>Balla</a:t>
            </a:r>
            <a:r>
              <a:rPr lang="cs-CZ" dirty="0"/>
              <a:t>: Dívka běžící po balkoně, 1912</a:t>
            </a:r>
            <a:endParaRPr lang="en-US" dirty="0"/>
          </a:p>
          <a:p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CE2006-41EF-42D6-B86B-FD78F27D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7" y="2670185"/>
            <a:ext cx="3119718" cy="32300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79586A-F5D0-4F43-995B-A279FA7B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9" y="2670184"/>
            <a:ext cx="6980010" cy="32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6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Autonomní hodnota světla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1BE86D7-CA27-4294-B7EB-1065D5B35365}"/>
              </a:ext>
            </a:extLst>
          </p:cNvPr>
          <p:cNvSpPr txBox="1"/>
          <p:nvPr/>
        </p:nvSpPr>
        <p:spPr>
          <a:xfrm>
            <a:off x="1380565" y="5992297"/>
            <a:ext cx="1037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Světelně-kinetická plastika pro Edisonovu transformační stanici v Praze</a:t>
            </a:r>
            <a:r>
              <a:rPr lang="cs-CZ" dirty="0"/>
              <a:t>, 1929-1930. / Rekonstrukce: Federico </a:t>
            </a:r>
            <a:r>
              <a:rPr lang="cs-CZ" dirty="0" err="1"/>
              <a:t>Díaz</a:t>
            </a:r>
            <a:r>
              <a:rPr lang="cs-CZ" dirty="0"/>
              <a:t>, 1996.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64EA40-009E-4E51-AB5B-B7E2A097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11" y="2428314"/>
            <a:ext cx="4599454" cy="3208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B6DC7D-8E89-464B-B1D0-2E5DD7EF5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967" y="1543068"/>
            <a:ext cx="5539535" cy="42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Autonomní hodnota materiálu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0B516A-412A-4417-A31A-B457D27E9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0" y="2325267"/>
            <a:ext cx="5959206" cy="3352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F97C64-6A56-4C41-9CB1-5489F927F4F1}"/>
              </a:ext>
            </a:extLst>
          </p:cNvPr>
          <p:cNvSpPr txBox="1"/>
          <p:nvPr/>
        </p:nvSpPr>
        <p:spPr>
          <a:xfrm>
            <a:off x="968188" y="6042212"/>
            <a:ext cx="59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Vladimir </a:t>
            </a:r>
            <a:r>
              <a:rPr lang="cs-CZ" dirty="0" err="1"/>
              <a:t>Tatlin</a:t>
            </a:r>
            <a:r>
              <a:rPr lang="cs-CZ" dirty="0">
                <a:hlinkClick r:id="rId3"/>
              </a:rPr>
              <a:t>: </a:t>
            </a:r>
            <a:r>
              <a:rPr lang="cs-CZ" dirty="0" err="1">
                <a:hlinkClick r:id="rId3"/>
              </a:rPr>
              <a:t>Corner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Counter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Relief</a:t>
            </a:r>
            <a:r>
              <a:rPr lang="cs-CZ" dirty="0"/>
              <a:t>, 1914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8D1817-52E3-4DB9-9D15-BCA057669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6" y="2325267"/>
            <a:ext cx="5021802" cy="335205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CBF5CB-13D1-498A-9A46-E97A631F0B57}"/>
              </a:ext>
            </a:extLst>
          </p:cNvPr>
          <p:cNvSpPr txBox="1"/>
          <p:nvPr/>
        </p:nvSpPr>
        <p:spPr>
          <a:xfrm>
            <a:off x="6920753" y="6042212"/>
            <a:ext cx="475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Joseph </a:t>
            </a:r>
            <a:r>
              <a:rPr lang="cs-CZ" dirty="0" err="1"/>
              <a:t>Beuys</a:t>
            </a:r>
            <a:r>
              <a:rPr lang="cs-CZ" dirty="0"/>
              <a:t>: </a:t>
            </a:r>
            <a:r>
              <a:rPr lang="cs-CZ" dirty="0">
                <a:hlinkClick r:id="rId5"/>
              </a:rPr>
              <a:t>Auto</a:t>
            </a:r>
            <a:r>
              <a:rPr lang="cs-CZ" dirty="0"/>
              <a:t>, 1968</a:t>
            </a:r>
          </a:p>
        </p:txBody>
      </p:sp>
    </p:spTree>
    <p:extLst>
      <p:ext uri="{BB962C8B-B14F-4D97-AF65-F5344CB8AC3E}">
        <p14:creationId xmlns:p14="http://schemas.microsoft.com/office/powerpoint/2010/main" val="121826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8671" cy="4351338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1. fáze: Externí reference byly nahrazeny interními referencemi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Malevič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suprematismus)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2. fáze: Umělecké dílo začalo odkazovat jen samo k sobě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Tatlin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konstruktivismus)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3. fáze: Strojové umění jako logický důsledek tohoto trendu.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50524B-6BDD-4D0C-89A6-DD4D6E6C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871" y="566913"/>
            <a:ext cx="3575300" cy="46192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34A43C-A131-4F7E-A3EE-77E57660C10B}"/>
              </a:ext>
            </a:extLst>
          </p:cNvPr>
          <p:cNvSpPr txBox="1"/>
          <p:nvPr/>
        </p:nvSpPr>
        <p:spPr>
          <a:xfrm>
            <a:off x="7906871" y="5253633"/>
            <a:ext cx="428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Grosz &amp; John </a:t>
            </a:r>
            <a:r>
              <a:rPr lang="en-US" dirty="0" err="1"/>
              <a:t>Heartfield</a:t>
            </a:r>
            <a:r>
              <a:rPr lang="en-US" dirty="0"/>
              <a:t> holding placard 'Art is Dead – Long Live </a:t>
            </a:r>
            <a:r>
              <a:rPr lang="en-US" dirty="0" err="1"/>
              <a:t>Tatlin's</a:t>
            </a:r>
            <a:r>
              <a:rPr lang="en-US" dirty="0"/>
              <a:t> Machine Art‘,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8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Fotoaparát je automatickým (autonomním) zařízením, které je schopné vytvářet obrazy. Stroj se stal konkurentem člověka v tvorbě. </a:t>
            </a:r>
            <a:r>
              <a:rPr lang="cs-CZ" b="1" dirty="0"/>
              <a:t>Fotoaparát (stroj) jako autonomní producent se stal prvním a základním modelem (vzorem) pro moderní umělecká hnutí usilující o autonomii díla. 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A3BC2A-9B2A-40C0-9CF2-F139F2DF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66" y="3314238"/>
            <a:ext cx="3842483" cy="30638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B3CDBB-93C9-473C-92FA-FCFC9402BEE8}"/>
              </a:ext>
            </a:extLst>
          </p:cNvPr>
          <p:cNvSpPr txBox="1"/>
          <p:nvPr/>
        </p:nvSpPr>
        <p:spPr>
          <a:xfrm>
            <a:off x="2518547" y="6378113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Louis </a:t>
            </a:r>
            <a:r>
              <a:rPr lang="cs-CZ" dirty="0" err="1"/>
              <a:t>Daguerre</a:t>
            </a:r>
            <a:r>
              <a:rPr lang="cs-CZ" dirty="0"/>
              <a:t>, fotoaparát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D30910-BC25-4178-88CD-66A8F908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79" y="3529575"/>
            <a:ext cx="395371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6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Peter </a:t>
            </a:r>
            <a:r>
              <a:rPr lang="cs-CZ" i="1" dirty="0" err="1"/>
              <a:t>Weibel</a:t>
            </a:r>
            <a:r>
              <a:rPr lang="cs-CZ" i="1" dirty="0"/>
              <a:t>: Svět strojů jako svět sám o sobě (1992)</a:t>
            </a:r>
          </a:p>
          <a:p>
            <a:r>
              <a:rPr lang="cs-CZ" i="1" dirty="0"/>
              <a:t>1. fáze: strojem vytvořený obraz (fotografie)</a:t>
            </a:r>
          </a:p>
          <a:p>
            <a:r>
              <a:rPr lang="cs-CZ" i="1" dirty="0"/>
              <a:t>2. fáze: strojem přenášený obraz (telegraf)</a:t>
            </a:r>
          </a:p>
          <a:p>
            <a:r>
              <a:rPr lang="cs-CZ" i="1" dirty="0"/>
              <a:t>3. fáze: strojem rozpohybovaný obraz (film)</a:t>
            </a:r>
          </a:p>
          <a:p>
            <a:r>
              <a:rPr lang="cs-CZ" i="1" dirty="0"/>
              <a:t>4. fáze: strojem vytvořený a vysílaný obraz (televize, video)</a:t>
            </a:r>
          </a:p>
          <a:p>
            <a:r>
              <a:rPr lang="cs-CZ" i="1" dirty="0"/>
              <a:t>5. fáze: strojem generovaný obraz (počítač)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04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„Skandál umění tvořeného s pomocí strojů.“ (Peter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Weibel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Fotoaparáty jsou první stroje tvořící obrazy autonomně, s minimálním vstupem člověka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Právě fotografie se staly předobrazem směřování moderního umění k osvobození prvků výtvarného díla.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Můžeme tedy říci, že obraz vytvořený strojem stál na začátku tohoto vývoje a je také na jeho konci.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Svět strojů nejen navazuje na vývoj moderního umění, ale on je dokonce jeho předpokladem a kontextem. 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293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EB12-CCD7-4860-A3FF-C0C4418A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Abstraction</a:t>
            </a:r>
            <a:r>
              <a:rPr lang="cs-CZ" dirty="0">
                <a:latin typeface="Arial Black" panose="020B0A04020102020204" pitchFamily="34" charset="0"/>
              </a:rPr>
              <a:t> and </a:t>
            </a:r>
            <a:r>
              <a:rPr lang="cs-CZ" dirty="0" err="1">
                <a:latin typeface="Arial Black" panose="020B0A04020102020204" pitchFamily="34" charset="0"/>
              </a:rPr>
              <a:t>Dehumanization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Work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</a:t>
            </a:r>
            <a:r>
              <a:rPr lang="cs-CZ" dirty="0">
                <a:latin typeface="Arial Black" panose="020B0A04020102020204" pitchFamily="34" charset="0"/>
              </a:rPr>
              <a:t> Art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EC771C-5DC7-4C61-8127-8D3275FC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Ortega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Gasett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Dehumanizace umění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(1925)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Weibel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Svět strojů jako svět sám o sobě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(1992)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0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Dehumanizace (moderního) 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Ortega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Gasett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: Dehumanizace umění (1925)</a:t>
            </a: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Charakteristické rysy moderního umění – ne-populárního/nelidského umění/umění pro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Dehumanizace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Zobrazování/zaznamenávání reality bez citového zainteresování. Např. popisování filmu jako sledu záběrů vs. jeho popis skrze obsah, příběh.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Vyhýbání se živým tvarům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Od zobrazování věcí k zobrazování idejí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Umělecké dílo není ničím jiným než uměleckým dílem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Chápání umění jako hry (a nic víc) – hry o sobě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Ironie jako podstata moderního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Odmítání jakékoli falše či zmírňování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Umění bez transcendence (konkrétní hudba/umění)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20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Dehumanizace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D9452B-95D7-4212-AF87-754E9C9E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58" y="3268027"/>
            <a:ext cx="3048000" cy="304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A8621E-824F-4E89-B99A-EB36350AC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820" y="3299471"/>
            <a:ext cx="3089004" cy="304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230BD7-C567-4028-97AF-DDD82BCE3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924" y="0"/>
            <a:ext cx="5421923" cy="304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382AE0-E2C3-4CF0-B17C-A86D085A78AF}"/>
              </a:ext>
            </a:extLst>
          </p:cNvPr>
          <p:cNvSpPr txBox="1"/>
          <p:nvPr/>
        </p:nvSpPr>
        <p:spPr>
          <a:xfrm>
            <a:off x="7221451" y="6396990"/>
            <a:ext cx="85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Mondrian</a:t>
            </a:r>
            <a:r>
              <a:rPr lang="cs-CZ" dirty="0"/>
              <a:t>, </a:t>
            </a:r>
            <a:r>
              <a:rPr lang="cs-CZ" dirty="0" err="1"/>
              <a:t>Malevich</a:t>
            </a:r>
            <a:r>
              <a:rPr lang="cs-CZ" dirty="0"/>
              <a:t>, </a:t>
            </a:r>
            <a:r>
              <a:rPr lang="cs-CZ" dirty="0" err="1"/>
              <a:t>Tatlin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0A8AC3D-7194-496C-AFCA-98D28F06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68" y="2788942"/>
            <a:ext cx="5016109" cy="40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C88A7-E1EF-407C-B9DE-C817F01F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DBA66-37C8-49DF-AE7A-9140C66F2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Art: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www.moma.org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learn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moma_learning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themes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what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modern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-art/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Art (8,25 minut): 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www.youtube.com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watch?v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=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shV-S5lgiTc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abstraction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(9,17 minut):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watch?v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=</a:t>
            </a:r>
            <a:r>
              <a:rPr lang="cs-CZ" u="sng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96hl5J47c3k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54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Vývoj moderního umění je neoddělitelný od myšlenky </a:t>
            </a:r>
            <a:r>
              <a:rPr lang="cs-CZ" b="1" dirty="0"/>
              <a:t>AUTONOMIE</a:t>
            </a:r>
            <a:r>
              <a:rPr lang="cs-CZ" dirty="0"/>
              <a:t> (hodnoty autonomie). Autonomní hodnota v kontextu moderního umění se projevuje ve snaze o </a:t>
            </a:r>
            <a:r>
              <a:rPr lang="cs-CZ" b="1" dirty="0"/>
              <a:t>AUTONOMII UMĚLECKÉHO MÉDIA</a:t>
            </a:r>
            <a:r>
              <a:rPr lang="cs-CZ" dirty="0"/>
              <a:t>. Uměleckou tvorbu jako romantickou improvizaci nahrazuje umělecká tvorba jako </a:t>
            </a:r>
            <a:r>
              <a:rPr lang="cs-CZ" b="1" dirty="0"/>
              <a:t>VĚDECKÁ METODA</a:t>
            </a:r>
            <a:r>
              <a:rPr lang="cs-CZ" dirty="0"/>
              <a:t>. 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747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Zkoumání autonomní hodnoty médií výtvarného umění (konce 19. stol.) má analogii ve vývoji fotografické techniky. (Peter </a:t>
            </a:r>
            <a:r>
              <a:rPr lang="cs-CZ" b="1" dirty="0" err="1"/>
              <a:t>Weibel</a:t>
            </a:r>
            <a:r>
              <a:rPr lang="cs-CZ" b="1" dirty="0"/>
              <a:t>)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08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reprezentace vnějšího světa ke zkoumání subjektivních obrazů…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0F54F-281F-4B62-9014-28B04520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15" y="2888317"/>
            <a:ext cx="3994431" cy="27773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00183" y="598873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Nicéphore</a:t>
            </a:r>
            <a:r>
              <a:rPr lang="cs-CZ" dirty="0"/>
              <a:t> </a:t>
            </a:r>
            <a:r>
              <a:rPr lang="cs-CZ" dirty="0" err="1"/>
              <a:t>Niépce</a:t>
            </a:r>
            <a:r>
              <a:rPr lang="cs-CZ" dirty="0"/>
              <a:t>: Pohled z okna v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Gras</a:t>
            </a:r>
            <a:r>
              <a:rPr lang="cs-CZ" dirty="0"/>
              <a:t>, 1826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57A540-C41B-4C84-9DFF-CA6ED92D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8317"/>
            <a:ext cx="3466766" cy="27838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6008596" y="5967715"/>
            <a:ext cx="467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Vincent van </a:t>
            </a:r>
            <a:r>
              <a:rPr lang="cs-CZ" dirty="0" err="1"/>
              <a:t>Gogh</a:t>
            </a:r>
            <a:r>
              <a:rPr lang="cs-CZ" dirty="0"/>
              <a:t>: </a:t>
            </a:r>
            <a:r>
              <a:rPr lang="en-US" i="1" dirty="0">
                <a:hlinkClick r:id="rId4"/>
              </a:rPr>
              <a:t>The Starry Night</a:t>
            </a:r>
            <a:r>
              <a:rPr lang="cs-CZ" i="1" dirty="0"/>
              <a:t>. </a:t>
            </a:r>
            <a:r>
              <a:rPr lang="en-US" dirty="0"/>
              <a:t>Saint Rémy, June 1889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547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romantické subjektivní tvorby k aplikaci objektivní metody inspirované vědeckými a technickými vynálezy.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00183" y="598873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James </a:t>
            </a:r>
            <a:r>
              <a:rPr lang="cs-CZ" dirty="0" err="1"/>
              <a:t>Clerk</a:t>
            </a:r>
            <a:r>
              <a:rPr lang="cs-CZ" dirty="0"/>
              <a:t> Maxwell: </a:t>
            </a:r>
            <a:r>
              <a:rPr lang="cs-CZ" dirty="0">
                <a:hlinkClick r:id="rId2"/>
              </a:rPr>
              <a:t>Barevná stužka</a:t>
            </a:r>
            <a:r>
              <a:rPr lang="cs-CZ" dirty="0"/>
              <a:t>, první barevná fotografie, 1861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6008596" y="5967715"/>
            <a:ext cx="467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Carlo </a:t>
            </a:r>
            <a:r>
              <a:rPr lang="cs-CZ" dirty="0" err="1"/>
              <a:t>Carrá</a:t>
            </a:r>
            <a:r>
              <a:rPr lang="cs-CZ" dirty="0"/>
              <a:t>: Rytmy objektů (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), 1911 </a:t>
            </a:r>
            <a:endParaRPr lang="en-US" dirty="0"/>
          </a:p>
          <a:p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0E79F1-F7B9-4163-8391-70E975A3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7" y="2815801"/>
            <a:ext cx="3578922" cy="29288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D991E05-CAB6-4146-B119-28503AD2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568" y="2734791"/>
            <a:ext cx="3920756" cy="30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94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567</Words>
  <Application>Microsoft Office PowerPoint</Application>
  <PresentationFormat>Širokoúhlá obrazovka</PresentationFormat>
  <Paragraphs>107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Motiv Office</vt:lpstr>
      <vt:lpstr>NEW MEDIA ART II</vt:lpstr>
      <vt:lpstr>Abstraction and Dehumanization of Work of Art</vt:lpstr>
      <vt:lpstr>Dehumanizace (moderního) umění</vt:lpstr>
      <vt:lpstr>Dehumanizace umění</vt:lpstr>
      <vt:lpstr> Umění směřující k abstrakci/autonomii 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Ars ex Machina</vt:lpstr>
      <vt:lpstr>Ars ex Machina</vt:lpstr>
      <vt:lpstr>Ars ex Machina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II</dc:title>
  <dc:creator>Horáková</dc:creator>
  <cp:lastModifiedBy>Horáková</cp:lastModifiedBy>
  <cp:revision>23</cp:revision>
  <dcterms:created xsi:type="dcterms:W3CDTF">2019-02-27T08:20:04Z</dcterms:created>
  <dcterms:modified xsi:type="dcterms:W3CDTF">2019-02-27T10:47:38Z</dcterms:modified>
</cp:coreProperties>
</file>