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93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C310685E-D2F1-46A7-8920-9C23A1DBE4D2}" type="datetimeFigureOut">
              <a:rPr lang="cs-CZ" smtClean="0"/>
              <a:t>28.2.2019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671449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310685E-D2F1-46A7-8920-9C23A1DBE4D2}" type="datetimeFigureOut">
              <a:rPr lang="cs-CZ" smtClean="0"/>
              <a:t>28.2.2019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3887957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310685E-D2F1-46A7-8920-9C23A1DBE4D2}" type="datetimeFigureOut">
              <a:rPr lang="cs-CZ" smtClean="0"/>
              <a:t>28.2.2019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131694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C310685E-D2F1-46A7-8920-9C23A1DBE4D2}" type="datetimeFigureOut">
              <a:rPr lang="cs-CZ" smtClean="0"/>
              <a:t>28.2.2019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468006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C310685E-D2F1-46A7-8920-9C23A1DBE4D2}" type="datetimeFigureOut">
              <a:rPr lang="cs-CZ" smtClean="0"/>
              <a:t>28.2.2019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302935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310685E-D2F1-46A7-8920-9C23A1DBE4D2}" type="datetimeFigureOut">
              <a:rPr lang="cs-CZ" smtClean="0"/>
              <a:t>28.2.2019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480893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C310685E-D2F1-46A7-8920-9C23A1DBE4D2}" type="datetimeFigureOut">
              <a:rPr lang="cs-CZ" smtClean="0"/>
              <a:t>28.2.2019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4079631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C310685E-D2F1-46A7-8920-9C23A1DBE4D2}" type="datetimeFigureOut">
              <a:rPr lang="cs-CZ" smtClean="0"/>
              <a:t>28.2.2019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458481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310685E-D2F1-46A7-8920-9C23A1DBE4D2}" type="datetimeFigureOut">
              <a:rPr lang="cs-CZ" smtClean="0"/>
              <a:t>28.2.2019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217589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310685E-D2F1-46A7-8920-9C23A1DBE4D2}" type="datetimeFigureOut">
              <a:rPr lang="cs-CZ" smtClean="0"/>
              <a:t>28.2.2019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2173532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C310685E-D2F1-46A7-8920-9C23A1DBE4D2}" type="datetimeFigureOut">
              <a:rPr lang="cs-CZ" smtClean="0"/>
              <a:t>28.2.2019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4F2863A-2243-4498-B7C3-DBB496E889B4}" type="slidenum">
              <a:rPr lang="cs-CZ" smtClean="0"/>
              <a:t>‹#›</a:t>
            </a:fld>
            <a:endParaRPr lang="cs-CZ"/>
          </a:p>
        </p:txBody>
      </p:sp>
    </p:spTree>
    <p:extLst>
      <p:ext uri="{BB962C8B-B14F-4D97-AF65-F5344CB8AC3E}">
        <p14:creationId xmlns:p14="http://schemas.microsoft.com/office/powerpoint/2010/main" val="1466771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0685E-D2F1-46A7-8920-9C23A1DBE4D2}" type="datetimeFigureOut">
              <a:rPr lang="cs-CZ" smtClean="0"/>
              <a:t>28.2.2019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F2863A-2243-4498-B7C3-DBB496E889B4}" type="slidenum">
              <a:rPr lang="cs-CZ" smtClean="0"/>
              <a:t>‹#›</a:t>
            </a:fld>
            <a:endParaRPr lang="cs-CZ"/>
          </a:p>
        </p:txBody>
      </p:sp>
    </p:spTree>
    <p:extLst>
      <p:ext uri="{BB962C8B-B14F-4D97-AF65-F5344CB8AC3E}">
        <p14:creationId xmlns:p14="http://schemas.microsoft.com/office/powerpoint/2010/main" val="1134797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4.uwm.edu/c21/archivepage/timeline/1970s/76filmsymposium/pmodperf.html" TargetMode="External"/><Relationship Id="rId2" Type="http://schemas.openxmlformats.org/officeDocument/2006/relationships/hyperlink" Target="http://www.texaschapbookpress.com/newmutants01.htm"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solidFill>
                  <a:srgbClr val="0000FF"/>
                </a:solidFill>
                <a:latin typeface="+mn-lt"/>
              </a:rPr>
              <a:t>Nástroje interpretace II  </a:t>
            </a:r>
            <a:br>
              <a:rPr lang="cs-CZ" b="1" dirty="0">
                <a:solidFill>
                  <a:srgbClr val="0000FF"/>
                </a:solidFill>
                <a:latin typeface="+mn-lt"/>
              </a:rPr>
            </a:br>
            <a:r>
              <a:rPr lang="cs-CZ" b="1" dirty="0">
                <a:solidFill>
                  <a:srgbClr val="0000FF"/>
                </a:solidFill>
                <a:latin typeface="+mn-lt"/>
              </a:rPr>
              <a:t>Postmodernismus</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610599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p:cNvSpPr>
          <p:nvPr>
            <p:ph type="title"/>
          </p:nvPr>
        </p:nvSpPr>
        <p:spPr/>
        <p:txBody>
          <a:bodyPr/>
          <a:lstStyle/>
          <a:p>
            <a:r>
              <a:rPr lang="cs-CZ" altLang="cs-CZ" b="1"/>
              <a:t>Nová digitální média jako média postmodernismu</a:t>
            </a:r>
            <a:endParaRPr lang="cs-CZ" altLang="cs-CZ"/>
          </a:p>
        </p:txBody>
      </p:sp>
      <p:sp>
        <p:nvSpPr>
          <p:cNvPr id="3" name="Zástupný symbol pro obsah 2"/>
          <p:cNvSpPr>
            <a:spLocks noGrp="1"/>
          </p:cNvSpPr>
          <p:nvPr>
            <p:ph idx="1"/>
          </p:nvPr>
        </p:nvSpPr>
        <p:spPr/>
        <p:txBody>
          <a:bodyPr/>
          <a:lstStyle/>
          <a:p>
            <a:pPr>
              <a:buFont typeface="Arial" charset="0"/>
              <a:buChar char="•"/>
              <a:defRPr/>
            </a:pPr>
            <a:r>
              <a:rPr lang="cs-CZ" sz="2000" b="1" dirty="0"/>
              <a:t>Postmoderní filosofie: od strukturalismu k post-strukturalismu:</a:t>
            </a:r>
          </a:p>
          <a:p>
            <a:pPr marL="0" indent="0">
              <a:buNone/>
              <a:defRPr/>
            </a:pPr>
            <a:r>
              <a:rPr lang="cs-CZ" sz="2000" b="1" dirty="0"/>
              <a:t>	</a:t>
            </a:r>
            <a:r>
              <a:rPr lang="cs-CZ" sz="2000" b="1" dirty="0" err="1"/>
              <a:t>Poststrukturalismus</a:t>
            </a:r>
            <a:r>
              <a:rPr lang="cs-CZ" sz="2000" b="1" dirty="0"/>
              <a:t>: </a:t>
            </a:r>
          </a:p>
          <a:p>
            <a:pPr marL="0" indent="0">
              <a:buNone/>
              <a:defRPr/>
            </a:pPr>
            <a:r>
              <a:rPr lang="cs-CZ" sz="2000" i="1" dirty="0"/>
              <a:t>	„Post-strukturalisté se přiklánějí k super-strukturalistickým 	filosofickým tvrzením v pohledu na super-struktury a staví se proti 	tradičnímu pohledu na objektivitu a pravdu. S touto destrukcí objektivity a pravdy se vědecké poznání stává méně dostupné než literární nebo politické, detailní analýzy pozorování a názorné grafy 	opouštějí ve prospěch okamžitých záblesků paradoxních zjištění.“ 		</a:t>
            </a:r>
            <a:r>
              <a:rPr lang="cs-CZ" sz="1800" dirty="0" err="1"/>
              <a:t>Harland</a:t>
            </a:r>
            <a:r>
              <a:rPr lang="cs-CZ" sz="1800" dirty="0"/>
              <a:t>, R. </a:t>
            </a:r>
            <a:r>
              <a:rPr lang="cs-CZ" sz="1800" i="1" dirty="0" err="1"/>
              <a:t>Superstrukuralism</a:t>
            </a:r>
            <a:r>
              <a:rPr lang="cs-CZ" sz="1800" i="1" dirty="0"/>
              <a:t>. </a:t>
            </a:r>
            <a:r>
              <a:rPr lang="cs-CZ" sz="1800" dirty="0"/>
              <a:t>London-New York, 1987, s. 36.</a:t>
            </a:r>
          </a:p>
          <a:p>
            <a:pPr marL="0" indent="0">
              <a:buNone/>
              <a:defRPr/>
            </a:pPr>
            <a:endParaRPr lang="cs-CZ" sz="2000" b="1" dirty="0"/>
          </a:p>
          <a:p>
            <a:pPr marL="0" indent="0">
              <a:buNone/>
              <a:defRPr/>
            </a:pPr>
            <a:r>
              <a:rPr lang="cs-CZ" sz="2000" b="1" dirty="0"/>
              <a:t>	Jacques </a:t>
            </a:r>
            <a:r>
              <a:rPr lang="cs-CZ" sz="2000" b="1" dirty="0" err="1"/>
              <a:t>Derrida</a:t>
            </a:r>
            <a:r>
              <a:rPr lang="cs-CZ" sz="2000" b="1" dirty="0"/>
              <a:t>, Julia </a:t>
            </a:r>
            <a:r>
              <a:rPr lang="cs-CZ" sz="2000" b="1" dirty="0" err="1"/>
              <a:t>Kristeva</a:t>
            </a:r>
            <a:r>
              <a:rPr lang="cs-CZ" sz="2000" b="1" dirty="0"/>
              <a:t>, Roland </a:t>
            </a:r>
            <a:r>
              <a:rPr lang="cs-CZ" sz="2000" b="1" dirty="0" err="1"/>
              <a:t>Barthes</a:t>
            </a:r>
            <a:r>
              <a:rPr lang="cs-CZ" sz="2000" b="1" dirty="0"/>
              <a:t>, </a:t>
            </a:r>
            <a:r>
              <a:rPr lang="cs-CZ" sz="2000" b="1" dirty="0" err="1"/>
              <a:t>Gilles</a:t>
            </a:r>
            <a:r>
              <a:rPr lang="cs-CZ" sz="2000" b="1" dirty="0"/>
              <a:t> </a:t>
            </a:r>
            <a:r>
              <a:rPr lang="cs-CZ" sz="2000" b="1" dirty="0" err="1"/>
              <a:t>Deleuze</a:t>
            </a:r>
            <a:r>
              <a:rPr lang="cs-CZ" sz="2000" b="1" dirty="0"/>
              <a:t>, </a:t>
            </a:r>
            <a:r>
              <a:rPr lang="cs-CZ" sz="2000" b="1" dirty="0" err="1"/>
              <a:t>Félix</a:t>
            </a:r>
            <a:r>
              <a:rPr lang="cs-CZ" sz="2000" b="1" dirty="0"/>
              <a:t> 	</a:t>
            </a:r>
            <a:r>
              <a:rPr lang="cs-CZ" sz="2000" b="1" dirty="0" err="1"/>
              <a:t>Guattari</a:t>
            </a:r>
            <a:r>
              <a:rPr lang="cs-CZ" sz="2000" b="1" dirty="0"/>
              <a:t>, Michel </a:t>
            </a:r>
            <a:r>
              <a:rPr lang="cs-CZ" sz="2000" b="1" dirty="0" err="1"/>
              <a:t>Foucault</a:t>
            </a:r>
            <a:r>
              <a:rPr lang="cs-CZ" sz="2000" b="1" dirty="0"/>
              <a:t>, Jean </a:t>
            </a:r>
            <a:r>
              <a:rPr lang="cs-CZ" sz="2000" b="1" dirty="0" err="1"/>
              <a:t>Baudrillard</a:t>
            </a:r>
            <a:r>
              <a:rPr lang="cs-CZ" sz="2000" b="1" dirty="0"/>
              <a:t>.</a:t>
            </a:r>
          </a:p>
        </p:txBody>
      </p:sp>
    </p:spTree>
    <p:extLst>
      <p:ext uri="{BB962C8B-B14F-4D97-AF65-F5344CB8AC3E}">
        <p14:creationId xmlns:p14="http://schemas.microsoft.com/office/powerpoint/2010/main" val="1044678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Nadpis 1"/>
          <p:cNvSpPr>
            <a:spLocks noGrp="1"/>
          </p:cNvSpPr>
          <p:nvPr>
            <p:ph type="title"/>
          </p:nvPr>
        </p:nvSpPr>
        <p:spPr/>
        <p:txBody>
          <a:bodyPr/>
          <a:lstStyle/>
          <a:p>
            <a:r>
              <a:rPr lang="cs-CZ" altLang="cs-CZ" b="1"/>
              <a:t>Nová digitální média jako média postmodernismu</a:t>
            </a:r>
            <a:endParaRPr lang="cs-CZ" altLang="cs-CZ"/>
          </a:p>
        </p:txBody>
      </p:sp>
      <p:sp>
        <p:nvSpPr>
          <p:cNvPr id="52227" name="Zástupný symbol pro obsah 2"/>
          <p:cNvSpPr>
            <a:spLocks noGrp="1"/>
          </p:cNvSpPr>
          <p:nvPr>
            <p:ph idx="1"/>
          </p:nvPr>
        </p:nvSpPr>
        <p:spPr/>
        <p:txBody>
          <a:bodyPr/>
          <a:lstStyle/>
          <a:p>
            <a:r>
              <a:rPr lang="cs-CZ" altLang="cs-CZ" sz="2000" b="1"/>
              <a:t>Postmoderní věda:</a:t>
            </a:r>
          </a:p>
          <a:p>
            <a:pPr>
              <a:buFont typeface="Arial" panose="020B0604020202020204" pitchFamily="34" charset="0"/>
              <a:buNone/>
            </a:pPr>
            <a:r>
              <a:rPr lang="cs-CZ" altLang="cs-CZ" sz="2000" b="1"/>
              <a:t>	</a:t>
            </a:r>
            <a:r>
              <a:rPr lang="cs-CZ" altLang="cs-CZ" sz="2000" i="1"/>
              <a:t>„Pohyb směřuje od jedné jediné pravdy a od světa, který se chápe jako hotov</a:t>
            </a:r>
            <a:r>
              <a:rPr lang="cs-CZ" altLang="cs-CZ" sz="2000" i="1">
                <a:latin typeface="Arial" panose="020B0604020202020204" pitchFamily="34" charset="0"/>
              </a:rPr>
              <a:t>ý</a:t>
            </a:r>
            <a:r>
              <a:rPr lang="cs-CZ" altLang="cs-CZ" sz="2000" i="1"/>
              <a:t> a daný, k obnovení mnohosti různých správných a dokonce konfliktních verzí a světů.“ </a:t>
            </a:r>
            <a:r>
              <a:rPr lang="cs-CZ" altLang="cs-CZ" sz="1800"/>
              <a:t>Goodman, N. </a:t>
            </a:r>
          </a:p>
        </p:txBody>
      </p:sp>
    </p:spTree>
    <p:extLst>
      <p:ext uri="{BB962C8B-B14F-4D97-AF65-F5344CB8AC3E}">
        <p14:creationId xmlns:p14="http://schemas.microsoft.com/office/powerpoint/2010/main" val="999052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Nadpis 1"/>
          <p:cNvSpPr>
            <a:spLocks noGrp="1"/>
          </p:cNvSpPr>
          <p:nvPr>
            <p:ph type="title"/>
          </p:nvPr>
        </p:nvSpPr>
        <p:spPr/>
        <p:txBody>
          <a:bodyPr/>
          <a:lstStyle/>
          <a:p>
            <a:r>
              <a:rPr lang="cs-CZ" altLang="cs-CZ" b="1"/>
              <a:t>Nová digitální média jako média postmodernismu</a:t>
            </a:r>
            <a:endParaRPr lang="cs-CZ" altLang="cs-CZ"/>
          </a:p>
        </p:txBody>
      </p:sp>
      <p:sp>
        <p:nvSpPr>
          <p:cNvPr id="3" name="Zástupný symbol pro obsah 2"/>
          <p:cNvSpPr>
            <a:spLocks noGrp="1"/>
          </p:cNvSpPr>
          <p:nvPr>
            <p:ph idx="1"/>
          </p:nvPr>
        </p:nvSpPr>
        <p:spPr/>
        <p:txBody>
          <a:bodyPr/>
          <a:lstStyle/>
          <a:p>
            <a:pPr>
              <a:buFont typeface="Arial" charset="0"/>
              <a:buChar char="•"/>
              <a:defRPr/>
            </a:pPr>
            <a:r>
              <a:rPr lang="cs-CZ" sz="1800" b="1" dirty="0"/>
              <a:t>Literatura:</a:t>
            </a:r>
          </a:p>
          <a:p>
            <a:pPr>
              <a:buFont typeface="Arial" charset="0"/>
              <a:buChar char="•"/>
              <a:defRPr/>
            </a:pPr>
            <a:r>
              <a:rPr lang="cs-CZ" sz="1400" dirty="0" err="1"/>
              <a:t>Appignanesi</a:t>
            </a:r>
            <a:r>
              <a:rPr lang="cs-CZ" sz="1400" dirty="0"/>
              <a:t>, R.: </a:t>
            </a:r>
            <a:r>
              <a:rPr lang="cs-CZ" sz="1400" i="1" dirty="0"/>
              <a:t>Postmodernismus : pro začátečníky</a:t>
            </a:r>
            <a:r>
              <a:rPr lang="cs-CZ" sz="1400" dirty="0"/>
              <a:t>. Brno : </a:t>
            </a:r>
            <a:r>
              <a:rPr lang="cs-CZ" sz="1400" dirty="0" err="1"/>
              <a:t>Ando</a:t>
            </a:r>
            <a:r>
              <a:rPr lang="cs-CZ" sz="1400" dirty="0"/>
              <a:t> </a:t>
            </a:r>
            <a:r>
              <a:rPr lang="cs-CZ" sz="1400" dirty="0" err="1"/>
              <a:t>Publishing</a:t>
            </a:r>
            <a:r>
              <a:rPr lang="cs-CZ" sz="1400" dirty="0"/>
              <a:t>, 1996.</a:t>
            </a:r>
          </a:p>
          <a:p>
            <a:pPr>
              <a:buFont typeface="Arial" charset="0"/>
              <a:buChar char="•"/>
              <a:defRPr/>
            </a:pPr>
            <a:r>
              <a:rPr lang="cs-CZ" sz="1400" dirty="0"/>
              <a:t>Hauer, T.: </a:t>
            </a:r>
            <a:r>
              <a:rPr lang="cs-CZ" sz="1400" i="1" dirty="0"/>
              <a:t>S/</a:t>
            </a:r>
            <a:r>
              <a:rPr lang="cs-CZ" sz="1400" i="1" dirty="0" err="1"/>
              <a:t>krze</a:t>
            </a:r>
            <a:r>
              <a:rPr lang="cs-CZ" sz="1400" i="1" dirty="0"/>
              <a:t> postmoderní teorie</a:t>
            </a:r>
            <a:r>
              <a:rPr lang="cs-CZ" sz="1400" dirty="0"/>
              <a:t>. Vyd. 1. Praha : Karolinum, 200.</a:t>
            </a:r>
          </a:p>
          <a:p>
            <a:pPr>
              <a:buFont typeface="Arial" charset="0"/>
              <a:buChar char="•"/>
              <a:defRPr/>
            </a:pPr>
            <a:r>
              <a:rPr lang="cs-CZ" sz="1400" dirty="0" err="1"/>
              <a:t>Landow</a:t>
            </a:r>
            <a:r>
              <a:rPr lang="cs-CZ" sz="1400" dirty="0"/>
              <a:t>, G.P. Hypertext a kritická teorie. In: </a:t>
            </a:r>
            <a:r>
              <a:rPr lang="cs-CZ" sz="1400" i="1" dirty="0"/>
              <a:t>Hypertext 2.0: </a:t>
            </a:r>
            <a:r>
              <a:rPr lang="en-US" sz="1400" i="1" dirty="0"/>
              <a:t>The Convergence of Contemporary Critical Theory and Technology (Parallax: Re-visions of Culture and Society)</a:t>
            </a:r>
            <a:r>
              <a:rPr lang="cs-CZ" sz="1400" dirty="0"/>
              <a:t>, </a:t>
            </a:r>
            <a:r>
              <a:rPr lang="en-US" sz="1400" dirty="0"/>
              <a:t>Baltimore : Johns Hopkins University Press, 1997. </a:t>
            </a:r>
            <a:endParaRPr lang="cs-CZ" sz="1400" dirty="0"/>
          </a:p>
          <a:p>
            <a:pPr>
              <a:buFont typeface="Arial" charset="0"/>
              <a:buChar char="•"/>
              <a:defRPr/>
            </a:pPr>
            <a:r>
              <a:rPr lang="cs-CZ" sz="1400" dirty="0" err="1"/>
              <a:t>Lyotard</a:t>
            </a:r>
            <a:r>
              <a:rPr lang="cs-CZ" sz="1400" dirty="0"/>
              <a:t>, J.-F.: </a:t>
            </a:r>
            <a:r>
              <a:rPr lang="cs-CZ" sz="1400" i="1" dirty="0"/>
              <a:t>O postmodernismu</a:t>
            </a:r>
            <a:r>
              <a:rPr lang="cs-CZ" sz="1400" dirty="0"/>
              <a:t>. Praha 1993.</a:t>
            </a:r>
          </a:p>
          <a:p>
            <a:pPr>
              <a:buFont typeface="Arial" charset="0"/>
              <a:buChar char="•"/>
              <a:defRPr/>
            </a:pPr>
            <a:r>
              <a:rPr lang="cs-CZ" sz="1400" dirty="0" err="1"/>
              <a:t>Welsch</a:t>
            </a:r>
            <a:r>
              <a:rPr lang="cs-CZ" sz="1400" dirty="0"/>
              <a:t>, W.: </a:t>
            </a:r>
            <a:r>
              <a:rPr lang="cs-CZ" sz="1400" i="1" dirty="0"/>
              <a:t>Postmoderna, pluralita jako etická a politická hodnota</a:t>
            </a:r>
            <a:r>
              <a:rPr lang="cs-CZ" sz="1400" dirty="0"/>
              <a:t>. Praha 1993.</a:t>
            </a:r>
          </a:p>
          <a:p>
            <a:pPr marL="0" indent="0">
              <a:buNone/>
              <a:defRPr/>
            </a:pPr>
            <a:endParaRPr lang="cs-CZ" sz="1800" dirty="0"/>
          </a:p>
        </p:txBody>
      </p:sp>
    </p:spTree>
    <p:extLst>
      <p:ext uri="{BB962C8B-B14F-4D97-AF65-F5344CB8AC3E}">
        <p14:creationId xmlns:p14="http://schemas.microsoft.com/office/powerpoint/2010/main" val="1673789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54275" name="Zástupný symbol pro obsah 2"/>
          <p:cNvSpPr>
            <a:spLocks noGrp="1"/>
          </p:cNvSpPr>
          <p:nvPr>
            <p:ph idx="4294967295"/>
          </p:nvPr>
        </p:nvSpPr>
        <p:spPr/>
        <p:txBody>
          <a:bodyPr/>
          <a:lstStyle/>
          <a:p>
            <a:r>
              <a:rPr lang="cs-CZ" altLang="cs-CZ" sz="2000" b="1"/>
              <a:t>Post</a:t>
            </a:r>
            <a:r>
              <a:rPr lang="cs-CZ" altLang="cs-CZ" sz="2000" b="1">
                <a:latin typeface="Arial" panose="020B0604020202020204" pitchFamily="34" charset="0"/>
              </a:rPr>
              <a:t>-moderní stroj</a:t>
            </a:r>
            <a:r>
              <a:rPr lang="cs-CZ" altLang="cs-CZ" sz="2000" b="1"/>
              <a:t>:</a:t>
            </a:r>
          </a:p>
          <a:p>
            <a:pPr>
              <a:buFont typeface="Arial" panose="020B0604020202020204" pitchFamily="34" charset="0"/>
              <a:buNone/>
            </a:pPr>
            <a:r>
              <a:rPr lang="cs-CZ" altLang="cs-CZ" sz="1400">
                <a:latin typeface="Arial" panose="020B0604020202020204" pitchFamily="34" charset="0"/>
              </a:rPr>
              <a:t>	„</a:t>
            </a:r>
            <a:r>
              <a:rPr lang="cs-CZ" altLang="cs-CZ" sz="1400" b="1" i="1"/>
              <a:t>Postmoderní stroje</a:t>
            </a:r>
            <a:r>
              <a:rPr lang="cs-CZ" altLang="cs-CZ" sz="1400" i="1"/>
              <a:t> jsou kombinací silných a šikovných strojů. (…) Jsou to stroje, ve vztahu ke kterým se původní představa o jednoduchém vztahu uživatele k užívanému mění v </a:t>
            </a:r>
            <a:r>
              <a:rPr lang="cs-CZ" altLang="cs-CZ" sz="1400" b="1" i="1"/>
              <a:t>mnohem komplexnější vztah více nebo méně zprostředkované závislosti</a:t>
            </a:r>
            <a:r>
              <a:rPr lang="cs-CZ" altLang="cs-CZ" sz="1400" i="1"/>
              <a:t>. Už dnes nás stroje živí. Postupně se za nás začínají rozhodovat. S budoucími stroji budeme žít ve více méně rovnocenném vztahu. </a:t>
            </a:r>
            <a:r>
              <a:rPr lang="cs-CZ" altLang="cs-CZ" sz="1400" b="1" i="1"/>
              <a:t>Formulování postojů k této situaci je zdrojem protiřečení navozujících pocit postmoderní situace</a:t>
            </a:r>
            <a:r>
              <a:rPr lang="cs-CZ" altLang="cs-CZ" sz="1400" i="1"/>
              <a:t>.“</a:t>
            </a:r>
            <a:r>
              <a:rPr lang="cs-CZ" altLang="cs-CZ" sz="1400"/>
              <a:t> </a:t>
            </a:r>
          </a:p>
          <a:p>
            <a:pPr>
              <a:buFont typeface="Arial" panose="020B0604020202020204" pitchFamily="34" charset="0"/>
              <a:buNone/>
            </a:pPr>
            <a:r>
              <a:rPr lang="cs-CZ" altLang="cs-CZ" sz="1400"/>
              <a:t>					                (KELEMEN, Jozef. 1998. </a:t>
            </a:r>
            <a:r>
              <a:rPr lang="cs-CZ" altLang="cs-CZ" sz="1400" i="1"/>
              <a:t>Postmoderní stroj</a:t>
            </a:r>
            <a:r>
              <a:rPr lang="cs-CZ" altLang="cs-CZ" sz="1400"/>
              <a:t>, s. 21)</a:t>
            </a:r>
          </a:p>
          <a:p>
            <a:r>
              <a:rPr lang="cs-CZ" altLang="cs-CZ" sz="1600" b="1">
                <a:latin typeface="Arial" panose="020B0604020202020204" pitchFamily="34" charset="0"/>
              </a:rPr>
              <a:t>4 linie vývoje „post-moderního stroje“ a „post-moderní situace“ člověk-stroj:</a:t>
            </a:r>
          </a:p>
          <a:p>
            <a:pPr lvl="1"/>
            <a:r>
              <a:rPr lang="cs-CZ" altLang="cs-CZ" sz="1600" b="1">
                <a:latin typeface="Arial" panose="020B0604020202020204" pitchFamily="34" charset="0"/>
              </a:rPr>
              <a:t>a) Technizace inteligence</a:t>
            </a:r>
          </a:p>
          <a:p>
            <a:pPr lvl="1"/>
            <a:r>
              <a:rPr lang="cs-CZ" altLang="cs-CZ" sz="1600" b="1">
                <a:latin typeface="Arial" panose="020B0604020202020204" pitchFamily="34" charset="0"/>
              </a:rPr>
              <a:t>b) Technizace životního prostředí</a:t>
            </a:r>
          </a:p>
          <a:p>
            <a:pPr lvl="1"/>
            <a:r>
              <a:rPr lang="cs-CZ" altLang="cs-CZ" sz="1600" b="1">
                <a:latin typeface="Arial" panose="020B0604020202020204" pitchFamily="34" charset="0"/>
              </a:rPr>
              <a:t>c) Kyborgizace těla</a:t>
            </a:r>
          </a:p>
          <a:p>
            <a:pPr lvl="1"/>
            <a:r>
              <a:rPr lang="cs-CZ" altLang="cs-CZ" sz="1600" b="1">
                <a:latin typeface="Arial" panose="020B0604020202020204" pitchFamily="34" charset="0"/>
              </a:rPr>
              <a:t>d) Technizace emotivity</a:t>
            </a:r>
          </a:p>
          <a:p>
            <a:pPr lvl="1">
              <a:buFont typeface="Arial" panose="020B0604020202020204" pitchFamily="34" charset="0"/>
              <a:buNone/>
            </a:pPr>
            <a:endParaRPr lang="cs-CZ" altLang="cs-CZ" sz="1600" b="1">
              <a:solidFill>
                <a:schemeClr val="hlink"/>
              </a:solidFill>
              <a:latin typeface="Arial" panose="020B0604020202020204" pitchFamily="34" charset="0"/>
            </a:endParaRPr>
          </a:p>
          <a:p>
            <a:pPr lvl="1">
              <a:buFont typeface="Arial" panose="020B0604020202020204" pitchFamily="34" charset="0"/>
              <a:buNone/>
            </a:pPr>
            <a:r>
              <a:rPr lang="cs-CZ" altLang="cs-CZ" sz="1600" b="1">
                <a:solidFill>
                  <a:schemeClr val="hlink"/>
                </a:solidFill>
                <a:latin typeface="Arial" panose="020B0604020202020204" pitchFamily="34" charset="0"/>
              </a:rPr>
              <a:t>	</a:t>
            </a:r>
            <a:r>
              <a:rPr lang="cs-CZ" altLang="cs-CZ" sz="1600" b="1">
                <a:latin typeface="Arial" panose="020B0604020202020204" pitchFamily="34" charset="0"/>
              </a:rPr>
              <a:t>Spolu se zvyšováním </a:t>
            </a:r>
            <a:r>
              <a:rPr lang="cs-CZ" altLang="cs-CZ" sz="1600" b="1" u="sng">
                <a:latin typeface="Arial" panose="020B0604020202020204" pitchFamily="34" charset="0"/>
              </a:rPr>
              <a:t>inteligence strojů</a:t>
            </a:r>
            <a:r>
              <a:rPr lang="cs-CZ" altLang="cs-CZ" sz="1600" b="1">
                <a:latin typeface="Arial" panose="020B0604020202020204" pitchFamily="34" charset="0"/>
              </a:rPr>
              <a:t> se stává definice </a:t>
            </a:r>
            <a:r>
              <a:rPr lang="cs-CZ" altLang="cs-CZ" sz="1600" b="1" u="sng">
                <a:latin typeface="Arial" panose="020B0604020202020204" pitchFamily="34" charset="0"/>
              </a:rPr>
              <a:t>člověka jako bytosti rozumné</a:t>
            </a:r>
            <a:r>
              <a:rPr lang="cs-CZ" altLang="cs-CZ" sz="1600" b="1">
                <a:latin typeface="Arial" panose="020B0604020202020204" pitchFamily="34" charset="0"/>
              </a:rPr>
              <a:t> stále méně dostačující. </a:t>
            </a:r>
          </a:p>
        </p:txBody>
      </p:sp>
    </p:spTree>
    <p:extLst>
      <p:ext uri="{BB962C8B-B14F-4D97-AF65-F5344CB8AC3E}">
        <p14:creationId xmlns:p14="http://schemas.microsoft.com/office/powerpoint/2010/main" val="848567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55299" name="Zástupný symbol pro obsah 2"/>
          <p:cNvSpPr>
            <a:spLocks noGrp="1"/>
          </p:cNvSpPr>
          <p:nvPr>
            <p:ph idx="4294967295"/>
          </p:nvPr>
        </p:nvSpPr>
        <p:spPr/>
        <p:txBody>
          <a:bodyPr/>
          <a:lstStyle/>
          <a:p>
            <a:r>
              <a:rPr lang="cs-CZ" altLang="cs-CZ" sz="2000" b="1"/>
              <a:t>Paradoxní existence postmoderního stroje:</a:t>
            </a:r>
          </a:p>
          <a:p>
            <a:r>
              <a:rPr lang="cs-CZ" altLang="cs-CZ" sz="2000"/>
              <a:t>A) Kód, výpočetní procesy vs. kybernetické paradigma.</a:t>
            </a:r>
          </a:p>
          <a:p>
            <a:r>
              <a:rPr lang="cs-CZ" altLang="cs-CZ" sz="2000"/>
              <a:t>B) Věda vs. umění.</a:t>
            </a:r>
          </a:p>
          <a:p>
            <a:r>
              <a:rPr lang="cs-CZ" altLang="cs-CZ" sz="2000"/>
              <a:t>C) Racionální vs. iracionální.</a:t>
            </a:r>
          </a:p>
          <a:p>
            <a:r>
              <a:rPr lang="cs-CZ" altLang="cs-CZ" sz="2000"/>
              <a:t>D) Konvenční vs. revoluční.</a:t>
            </a:r>
          </a:p>
          <a:p>
            <a:r>
              <a:rPr lang="cs-CZ" altLang="cs-CZ" sz="2000"/>
              <a:t>E) Dominantní ideologie kyberprostoru (individualismus a boj za občanská práva) vs. kontinentální postmoderní myšlení (technologie jako predátorský svůdce a smrtelný virus).</a:t>
            </a:r>
          </a:p>
        </p:txBody>
      </p:sp>
    </p:spTree>
    <p:extLst>
      <p:ext uri="{BB962C8B-B14F-4D97-AF65-F5344CB8AC3E}">
        <p14:creationId xmlns:p14="http://schemas.microsoft.com/office/powerpoint/2010/main" val="2375485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56323" name="Zástupný symbol pro obsah 2"/>
          <p:cNvSpPr>
            <a:spLocks noGrp="1"/>
          </p:cNvSpPr>
          <p:nvPr>
            <p:ph idx="4294967295"/>
          </p:nvPr>
        </p:nvSpPr>
        <p:spPr/>
        <p:txBody>
          <a:bodyPr/>
          <a:lstStyle/>
          <a:p>
            <a:r>
              <a:rPr lang="cs-CZ" altLang="cs-CZ" sz="2000" b="1"/>
              <a:t>Paradoxní existence postmoderního stroje:</a:t>
            </a:r>
          </a:p>
          <a:p>
            <a:r>
              <a:rPr lang="cs-CZ" altLang="cs-CZ" sz="2000"/>
              <a:t>A) Kód, výpočetní procesy vs. kybernetické paradigma.</a:t>
            </a:r>
          </a:p>
          <a:p>
            <a:r>
              <a:rPr lang="cs-CZ" altLang="cs-CZ" sz="2000"/>
              <a:t>B) Věda vs. umění.</a:t>
            </a:r>
          </a:p>
          <a:p>
            <a:r>
              <a:rPr lang="cs-CZ" altLang="cs-CZ" sz="2000"/>
              <a:t>C) Racionální vs. iracionální.</a:t>
            </a:r>
          </a:p>
          <a:p>
            <a:r>
              <a:rPr lang="cs-CZ" altLang="cs-CZ" sz="2000"/>
              <a:t>D) Konvenční vs. revoluční.</a:t>
            </a:r>
          </a:p>
          <a:p>
            <a:r>
              <a:rPr lang="cs-CZ" altLang="cs-CZ" sz="2000"/>
              <a:t>E) Dominantní ideologie kyberprostoru (individualismus a boj za občanská práva) vs. kontinentální postmoderní myšlení (technologie jako predátorský svůdce a smrtelný virus).</a:t>
            </a:r>
          </a:p>
          <a:p>
            <a:endParaRPr lang="cs-CZ" altLang="cs-CZ" sz="2000"/>
          </a:p>
          <a:p>
            <a:r>
              <a:rPr lang="cs-CZ" altLang="cs-CZ" sz="2000" b="1"/>
              <a:t>Post-humanismus/post-člověk:</a:t>
            </a:r>
          </a:p>
          <a:p>
            <a:r>
              <a:rPr lang="cs-CZ" altLang="cs-CZ" sz="2000"/>
              <a:t>F) Kyborg vs. dekonstrukce subjektu.</a:t>
            </a:r>
          </a:p>
          <a:p>
            <a:endParaRPr lang="cs-CZ" altLang="cs-CZ" sz="2000"/>
          </a:p>
        </p:txBody>
      </p:sp>
    </p:spTree>
    <p:extLst>
      <p:ext uri="{BB962C8B-B14F-4D97-AF65-F5344CB8AC3E}">
        <p14:creationId xmlns:p14="http://schemas.microsoft.com/office/powerpoint/2010/main" val="1566782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57347" name="Zástupný symbol pro obsah 2"/>
          <p:cNvSpPr>
            <a:spLocks noGrp="1"/>
          </p:cNvSpPr>
          <p:nvPr>
            <p:ph idx="4294967295"/>
          </p:nvPr>
        </p:nvSpPr>
        <p:spPr/>
        <p:txBody>
          <a:bodyPr/>
          <a:lstStyle/>
          <a:p>
            <a:r>
              <a:rPr lang="cs-CZ" altLang="cs-CZ" sz="2000" b="1"/>
              <a:t>Posthumanismus/post-člověk a </a:t>
            </a:r>
            <a:r>
              <a:rPr lang="cs-CZ" altLang="cs-CZ" sz="2000" b="1" u="sng"/>
              <a:t>kybernetické paradigma</a:t>
            </a:r>
            <a:r>
              <a:rPr lang="cs-CZ" altLang="cs-CZ" sz="2000" b="1"/>
              <a:t>:</a:t>
            </a:r>
          </a:p>
          <a:p>
            <a:r>
              <a:rPr lang="cs-CZ" altLang="cs-CZ" sz="2000" b="1"/>
              <a:t>Kybernetika: </a:t>
            </a:r>
            <a:r>
              <a:rPr lang="cs-CZ" altLang="cs-CZ" sz="2000"/>
              <a:t>N. Wiener </a:t>
            </a:r>
            <a:r>
              <a:rPr lang="cs-CZ" altLang="cs-CZ" sz="2000" i="1"/>
              <a:t>Kybernetika aneb Řízení a sdělování u organismů a strojů</a:t>
            </a:r>
            <a:r>
              <a:rPr lang="cs-CZ" altLang="cs-CZ" sz="2000"/>
              <a:t>. 1948. </a:t>
            </a:r>
          </a:p>
          <a:p>
            <a:r>
              <a:rPr lang="cs-CZ" altLang="cs-CZ" sz="2000"/>
              <a:t>Kyborg (kybernetický organismus): </a:t>
            </a:r>
            <a:r>
              <a:rPr lang="cs-CZ" altLang="cs-CZ" sz="2000" i="1"/>
              <a:t>„osoba, jejíž fyzická odolnost nebo dovednost je strojem nebo jinými vnějšími prostředky, které upravují fungování těla rozšířená za normální lidská omezení: integrovaný systém člověk-stroj.“</a:t>
            </a:r>
            <a:r>
              <a:rPr lang="cs-CZ" altLang="cs-CZ" sz="2000"/>
              <a:t> (OED)</a:t>
            </a:r>
          </a:p>
          <a:p>
            <a:pPr>
              <a:buFont typeface="Arial" panose="020B0604020202020204" pitchFamily="34" charset="0"/>
              <a:buNone/>
            </a:pPr>
            <a:endParaRPr lang="cs-CZ" altLang="cs-CZ" sz="2000"/>
          </a:p>
          <a:p>
            <a:pPr lvl="1"/>
            <a:r>
              <a:rPr lang="cs-CZ" altLang="cs-CZ" sz="1800" b="1"/>
              <a:t>Kyborg jako figura debaty o subjektu v technologickém postmoderním světě</a:t>
            </a:r>
            <a:r>
              <a:rPr lang="cs-CZ" altLang="cs-CZ" sz="1800"/>
              <a:t> (D. Harraway, 1990).</a:t>
            </a:r>
          </a:p>
          <a:p>
            <a:pPr lvl="1"/>
            <a:r>
              <a:rPr lang="cs-CZ" altLang="cs-CZ" sz="1800" b="1"/>
              <a:t>Kyborg jako evolučně vyšší forma života, vede k představě, že přirozené lidské tělo je nadbytečné, překonané</a:t>
            </a:r>
            <a:r>
              <a:rPr lang="cs-CZ" altLang="cs-CZ" sz="1800"/>
              <a:t> (např. Stelarc, jeho texty a dílo).</a:t>
            </a:r>
          </a:p>
        </p:txBody>
      </p:sp>
    </p:spTree>
    <p:extLst>
      <p:ext uri="{BB962C8B-B14F-4D97-AF65-F5344CB8AC3E}">
        <p14:creationId xmlns:p14="http://schemas.microsoft.com/office/powerpoint/2010/main" val="1397168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58371" name="Zástupný symbol pro obsah 2"/>
          <p:cNvSpPr>
            <a:spLocks noGrp="1"/>
          </p:cNvSpPr>
          <p:nvPr>
            <p:ph idx="4294967295"/>
          </p:nvPr>
        </p:nvSpPr>
        <p:spPr/>
        <p:txBody>
          <a:bodyPr/>
          <a:lstStyle/>
          <a:p>
            <a:r>
              <a:rPr lang="cs-CZ" altLang="cs-CZ" sz="2000" b="1"/>
              <a:t>Posthumanismus/post-člověk:</a:t>
            </a:r>
          </a:p>
          <a:p>
            <a:pPr>
              <a:buFont typeface="Arial" panose="020B0604020202020204" pitchFamily="34" charset="0"/>
              <a:buNone/>
            </a:pPr>
            <a:endParaRPr lang="cs-CZ" altLang="cs-CZ" sz="2000" b="1"/>
          </a:p>
          <a:p>
            <a:r>
              <a:rPr lang="cs-CZ" altLang="cs-CZ" sz="2000" b="1"/>
              <a:t>Moderní vs. postmoderní subjekt:</a:t>
            </a:r>
          </a:p>
          <a:p>
            <a:r>
              <a:rPr lang="cs-CZ" altLang="cs-CZ" sz="2000"/>
              <a:t>Autonomní „já“, které myslí, mluví, jedná, pociťuje atd.:„Vše je skrze člověka a pro člověka“ vs. dekonstrukce subjektu: subjekt je vnímán jako sociální konstrukt, jako výsledek systému konvencí. </a:t>
            </a:r>
          </a:p>
          <a:p>
            <a:endParaRPr lang="cs-CZ" altLang="cs-CZ" sz="2000"/>
          </a:p>
          <a:p>
            <a:pPr>
              <a:buFont typeface="Arial" panose="020B0604020202020204" pitchFamily="34" charset="0"/>
              <a:buNone/>
            </a:pPr>
            <a:endParaRPr lang="cs-CZ" altLang="cs-CZ" sz="1800"/>
          </a:p>
        </p:txBody>
      </p:sp>
    </p:spTree>
    <p:extLst>
      <p:ext uri="{BB962C8B-B14F-4D97-AF65-F5344CB8AC3E}">
        <p14:creationId xmlns:p14="http://schemas.microsoft.com/office/powerpoint/2010/main" val="1359729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59395" name="Zástupný symbol pro obsah 2"/>
          <p:cNvSpPr>
            <a:spLocks noGrp="1"/>
          </p:cNvSpPr>
          <p:nvPr>
            <p:ph idx="4294967295"/>
          </p:nvPr>
        </p:nvSpPr>
        <p:spPr/>
        <p:txBody>
          <a:bodyPr>
            <a:normAutofit lnSpcReduction="10000"/>
          </a:bodyPr>
          <a:lstStyle/>
          <a:p>
            <a:r>
              <a:rPr lang="cs-CZ" altLang="cs-CZ" sz="2000" b="1"/>
              <a:t>Posthumanismus/post-člověk:</a:t>
            </a:r>
          </a:p>
          <a:p>
            <a:r>
              <a:rPr lang="cs-CZ" altLang="cs-CZ" sz="2000" b="1"/>
              <a:t>Genealogie posthumanismu:</a:t>
            </a:r>
          </a:p>
          <a:p>
            <a:pPr lvl="1"/>
            <a:r>
              <a:rPr lang="cs-CZ" altLang="cs-CZ" sz="1800" b="1"/>
              <a:t>Leslie Fiedler: </a:t>
            </a:r>
            <a:r>
              <a:rPr lang="cs-CZ" altLang="cs-CZ" sz="1800" b="1" i="1"/>
              <a:t>The New Mutants</a:t>
            </a:r>
            <a:r>
              <a:rPr lang="cs-CZ" altLang="cs-CZ" sz="1800" b="1"/>
              <a:t>, 1964.</a:t>
            </a:r>
          </a:p>
          <a:p>
            <a:r>
              <a:rPr lang="cs-CZ" altLang="cs-CZ" sz="1600">
                <a:hlinkClick r:id="rId2"/>
              </a:rPr>
              <a:t>http://www.texaschapbookpress.com/newmutants01.htm</a:t>
            </a:r>
            <a:endParaRPr lang="cs-CZ" altLang="cs-CZ" sz="1600"/>
          </a:p>
          <a:p>
            <a:endParaRPr lang="cs-CZ" altLang="cs-CZ" sz="1600"/>
          </a:p>
          <a:p>
            <a:pPr lvl="1"/>
            <a:r>
              <a:rPr lang="cs-CZ" altLang="cs-CZ" sz="1800" b="1"/>
              <a:t>Michel Foucault:</a:t>
            </a:r>
            <a:r>
              <a:rPr lang="cs-CZ" altLang="cs-CZ" sz="1800" b="1" i="1"/>
              <a:t> Slova a věci. Archeologie humanitních věd, 1973. </a:t>
            </a:r>
          </a:p>
          <a:p>
            <a:r>
              <a:rPr lang="cs-CZ" altLang="cs-CZ" sz="1400" i="1"/>
              <a:t>„Archeologie myšlení naznačuje, že člověk je nedávným vynálezem. A že se blíží ke svému konci. Pokud tato uspořádání musí jednou zaniknout,(…), pokud je jednou nějaká událost, kterou zatím nanejvýš tušíme jako možnou, ale její formu a příslib neznáme, rozvrátí, jako bylo na konci 16.století rozvráceno klasické myšlení – </a:t>
            </a:r>
            <a:r>
              <a:rPr lang="cs-CZ" altLang="cs-CZ" sz="1400" b="1" i="1"/>
              <a:t>potom se můžeme bez obav vsadit, že člověk se vytratí jako tvář z písku na břehu moře</a:t>
            </a:r>
            <a:r>
              <a:rPr lang="cs-CZ" altLang="cs-CZ" sz="1400"/>
              <a:t>.“(s. 392)</a:t>
            </a:r>
          </a:p>
          <a:p>
            <a:endParaRPr lang="cs-CZ" altLang="cs-CZ" sz="1400"/>
          </a:p>
          <a:p>
            <a:pPr lvl="1"/>
            <a:r>
              <a:rPr lang="cs-CZ" altLang="cs-CZ" sz="1800" b="1"/>
              <a:t>Ihab Hassan:</a:t>
            </a:r>
            <a:r>
              <a:rPr lang="cs-CZ" altLang="cs-CZ" sz="1800" b="1" i="1"/>
              <a:t> Prometheus as Performer: Notes Toward an Indefinition of Post-Humanist Culture. </a:t>
            </a:r>
            <a:r>
              <a:rPr lang="cs-CZ" altLang="cs-CZ" sz="1800"/>
              <a:t>(International Symposium on Post-Modern Performance, November 17-20, 1976, Wisconsine, Milwaukee, USA)</a:t>
            </a:r>
          </a:p>
          <a:p>
            <a:r>
              <a:rPr lang="cs-CZ" altLang="cs-CZ" sz="1600">
                <a:hlinkClick r:id="rId3"/>
              </a:rPr>
              <a:t>http://www4.uwm.edu/c21/archivepage/timeline/1970s/76filmsymposium/pmodperf.html</a:t>
            </a:r>
            <a:endParaRPr lang="cs-CZ" altLang="cs-CZ" sz="1600"/>
          </a:p>
        </p:txBody>
      </p:sp>
    </p:spTree>
    <p:extLst>
      <p:ext uri="{BB962C8B-B14F-4D97-AF65-F5344CB8AC3E}">
        <p14:creationId xmlns:p14="http://schemas.microsoft.com/office/powerpoint/2010/main" val="2632678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60419" name="Zástupný symbol pro obsah 2"/>
          <p:cNvSpPr>
            <a:spLocks noGrp="1"/>
          </p:cNvSpPr>
          <p:nvPr>
            <p:ph idx="4294967295"/>
          </p:nvPr>
        </p:nvSpPr>
        <p:spPr/>
        <p:txBody>
          <a:bodyPr/>
          <a:lstStyle/>
          <a:p>
            <a:r>
              <a:rPr lang="cs-CZ" altLang="cs-CZ" sz="2000" b="1"/>
              <a:t>Posthumanismus/post-člověk:</a:t>
            </a:r>
          </a:p>
          <a:p>
            <a:pPr algn="ctr">
              <a:buFont typeface="Arial" panose="020B0604020202020204" pitchFamily="34" charset="0"/>
              <a:buNone/>
            </a:pPr>
            <a:r>
              <a:rPr lang="cs-CZ" altLang="cs-CZ" sz="2000" u="sng"/>
              <a:t>Dekonstrukce subjektu a kybernetické pojetí organismu:</a:t>
            </a:r>
          </a:p>
          <a:p>
            <a:pPr>
              <a:buFont typeface="Arial" panose="020B0604020202020204" pitchFamily="34" charset="0"/>
              <a:buNone/>
            </a:pPr>
            <a:endParaRPr lang="cs-CZ" altLang="cs-CZ" sz="2000" u="sng"/>
          </a:p>
          <a:p>
            <a:r>
              <a:rPr lang="cs-CZ" altLang="cs-CZ" sz="1600" i="1"/>
              <a:t>„Všechno je stroj, částí spojenou s druhou částí, spojenou s třetí částí atd. Každý stroj je spojen s kontinuálním materiálním tokem (hylé)“</a:t>
            </a:r>
          </a:p>
          <a:p>
            <a:r>
              <a:rPr lang="cs-CZ" altLang="cs-CZ" sz="1600" i="1"/>
              <a:t>„Toužící stroje mohou fungovat uvnitř rozdílných oblastí (ústa-stroj může fungovat jako mluvící stroj, snídající stroj, foukající stroj, sající stroj atd), ale nikdy ne současně. (…) Toužící stroje zahrnují pouze heterogenní, nezávislé části, které pracují pouze tehdy, jestliže se přemisťují, svým stálým přemisťováním.“ </a:t>
            </a:r>
            <a:r>
              <a:rPr lang="cs-CZ" altLang="cs-CZ" sz="1600"/>
              <a:t>(Deleuze, G. – Guattari, F.: Anti-Oedipus. Kapitalismus a schizofrenie I, 1972)</a:t>
            </a:r>
          </a:p>
          <a:p>
            <a:pPr>
              <a:buFont typeface="Arial" panose="020B0604020202020204" pitchFamily="34" charset="0"/>
              <a:buNone/>
            </a:pPr>
            <a:endParaRPr lang="cs-CZ" altLang="cs-CZ" sz="1600" b="1"/>
          </a:p>
          <a:p>
            <a:r>
              <a:rPr lang="cs-CZ" altLang="cs-CZ" sz="1600" b="1"/>
              <a:t>Tělo bez orgánů (popisované jako toužící stroj) uniká sociální artikulaci, disciplíně, znakovému podmanění, subjektivizaci (být společenským organismem).</a:t>
            </a:r>
          </a:p>
        </p:txBody>
      </p:sp>
    </p:spTree>
    <p:extLst>
      <p:ext uri="{BB962C8B-B14F-4D97-AF65-F5344CB8AC3E}">
        <p14:creationId xmlns:p14="http://schemas.microsoft.com/office/powerpoint/2010/main" val="165108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Nadpis 1"/>
          <p:cNvSpPr>
            <a:spLocks noGrp="1"/>
          </p:cNvSpPr>
          <p:nvPr>
            <p:ph type="title"/>
          </p:nvPr>
        </p:nvSpPr>
        <p:spPr/>
        <p:txBody>
          <a:bodyPr/>
          <a:lstStyle/>
          <a:p>
            <a:r>
              <a:rPr lang="cs-CZ" altLang="cs-CZ" sz="4000" b="1"/>
              <a:t>Nová digitální média jako média postmodernismu</a:t>
            </a:r>
          </a:p>
        </p:txBody>
      </p:sp>
      <p:sp>
        <p:nvSpPr>
          <p:cNvPr id="3" name="Zástupný symbol pro obsah 2"/>
          <p:cNvSpPr>
            <a:spLocks noGrp="1"/>
          </p:cNvSpPr>
          <p:nvPr>
            <p:ph idx="1"/>
          </p:nvPr>
        </p:nvSpPr>
        <p:spPr/>
        <p:txBody>
          <a:bodyPr/>
          <a:lstStyle/>
          <a:p>
            <a:pPr>
              <a:buFont typeface="Arial" charset="0"/>
              <a:buChar char="•"/>
              <a:defRPr/>
            </a:pPr>
            <a:r>
              <a:rPr lang="cs-CZ" sz="2000" b="1" dirty="0"/>
              <a:t>Nová digitální média a postmodernismus</a:t>
            </a:r>
          </a:p>
          <a:p>
            <a:pPr>
              <a:buFont typeface="Arial" charset="0"/>
              <a:buChar char="•"/>
              <a:defRPr/>
            </a:pPr>
            <a:r>
              <a:rPr lang="cs-CZ" sz="2000" b="1" dirty="0"/>
              <a:t>Postmodernismus: genealogie pojmu</a:t>
            </a:r>
          </a:p>
          <a:p>
            <a:pPr>
              <a:buFont typeface="Arial" charset="0"/>
              <a:buChar char="•"/>
              <a:defRPr/>
            </a:pPr>
            <a:r>
              <a:rPr lang="cs-CZ" sz="2000" b="1" dirty="0"/>
              <a:t>Postmoderní diskurz</a:t>
            </a:r>
          </a:p>
          <a:p>
            <a:pPr>
              <a:buFont typeface="Arial" charset="0"/>
              <a:buChar char="•"/>
              <a:defRPr/>
            </a:pPr>
            <a:r>
              <a:rPr lang="cs-CZ" sz="2000" b="1" dirty="0"/>
              <a:t>„Jazyk postmoderní architektury“</a:t>
            </a:r>
          </a:p>
          <a:p>
            <a:pPr>
              <a:buFont typeface="Arial" charset="0"/>
              <a:buChar char="•"/>
              <a:defRPr/>
            </a:pPr>
            <a:r>
              <a:rPr lang="cs-CZ" sz="2000" b="1" dirty="0"/>
              <a:t>3 podoby postmodernismu</a:t>
            </a:r>
          </a:p>
          <a:p>
            <a:pPr>
              <a:buFont typeface="Arial" charset="0"/>
              <a:buChar char="•"/>
              <a:defRPr/>
            </a:pPr>
            <a:r>
              <a:rPr lang="cs-CZ" sz="2000" b="1" dirty="0"/>
              <a:t>Postmoderní filozofie</a:t>
            </a:r>
          </a:p>
          <a:p>
            <a:pPr>
              <a:buFont typeface="Arial" charset="0"/>
              <a:buChar char="•"/>
              <a:defRPr/>
            </a:pPr>
            <a:r>
              <a:rPr lang="cs-CZ" sz="2000" b="1" dirty="0"/>
              <a:t>Postmoderní věda</a:t>
            </a:r>
          </a:p>
          <a:p>
            <a:pPr>
              <a:buFont typeface="Arial" charset="0"/>
              <a:buChar char="•"/>
              <a:defRPr/>
            </a:pPr>
            <a:r>
              <a:rPr lang="cs-CZ" sz="2000" b="1" dirty="0"/>
              <a:t>Postmoderní stroj</a:t>
            </a:r>
          </a:p>
          <a:p>
            <a:pPr marL="0" indent="0">
              <a:buNone/>
              <a:defRPr/>
            </a:pPr>
            <a:endParaRPr lang="cs-CZ" dirty="0"/>
          </a:p>
        </p:txBody>
      </p:sp>
    </p:spTree>
    <p:extLst>
      <p:ext uri="{BB962C8B-B14F-4D97-AF65-F5344CB8AC3E}">
        <p14:creationId xmlns:p14="http://schemas.microsoft.com/office/powerpoint/2010/main" val="696876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3" name="Zástupný symbol pro obsah 2"/>
          <p:cNvSpPr>
            <a:spLocks noGrp="1"/>
          </p:cNvSpPr>
          <p:nvPr>
            <p:ph idx="4294967295"/>
          </p:nvPr>
        </p:nvSpPr>
        <p:spPr/>
        <p:txBody>
          <a:bodyPr/>
          <a:lstStyle/>
          <a:p>
            <a:pPr>
              <a:defRPr/>
            </a:pPr>
            <a:r>
              <a:rPr lang="cs-CZ" altLang="cs-CZ" sz="2000" b="1" dirty="0" err="1"/>
              <a:t>Posthumanismus</a:t>
            </a:r>
            <a:r>
              <a:rPr lang="cs-CZ" altLang="cs-CZ" sz="2000" b="1" dirty="0"/>
              <a:t>/post-člověk:</a:t>
            </a:r>
          </a:p>
          <a:p>
            <a:pPr algn="ctr">
              <a:buFont typeface="Arial" panose="020B0604020202020204" pitchFamily="34" charset="0"/>
              <a:buNone/>
              <a:defRPr/>
            </a:pPr>
            <a:r>
              <a:rPr lang="cs-CZ" altLang="cs-CZ" sz="2000" u="sng" dirty="0"/>
              <a:t>Dekonstrukce subjektu a kybernetické pojetí organismu:</a:t>
            </a:r>
          </a:p>
          <a:p>
            <a:pPr>
              <a:defRPr/>
            </a:pPr>
            <a:r>
              <a:rPr lang="cs-CZ" altLang="cs-CZ" sz="1800" b="1" dirty="0"/>
              <a:t>Katherine N. </a:t>
            </a:r>
            <a:r>
              <a:rPr lang="cs-CZ" altLang="cs-CZ" sz="1800" b="1" dirty="0" err="1"/>
              <a:t>Haylesová</a:t>
            </a:r>
            <a:r>
              <a:rPr lang="cs-CZ" altLang="cs-CZ" sz="1800" dirty="0"/>
              <a:t>: </a:t>
            </a:r>
            <a:r>
              <a:rPr lang="cs-CZ" altLang="cs-CZ" sz="1800" i="1" dirty="0" err="1"/>
              <a:t>How</a:t>
            </a:r>
            <a:r>
              <a:rPr lang="cs-CZ" altLang="cs-CZ" sz="1800" i="1" dirty="0"/>
              <a:t> </a:t>
            </a:r>
            <a:r>
              <a:rPr lang="cs-CZ" altLang="cs-CZ" sz="1800" i="1" dirty="0" err="1"/>
              <a:t>We</a:t>
            </a:r>
            <a:r>
              <a:rPr lang="cs-CZ" altLang="cs-CZ" sz="1800" i="1" dirty="0"/>
              <a:t> </a:t>
            </a:r>
            <a:r>
              <a:rPr lang="cs-CZ" altLang="cs-CZ" sz="1800" i="1" dirty="0" err="1"/>
              <a:t>Became</a:t>
            </a:r>
            <a:r>
              <a:rPr lang="cs-CZ" altLang="cs-CZ" sz="1800" i="1" dirty="0"/>
              <a:t> </a:t>
            </a:r>
            <a:r>
              <a:rPr lang="cs-CZ" altLang="cs-CZ" sz="1800" i="1" dirty="0" err="1"/>
              <a:t>Posthuman</a:t>
            </a:r>
            <a:r>
              <a:rPr lang="cs-CZ" altLang="cs-CZ" sz="1800" i="1" dirty="0"/>
              <a:t>: </a:t>
            </a:r>
            <a:r>
              <a:rPr lang="cs-CZ" altLang="cs-CZ" sz="1800" i="1" dirty="0" err="1"/>
              <a:t>Virtual</a:t>
            </a:r>
            <a:r>
              <a:rPr lang="cs-CZ" altLang="cs-CZ" sz="1800" i="1" dirty="0"/>
              <a:t> </a:t>
            </a:r>
            <a:r>
              <a:rPr lang="cs-CZ" altLang="cs-CZ" sz="1800" i="1" dirty="0" err="1"/>
              <a:t>Bodies</a:t>
            </a:r>
            <a:r>
              <a:rPr lang="cs-CZ" altLang="cs-CZ" sz="1800" i="1" dirty="0"/>
              <a:t> in </a:t>
            </a:r>
            <a:r>
              <a:rPr lang="cs-CZ" altLang="cs-CZ" sz="1800" i="1" dirty="0" err="1"/>
              <a:t>Cybernetics</a:t>
            </a:r>
            <a:r>
              <a:rPr lang="cs-CZ" altLang="cs-CZ" sz="1800" i="1" dirty="0"/>
              <a:t>, </a:t>
            </a:r>
            <a:r>
              <a:rPr lang="cs-CZ" altLang="cs-CZ" sz="1800" i="1" dirty="0" err="1"/>
              <a:t>Literature</a:t>
            </a:r>
            <a:r>
              <a:rPr lang="cs-CZ" altLang="cs-CZ" sz="1800" i="1" dirty="0"/>
              <a:t> and </a:t>
            </a:r>
            <a:r>
              <a:rPr lang="cs-CZ" altLang="cs-CZ" sz="1800" i="1" dirty="0" err="1"/>
              <a:t>Informatics</a:t>
            </a:r>
            <a:r>
              <a:rPr lang="cs-CZ" altLang="cs-CZ" sz="1800" dirty="0"/>
              <a:t>, 1999.(závěrečná kapitola, od s. 283 dále):</a:t>
            </a:r>
          </a:p>
          <a:p>
            <a:pPr>
              <a:defRPr/>
            </a:pPr>
            <a:endParaRPr lang="cs-CZ" altLang="cs-CZ" sz="1800" dirty="0"/>
          </a:p>
          <a:p>
            <a:pPr>
              <a:defRPr/>
            </a:pPr>
            <a:r>
              <a:rPr lang="cs-CZ" altLang="cs-CZ" sz="1800" dirty="0"/>
              <a:t>Kybernetické pojetí organismus a pohled na lidský organismus „očima“ evoluční biologie.</a:t>
            </a:r>
          </a:p>
          <a:p>
            <a:pPr>
              <a:defRPr/>
            </a:pPr>
            <a:r>
              <a:rPr lang="cs-CZ" altLang="cs-CZ" sz="1800" dirty="0"/>
              <a:t>Paradigma </a:t>
            </a:r>
            <a:r>
              <a:rPr lang="cs-CZ" altLang="cs-CZ" sz="1800" b="1" i="1" dirty="0"/>
              <a:t>presence/absence</a:t>
            </a:r>
            <a:r>
              <a:rPr lang="cs-CZ" altLang="cs-CZ" sz="1800" dirty="0"/>
              <a:t> nahradilo paradigma </a:t>
            </a:r>
            <a:r>
              <a:rPr lang="cs-CZ" altLang="cs-CZ" sz="1800" b="1" i="1" dirty="0" err="1"/>
              <a:t>pattern</a:t>
            </a:r>
            <a:r>
              <a:rPr lang="cs-CZ" altLang="cs-CZ" sz="1800" b="1" i="1" dirty="0"/>
              <a:t>/</a:t>
            </a:r>
            <a:r>
              <a:rPr lang="cs-CZ" altLang="cs-CZ" sz="1800" b="1" i="1" dirty="0" err="1"/>
              <a:t>randomness</a:t>
            </a:r>
            <a:r>
              <a:rPr lang="cs-CZ" altLang="cs-CZ" sz="1800" dirty="0"/>
              <a:t>.</a:t>
            </a:r>
          </a:p>
          <a:p>
            <a:pPr>
              <a:defRPr/>
            </a:pPr>
            <a:endParaRPr lang="cs-CZ" altLang="cs-CZ" sz="1800" dirty="0"/>
          </a:p>
          <a:p>
            <a:pPr>
              <a:defRPr/>
            </a:pPr>
            <a:r>
              <a:rPr lang="cs-CZ" altLang="cs-CZ" sz="1800" b="1" dirty="0" err="1">
                <a:solidFill>
                  <a:schemeClr val="hlink"/>
                </a:solidFill>
              </a:rPr>
              <a:t>Posthumanismus</a:t>
            </a:r>
            <a:r>
              <a:rPr lang="cs-CZ" altLang="cs-CZ" sz="1800" b="1" dirty="0">
                <a:solidFill>
                  <a:schemeClr val="hlink"/>
                </a:solidFill>
              </a:rPr>
              <a:t>: emergence</a:t>
            </a:r>
            <a:r>
              <a:rPr lang="cs-CZ" altLang="cs-CZ" sz="1800" dirty="0">
                <a:solidFill>
                  <a:schemeClr val="hlink"/>
                </a:solidFill>
              </a:rPr>
              <a:t> (místo teleologie), </a:t>
            </a:r>
            <a:r>
              <a:rPr lang="cs-CZ" altLang="cs-CZ" sz="1800" b="1" dirty="0">
                <a:solidFill>
                  <a:schemeClr val="hlink"/>
                </a:solidFill>
              </a:rPr>
              <a:t>reflexivní epistemologie</a:t>
            </a:r>
            <a:r>
              <a:rPr lang="cs-CZ" altLang="cs-CZ" sz="1800" dirty="0">
                <a:solidFill>
                  <a:schemeClr val="hlink"/>
                </a:solidFill>
              </a:rPr>
              <a:t> (místo objektivismu), </a:t>
            </a:r>
            <a:r>
              <a:rPr lang="cs-CZ" altLang="cs-CZ" sz="1800" b="1" dirty="0">
                <a:solidFill>
                  <a:schemeClr val="hlink"/>
                </a:solidFill>
              </a:rPr>
              <a:t>distribuovaná kognice</a:t>
            </a:r>
            <a:r>
              <a:rPr lang="cs-CZ" altLang="cs-CZ" sz="1800" dirty="0">
                <a:solidFill>
                  <a:schemeClr val="hlink"/>
                </a:solidFill>
              </a:rPr>
              <a:t> (místo autonomní vůle), </a:t>
            </a:r>
            <a:r>
              <a:rPr lang="cs-CZ" altLang="cs-CZ" sz="1800" b="1" dirty="0">
                <a:solidFill>
                  <a:schemeClr val="hlink"/>
                </a:solidFill>
              </a:rPr>
              <a:t>ztělesnění</a:t>
            </a:r>
            <a:r>
              <a:rPr lang="cs-CZ" altLang="cs-CZ" sz="1800" dirty="0">
                <a:solidFill>
                  <a:schemeClr val="hlink"/>
                </a:solidFill>
              </a:rPr>
              <a:t> (místo těla jako podpůrného systému mysli), </a:t>
            </a:r>
            <a:r>
              <a:rPr lang="cs-CZ" altLang="cs-CZ" sz="1800" b="1" dirty="0">
                <a:solidFill>
                  <a:schemeClr val="hlink"/>
                </a:solidFill>
              </a:rPr>
              <a:t>partnerství mezi lidmi a inteligentními stroji</a:t>
            </a:r>
            <a:r>
              <a:rPr lang="cs-CZ" altLang="cs-CZ" sz="1800" dirty="0">
                <a:solidFill>
                  <a:schemeClr val="hlink"/>
                </a:solidFill>
              </a:rPr>
              <a:t> (místo liberálního humanistického subjektu předurčeného vládnout a ovládat přírodu).</a:t>
            </a:r>
          </a:p>
        </p:txBody>
      </p:sp>
    </p:spTree>
    <p:extLst>
      <p:ext uri="{BB962C8B-B14F-4D97-AF65-F5344CB8AC3E}">
        <p14:creationId xmlns:p14="http://schemas.microsoft.com/office/powerpoint/2010/main" val="2036821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Nadpis 1"/>
          <p:cNvSpPr>
            <a:spLocks noGrp="1"/>
          </p:cNvSpPr>
          <p:nvPr>
            <p:ph type="title" idx="4294967295"/>
          </p:nvPr>
        </p:nvSpPr>
        <p:spPr/>
        <p:txBody>
          <a:bodyPr/>
          <a:lstStyle/>
          <a:p>
            <a:r>
              <a:rPr lang="cs-CZ" altLang="cs-CZ" b="1"/>
              <a:t>Nová digitální média jako média postmodernismu</a:t>
            </a:r>
            <a:endParaRPr lang="cs-CZ" altLang="cs-CZ"/>
          </a:p>
        </p:txBody>
      </p:sp>
      <p:sp>
        <p:nvSpPr>
          <p:cNvPr id="62467" name="Zástupný symbol pro obsah 2"/>
          <p:cNvSpPr>
            <a:spLocks noGrp="1"/>
          </p:cNvSpPr>
          <p:nvPr>
            <p:ph idx="4294967295"/>
          </p:nvPr>
        </p:nvSpPr>
        <p:spPr/>
        <p:txBody>
          <a:bodyPr/>
          <a:lstStyle/>
          <a:p>
            <a:r>
              <a:rPr lang="cs-CZ" altLang="cs-CZ" sz="1800" b="1">
                <a:latin typeface="Arial" panose="020B0604020202020204" pitchFamily="34" charset="0"/>
              </a:rPr>
              <a:t>Post-humanismus:</a:t>
            </a:r>
          </a:p>
          <a:p>
            <a:r>
              <a:rPr lang="en-US" altLang="cs-CZ" sz="1800" b="1" i="1"/>
              <a:t>„Living beings do not belong to a uniquely organic domain anymore. Our bodies are now made of machines, images and information: </a:t>
            </a:r>
            <a:r>
              <a:rPr lang="en-US" altLang="cs-CZ" sz="1800" b="1" i="1" u="sng"/>
              <a:t>We are becoming cultural bodies</a:t>
            </a:r>
            <a:r>
              <a:rPr lang="en-US" altLang="cs-CZ" sz="1800" b="1" i="1"/>
              <a:t>.”</a:t>
            </a:r>
            <a:r>
              <a:rPr lang="en-US" altLang="cs-CZ" sz="1800"/>
              <a:t> Olliver Dyens</a:t>
            </a:r>
            <a:endParaRPr lang="cs-CZ" altLang="cs-CZ" sz="1800"/>
          </a:p>
          <a:p>
            <a:endParaRPr lang="cs-CZ" altLang="cs-CZ" sz="1800" b="1">
              <a:latin typeface="Arial" panose="020B0604020202020204" pitchFamily="34" charset="0"/>
            </a:endParaRPr>
          </a:p>
          <a:p>
            <a:r>
              <a:rPr lang="cs-CZ" altLang="cs-CZ" sz="1800" b="1">
                <a:latin typeface="Arial" panose="020B0604020202020204" pitchFamily="34" charset="0"/>
              </a:rPr>
              <a:t>Literatura:</a:t>
            </a:r>
          </a:p>
          <a:p>
            <a:r>
              <a:rPr lang="cs-CZ" altLang="cs-CZ" sz="1600"/>
              <a:t>Hayles, Katherine N.: </a:t>
            </a:r>
            <a:r>
              <a:rPr lang="cs-CZ" altLang="cs-CZ" sz="1600" i="1"/>
              <a:t>How We Became Posthuman. Virtual Bodies in cybernetics, Literature, and Informatics</a:t>
            </a:r>
            <a:r>
              <a:rPr lang="cs-CZ" altLang="cs-CZ" sz="1600"/>
              <a:t>. Chicago -London: The University of Chicago Press, 1999 (Prologue – xi a dále, Conclusion: What Does It Mean to Be Posthuman? – 283 a dále).</a:t>
            </a:r>
          </a:p>
          <a:p>
            <a:r>
              <a:rPr lang="cs-CZ" altLang="cs-CZ" sz="1600"/>
              <a:t>Dixon, Steve: </a:t>
            </a:r>
            <a:r>
              <a:rPr lang="cs-CZ" altLang="cs-CZ" sz="1600" i="1"/>
              <a:t>Digital Performance. A History of New Media in Theatre, Dance, Performance Art, And Installation</a:t>
            </a:r>
            <a:r>
              <a:rPr lang="cs-CZ" altLang="cs-CZ" sz="1600"/>
              <a:t>. MIT Press, 2007 (The Posthuman Body and Mind, s. 149 – 154).</a:t>
            </a:r>
          </a:p>
          <a:p>
            <a:r>
              <a:rPr lang="cs-CZ" altLang="cs-CZ" sz="1600"/>
              <a:t>Lister, M. et al.:</a:t>
            </a:r>
            <a:r>
              <a:rPr lang="cs-CZ" altLang="cs-CZ" sz="1600" i="1"/>
              <a:t> New Media: A Critical Introduction</a:t>
            </a:r>
            <a:r>
              <a:rPr lang="cs-CZ" altLang="cs-CZ" sz="1600"/>
              <a:t>. 2003, Hesla: Kyborg, kybernetika.</a:t>
            </a:r>
          </a:p>
          <a:p>
            <a:endParaRPr lang="cs-CZ" altLang="cs-CZ" sz="1600"/>
          </a:p>
          <a:p>
            <a:r>
              <a:rPr lang="cs-CZ" altLang="cs-CZ" sz="1600"/>
              <a:t>+ odkazy v prezentaci.</a:t>
            </a:r>
          </a:p>
          <a:p>
            <a:endParaRPr lang="cs-CZ" altLang="cs-CZ" sz="1600"/>
          </a:p>
          <a:p>
            <a:endParaRPr lang="cs-CZ" altLang="cs-CZ" sz="1600"/>
          </a:p>
        </p:txBody>
      </p:sp>
    </p:spTree>
    <p:extLst>
      <p:ext uri="{BB962C8B-B14F-4D97-AF65-F5344CB8AC3E}">
        <p14:creationId xmlns:p14="http://schemas.microsoft.com/office/powerpoint/2010/main" val="3179048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Nadpis 3"/>
          <p:cNvSpPr>
            <a:spLocks noGrp="1"/>
          </p:cNvSpPr>
          <p:nvPr>
            <p:ph type="title"/>
          </p:nvPr>
        </p:nvSpPr>
        <p:spPr/>
        <p:txBody>
          <a:bodyPr/>
          <a:lstStyle/>
          <a:p>
            <a:r>
              <a:rPr lang="cs-CZ" altLang="cs-CZ" b="1"/>
              <a:t>Nová digitální média jako média postmodernismu</a:t>
            </a:r>
            <a:endParaRPr lang="cs-CZ" altLang="cs-CZ"/>
          </a:p>
        </p:txBody>
      </p:sp>
      <p:sp>
        <p:nvSpPr>
          <p:cNvPr id="44035" name="Zástupný symbol pro obsah 4"/>
          <p:cNvSpPr>
            <a:spLocks noGrp="1"/>
          </p:cNvSpPr>
          <p:nvPr>
            <p:ph idx="1"/>
          </p:nvPr>
        </p:nvSpPr>
        <p:spPr/>
        <p:txBody>
          <a:bodyPr/>
          <a:lstStyle/>
          <a:p>
            <a:r>
              <a:rPr lang="cs-CZ" altLang="cs-CZ" sz="2000" b="1" dirty="0"/>
              <a:t>Nová digitální média a postmodernismus:</a:t>
            </a:r>
            <a:r>
              <a:rPr lang="cs-CZ" altLang="cs-CZ" sz="2000" dirty="0"/>
              <a:t>(od 60. let 20. stol.)</a:t>
            </a:r>
            <a:endParaRPr lang="cs-CZ" altLang="cs-CZ" sz="2000" b="1" dirty="0"/>
          </a:p>
          <a:p>
            <a:pPr lvl="1"/>
            <a:r>
              <a:rPr lang="cs-CZ" altLang="cs-CZ" sz="1600" b="1" u="sng" dirty="0"/>
              <a:t>Post</a:t>
            </a:r>
            <a:r>
              <a:rPr lang="cs-CZ" altLang="cs-CZ" sz="1600" b="1" dirty="0"/>
              <a:t>-industriální společnost </a:t>
            </a:r>
            <a:endParaRPr lang="cs-CZ" altLang="cs-CZ" sz="1600" dirty="0"/>
          </a:p>
          <a:p>
            <a:pPr lvl="1"/>
            <a:r>
              <a:rPr lang="cs-CZ" altLang="cs-CZ" sz="1600" b="1" u="sng" dirty="0"/>
              <a:t>Post</a:t>
            </a:r>
            <a:r>
              <a:rPr lang="cs-CZ" altLang="cs-CZ" sz="1600" b="1" dirty="0"/>
              <a:t>-moderní doba </a:t>
            </a:r>
          </a:p>
          <a:p>
            <a:pPr lvl="1"/>
            <a:r>
              <a:rPr lang="cs-CZ" altLang="cs-CZ" sz="1600" b="1" u="sng" dirty="0"/>
              <a:t>Post</a:t>
            </a:r>
            <a:r>
              <a:rPr lang="cs-CZ" altLang="cs-CZ" sz="1600" b="1" dirty="0"/>
              <a:t>-modernismus</a:t>
            </a:r>
          </a:p>
          <a:p>
            <a:pPr lvl="1"/>
            <a:r>
              <a:rPr lang="cs-CZ" altLang="cs-CZ" sz="1600" b="1" u="sng" dirty="0"/>
              <a:t>Post</a:t>
            </a:r>
            <a:r>
              <a:rPr lang="cs-CZ" altLang="cs-CZ" sz="1600" b="1" dirty="0"/>
              <a:t>-humanismus</a:t>
            </a:r>
          </a:p>
          <a:p>
            <a:endParaRPr lang="cs-CZ" altLang="cs-CZ" dirty="0"/>
          </a:p>
        </p:txBody>
      </p:sp>
    </p:spTree>
    <p:extLst>
      <p:ext uri="{BB962C8B-B14F-4D97-AF65-F5344CB8AC3E}">
        <p14:creationId xmlns:p14="http://schemas.microsoft.com/office/powerpoint/2010/main" val="292234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Nadpis 1"/>
          <p:cNvSpPr>
            <a:spLocks noGrp="1"/>
          </p:cNvSpPr>
          <p:nvPr>
            <p:ph type="title"/>
          </p:nvPr>
        </p:nvSpPr>
        <p:spPr/>
        <p:txBody>
          <a:bodyPr/>
          <a:lstStyle/>
          <a:p>
            <a:r>
              <a:rPr lang="cs-CZ" altLang="cs-CZ" b="1"/>
              <a:t>Nová digitální média jako média postmodernismu</a:t>
            </a:r>
            <a:endParaRPr lang="cs-CZ" altLang="cs-CZ"/>
          </a:p>
        </p:txBody>
      </p:sp>
      <p:sp>
        <p:nvSpPr>
          <p:cNvPr id="45059" name="Zástupný symbol pro obsah 2"/>
          <p:cNvSpPr>
            <a:spLocks noGrp="1"/>
          </p:cNvSpPr>
          <p:nvPr>
            <p:ph idx="1"/>
          </p:nvPr>
        </p:nvSpPr>
        <p:spPr/>
        <p:txBody>
          <a:bodyPr/>
          <a:lstStyle/>
          <a:p>
            <a:r>
              <a:rPr lang="cs-CZ" altLang="cs-CZ" sz="2000" b="1"/>
              <a:t>Postmodernismus: genealogie pojmu:</a:t>
            </a:r>
          </a:p>
          <a:p>
            <a:pPr>
              <a:buFont typeface="Arial" panose="020B0604020202020204" pitchFamily="34" charset="0"/>
              <a:buNone/>
            </a:pPr>
            <a:r>
              <a:rPr lang="cs-CZ" altLang="cs-CZ" sz="2000" b="1"/>
              <a:t>	1. užití slova „postmodernismus“: </a:t>
            </a:r>
            <a:r>
              <a:rPr lang="cs-CZ" altLang="cs-CZ" sz="2000"/>
              <a:t>Federico de Oníz: </a:t>
            </a:r>
            <a:r>
              <a:rPr lang="cs-CZ" altLang="cs-CZ" sz="2000" i="1"/>
              <a:t>Antologia de la espanola e hispanoamaricana</a:t>
            </a:r>
            <a:r>
              <a:rPr lang="cs-CZ" altLang="cs-CZ" sz="2000"/>
              <a:t>. </a:t>
            </a:r>
            <a:r>
              <a:rPr lang="cs-CZ" altLang="cs-CZ" sz="2000" b="1"/>
              <a:t>1934</a:t>
            </a:r>
            <a:r>
              <a:rPr lang="cs-CZ" altLang="cs-CZ" sz="2000"/>
              <a:t>.</a:t>
            </a:r>
          </a:p>
          <a:p>
            <a:pPr>
              <a:buFont typeface="Arial" panose="020B0604020202020204" pitchFamily="34" charset="0"/>
              <a:buNone/>
            </a:pPr>
            <a:r>
              <a:rPr lang="cs-CZ" altLang="cs-CZ" sz="2000" b="1"/>
              <a:t>	1. užití slova „postmodernismus“ v současném smyslu: </a:t>
            </a:r>
            <a:r>
              <a:rPr lang="cs-CZ" altLang="cs-CZ" sz="2000"/>
              <a:t>Arnold Toynbee: </a:t>
            </a:r>
            <a:r>
              <a:rPr lang="cs-CZ" altLang="cs-CZ" sz="2000" i="1"/>
              <a:t>Study of History</a:t>
            </a:r>
            <a:r>
              <a:rPr lang="cs-CZ" altLang="cs-CZ" sz="2000"/>
              <a:t>. </a:t>
            </a:r>
            <a:r>
              <a:rPr lang="cs-CZ" altLang="cs-CZ" sz="2000" b="1"/>
              <a:t>1947</a:t>
            </a:r>
            <a:r>
              <a:rPr lang="cs-CZ" altLang="cs-CZ" sz="2000"/>
              <a:t>.</a:t>
            </a:r>
          </a:p>
          <a:p>
            <a:endParaRPr lang="cs-CZ" altLang="cs-CZ"/>
          </a:p>
        </p:txBody>
      </p:sp>
    </p:spTree>
    <p:extLst>
      <p:ext uri="{BB962C8B-B14F-4D97-AF65-F5344CB8AC3E}">
        <p14:creationId xmlns:p14="http://schemas.microsoft.com/office/powerpoint/2010/main" val="3540487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Nadpis 1"/>
          <p:cNvSpPr>
            <a:spLocks noGrp="1"/>
          </p:cNvSpPr>
          <p:nvPr>
            <p:ph type="title"/>
          </p:nvPr>
        </p:nvSpPr>
        <p:spPr/>
        <p:txBody>
          <a:bodyPr/>
          <a:lstStyle/>
          <a:p>
            <a:r>
              <a:rPr lang="cs-CZ" altLang="cs-CZ" sz="4000" b="1"/>
              <a:t>Nová digitální média jako média postmodernismu</a:t>
            </a:r>
          </a:p>
        </p:txBody>
      </p:sp>
      <p:sp>
        <p:nvSpPr>
          <p:cNvPr id="3" name="Zástupný symbol pro obsah 2"/>
          <p:cNvSpPr>
            <a:spLocks noGrp="1"/>
          </p:cNvSpPr>
          <p:nvPr>
            <p:ph idx="1"/>
          </p:nvPr>
        </p:nvSpPr>
        <p:spPr/>
        <p:txBody>
          <a:bodyPr/>
          <a:lstStyle/>
          <a:p>
            <a:pPr>
              <a:buFont typeface="Arial" charset="0"/>
              <a:buChar char="•"/>
              <a:defRPr/>
            </a:pPr>
            <a:r>
              <a:rPr lang="cs-CZ" sz="2000" b="1" dirty="0"/>
              <a:t>Postmoderní diskurz:</a:t>
            </a:r>
          </a:p>
          <a:p>
            <a:pPr marL="457200" lvl="1" indent="0">
              <a:buNone/>
              <a:defRPr/>
            </a:pPr>
            <a:r>
              <a:rPr lang="cs-CZ" sz="1600" b="1" dirty="0"/>
              <a:t>Sociologie: </a:t>
            </a:r>
          </a:p>
          <a:p>
            <a:pPr lvl="2">
              <a:buFont typeface="Arial" charset="0"/>
              <a:buChar char="•"/>
              <a:defRPr/>
            </a:pPr>
            <a:r>
              <a:rPr lang="cs-CZ" sz="1600" b="1" dirty="0" err="1"/>
              <a:t>Amitai</a:t>
            </a:r>
            <a:r>
              <a:rPr lang="cs-CZ" sz="1600" b="1" dirty="0"/>
              <a:t> </a:t>
            </a:r>
            <a:r>
              <a:rPr lang="cs-CZ" sz="1600" b="1" dirty="0" err="1"/>
              <a:t>Etzioni</a:t>
            </a:r>
            <a:r>
              <a:rPr lang="cs-CZ" sz="1600" b="1" dirty="0"/>
              <a:t>: postmoderna: 1968</a:t>
            </a:r>
          </a:p>
          <a:p>
            <a:pPr lvl="2">
              <a:buFont typeface="Arial" charset="0"/>
              <a:buChar char="•"/>
              <a:defRPr/>
            </a:pPr>
            <a:r>
              <a:rPr lang="cs-CZ" sz="1600" b="1" dirty="0"/>
              <a:t>Daniel Bell: postindustriální společnost: 1973</a:t>
            </a:r>
          </a:p>
          <a:p>
            <a:pPr marL="914400" lvl="2" indent="0">
              <a:buNone/>
              <a:defRPr/>
            </a:pPr>
            <a:endParaRPr lang="cs-CZ" sz="1600" b="1" dirty="0"/>
          </a:p>
          <a:p>
            <a:pPr marL="514350" lvl="1" indent="0">
              <a:buNone/>
              <a:defRPr/>
            </a:pPr>
            <a:r>
              <a:rPr lang="cs-CZ" sz="1600" b="1" dirty="0"/>
              <a:t>Literární věda: architektura: výtvarné umění: ostatní sféry umění…</a:t>
            </a:r>
          </a:p>
          <a:p>
            <a:pPr marL="514350" lvl="1" indent="0">
              <a:buNone/>
              <a:defRPr/>
            </a:pPr>
            <a:endParaRPr lang="cs-CZ" sz="1600" b="1" dirty="0"/>
          </a:p>
          <a:p>
            <a:pPr marL="514350" lvl="1" indent="0">
              <a:buNone/>
              <a:defRPr/>
            </a:pPr>
            <a:r>
              <a:rPr lang="cs-CZ" sz="1600" b="1" dirty="0"/>
              <a:t>Postmodernismus: 60.- 70. léta: napojení na </a:t>
            </a:r>
            <a:r>
              <a:rPr lang="cs-CZ" sz="1600" b="1" dirty="0" err="1"/>
              <a:t>kontrakulturní</a:t>
            </a:r>
            <a:r>
              <a:rPr lang="cs-CZ" sz="1600" b="1" dirty="0"/>
              <a:t> hnutí</a:t>
            </a:r>
          </a:p>
          <a:p>
            <a:pPr marL="514350" lvl="1" indent="0">
              <a:buNone/>
              <a:defRPr/>
            </a:pPr>
            <a:r>
              <a:rPr lang="cs-CZ" sz="1600" b="1" dirty="0"/>
              <a:t>		      : 80.léta: </a:t>
            </a:r>
            <a:r>
              <a:rPr lang="cs-CZ" sz="1600" b="1" dirty="0" err="1"/>
              <a:t>mainstream</a:t>
            </a:r>
            <a:r>
              <a:rPr lang="cs-CZ" sz="1600" b="1" dirty="0"/>
              <a:t>: zrod postmoderní doby </a:t>
            </a:r>
            <a:r>
              <a:rPr lang="cs-CZ" sz="1600" dirty="0"/>
              <a:t>(J.-F. </a:t>
            </a:r>
            <a:r>
              <a:rPr lang="cs-CZ" sz="1600" dirty="0" err="1"/>
              <a:t>Lyotard</a:t>
            </a:r>
            <a:r>
              <a:rPr lang="cs-CZ" sz="1600" dirty="0"/>
              <a:t>: 				„eklektický“ nebo „brakový“ postmodernismus)</a:t>
            </a:r>
          </a:p>
          <a:p>
            <a:pPr marL="514350" lvl="1" indent="0">
              <a:buNone/>
              <a:defRPr/>
            </a:pPr>
            <a:endParaRPr lang="cs-CZ" sz="2000" b="1" dirty="0"/>
          </a:p>
          <a:p>
            <a:pPr marL="914400" lvl="2" indent="0">
              <a:buNone/>
              <a:defRPr/>
            </a:pPr>
            <a:endParaRPr lang="cs-CZ" sz="1600" b="1" dirty="0"/>
          </a:p>
          <a:p>
            <a:pPr lvl="1">
              <a:buFont typeface="Arial" charset="0"/>
              <a:buChar char="–"/>
              <a:defRPr/>
            </a:pPr>
            <a:endParaRPr lang="cs-CZ" sz="1600" b="1" dirty="0"/>
          </a:p>
          <a:p>
            <a:pPr>
              <a:buFont typeface="Arial" charset="0"/>
              <a:buChar char="•"/>
              <a:defRPr/>
            </a:pPr>
            <a:endParaRPr lang="cs-CZ" dirty="0"/>
          </a:p>
        </p:txBody>
      </p:sp>
    </p:spTree>
    <p:extLst>
      <p:ext uri="{BB962C8B-B14F-4D97-AF65-F5344CB8AC3E}">
        <p14:creationId xmlns:p14="http://schemas.microsoft.com/office/powerpoint/2010/main" val="3975914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Nadpis 1"/>
          <p:cNvSpPr>
            <a:spLocks noGrp="1"/>
          </p:cNvSpPr>
          <p:nvPr>
            <p:ph type="title"/>
          </p:nvPr>
        </p:nvSpPr>
        <p:spPr/>
        <p:txBody>
          <a:bodyPr/>
          <a:lstStyle/>
          <a:p>
            <a:r>
              <a:rPr lang="cs-CZ" altLang="cs-CZ" sz="4000" b="1"/>
              <a:t>Nová digitální média jako média postmodernismu</a:t>
            </a:r>
          </a:p>
        </p:txBody>
      </p:sp>
      <p:sp>
        <p:nvSpPr>
          <p:cNvPr id="3" name="Zástupný symbol pro obsah 2"/>
          <p:cNvSpPr>
            <a:spLocks noGrp="1"/>
          </p:cNvSpPr>
          <p:nvPr>
            <p:ph idx="1"/>
          </p:nvPr>
        </p:nvSpPr>
        <p:spPr/>
        <p:txBody>
          <a:bodyPr/>
          <a:lstStyle/>
          <a:p>
            <a:pPr>
              <a:buFont typeface="Arial" charset="0"/>
              <a:buChar char="•"/>
              <a:defRPr/>
            </a:pPr>
            <a:r>
              <a:rPr lang="cs-CZ" sz="2000" b="1" dirty="0"/>
              <a:t>„</a:t>
            </a:r>
            <a:r>
              <a:rPr lang="cs-CZ" sz="2000" b="1" i="1" dirty="0"/>
              <a:t>Jazyk postmoderní architektury</a:t>
            </a:r>
            <a:r>
              <a:rPr lang="cs-CZ" sz="2000" b="1" dirty="0"/>
              <a:t>“: </a:t>
            </a:r>
          </a:p>
          <a:p>
            <a:pPr marL="0" indent="0">
              <a:buNone/>
              <a:defRPr/>
            </a:pPr>
            <a:r>
              <a:rPr lang="cs-CZ" sz="2000" b="1" dirty="0"/>
              <a:t>Charles </a:t>
            </a:r>
            <a:r>
              <a:rPr lang="cs-CZ" sz="2000" b="1" dirty="0" err="1"/>
              <a:t>Jencks</a:t>
            </a:r>
            <a:r>
              <a:rPr lang="cs-CZ" sz="2000" b="1" dirty="0"/>
              <a:t> (1975)</a:t>
            </a:r>
          </a:p>
          <a:p>
            <a:pPr marL="0" indent="0">
              <a:buNone/>
              <a:defRPr/>
            </a:pPr>
            <a:endParaRPr lang="cs-CZ" sz="2000" b="1" dirty="0"/>
          </a:p>
          <a:p>
            <a:pPr>
              <a:buFont typeface="Arial" charset="0"/>
              <a:buChar char="•"/>
              <a:defRPr/>
            </a:pPr>
            <a:r>
              <a:rPr lang="cs-CZ" sz="1600" b="1" dirty="0"/>
              <a:t>Zrození postmoderny: 15. července 1972, </a:t>
            </a:r>
          </a:p>
          <a:p>
            <a:pPr>
              <a:buFont typeface="Arial" charset="0"/>
              <a:buChar char="•"/>
              <a:defRPr/>
            </a:pPr>
            <a:r>
              <a:rPr lang="cs-CZ" sz="1600" b="1" dirty="0"/>
              <a:t>15:32, St. Louis, Missouri </a:t>
            </a:r>
          </a:p>
          <a:p>
            <a:pPr>
              <a:buFont typeface="Arial" charset="0"/>
              <a:buChar char="•"/>
              <a:defRPr/>
            </a:pPr>
            <a:r>
              <a:rPr lang="cs-CZ" sz="1600" b="1" dirty="0"/>
              <a:t>– demolice domů v obytné čtvrti </a:t>
            </a:r>
            <a:r>
              <a:rPr lang="cs-CZ" sz="1600" b="1" dirty="0" err="1"/>
              <a:t>Pruitt-Igoe</a:t>
            </a:r>
            <a:r>
              <a:rPr lang="cs-CZ" sz="1600" b="1" dirty="0"/>
              <a:t>.</a:t>
            </a:r>
          </a:p>
          <a:p>
            <a:pPr>
              <a:buFont typeface="Arial" charset="0"/>
              <a:buChar char="•"/>
              <a:defRPr/>
            </a:pPr>
            <a:endParaRPr lang="cs-CZ" dirty="0"/>
          </a:p>
          <a:p>
            <a:pPr>
              <a:buFont typeface="Arial" charset="0"/>
              <a:buChar char="•"/>
              <a:defRPr/>
            </a:pPr>
            <a:endParaRPr lang="cs-CZ" dirty="0"/>
          </a:p>
        </p:txBody>
      </p:sp>
      <p:pic>
        <p:nvPicPr>
          <p:cNvPr id="4710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3563" y="836614"/>
            <a:ext cx="2393950" cy="6021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5943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r>
              <a:rPr lang="cs-CZ" altLang="cs-CZ" b="1"/>
              <a:t>Nová digitální média jako média postmodernismu</a:t>
            </a:r>
            <a:endParaRPr lang="cs-CZ" altLang="cs-CZ"/>
          </a:p>
        </p:txBody>
      </p:sp>
      <p:sp>
        <p:nvSpPr>
          <p:cNvPr id="3" name="Zástupný symbol pro obsah 2"/>
          <p:cNvSpPr>
            <a:spLocks noGrp="1"/>
          </p:cNvSpPr>
          <p:nvPr>
            <p:ph idx="1"/>
          </p:nvPr>
        </p:nvSpPr>
        <p:spPr/>
        <p:txBody>
          <a:bodyPr/>
          <a:lstStyle/>
          <a:p>
            <a:pPr>
              <a:buFont typeface="Arial" charset="0"/>
              <a:buChar char="•"/>
              <a:defRPr/>
            </a:pPr>
            <a:r>
              <a:rPr lang="cs-CZ" sz="2000" b="1" dirty="0"/>
              <a:t>J.-F </a:t>
            </a:r>
            <a:r>
              <a:rPr lang="cs-CZ" sz="2000" b="1" dirty="0" err="1"/>
              <a:t>Lyotard</a:t>
            </a:r>
            <a:r>
              <a:rPr lang="cs-CZ" sz="2000" b="1" dirty="0"/>
              <a:t>: 3 podoby postmodernismu:</a:t>
            </a:r>
          </a:p>
          <a:p>
            <a:pPr lvl="1">
              <a:buFont typeface="Arial" charset="0"/>
              <a:buChar char="–"/>
              <a:defRPr/>
            </a:pPr>
            <a:r>
              <a:rPr lang="cs-CZ" sz="1600" b="1" dirty="0"/>
              <a:t>1. Postmodernismus vs. modernismus v architektuře: </a:t>
            </a:r>
            <a:r>
              <a:rPr lang="cs-CZ" sz="1600" dirty="0"/>
              <a:t>„</a:t>
            </a:r>
            <a:r>
              <a:rPr lang="cs-CZ" sz="1600" i="1" dirty="0"/>
              <a:t>Nejvíce současné (tj. postmoderní) je dvojité kódování, užívání ironie, nejasnosti a protikladu.“ </a:t>
            </a:r>
            <a:r>
              <a:rPr lang="cs-CZ" sz="1600" dirty="0"/>
              <a:t>(Ch. </a:t>
            </a:r>
            <a:r>
              <a:rPr lang="cs-CZ" sz="1600" dirty="0" err="1"/>
              <a:t>Jencks</a:t>
            </a:r>
            <a:r>
              <a:rPr lang="cs-CZ" sz="1600" dirty="0"/>
              <a:t>)</a:t>
            </a:r>
          </a:p>
          <a:p>
            <a:pPr marL="457200" lvl="1" indent="0">
              <a:buNone/>
              <a:defRPr/>
            </a:pPr>
            <a:endParaRPr lang="cs-CZ" sz="1600" dirty="0"/>
          </a:p>
          <a:p>
            <a:pPr>
              <a:buFont typeface="Arial" charset="0"/>
              <a:buChar char="•"/>
              <a:defRPr/>
            </a:pPr>
            <a:endParaRPr lang="cs-CZ" dirty="0"/>
          </a:p>
        </p:txBody>
      </p:sp>
      <p:pic>
        <p:nvPicPr>
          <p:cNvPr id="4813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1676" y="2781300"/>
            <a:ext cx="2625725" cy="392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8316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Nadpis 1"/>
          <p:cNvSpPr>
            <a:spLocks noGrp="1"/>
          </p:cNvSpPr>
          <p:nvPr>
            <p:ph type="title"/>
          </p:nvPr>
        </p:nvSpPr>
        <p:spPr/>
        <p:txBody>
          <a:bodyPr/>
          <a:lstStyle/>
          <a:p>
            <a:r>
              <a:rPr lang="cs-CZ" altLang="cs-CZ" b="1"/>
              <a:t>Nová digitální média jako média postmodernismu</a:t>
            </a:r>
            <a:endParaRPr lang="cs-CZ" altLang="cs-CZ"/>
          </a:p>
        </p:txBody>
      </p:sp>
      <p:sp>
        <p:nvSpPr>
          <p:cNvPr id="3" name="Zástupný symbol pro obsah 2"/>
          <p:cNvSpPr>
            <a:spLocks noGrp="1"/>
          </p:cNvSpPr>
          <p:nvPr>
            <p:ph idx="1"/>
          </p:nvPr>
        </p:nvSpPr>
        <p:spPr/>
        <p:txBody>
          <a:bodyPr/>
          <a:lstStyle/>
          <a:p>
            <a:pPr>
              <a:buFont typeface="Arial" charset="0"/>
              <a:buChar char="•"/>
              <a:defRPr/>
            </a:pPr>
            <a:r>
              <a:rPr lang="cs-CZ" sz="2000" b="1" dirty="0"/>
              <a:t>J.-F </a:t>
            </a:r>
            <a:r>
              <a:rPr lang="cs-CZ" sz="2000" b="1" dirty="0" err="1"/>
              <a:t>Lyotard</a:t>
            </a:r>
            <a:r>
              <a:rPr lang="cs-CZ" sz="2000" b="1" dirty="0"/>
              <a:t>: 3 podoby postmodernismu:</a:t>
            </a:r>
          </a:p>
          <a:p>
            <a:pPr lvl="1">
              <a:buFont typeface="Arial" charset="0"/>
              <a:buChar char="–"/>
              <a:defRPr/>
            </a:pPr>
            <a:r>
              <a:rPr lang="cs-CZ" sz="1600" b="1" dirty="0"/>
              <a:t>1. Postmodernismus vs. modernismus v architektuře: </a:t>
            </a:r>
            <a:r>
              <a:rPr lang="cs-CZ" sz="1600" dirty="0"/>
              <a:t>„</a:t>
            </a:r>
            <a:r>
              <a:rPr lang="cs-CZ" sz="1600" i="1" dirty="0"/>
              <a:t>Nejvíce současné (tj. postmoderní) je dvojité kódování, užívání ironie, nejasnosti a protikladu.“ </a:t>
            </a:r>
            <a:r>
              <a:rPr lang="cs-CZ" sz="1600" dirty="0"/>
              <a:t>(Ch. </a:t>
            </a:r>
            <a:r>
              <a:rPr lang="cs-CZ" sz="1600" dirty="0" err="1"/>
              <a:t>Jencks</a:t>
            </a:r>
            <a:r>
              <a:rPr lang="cs-CZ" sz="1600" dirty="0"/>
              <a:t>)</a:t>
            </a:r>
          </a:p>
          <a:p>
            <a:pPr lvl="1">
              <a:buFont typeface="Arial" charset="0"/>
              <a:buChar char="–"/>
              <a:defRPr/>
            </a:pPr>
            <a:r>
              <a:rPr lang="cs-CZ" sz="1600" b="1" dirty="0"/>
              <a:t>2. Postmodernismus: otázka stylu: </a:t>
            </a:r>
            <a:r>
              <a:rPr lang="cs-CZ" sz="1600" dirty="0"/>
              <a:t>postmoderní není opakováním moderního, ale jeho analýzou, anamnézou…(J.-F. </a:t>
            </a:r>
            <a:r>
              <a:rPr lang="cs-CZ" sz="1600" dirty="0" err="1"/>
              <a:t>Lyotard</a:t>
            </a:r>
            <a:r>
              <a:rPr lang="cs-CZ" sz="1600" dirty="0"/>
              <a:t>)</a:t>
            </a:r>
          </a:p>
          <a:p>
            <a:pPr lvl="1">
              <a:buFont typeface="Arial" charset="0"/>
              <a:buChar char="–"/>
              <a:defRPr/>
            </a:pPr>
            <a:r>
              <a:rPr lang="cs-CZ" sz="1600" b="1" dirty="0"/>
              <a:t>3. Postmodernismus ve filozofii: </a:t>
            </a:r>
            <a:r>
              <a:rPr lang="cs-CZ" sz="1600" dirty="0"/>
              <a:t>Jean-Francois </a:t>
            </a:r>
            <a:r>
              <a:rPr lang="cs-CZ" sz="1600" dirty="0" err="1"/>
              <a:t>Lyotard</a:t>
            </a:r>
            <a:r>
              <a:rPr lang="cs-CZ" sz="1600" dirty="0"/>
              <a:t>: </a:t>
            </a:r>
            <a:r>
              <a:rPr lang="cs-CZ" sz="1600" i="1" dirty="0"/>
              <a:t>La </a:t>
            </a:r>
            <a:r>
              <a:rPr lang="cs-CZ" sz="1600" i="1" dirty="0" err="1"/>
              <a:t>condition</a:t>
            </a:r>
            <a:r>
              <a:rPr lang="cs-CZ" sz="1600" i="1" dirty="0"/>
              <a:t> </a:t>
            </a:r>
            <a:r>
              <a:rPr lang="cs-CZ" sz="1600" i="1" dirty="0" err="1"/>
              <a:t>postmoderne</a:t>
            </a:r>
            <a:r>
              <a:rPr lang="cs-CZ" sz="1600" dirty="0"/>
              <a:t>, 1979. </a:t>
            </a:r>
            <a:br>
              <a:rPr lang="cs-CZ" sz="1600" dirty="0"/>
            </a:br>
            <a:r>
              <a:rPr lang="cs-CZ" sz="1600" dirty="0"/>
              <a:t>Postmodernismus jako reakce na selhání moderního projektu emancipace lidstva:</a:t>
            </a:r>
          </a:p>
          <a:p>
            <a:pPr marL="457200" lvl="1" indent="0">
              <a:buNone/>
              <a:defRPr/>
            </a:pPr>
            <a:r>
              <a:rPr lang="cs-CZ" sz="1600" i="1" dirty="0"/>
              <a:t>	„Když věci v krajní míře zjednodušíme, je za ´postmoderní´ pokládána nedůvěřivost 	vůči meta-narativním příběhům.“</a:t>
            </a:r>
          </a:p>
          <a:p>
            <a:pPr marL="457200" lvl="1" indent="0">
              <a:buNone/>
              <a:defRPr/>
            </a:pPr>
            <a:r>
              <a:rPr lang="cs-CZ" sz="1600" dirty="0"/>
              <a:t>				(</a:t>
            </a:r>
            <a:r>
              <a:rPr lang="cs-CZ" sz="1600" dirty="0" err="1"/>
              <a:t>Lyotard</a:t>
            </a:r>
            <a:r>
              <a:rPr lang="cs-CZ" sz="1600" dirty="0"/>
              <a:t>, J.-F.: </a:t>
            </a:r>
            <a:r>
              <a:rPr lang="cs-CZ" sz="1600" i="1" dirty="0"/>
              <a:t>O postmodernismu</a:t>
            </a:r>
            <a:r>
              <a:rPr lang="cs-CZ" sz="1600" dirty="0"/>
              <a:t>, 1993, s. 97)</a:t>
            </a:r>
          </a:p>
          <a:p>
            <a:pPr marL="457200" lvl="1" indent="0">
              <a:buNone/>
              <a:defRPr/>
            </a:pPr>
            <a:endParaRPr lang="cs-CZ" sz="1600" dirty="0"/>
          </a:p>
          <a:p>
            <a:pPr>
              <a:buFont typeface="Arial" charset="0"/>
              <a:buChar char="•"/>
              <a:defRPr/>
            </a:pPr>
            <a:endParaRPr lang="cs-CZ" dirty="0"/>
          </a:p>
        </p:txBody>
      </p:sp>
    </p:spTree>
    <p:extLst>
      <p:ext uri="{BB962C8B-B14F-4D97-AF65-F5344CB8AC3E}">
        <p14:creationId xmlns:p14="http://schemas.microsoft.com/office/powerpoint/2010/main" val="2367782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Nadpis 1"/>
          <p:cNvSpPr>
            <a:spLocks noGrp="1"/>
          </p:cNvSpPr>
          <p:nvPr>
            <p:ph type="title"/>
          </p:nvPr>
        </p:nvSpPr>
        <p:spPr/>
        <p:txBody>
          <a:bodyPr/>
          <a:lstStyle/>
          <a:p>
            <a:r>
              <a:rPr lang="cs-CZ" altLang="cs-CZ" b="1"/>
              <a:t>Nová digitální média jako média postmodernismu</a:t>
            </a:r>
            <a:endParaRPr lang="cs-CZ" altLang="cs-CZ"/>
          </a:p>
        </p:txBody>
      </p:sp>
      <p:sp>
        <p:nvSpPr>
          <p:cNvPr id="3" name="Zástupný symbol pro obsah 2"/>
          <p:cNvSpPr>
            <a:spLocks noGrp="1"/>
          </p:cNvSpPr>
          <p:nvPr>
            <p:ph idx="1"/>
          </p:nvPr>
        </p:nvSpPr>
        <p:spPr/>
        <p:txBody>
          <a:bodyPr/>
          <a:lstStyle/>
          <a:p>
            <a:pPr>
              <a:buFont typeface="Arial" charset="0"/>
              <a:buChar char="•"/>
              <a:defRPr/>
            </a:pPr>
            <a:r>
              <a:rPr lang="cs-CZ" sz="2000" b="1" dirty="0"/>
              <a:t>Postmoderní filosofie: od strukturalismu k post-strukturalismu:</a:t>
            </a:r>
          </a:p>
          <a:p>
            <a:pPr marL="0" indent="0">
              <a:buNone/>
              <a:defRPr/>
            </a:pPr>
            <a:r>
              <a:rPr lang="cs-CZ" sz="2000" b="1" dirty="0"/>
              <a:t>	Ferdinand de </a:t>
            </a:r>
            <a:r>
              <a:rPr lang="cs-CZ" sz="2000" b="1" dirty="0" err="1"/>
              <a:t>Saussure</a:t>
            </a:r>
            <a:r>
              <a:rPr lang="cs-CZ" sz="2000" b="1" dirty="0"/>
              <a:t> (1857-1913), Kurs obecné lingvistiky</a:t>
            </a:r>
          </a:p>
        </p:txBody>
      </p:sp>
      <p:pic>
        <p:nvPicPr>
          <p:cNvPr id="5018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2539" y="2781301"/>
            <a:ext cx="4276725" cy="343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734033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1101</Words>
  <Application>Microsoft Office PowerPoint</Application>
  <PresentationFormat>Širokoúhlá obrazovka</PresentationFormat>
  <Paragraphs>146</Paragraphs>
  <Slides>21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21</vt:i4>
      </vt:variant>
    </vt:vector>
  </HeadingPairs>
  <TitlesOfParts>
    <vt:vector size="25" baseType="lpstr">
      <vt:lpstr>Arial</vt:lpstr>
      <vt:lpstr>Calibri</vt:lpstr>
      <vt:lpstr>Calibri Light</vt:lpstr>
      <vt:lpstr>Motiv Office</vt:lpstr>
      <vt:lpstr>Nástroje interpretace II   Postmodernismus</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lpstr>Nová digitální média jako média postmodernismu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Nástroje interpretace II   Postmodernismus</dc:title>
  <dc:creator>Horáková</dc:creator>
  <cp:lastModifiedBy>Horáková</cp:lastModifiedBy>
  <cp:revision>5</cp:revision>
  <dcterms:created xsi:type="dcterms:W3CDTF">2018-03-27T21:29:06Z</dcterms:created>
  <dcterms:modified xsi:type="dcterms:W3CDTF">2019-02-28T09:57:58Z</dcterms:modified>
</cp:coreProperties>
</file>