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92" r:id="rId3"/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adc84f611_0_5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adc84f611_0_5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4adc84f611_0_5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adc84f611_0_5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4adc84f611_0_5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4adc84f611_0_5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adc84f611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adc84f611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c5cd3e9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c5cd3e9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c5cd3e95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4c5cd3e95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adc84f6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4adc84f61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adc84f611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4adc84f611_0_4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adc84f61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4adc84f611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adc84f61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4adc84f611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adc84f611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4adc84f611_0_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adc84f611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4adc84f611_0_3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adc84f611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4adc84f611_0_4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adc84f611_0_5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adc84f611_0_5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4adc84f611_0_5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 スライド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コンテンツ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セクション見出し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つのコンテンツ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のみ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白紙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コンテンツ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図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縦書きテキスト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縦書きタイトルと&#10;縦書きテキスト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 スライド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コンテンツ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セクション見出し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つのコンテンツ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のみ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白紙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コンテンツ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図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縦書きテキスト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縦書きタイトルと&#10;縦書きテキスト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8" name="Google Shape;208;p3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4" name="Google Shape;214;p3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3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3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3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4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4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4" name="Google Shape;224;p41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4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4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4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0" name="Google Shape;230;p42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2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4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4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7" name="Google Shape;237;p43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43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43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43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4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4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4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6" name="Google Shape;246;p4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4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4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1" name="Google Shape;251;p45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2" name="Google Shape;252;p45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4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4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4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8" name="Google Shape;258;p4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46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4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4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4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5" name="Google Shape;265;p47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4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4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4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1" name="Google Shape;271;p48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4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4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Relationship Id="rId5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5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Counter Words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助数詞</a:t>
            </a:r>
            <a:r>
              <a:rPr lang="en" sz="3000"/>
              <a:t>（じょすうし）</a:t>
            </a:r>
            <a:endParaRPr sz="3000"/>
          </a:p>
        </p:txBody>
      </p:sp>
      <p:sp>
        <p:nvSpPr>
          <p:cNvPr id="280" name="Google Shape;280;p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8"/>
          <p:cNvSpPr txBox="1"/>
          <p:nvPr>
            <p:ph type="title"/>
          </p:nvPr>
        </p:nvSpPr>
        <p:spPr>
          <a:xfrm>
            <a:off x="171450" y="205988"/>
            <a:ext cx="87438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Counter Word：～頭（</a:t>
            </a:r>
            <a:r>
              <a:rPr lang="en" sz="3000"/>
              <a:t>とう</a:t>
            </a:r>
            <a:r>
              <a:rPr lang="en" sz="3000"/>
              <a:t>）</a:t>
            </a:r>
            <a:r>
              <a:rPr lang="en"/>
              <a:t> </a:t>
            </a:r>
            <a:endParaRPr/>
          </a:p>
        </p:txBody>
      </p:sp>
      <p:sp>
        <p:nvSpPr>
          <p:cNvPr id="358" name="Google Shape;358;p58"/>
          <p:cNvSpPr txBox="1"/>
          <p:nvPr>
            <p:ph idx="1" type="body"/>
          </p:nvPr>
        </p:nvSpPr>
        <p:spPr>
          <a:xfrm>
            <a:off x="171450" y="1200150"/>
            <a:ext cx="8515200" cy="37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　・</a:t>
            </a:r>
            <a:r>
              <a:rPr lang="en" sz="2400"/>
              <a:t>Big</a:t>
            </a:r>
            <a:r>
              <a:rPr lang="en" sz="2400"/>
              <a:t> animals, 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１．いっ</a:t>
            </a:r>
            <a:r>
              <a:rPr lang="en" sz="2400"/>
              <a:t>とう</a:t>
            </a:r>
            <a:r>
              <a:rPr lang="en" sz="2400"/>
              <a:t>　　　　６．ろ</a:t>
            </a:r>
            <a:r>
              <a:rPr lang="en" sz="2400"/>
              <a:t>くとう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２．に</a:t>
            </a:r>
            <a:r>
              <a:rPr lang="en" sz="2400"/>
              <a:t>とう</a:t>
            </a:r>
            <a:r>
              <a:rPr lang="en" sz="2400"/>
              <a:t>　　　　　７．なな</a:t>
            </a:r>
            <a:r>
              <a:rPr lang="en" sz="2400"/>
              <a:t>とう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３．さん</a:t>
            </a:r>
            <a:r>
              <a:rPr lang="en" sz="2400"/>
              <a:t>とう</a:t>
            </a:r>
            <a:r>
              <a:rPr lang="en" sz="2400"/>
              <a:t>　　　　８．はち</a:t>
            </a:r>
            <a:r>
              <a:rPr lang="en" sz="2400"/>
              <a:t>とう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４．よん</a:t>
            </a:r>
            <a:r>
              <a:rPr lang="en" sz="2400"/>
              <a:t>とう</a:t>
            </a:r>
            <a:r>
              <a:rPr lang="en" sz="2400"/>
              <a:t>　　　　９．きゅう</a:t>
            </a:r>
            <a:r>
              <a:rPr lang="en" sz="2400"/>
              <a:t>とう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５．ご</a:t>
            </a:r>
            <a:r>
              <a:rPr lang="en" sz="2400"/>
              <a:t>とう</a:t>
            </a:r>
            <a:r>
              <a:rPr lang="en" sz="2400"/>
              <a:t>　　　　　10．じゅ</a:t>
            </a:r>
            <a:r>
              <a:rPr lang="en" sz="2400"/>
              <a:t>っとう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59" name="Google Shape;35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054" y="296950"/>
            <a:ext cx="3489200" cy="23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377" y="3087225"/>
            <a:ext cx="3109025" cy="17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9"/>
          <p:cNvSpPr txBox="1"/>
          <p:nvPr>
            <p:ph type="title"/>
          </p:nvPr>
        </p:nvSpPr>
        <p:spPr>
          <a:xfrm>
            <a:off x="171450" y="205988"/>
            <a:ext cx="87438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Counter Word：～羽（わ）</a:t>
            </a:r>
            <a:r>
              <a:rPr lang="en"/>
              <a:t> </a:t>
            </a:r>
            <a:endParaRPr/>
          </a:p>
        </p:txBody>
      </p:sp>
      <p:sp>
        <p:nvSpPr>
          <p:cNvPr id="367" name="Google Shape;367;p59"/>
          <p:cNvSpPr txBox="1"/>
          <p:nvPr>
            <p:ph idx="1" type="body"/>
          </p:nvPr>
        </p:nvSpPr>
        <p:spPr>
          <a:xfrm>
            <a:off x="171450" y="1200150"/>
            <a:ext cx="8515200" cy="37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　・Birds, rabbits 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１．い</a:t>
            </a:r>
            <a:r>
              <a:rPr lang="en" sz="2400"/>
              <a:t>ちわ</a:t>
            </a:r>
            <a:r>
              <a:rPr lang="en" sz="2400"/>
              <a:t>　　　　６．ろ</a:t>
            </a:r>
            <a:r>
              <a:rPr lang="en" sz="2400"/>
              <a:t>くわ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２．にわ　　　　　７．ななわ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３．さんわ　　　　８．はちわ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４．よんわ　　　　９．きゅうわ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５．ごわ　　　　　10．じゅ</a:t>
            </a:r>
            <a:r>
              <a:rPr lang="en" sz="2400"/>
              <a:t>うわ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68" name="Google Shape;36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300" y="84050"/>
            <a:ext cx="2995699" cy="224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113" y="1790125"/>
            <a:ext cx="26384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9"/>
          <p:cNvPicPr preferRelativeResize="0"/>
          <p:nvPr/>
        </p:nvPicPr>
        <p:blipFill rotWithShape="1">
          <a:blip r:embed="rId5">
            <a:alphaModFix/>
          </a:blip>
          <a:srcRect b="0" l="15167" r="0" t="9730"/>
          <a:stretch/>
        </p:blipFill>
        <p:spPr>
          <a:xfrm>
            <a:off x="6639475" y="3339350"/>
            <a:ext cx="2451776" cy="16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69138"/>
                </a:solidFill>
              </a:rPr>
              <a:t>Making Question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376" name="Google Shape;376;p60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いくつ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・何（</a:t>
            </a:r>
            <a:r>
              <a:rPr lang="en"/>
              <a:t>なん）　＋　Counter Word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　　e.g. 何個（なんこ）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　　　   何台（なんだい）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225" y="152400"/>
            <a:ext cx="678322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800" y="68350"/>
            <a:ext cx="5177208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 txBox="1"/>
          <p:nvPr>
            <p:ph type="title"/>
          </p:nvPr>
        </p:nvSpPr>
        <p:spPr>
          <a:xfrm>
            <a:off x="315142" y="22159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word: </a:t>
            </a:r>
            <a:r>
              <a:rPr lang="en">
                <a:solidFill>
                  <a:srgbClr val="FF0000"/>
                </a:solidFill>
              </a:rPr>
              <a:t>つ</a:t>
            </a:r>
            <a:endParaRPr b="0" i="0" sz="33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0"/>
          <p:cNvSpPr txBox="1"/>
          <p:nvPr>
            <p:ph idx="1" type="body"/>
          </p:nvPr>
        </p:nvSpPr>
        <p:spPr>
          <a:xfrm>
            <a:off x="628650" y="1369219"/>
            <a:ext cx="7886700" cy="3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</a:t>
            </a:r>
            <a:r>
              <a:rPr lang="en"/>
              <a:t>Any items at Shop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Ex) </a:t>
            </a:r>
            <a:r>
              <a:rPr lang="en"/>
              <a:t>coffee, cake, donut, hamburger 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　</a:t>
            </a:r>
            <a:r>
              <a:rPr lang="en"/>
              <a:t>ひとつ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　6　</a:t>
            </a:r>
            <a:r>
              <a:rPr lang="en"/>
              <a:t>むっつ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　</a:t>
            </a:r>
            <a:r>
              <a:rPr lang="en"/>
              <a:t>ふたつ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　7　なな</a:t>
            </a:r>
            <a:r>
              <a:rPr lang="en"/>
              <a:t>つ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　</a:t>
            </a:r>
            <a:r>
              <a:rPr lang="en"/>
              <a:t>みっつ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　8　</a:t>
            </a:r>
            <a:r>
              <a:rPr lang="en"/>
              <a:t>やっつ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　よ</a:t>
            </a:r>
            <a:r>
              <a:rPr lang="en"/>
              <a:t>っつ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　9　</a:t>
            </a:r>
            <a:r>
              <a:rPr lang="en"/>
              <a:t>ここのつ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　</a:t>
            </a:r>
            <a:r>
              <a:rPr lang="en"/>
              <a:t>いつつ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　　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「コーヒー」の画像検索結果" id="287" name="Google Shape;287;p50"/>
          <p:cNvPicPr preferRelativeResize="0"/>
          <p:nvPr/>
        </p:nvPicPr>
        <p:blipFill rotWithShape="1">
          <a:blip r:embed="rId3">
            <a:alphaModFix/>
          </a:blip>
          <a:srcRect b="0" l="0" r="22324" t="21537"/>
          <a:stretch/>
        </p:blipFill>
        <p:spPr>
          <a:xfrm>
            <a:off x="6336997" y="221592"/>
            <a:ext cx="2601702" cy="175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6988" y="1114324"/>
            <a:ext cx="2601713" cy="175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50"/>
          <p:cNvPicPr preferRelativeResize="0"/>
          <p:nvPr/>
        </p:nvPicPr>
        <p:blipFill rotWithShape="1">
          <a:blip r:embed="rId5">
            <a:alphaModFix/>
          </a:blip>
          <a:srcRect b="-11250" l="-16090" r="16090" t="11250"/>
          <a:stretch/>
        </p:blipFill>
        <p:spPr>
          <a:xfrm>
            <a:off x="4726988" y="2747714"/>
            <a:ext cx="3645488" cy="260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1"/>
          <p:cNvSpPr txBox="1"/>
          <p:nvPr>
            <p:ph type="title"/>
          </p:nvPr>
        </p:nvSpPr>
        <p:spPr>
          <a:xfrm>
            <a:off x="315142" y="22159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word: </a:t>
            </a:r>
            <a:r>
              <a:rPr lang="en">
                <a:solidFill>
                  <a:srgbClr val="FF0000"/>
                </a:solidFill>
              </a:rPr>
              <a:t>個（こ）</a:t>
            </a:r>
            <a:endParaRPr b="0" i="0" sz="33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51"/>
          <p:cNvSpPr txBox="1"/>
          <p:nvPr>
            <p:ph idx="1" type="body"/>
          </p:nvPr>
        </p:nvSpPr>
        <p:spPr>
          <a:xfrm>
            <a:off x="628650" y="1369219"/>
            <a:ext cx="7886700" cy="3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</a:t>
            </a:r>
            <a:r>
              <a:rPr lang="en"/>
              <a:t>Any items at Shop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Ex) </a:t>
            </a:r>
            <a:r>
              <a:rPr lang="en"/>
              <a:t>coffee, cake, donut, hamburger 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　</a:t>
            </a:r>
            <a:r>
              <a:rPr lang="en"/>
              <a:t>いっこ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　6　</a:t>
            </a:r>
            <a:r>
              <a:rPr lang="en"/>
              <a:t>ろっこ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　</a:t>
            </a:r>
            <a:r>
              <a:rPr lang="en"/>
              <a:t>にこ　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　7　なな</a:t>
            </a:r>
            <a:r>
              <a:rPr lang="en"/>
              <a:t>こ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　</a:t>
            </a:r>
            <a:r>
              <a:rPr lang="en"/>
              <a:t>さんこ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　8　</a:t>
            </a:r>
            <a:r>
              <a:rPr lang="en"/>
              <a:t>はちこ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　よ</a:t>
            </a:r>
            <a:r>
              <a:rPr lang="en"/>
              <a:t>んこ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　9　</a:t>
            </a:r>
            <a:r>
              <a:rPr lang="en"/>
              <a:t>きゅうこ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　</a:t>
            </a:r>
            <a:r>
              <a:rPr lang="en"/>
              <a:t>ごこ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　　</a:t>
            </a:r>
            <a:r>
              <a:rPr lang="en"/>
              <a:t>　10　じゅっこ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「コーヒー」の画像検索結果" id="296" name="Google Shape;296;p51"/>
          <p:cNvPicPr preferRelativeResize="0"/>
          <p:nvPr/>
        </p:nvPicPr>
        <p:blipFill rotWithShape="1">
          <a:blip r:embed="rId3">
            <a:alphaModFix/>
          </a:blip>
          <a:srcRect b="0" l="0" r="22324" t="21537"/>
          <a:stretch/>
        </p:blipFill>
        <p:spPr>
          <a:xfrm>
            <a:off x="6336997" y="221592"/>
            <a:ext cx="2601702" cy="175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6988" y="1114324"/>
            <a:ext cx="2601713" cy="175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0800" y="2952744"/>
            <a:ext cx="2840651" cy="18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2"/>
          <p:cNvSpPr txBox="1"/>
          <p:nvPr>
            <p:ph type="title"/>
          </p:nvPr>
        </p:nvSpPr>
        <p:spPr>
          <a:xfrm>
            <a:off x="315142" y="22159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word: ～杯（はい）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・a cup of, a bowl of, a glass of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Ex) coffee, water, tea, rice, soup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　いっぱい　　　6　ろっぱい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　にはい　　　　7　ななはい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　さんばい　　　8　はっぱい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　よんはい　　　9　きゅうはい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　ごはい　　　　10　じゅっぱい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「コーヒー」の画像検索結果" id="305" name="Google Shape;305;p52"/>
          <p:cNvPicPr preferRelativeResize="0"/>
          <p:nvPr/>
        </p:nvPicPr>
        <p:blipFill rotWithShape="1">
          <a:blip r:embed="rId3">
            <a:alphaModFix/>
          </a:blip>
          <a:srcRect b="0" l="0" r="22324" t="21537"/>
          <a:stretch/>
        </p:blipFill>
        <p:spPr>
          <a:xfrm>
            <a:off x="6078566" y="493561"/>
            <a:ext cx="2601702" cy="1751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「水」の画像検索結果" id="306" name="Google Shape;30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6525" y="1319348"/>
            <a:ext cx="1282042" cy="1252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「白ご飯」の画像検索結果" id="307" name="Google Shape;307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45183" y="2642896"/>
            <a:ext cx="3215910" cy="2143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3"/>
          <p:cNvSpPr txBox="1"/>
          <p:nvPr>
            <p:ph type="title"/>
          </p:nvPr>
        </p:nvSpPr>
        <p:spPr>
          <a:xfrm>
            <a:off x="315142" y="22159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word: ～枚（まい）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5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・Thin &amp; flat things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Ex) paper, stamp, dish, photo, clothes 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　いちまい　　　6　ろくまい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　にまい　　　　7　ななまい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　さんまい　　　8　はちまい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　よんまい　　　9　きゅうまい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　ごまい　　　　10　じゅうまい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「アルバム」の画像検索結果" id="314" name="Google Shape;31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2018" y="871082"/>
            <a:ext cx="2028054" cy="2028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「紙」の画像検索結果" id="315" name="Google Shape;315;p53"/>
          <p:cNvPicPr preferRelativeResize="0"/>
          <p:nvPr/>
        </p:nvPicPr>
        <p:blipFill rotWithShape="1">
          <a:blip r:embed="rId4">
            <a:alphaModFix/>
          </a:blip>
          <a:srcRect b="0" l="8324" r="5772" t="527"/>
          <a:stretch/>
        </p:blipFill>
        <p:spPr>
          <a:xfrm>
            <a:off x="7120073" y="491474"/>
            <a:ext cx="1918941" cy="1602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「切手」の画像検索結果" id="316" name="Google Shape;316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9680" y="3052591"/>
            <a:ext cx="2856329" cy="1605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4"/>
          <p:cNvSpPr txBox="1"/>
          <p:nvPr>
            <p:ph type="title"/>
          </p:nvPr>
        </p:nvSpPr>
        <p:spPr>
          <a:xfrm>
            <a:off x="315142" y="22159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 word: ～本（ほん）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・Long and thin things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Ex) pencil, tree, river, road, street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　いっぽん　　　6　ろっぽん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　にほん　　　　7　ななほん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　さんぼん　　　8　はっぽん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　よんほん　　　9　きゅうほん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　ごほん　　　　10　じゅっぽん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「色鉛筆」の画像検索結果" id="323" name="Google Shape;32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5138" y="969100"/>
            <a:ext cx="21431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「木」の画像検索結果" id="324" name="Google Shape;324;p54"/>
          <p:cNvPicPr preferRelativeResize="0"/>
          <p:nvPr/>
        </p:nvPicPr>
        <p:blipFill rotWithShape="1">
          <a:blip r:embed="rId4">
            <a:alphaModFix/>
          </a:blip>
          <a:srcRect b="6556" l="19868" r="19370" t="11697"/>
          <a:stretch/>
        </p:blipFill>
        <p:spPr>
          <a:xfrm>
            <a:off x="7406640" y="1287508"/>
            <a:ext cx="1240971" cy="1110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「清流」の画像検索結果" id="325" name="Google Shape;32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4935" y="2686820"/>
            <a:ext cx="1822677" cy="1460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5"/>
          <p:cNvSpPr txBox="1"/>
          <p:nvPr>
            <p:ph type="title"/>
          </p:nvPr>
        </p:nvSpPr>
        <p:spPr>
          <a:xfrm>
            <a:off x="315142" y="22159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Counter word: ～冊（さつ）</a:t>
            </a:r>
            <a:endParaRPr/>
          </a:p>
        </p:txBody>
      </p:sp>
      <p:sp>
        <p:nvSpPr>
          <p:cNvPr id="331" name="Google Shape;331;p5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Ex) book, notebook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1　いっさつ　　　6　ろくさつ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2　にさつ　　　　7　ななさつ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3　さんさつ　　　8　はっさつ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4　よんさつ　　　9　きゅうさつ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5　ごさつ　　　　10　じゅっさつ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descr="「本」の画像検索結果" id="332" name="Google Shape;33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3564" y="368128"/>
            <a:ext cx="2826326" cy="2119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「ノート」の画像検索結果" id="333" name="Google Shape;33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6249" y="2881279"/>
            <a:ext cx="2251855" cy="1751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6"/>
          <p:cNvSpPr txBox="1"/>
          <p:nvPr>
            <p:ph type="title"/>
          </p:nvPr>
        </p:nvSpPr>
        <p:spPr>
          <a:xfrm>
            <a:off x="315142" y="22159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Counter word: ～台（だい）</a:t>
            </a:r>
            <a:endParaRPr/>
          </a:p>
        </p:txBody>
      </p:sp>
      <p:sp>
        <p:nvSpPr>
          <p:cNvPr id="339" name="Google Shape;339;p5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・Machine, vehicle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Ex) car, bicycle, TV, computer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1　いちだい　　　6　ろくだい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2　にだい　　　　7　ななだい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3　さんだい　　　8　はちだい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4　よんだい　　　9　きゅうだい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5　ごだい　　　　10　じゅうだい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descr="「車」の画像検索結果" id="340" name="Google Shape;340;p56"/>
          <p:cNvPicPr preferRelativeResize="0"/>
          <p:nvPr/>
        </p:nvPicPr>
        <p:blipFill rotWithShape="1">
          <a:blip r:embed="rId3">
            <a:alphaModFix/>
          </a:blip>
          <a:srcRect b="0" l="10118" r="13742" t="0"/>
          <a:stretch/>
        </p:blipFill>
        <p:spPr>
          <a:xfrm>
            <a:off x="5577839" y="718678"/>
            <a:ext cx="3154679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「テレビ」の画像検索結果" id="341" name="Google Shape;34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4151" y="2879851"/>
            <a:ext cx="1752871" cy="1752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「自転車」の画像検索結果" id="342" name="Google Shape;34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4173" y="2672357"/>
            <a:ext cx="1979979" cy="1220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7"/>
          <p:cNvSpPr txBox="1"/>
          <p:nvPr>
            <p:ph type="title"/>
          </p:nvPr>
        </p:nvSpPr>
        <p:spPr>
          <a:xfrm>
            <a:off x="171450" y="205988"/>
            <a:ext cx="87438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Counter Word：～</a:t>
            </a:r>
            <a:r>
              <a:rPr lang="en" sz="3000"/>
              <a:t>匹（ひき）</a:t>
            </a:r>
            <a:r>
              <a:rPr lang="en"/>
              <a:t> </a:t>
            </a:r>
            <a:endParaRPr/>
          </a:p>
        </p:txBody>
      </p:sp>
      <p:sp>
        <p:nvSpPr>
          <p:cNvPr id="349" name="Google Shape;349;p57"/>
          <p:cNvSpPr txBox="1"/>
          <p:nvPr>
            <p:ph idx="1" type="body"/>
          </p:nvPr>
        </p:nvSpPr>
        <p:spPr>
          <a:xfrm>
            <a:off x="171450" y="1200150"/>
            <a:ext cx="8515200" cy="37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　・Small animals, insects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１．いっぴき　　　　６．ろっぴき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２．にひき　　　　　７．ななひき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３．さんびき　　　　８．はちひき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４．よんひき　　　　９．きゅうひき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/>
              <a:t>５．ごひき　　　　　10．じゅっぴき</a:t>
            </a:r>
            <a:endParaRPr sz="24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50" name="Google Shape;35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446" y="481850"/>
            <a:ext cx="3380801" cy="230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7"/>
          <p:cNvPicPr preferRelativeResize="0"/>
          <p:nvPr/>
        </p:nvPicPr>
        <p:blipFill rotWithShape="1">
          <a:blip r:embed="rId4">
            <a:alphaModFix/>
          </a:blip>
          <a:srcRect b="0" l="0" r="36608" t="0"/>
          <a:stretch/>
        </p:blipFill>
        <p:spPr>
          <a:xfrm>
            <a:off x="6772150" y="3190625"/>
            <a:ext cx="2143099" cy="16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