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822" r:id="rId3"/>
    <p:sldId id="257" r:id="rId4"/>
    <p:sldId id="360" r:id="rId6"/>
    <p:sldId id="361" r:id="rId7"/>
    <p:sldId id="432" r:id="rId8"/>
    <p:sldId id="433" r:id="rId9"/>
    <p:sldId id="434" r:id="rId10"/>
    <p:sldId id="729" r:id="rId11"/>
    <p:sldId id="730" r:id="rId12"/>
    <p:sldId id="850" r:id="rId13"/>
    <p:sldId id="851" r:id="rId14"/>
    <p:sldId id="852" r:id="rId15"/>
    <p:sldId id="778" r:id="rId16"/>
    <p:sldId id="855" r:id="rId17"/>
    <p:sldId id="856" r:id="rId18"/>
    <p:sldId id="857" r:id="rId19"/>
    <p:sldId id="858" r:id="rId20"/>
    <p:sldId id="859" r:id="rId21"/>
    <p:sldId id="860" r:id="rId22"/>
    <p:sldId id="861" r:id="rId23"/>
    <p:sldId id="862" r:id="rId24"/>
    <p:sldId id="863" r:id="rId25"/>
    <p:sldId id="864" r:id="rId26"/>
    <p:sldId id="865" r:id="rId27"/>
    <p:sldId id="866" r:id="rId28"/>
    <p:sldId id="867" r:id="rId29"/>
    <p:sldId id="868" r:id="rId30"/>
    <p:sldId id="869" r:id="rId31"/>
    <p:sldId id="870" r:id="rId32"/>
    <p:sldId id="871" r:id="rId33"/>
    <p:sldId id="872" r:id="rId34"/>
    <p:sldId id="843" r:id="rId35"/>
    <p:sldId id="844" r:id="rId36"/>
    <p:sldId id="845" r:id="rId37"/>
    <p:sldId id="846" r:id="rId38"/>
    <p:sldId id="847" r:id="rId39"/>
    <p:sldId id="848" r:id="rId40"/>
    <p:sldId id="849" r:id="rId41"/>
    <p:sldId id="873" r:id="rId42"/>
    <p:sldId id="854" r:id="rId43"/>
    <p:sldId id="424" r:id="rId44"/>
  </p:sldIdLst>
  <p:sldSz cx="12192000" cy="6858000"/>
  <p:notesSz cx="6858000" cy="9144000"/>
  <p:custDataLst>
    <p:tags r:id="rId48"/>
  </p:custDataLst>
  <p:defaultTextStyle>
    <a:defPPr>
      <a:defRPr lang="zh-CN"/>
    </a:defPPr>
    <a:lvl1pPr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1pPr>
    <a:lvl2pPr marL="608330" indent="-1511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2pPr>
    <a:lvl3pPr marL="1217930" indent="-3035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3pPr>
    <a:lvl4pPr marL="1827530" indent="-4559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4pPr>
    <a:lvl5pPr marL="2437130" indent="-6083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9D58A2"/>
    <a:srgbClr val="B65A7E"/>
    <a:srgbClr val="00B050"/>
    <a:srgbClr val="4D4D4D"/>
    <a:srgbClr val="B65A3E"/>
    <a:srgbClr val="FEFFFF"/>
    <a:srgbClr val="EEECED"/>
    <a:srgbClr val="3F3F3F"/>
    <a:srgbClr val="3B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18" autoAdjust="0"/>
    <p:restoredTop sz="50000" autoAdjust="0"/>
  </p:normalViewPr>
  <p:slideViewPr>
    <p:cSldViewPr snapToGrid="0">
      <p:cViewPr varScale="1">
        <p:scale>
          <a:sx n="110" d="100"/>
          <a:sy n="110" d="100"/>
        </p:scale>
        <p:origin x="704" y="176"/>
      </p:cViewPr>
      <p:guideLst>
        <p:guide orient="horz" pos="2102"/>
        <p:guide pos="38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8" Type="http://schemas.openxmlformats.org/officeDocument/2006/relationships/tags" Target="tags/tag1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2A628-5979-4657-85CB-1651BBF7C9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188B5-F242-46A8-BC70-F730184234E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185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65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spcBef>
                <a:spcPct val="30000"/>
              </a:spcBef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7295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FADC5A8A-2915-45FF-8245-75070A7CF0E2}" type="slidenum">
              <a:rPr lang="zh-CN" altLang="en-US" smtClean="0">
                <a:solidFill>
                  <a:schemeClr val="tx1"/>
                </a:solidFill>
              </a:rPr>
            </a:fld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857501" y="1288473"/>
            <a:ext cx="6476999" cy="2937163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50000"/>
              </a:lnSpc>
              <a:defRPr sz="4800" b="1" i="0">
                <a:ln w="19050">
                  <a:noFill/>
                </a:ln>
                <a:solidFill>
                  <a:schemeClr val="accent1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953722" y="4627052"/>
            <a:ext cx="6284557" cy="73483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  <a:endParaRPr lang="en-US" dirty="0"/>
          </a:p>
        </p:txBody>
      </p:sp>
      <p:sp>
        <p:nvSpPr>
          <p:cNvPr id="29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838200" y="6460854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0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460854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1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460854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328" y="1574542"/>
            <a:ext cx="9587345" cy="2389874"/>
          </a:xfrm>
          <a:noFill/>
          <a:ln w="57150">
            <a:noFill/>
          </a:ln>
          <a:effectLst/>
        </p:spPr>
        <p:txBody>
          <a:bodyPr anchor="ctr"/>
          <a:lstStyle>
            <a:lvl1pPr algn="ctr">
              <a:lnSpc>
                <a:spcPct val="150000"/>
              </a:lnSpc>
              <a:defRPr sz="4800">
                <a:ln w="3175">
                  <a:noFill/>
                </a:ln>
                <a:solidFill>
                  <a:schemeClr val="accent1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27044" y="4419598"/>
            <a:ext cx="9537913" cy="687863"/>
          </a:xfr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2800" b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017" y="603832"/>
            <a:ext cx="9267825" cy="84845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54063" y="1585054"/>
            <a:ext cx="10680700" cy="477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fld id="{73B25E68-99F1-4046-B09B-134B52642A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fld id="{3E3CA578-6D8C-4084-809D-66D25A20E1A2}" type="slidenum">
              <a:rPr lang="zh-CN" altLang="en-US" smtClean="0"/>
            </a:fld>
            <a:endParaRPr lang="zh-CN" altLang="en-US"/>
          </a:p>
        </p:txBody>
      </p:sp>
      <p:sp>
        <p:nvSpPr>
          <p:cNvPr id="1031" name="Title Placeholder 1"/>
          <p:cNvSpPr>
            <a:spLocks noGrp="1"/>
          </p:cNvSpPr>
          <p:nvPr>
            <p:ph type="title"/>
          </p:nvPr>
        </p:nvSpPr>
        <p:spPr bwMode="auto">
          <a:xfrm>
            <a:off x="939728" y="409864"/>
            <a:ext cx="10312544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ln w="3175">
            <a:noFill/>
          </a:ln>
          <a:solidFill>
            <a:schemeClr val="accent1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9pPr>
    </p:titleStyle>
    <p:bodyStyle>
      <a:lvl1pPr marL="357505" indent="-357505" algn="l" rtl="0" eaLnBrk="1" fontAlgn="base" hangingPunct="1">
        <a:lnSpc>
          <a:spcPct val="90000"/>
        </a:lnSpc>
        <a:spcBef>
          <a:spcPts val="18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57505" indent="-357505" algn="l" rtl="0" eaLnBrk="1" fontAlgn="base" hangingPunct="1">
        <a:lnSpc>
          <a:spcPct val="130000"/>
        </a:lnSpc>
        <a:spcBef>
          <a:spcPct val="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ê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hyperlink" Target="https://play.kahoot.it/#/?quizId=60ebdd64-951b-47aa-96f3-a847d9b63db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0.png"/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1.jpeg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1.jpeg"/><Relationship Id="rId3" Type="http://schemas.openxmlformats.org/officeDocument/2006/relationships/image" Target="../media/image64.jpeg"/><Relationship Id="rId2" Type="http://schemas.microsoft.com/office/2007/relationships/hdphoto" Target="../media/image63.wdp"/><Relationship Id="rId1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microsoft.com/office/2007/relationships/hdphoto" Target="../media/image71.wdp"/><Relationship Id="rId4" Type="http://schemas.openxmlformats.org/officeDocument/2006/relationships/image" Target="../media/image70.png"/><Relationship Id="rId3" Type="http://schemas.openxmlformats.org/officeDocument/2006/relationships/image" Target="../media/image61.jpeg"/><Relationship Id="rId2" Type="http://schemas.microsoft.com/office/2007/relationships/hdphoto" Target="../media/image69.wdp"/><Relationship Id="rId1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1.jpeg"/><Relationship Id="rId3" Type="http://schemas.openxmlformats.org/officeDocument/2006/relationships/image" Target="../media/image75.jpeg"/><Relationship Id="rId2" Type="http://schemas.microsoft.com/office/2007/relationships/hdphoto" Target="../media/image74.wdp"/><Relationship Id="rId1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4.png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hyperlink" Target="https://play.kahoot.it/#/?quizId=5df66505-9c2d-4300-a1d2-3065c02b9ce9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0">
            <a:hlinkClick r:id="rId1" action="ppaction://hlinkfile"/>
          </p:cNvPr>
          <p:cNvSpPr>
            <a:spLocks noChangeArrowheads="1"/>
          </p:cNvSpPr>
          <p:nvPr/>
        </p:nvSpPr>
        <p:spPr bwMode="auto">
          <a:xfrm>
            <a:off x="4605974" y="2921000"/>
            <a:ext cx="2980690" cy="101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915169"/>
                </a:solidFill>
                <a:latin typeface="Segoe Print" panose="02000600000000000000" charset="0"/>
                <a:ea typeface="YF补 汉仪夏日体" panose="020B0604000101010104" pitchFamily="34" charset="-128"/>
                <a:cs typeface="Segoe Print" panose="02000600000000000000" charset="0"/>
              </a:rPr>
              <a:t>Kahoot </a:t>
            </a:r>
            <a:endParaRPr lang="en-US" altLang="zh-CN" sz="6600" dirty="0">
              <a:solidFill>
                <a:srgbClr val="915169"/>
              </a:solidFill>
              <a:latin typeface="Segoe Print" panose="02000600000000000000" charset="0"/>
              <a:ea typeface="YF补 汉仪夏日体" panose="020B0604000101010104" pitchFamily="34" charset="-128"/>
              <a:cs typeface="Segoe Print" panose="02000600000000000000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78470" y="1276548"/>
            <a:ext cx="943419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     Subject + </a:t>
            </a:r>
            <a:r>
              <a:rPr lang="en-US" altLang="zh-CN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Verb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Place word / Noun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（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phrase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）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 </a:t>
            </a:r>
            <a:endParaRPr lang="zh-CN" altLang="en-US" sz="2800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j-cs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77472" y="5943081"/>
            <a:ext cx="359664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小猫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下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楼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7" name="图片 6" descr="img02"/>
          <p:cNvPicPr>
            <a:picLocks noChangeAspect="1"/>
          </p:cNvPicPr>
          <p:nvPr/>
        </p:nvPicPr>
        <p:blipFill>
          <a:blip r:embed="rId1"/>
          <a:srcRect l="6757" t="2245" r="6757" b="6294"/>
          <a:stretch>
            <a:fillRect/>
          </a:stretch>
        </p:blipFill>
        <p:spPr>
          <a:xfrm>
            <a:off x="1554942" y="2227465"/>
            <a:ext cx="3441700" cy="27336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56112" y="5292841"/>
            <a:ext cx="503936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Cats are </a:t>
            </a:r>
            <a:r>
              <a:rPr lang="en-US" altLang="zh-CN" sz="2800" b="1" dirty="0">
                <a:solidFill>
                  <a:srgbClr val="9D58A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coming down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stairs. 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1" name="文字方塊 2"/>
          <p:cNvSpPr txBox="1">
            <a:spLocks noGrp="1"/>
          </p:cNvSpPr>
          <p:nvPr>
            <p:ph type="title"/>
          </p:nvPr>
        </p:nvSpPr>
        <p:spPr>
          <a:xfrm>
            <a:off x="2157730" y="4686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Directional complements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（</a:t>
            </a:r>
            <a:r>
              <a:rPr lang="en-US" altLang="zh-CN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II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）</a:t>
            </a:r>
            <a:endParaRPr lang="zh-CN" altLang="en-US" sz="4000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01090" y="3835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11290" y="5925185"/>
            <a:ext cx="503936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请你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买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一些水果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11290" y="4813300"/>
            <a:ext cx="5039360" cy="993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Please buy some fruit </a:t>
            </a:r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and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宋体" panose="02010600030101010101" pitchFamily="2" charset="-122"/>
              <a:sym typeface="+mn-ea"/>
            </a:endParaRPr>
          </a:p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rgbClr val="9D58A2"/>
                </a:solidFill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bring it</a:t>
            </a:r>
            <a:r>
              <a:rPr lang="zh-CN" altLang="en-US" sz="2800" b="1" dirty="0">
                <a:solidFill>
                  <a:srgbClr val="9D58A2"/>
                </a:solidFill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2800" b="1" dirty="0">
                <a:solidFill>
                  <a:srgbClr val="9D58A2"/>
                </a:solidFill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here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宋体" panose="02010600030101010101" pitchFamily="2" charset="-122"/>
                <a:sym typeface="+mn-ea"/>
              </a:rPr>
              <a:t>.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13" name="图片 12" descr="fruits_baske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380" y="2038985"/>
            <a:ext cx="2571750" cy="2551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64647" y="1223668"/>
            <a:ext cx="98635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Subject + </a:t>
            </a:r>
            <a:r>
              <a:rPr lang="en-US" altLang="zh-CN" sz="28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Verb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Place word / Noun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（</a:t>
            </a:r>
            <a:r>
              <a:rPr lang="en-US" altLang="zh-CN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phrase</a:t>
            </a:r>
            <a:r>
              <a:rPr lang="zh-CN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）</a:t>
            </a:r>
            <a:r>
              <a:rPr lang="en-US" altLang="zh-CN" sz="28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</a:t>
            </a:r>
            <a:r>
              <a:rPr lang="zh-CN" altLang="en-US" sz="28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去</a:t>
            </a:r>
            <a:endParaRPr lang="zh-CN" altLang="en-US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5311140" y="5759450"/>
            <a:ext cx="673544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你给他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拿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一盘饺子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去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17515" y="5109210"/>
            <a:ext cx="632206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Take a plate of dumplings </a:t>
            </a:r>
            <a:r>
              <a:rPr lang="en-US" altLang="zh-CN" sz="2800" b="1" dirty="0">
                <a:solidFill>
                  <a:srgbClr val="9D58A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to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him. 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11" name="文字方塊 2"/>
          <p:cNvSpPr txBox="1">
            <a:spLocks noGrp="1"/>
          </p:cNvSpPr>
          <p:nvPr>
            <p:ph type="title"/>
          </p:nvPr>
        </p:nvSpPr>
        <p:spPr>
          <a:xfrm>
            <a:off x="2183130" y="4686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Directional complements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（</a:t>
            </a:r>
            <a:r>
              <a:rPr lang="en-US" altLang="zh-CN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II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）</a:t>
            </a:r>
            <a:endParaRPr lang="zh-CN" altLang="en-US" sz="4000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01090" y="3835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28222" y="5759566"/>
            <a:ext cx="3712845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小猫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上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楼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去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10" name="图片 9" descr="img04"/>
          <p:cNvPicPr>
            <a:picLocks noChangeAspect="1"/>
          </p:cNvPicPr>
          <p:nvPr/>
        </p:nvPicPr>
        <p:blipFill>
          <a:blip r:embed="rId1"/>
          <a:srcRect l="4798" t="3606" r="4272" b="4048"/>
          <a:stretch>
            <a:fillRect/>
          </a:stretch>
        </p:blipFill>
        <p:spPr>
          <a:xfrm>
            <a:off x="1276003" y="2053706"/>
            <a:ext cx="3678555" cy="28047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27232" y="5109326"/>
            <a:ext cx="431546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Cats are </a:t>
            </a:r>
            <a:r>
              <a:rPr lang="en-US" altLang="zh-CN" sz="2800" b="1" dirty="0">
                <a:solidFill>
                  <a:srgbClr val="9D58A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going up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stairs. 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050" y="2068830"/>
            <a:ext cx="3632835" cy="2720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64642" y="1247124"/>
            <a:ext cx="558482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Subject + </a:t>
            </a:r>
            <a:r>
              <a:rPr lang="en-US" altLang="zh-CN" sz="32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Verb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 + </a:t>
            </a:r>
            <a:r>
              <a:rPr lang="zh-CN" altLang="en-US" sz="32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 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+ </a:t>
            </a:r>
            <a:r>
              <a:rPr lang="en-US" altLang="zh-CN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Noun</a:t>
            </a:r>
            <a:endParaRPr lang="zh-CN" altLang="en-US" sz="3200" dirty="0"/>
          </a:p>
        </p:txBody>
      </p:sp>
      <p:sp>
        <p:nvSpPr>
          <p:cNvPr id="4" name="文本框 3"/>
          <p:cNvSpPr txBox="1"/>
          <p:nvPr/>
        </p:nvSpPr>
        <p:spPr>
          <a:xfrm>
            <a:off x="626523" y="5947773"/>
            <a:ext cx="5324062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他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买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一些水果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35955" y="5922645"/>
            <a:ext cx="6348730" cy="589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他</a:t>
            </a:r>
            <a:r>
              <a:rPr lang="zh-CN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拿</a:t>
            </a:r>
            <a:r>
              <a:rPr lang="zh-CN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来</a:t>
            </a:r>
            <a:r>
              <a:rPr lang="zh-CN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一把花</a:t>
            </a:r>
            <a:r>
              <a:rPr lang="zh-CN" sz="36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zh-CN" altLang="en-US" sz="36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8763" y="4988288"/>
            <a:ext cx="5039360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He bought some fruit and </a:t>
            </a:r>
            <a:r>
              <a:rPr lang="en-US" sz="2800" b="1" dirty="0">
                <a:solidFill>
                  <a:srgbClr val="9D58A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brought it here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.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63565" y="5182235"/>
            <a:ext cx="6148070" cy="478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He </a:t>
            </a:r>
            <a:r>
              <a:rPr lang="en-US" altLang="zh-CN" sz="2800" b="1" dirty="0">
                <a:solidFill>
                  <a:srgbClr val="9D58A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brought a brunch of flowers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. </a:t>
            </a:r>
            <a:endParaRPr lang="en-US" altLang="zh-CN" sz="2800" b="1" dirty="0">
              <a:solidFill>
                <a:schemeClr val="accent6">
                  <a:lumMod val="7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11" name="图片 10" descr="图片包含 餐桌, 美食, 水果, 碗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2120920"/>
            <a:ext cx="3479223" cy="2616160"/>
          </a:xfrm>
          <a:prstGeom prst="rect">
            <a:avLst/>
          </a:prstGeom>
        </p:spPr>
      </p:pic>
      <p:sp>
        <p:nvSpPr>
          <p:cNvPr id="10" name="文字方塊 2"/>
          <p:cNvSpPr txBox="1">
            <a:spLocks noGrp="1"/>
          </p:cNvSpPr>
          <p:nvPr>
            <p:ph type="title"/>
          </p:nvPr>
        </p:nvSpPr>
        <p:spPr>
          <a:xfrm>
            <a:off x="2208530" y="4686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Directional complements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（</a:t>
            </a:r>
            <a:r>
              <a:rPr lang="en-US" altLang="zh-CN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II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）</a:t>
            </a:r>
            <a:endParaRPr lang="zh-CN" altLang="en-US" sz="4000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01090" y="3835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580" y="2177415"/>
            <a:ext cx="2606040" cy="2503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14" name="文字方塊 2"/>
          <p:cNvSpPr txBox="1">
            <a:spLocks noGrp="1"/>
          </p:cNvSpPr>
          <p:nvPr>
            <p:ph type="title"/>
          </p:nvPr>
        </p:nvSpPr>
        <p:spPr>
          <a:xfrm>
            <a:off x="2322830" y="95377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Resultative complements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（</a:t>
            </a:r>
            <a:r>
              <a:rPr lang="en-US" altLang="zh-CN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II</a:t>
            </a:r>
            <a:r>
              <a:rPr lang="zh-CN" altLang="en-US" sz="4000" b="1" dirty="0">
                <a:latin typeface="Microsoft JhengHei" panose="020B0604030504040204" pitchFamily="34" charset="-120"/>
                <a:ea typeface="宋体" panose="02010600030101010101" pitchFamily="2" charset="-122"/>
              </a:rPr>
              <a:t>）</a:t>
            </a:r>
            <a:endParaRPr lang="zh-CN" altLang="en-US" sz="4000" b="1" dirty="0">
              <a:latin typeface="Microsoft JhengHei" panose="020B0604030504040204" pitchFamily="34" charset="-120"/>
              <a:ea typeface="宋体" panose="02010600030101010101" pitchFamily="2" charset="-122"/>
            </a:endParaRPr>
          </a:p>
        </p:txBody>
      </p:sp>
      <p:pic>
        <p:nvPicPr>
          <p:cNvPr id="28" name="图片 27" descr="shinbun_bo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735" y="2495550"/>
            <a:ext cx="1997075" cy="213677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16230" y="5193030"/>
            <a:ext cx="2910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他</a:t>
            </a:r>
            <a:r>
              <a:rPr lang="zh-CN" altLang="en-US" sz="2800" b="1">
                <a:solidFill>
                  <a:srgbClr val="9D58A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看完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报纸了。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1" name="图片 30" descr="medical_bariu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935" y="2495550"/>
            <a:ext cx="1935480" cy="213677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187700" y="5193030"/>
            <a:ext cx="2576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他</a:t>
            </a:r>
            <a:r>
              <a:rPr lang="zh-CN" altLang="en-US" sz="2800" b="1">
                <a:solidFill>
                  <a:srgbClr val="9D58A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喝完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水了。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7" name="图片 16" descr="presbiopi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165" y="2772410"/>
            <a:ext cx="2938145" cy="1859915"/>
          </a:xfrm>
          <a:prstGeom prst="rect">
            <a:avLst/>
          </a:prstGeom>
        </p:spPr>
      </p:pic>
      <p:sp>
        <p:nvSpPr>
          <p:cNvPr id="18" name="乘号 17"/>
          <p:cNvSpPr/>
          <p:nvPr/>
        </p:nvSpPr>
        <p:spPr>
          <a:xfrm>
            <a:off x="8157210" y="2772410"/>
            <a:ext cx="673100" cy="75311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5953125" y="5193030"/>
            <a:ext cx="2816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爷爷</a:t>
            </a:r>
            <a:r>
              <a:rPr lang="zh-CN" altLang="en-US" sz="2800" b="1">
                <a:solidFill>
                  <a:srgbClr val="9D58A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看不清楚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1" name="图片 20" descr="jibun_sagashi_m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995" y="2658110"/>
            <a:ext cx="2058035" cy="197421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9407525" y="2301875"/>
            <a:ext cx="1029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9D58A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哥哥</a:t>
            </a:r>
            <a:endParaRPr lang="zh-CN" altLang="en-US" sz="2800" b="1">
              <a:solidFill>
                <a:srgbClr val="9D58A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068435" y="5193030"/>
            <a:ext cx="2717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他</a:t>
            </a:r>
            <a:r>
              <a:rPr lang="zh-CN" altLang="en-US" sz="2800" b="1">
                <a:solidFill>
                  <a:srgbClr val="9D58A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看到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哥哥了。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6191" y="489440"/>
            <a:ext cx="11356444" cy="848454"/>
          </a:xfrm>
        </p:spPr>
        <p:txBody>
          <a:bodyPr/>
          <a:lstStyle/>
          <a:p>
            <a:r>
              <a:rPr lang="en-US" altLang="zh-HK" sz="2800" b="1" dirty="0">
                <a:latin typeface="+mj-ea"/>
              </a:rPr>
              <a:t>verb + </a:t>
            </a:r>
            <a:r>
              <a:rPr lang="zh-HK" altLang="en-US" sz="2800" b="1" dirty="0">
                <a:solidFill>
                  <a:srgbClr val="FF0000"/>
                </a:solidFill>
                <a:latin typeface="+mj-ea"/>
              </a:rPr>
              <a:t>了 </a:t>
            </a:r>
            <a:r>
              <a:rPr lang="en-US" altLang="zh-HK" sz="2800" b="1" dirty="0">
                <a:latin typeface="+mj-ea"/>
              </a:rPr>
              <a:t>+ numeral + Measure Word + noun + </a:t>
            </a:r>
            <a:r>
              <a:rPr lang="zh-HK" altLang="en-US" sz="2800" b="1" dirty="0">
                <a:solidFill>
                  <a:srgbClr val="FF0000"/>
                </a:solidFill>
                <a:latin typeface="+mj-ea"/>
              </a:rPr>
              <a:t>了</a:t>
            </a:r>
            <a:endParaRPr kumimoji="1" lang="zh-CN" altLang="en-US" sz="2800" b="1" dirty="0">
              <a:latin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18585" y="1186800"/>
            <a:ext cx="9850056" cy="848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(a) T</a:t>
            </a:r>
            <a:r>
              <a:rPr lang="en-US" altLang="zh-HK" dirty="0"/>
              <a:t>he sentence usually implies that the action </a:t>
            </a:r>
            <a:r>
              <a:rPr lang="en-US" altLang="zh-HK" dirty="0">
                <a:solidFill>
                  <a:srgbClr val="FF0000"/>
                </a:solidFill>
              </a:rPr>
              <a:t>has been continuing for some time </a:t>
            </a:r>
            <a:r>
              <a:rPr lang="en-US" altLang="zh-HK" dirty="0"/>
              <a:t>and </a:t>
            </a:r>
            <a:r>
              <a:rPr lang="en-US" altLang="zh-HK" dirty="0">
                <a:solidFill>
                  <a:srgbClr val="FF0000"/>
                </a:solidFill>
              </a:rPr>
              <a:t>is expected to last into the future.</a:t>
            </a:r>
            <a:endParaRPr lang="en-US" altLang="zh-HK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24114" y="2410899"/>
            <a:ext cx="65453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A:  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你开出租汽车</a:t>
            </a:r>
            <a:r>
              <a:rPr lang="zh-CN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开</a:t>
            </a:r>
            <a:r>
              <a:rPr lang="zh-CN" altLang="en-US" sz="3600" b="1" u="sng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几年</a:t>
            </a:r>
            <a:r>
              <a:rPr lang="zh-CN" altLang="en-US" sz="3600" b="1" u="sng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 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24114" y="3276039"/>
            <a:ext cx="3228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B:  </a:t>
            </a:r>
            <a:r>
              <a:rPr lang="zh-HK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一年半了。 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圖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85984" y="1831895"/>
            <a:ext cx="3059914" cy="223385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24166" y="4642475"/>
            <a:ext cx="64972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A:  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你去布达佩斯</a:t>
            </a:r>
            <a:r>
              <a:rPr lang="zh-CN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去</a:t>
            </a:r>
            <a:r>
              <a:rPr lang="zh-CN" altLang="en-US" sz="3600" b="1" u="sng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几天</a:t>
            </a:r>
            <a:r>
              <a:rPr lang="zh-CN" altLang="en-US" sz="3600" b="1" u="sng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 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24166" y="5621015"/>
            <a:ext cx="761936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3600" dirty="0"/>
              <a:t>B:  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两天了，还有三天才回去布尔诺</a:t>
            </a:r>
            <a:r>
              <a:rPr lang="zh-HK" altLang="en-US" sz="3600" dirty="0"/>
              <a:t>。</a:t>
            </a:r>
            <a:endParaRPr lang="zh-HK" altLang="en-US" sz="3600" dirty="0"/>
          </a:p>
        </p:txBody>
      </p:sp>
      <p:pic>
        <p:nvPicPr>
          <p:cNvPr id="1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496" y="4398641"/>
            <a:ext cx="2942301" cy="1962147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534938" y="4245054"/>
            <a:ext cx="1784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err="1"/>
              <a:t>B</a:t>
            </a:r>
            <a:r>
              <a:rPr lang="en-US" altLang="zh-HK" sz="2800" dirty="0" err="1"/>
              <a:t>ùdápèisī</a:t>
            </a:r>
            <a:endParaRPr lang="zh-HK" altLang="en-US" sz="2800" dirty="0"/>
          </a:p>
        </p:txBody>
      </p:sp>
      <p:sp>
        <p:nvSpPr>
          <p:cNvPr id="15" name="文本框 14"/>
          <p:cNvSpPr txBox="1"/>
          <p:nvPr/>
        </p:nvSpPr>
        <p:spPr>
          <a:xfrm>
            <a:off x="416191" y="76550"/>
            <a:ext cx="196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97062" y="1164750"/>
            <a:ext cx="95734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(a) T</a:t>
            </a:r>
            <a:r>
              <a:rPr lang="en-US" altLang="zh-HK" dirty="0"/>
              <a:t>he sentence usually implies that the action </a:t>
            </a:r>
            <a:r>
              <a:rPr lang="en-US" altLang="zh-HK" dirty="0">
                <a:solidFill>
                  <a:srgbClr val="FF0000"/>
                </a:solidFill>
              </a:rPr>
              <a:t>has been continuing for some time </a:t>
            </a:r>
            <a:r>
              <a:rPr lang="en-US" altLang="zh-HK" dirty="0"/>
              <a:t>and </a:t>
            </a:r>
            <a:r>
              <a:rPr lang="en-US" altLang="zh-HK" dirty="0">
                <a:solidFill>
                  <a:srgbClr val="FF0000"/>
                </a:solidFill>
              </a:rPr>
              <a:t>is expected to last into the future.</a:t>
            </a:r>
            <a:endParaRPr lang="en-US" altLang="zh-HK" dirty="0">
              <a:solidFill>
                <a:srgbClr val="FF0000"/>
              </a:solidFill>
            </a:endParaRPr>
          </a:p>
        </p:txBody>
      </p:sp>
      <p:sp>
        <p:nvSpPr>
          <p:cNvPr id="5" name="标题 1"/>
          <p:cNvSpPr txBox="1"/>
          <p:nvPr/>
        </p:nvSpPr>
        <p:spPr bwMode="auto">
          <a:xfrm>
            <a:off x="416191" y="451340"/>
            <a:ext cx="11356444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lang="en-US" altLang="zh-HK" sz="2800" b="1">
                <a:latin typeface="+mj-ea"/>
              </a:rPr>
              <a:t>verb + </a:t>
            </a:r>
            <a:r>
              <a:rPr lang="zh-HK" altLang="en-US" sz="2800" b="1">
                <a:solidFill>
                  <a:srgbClr val="FF0000"/>
                </a:solidFill>
                <a:latin typeface="+mj-ea"/>
              </a:rPr>
              <a:t>了 </a:t>
            </a:r>
            <a:r>
              <a:rPr lang="en-US" altLang="zh-HK" sz="2800" b="1">
                <a:latin typeface="+mj-ea"/>
              </a:rPr>
              <a:t>+ numeral + Measure Word + noun + </a:t>
            </a:r>
            <a:r>
              <a:rPr lang="zh-HK" altLang="en-US" sz="2800" b="1">
                <a:solidFill>
                  <a:srgbClr val="FF0000"/>
                </a:solidFill>
                <a:latin typeface="+mj-ea"/>
              </a:rPr>
              <a:t>了</a:t>
            </a:r>
            <a:endParaRPr kumimoji="1" lang="zh-CN" altLang="en-US" sz="2800" b="1" dirty="0">
              <a:latin typeface="+mj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6191" y="76550"/>
            <a:ext cx="196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85520" y="5010785"/>
            <a:ext cx="6946900" cy="1309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他写电子邮件</a:t>
            </a:r>
            <a:r>
              <a:rPr lang="en-US" altLang="zh-CN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________________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endParaRPr lang="zh-CN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不知道还要写多长时间。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圖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5813" y="4706054"/>
            <a:ext cx="3348182" cy="187498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74173" y="2685379"/>
            <a:ext cx="66501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李大友做饭</a:t>
            </a:r>
            <a:r>
              <a:rPr lang="en-US" altLang="zh-CN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__________________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，不知道还要做多长时间。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969" y="2183861"/>
            <a:ext cx="3334905" cy="202506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825576" y="4924380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写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半</a:t>
            </a:r>
            <a:r>
              <a:rPr lang="zh-CN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个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钟头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endParaRPr lang="zh-HK" altLang="en-US" sz="3600" dirty="0"/>
          </a:p>
        </p:txBody>
      </p:sp>
      <p:sp>
        <p:nvSpPr>
          <p:cNvPr id="12" name="矩形 11"/>
          <p:cNvSpPr/>
          <p:nvPr/>
        </p:nvSpPr>
        <p:spPr>
          <a:xfrm>
            <a:off x="3314415" y="2602450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做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五十分钟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endParaRPr lang="zh-HK" altLang="en-US" sz="3600" dirty="0"/>
          </a:p>
        </p:txBody>
      </p:sp>
      <p:sp>
        <p:nvSpPr>
          <p:cNvPr id="13" name="文字方塊 10"/>
          <p:cNvSpPr txBox="1"/>
          <p:nvPr/>
        </p:nvSpPr>
        <p:spPr>
          <a:xfrm>
            <a:off x="9576066" y="1693353"/>
            <a:ext cx="1394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800" dirty="0"/>
              <a:t>50mins</a:t>
            </a:r>
            <a:endParaRPr lang="zh-HK" altLang="en-US" sz="2800" dirty="0"/>
          </a:p>
        </p:txBody>
      </p:sp>
      <p:sp>
        <p:nvSpPr>
          <p:cNvPr id="14" name="文字方塊 11"/>
          <p:cNvSpPr txBox="1"/>
          <p:nvPr/>
        </p:nvSpPr>
        <p:spPr>
          <a:xfrm>
            <a:off x="9357995" y="4229735"/>
            <a:ext cx="2402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2800" dirty="0"/>
              <a:t>Half an hour</a:t>
            </a:r>
            <a:endParaRPr lang="zh-HK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71395" y="4904710"/>
            <a:ext cx="3573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/>
              <a:t>她</a:t>
            </a:r>
            <a:r>
              <a:rPr lang="en-US" altLang="zh-HK" sz="3600" dirty="0"/>
              <a:t> __________</a:t>
            </a:r>
            <a:r>
              <a:rPr lang="zh-HK" altLang="en-US" sz="3600" dirty="0"/>
              <a:t>。</a:t>
            </a:r>
            <a:r>
              <a:rPr lang="zh-HK" altLang="en-US" dirty="0"/>
              <a:t> </a:t>
            </a:r>
            <a:endParaRPr lang="zh-HK" altLang="en-US" dirty="0"/>
          </a:p>
        </p:txBody>
      </p:sp>
      <p:sp>
        <p:nvSpPr>
          <p:cNvPr id="5" name="矩形 4"/>
          <p:cNvSpPr/>
          <p:nvPr/>
        </p:nvSpPr>
        <p:spPr>
          <a:xfrm>
            <a:off x="6867106" y="4739611"/>
            <a:ext cx="292798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3600" dirty="0"/>
              <a:t>她病</a:t>
            </a:r>
            <a:r>
              <a:rPr lang="zh-HK" altLang="en-US" sz="3600" b="1" dirty="0">
                <a:solidFill>
                  <a:srgbClr val="FF0000"/>
                </a:solidFill>
              </a:rPr>
              <a:t>了</a:t>
            </a:r>
            <a:r>
              <a:rPr lang="zh-HK" altLang="en-US" sz="3600" dirty="0"/>
              <a:t>三天。 </a:t>
            </a:r>
            <a:endParaRPr lang="zh-HK" altLang="en-US" sz="3600" dirty="0"/>
          </a:p>
        </p:txBody>
      </p:sp>
      <p:sp>
        <p:nvSpPr>
          <p:cNvPr id="6" name="矩形 5"/>
          <p:cNvSpPr/>
          <p:nvPr/>
        </p:nvSpPr>
        <p:spPr>
          <a:xfrm>
            <a:off x="247015" y="5722620"/>
            <a:ext cx="530288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dirty="0"/>
              <a:t>[The illness has continued for three days and she currently </a:t>
            </a:r>
            <a:r>
              <a:rPr lang="en-US" altLang="zh-HK" dirty="0">
                <a:solidFill>
                  <a:srgbClr val="FF0000"/>
                </a:solidFill>
              </a:rPr>
              <a:t>remains sick</a:t>
            </a:r>
            <a:r>
              <a:rPr lang="en-US" altLang="zh-HK" dirty="0"/>
              <a:t>.]</a:t>
            </a:r>
            <a:endParaRPr lang="zh-HK" altLang="en-US" dirty="0"/>
          </a:p>
        </p:txBody>
      </p:sp>
      <p:sp>
        <p:nvSpPr>
          <p:cNvPr id="7" name="矩形 6"/>
          <p:cNvSpPr/>
          <p:nvPr/>
        </p:nvSpPr>
        <p:spPr>
          <a:xfrm>
            <a:off x="5464810" y="5722620"/>
            <a:ext cx="64681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dirty="0"/>
              <a:t>[She </a:t>
            </a:r>
            <a:r>
              <a:rPr lang="en-US" altLang="zh-HK" dirty="0">
                <a:solidFill>
                  <a:srgbClr val="FF0000"/>
                </a:solidFill>
              </a:rPr>
              <a:t>recovered</a:t>
            </a:r>
            <a:r>
              <a:rPr lang="en-US" altLang="zh-HK" dirty="0"/>
              <a:t> from the illness on the fourth day.]</a:t>
            </a:r>
            <a:endParaRPr lang="zh-HK" altLang="en-US" dirty="0"/>
          </a:p>
        </p:txBody>
      </p:sp>
      <p:pic>
        <p:nvPicPr>
          <p:cNvPr id="8" name="圖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6793" y="2141787"/>
            <a:ext cx="3618779" cy="2408133"/>
          </a:xfrm>
          <a:prstGeom prst="rect">
            <a:avLst/>
          </a:prstGeom>
        </p:spPr>
      </p:pic>
      <p:pic>
        <p:nvPicPr>
          <p:cNvPr id="9" name="圖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05104" y="2523301"/>
            <a:ext cx="2797365" cy="1861519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6166296" y="1937677"/>
            <a:ext cx="2280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2400" dirty="0"/>
              <a:t>Day 1 to Day 3</a:t>
            </a:r>
            <a:endParaRPr lang="zh-HK" altLang="en-US" sz="24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663" y="2482590"/>
            <a:ext cx="2143125" cy="2143125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9634934" y="1937676"/>
            <a:ext cx="1038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/>
              <a:t>Day 4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1652569" y="4779116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3600" dirty="0"/>
              <a:t>病</a:t>
            </a:r>
            <a:r>
              <a:rPr lang="zh-HK" altLang="en-US" sz="3600" b="1" dirty="0">
                <a:solidFill>
                  <a:srgbClr val="FF0000"/>
                </a:solidFill>
              </a:rPr>
              <a:t>了</a:t>
            </a:r>
            <a:r>
              <a:rPr lang="zh-HK" altLang="en-US" sz="3600" dirty="0"/>
              <a:t>三天</a:t>
            </a:r>
            <a:r>
              <a:rPr lang="zh-HK" altLang="en-US" sz="3600" b="1" dirty="0">
                <a:solidFill>
                  <a:srgbClr val="FF0000"/>
                </a:solidFill>
              </a:rPr>
              <a:t>了</a:t>
            </a:r>
            <a:endParaRPr lang="zh-HK" altLang="en-US" sz="3600" dirty="0"/>
          </a:p>
        </p:txBody>
      </p:sp>
      <p:sp>
        <p:nvSpPr>
          <p:cNvPr id="14" name="标题 1"/>
          <p:cNvSpPr txBox="1"/>
          <p:nvPr/>
        </p:nvSpPr>
        <p:spPr bwMode="auto">
          <a:xfrm>
            <a:off x="418096" y="836785"/>
            <a:ext cx="11356444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lang="en-US" altLang="zh-HK" sz="2800" b="1">
                <a:latin typeface="+mj-ea"/>
              </a:rPr>
              <a:t>verb + </a:t>
            </a:r>
            <a:r>
              <a:rPr lang="zh-HK" altLang="en-US" sz="2800" b="1">
                <a:solidFill>
                  <a:srgbClr val="FF0000"/>
                </a:solidFill>
                <a:latin typeface="+mj-ea"/>
              </a:rPr>
              <a:t>了 </a:t>
            </a:r>
            <a:r>
              <a:rPr lang="en-US" altLang="zh-HK" sz="2800" b="1">
                <a:latin typeface="+mj-ea"/>
              </a:rPr>
              <a:t>+ numeral + Measure Word + noun + </a:t>
            </a:r>
            <a:r>
              <a:rPr lang="zh-HK" altLang="en-US" sz="2800" b="1">
                <a:solidFill>
                  <a:srgbClr val="FF0000"/>
                </a:solidFill>
                <a:latin typeface="+mj-ea"/>
              </a:rPr>
              <a:t>了</a:t>
            </a:r>
            <a:endParaRPr kumimoji="1" lang="zh-CN" altLang="en-US" sz="2800" b="1" dirty="0">
              <a:latin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54341" y="228315"/>
            <a:ext cx="196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2" name="文字方塊 9"/>
          <p:cNvSpPr txBox="1"/>
          <p:nvPr/>
        </p:nvSpPr>
        <p:spPr>
          <a:xfrm>
            <a:off x="1864806" y="1685582"/>
            <a:ext cx="228035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HK" sz="2400" dirty="0"/>
              <a:t>3 days</a:t>
            </a:r>
            <a:endParaRPr lang="zh-HK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 bwMode="auto">
          <a:xfrm>
            <a:off x="416191" y="451340"/>
            <a:ext cx="11356444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lang="en-US" altLang="zh-HK" sz="2800" b="1">
                <a:latin typeface="+mj-ea"/>
              </a:rPr>
              <a:t>verb + </a:t>
            </a:r>
            <a:r>
              <a:rPr lang="zh-HK" altLang="en-US" sz="2800" b="1">
                <a:solidFill>
                  <a:srgbClr val="FF0000"/>
                </a:solidFill>
                <a:latin typeface="+mj-ea"/>
              </a:rPr>
              <a:t>了 </a:t>
            </a:r>
            <a:r>
              <a:rPr lang="en-US" altLang="zh-HK" sz="2800" b="1">
                <a:latin typeface="+mj-ea"/>
              </a:rPr>
              <a:t>+ numeral + Measure Word + noun + </a:t>
            </a:r>
            <a:r>
              <a:rPr lang="zh-HK" altLang="en-US" sz="2800" b="1">
                <a:solidFill>
                  <a:srgbClr val="FF0000"/>
                </a:solidFill>
                <a:latin typeface="+mj-ea"/>
              </a:rPr>
              <a:t>了</a:t>
            </a:r>
            <a:endParaRPr kumimoji="1" lang="zh-CN" altLang="en-US" sz="2800" b="1" dirty="0">
              <a:latin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6191" y="76550"/>
            <a:ext cx="196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53870" y="1127125"/>
            <a:ext cx="867981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dirty="0"/>
              <a:t>(b) If, however, a clause in this pattern is </a:t>
            </a:r>
            <a:r>
              <a:rPr lang="en-US" altLang="zh-HK" dirty="0">
                <a:solidFill>
                  <a:srgbClr val="FF0000"/>
                </a:solidFill>
              </a:rPr>
              <a:t>followed by another clause</a:t>
            </a:r>
            <a:r>
              <a:rPr lang="en-US" altLang="zh-HK" dirty="0"/>
              <a:t>, it may suggest that </a:t>
            </a:r>
            <a:r>
              <a:rPr lang="en-US" altLang="zh-HK" dirty="0">
                <a:solidFill>
                  <a:srgbClr val="FF0000"/>
                </a:solidFill>
              </a:rPr>
              <a:t>the action may come to an end.</a:t>
            </a:r>
            <a:endParaRPr lang="en-US" altLang="zh-HK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09663" y="2324755"/>
            <a:ext cx="61446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她打扫房子</a:t>
            </a:r>
            <a:r>
              <a:rPr lang="zh-CN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打扫</a:t>
            </a:r>
            <a:r>
              <a:rPr lang="zh-CN" altLang="en-US" sz="3600" b="1" u="sng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一上午</a:t>
            </a:r>
            <a:r>
              <a:rPr lang="zh-CN" altLang="en-US" sz="3600" b="1" u="sng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endParaRPr lang="en-US" altLang="zh-CN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想休息一下。 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4"/>
          <p:cNvSpPr txBox="1"/>
          <p:nvPr/>
        </p:nvSpPr>
        <p:spPr>
          <a:xfrm>
            <a:off x="1360722" y="3506484"/>
            <a:ext cx="1918533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HK" sz="2000" dirty="0"/>
              <a:t>Another clause</a:t>
            </a:r>
            <a:endParaRPr lang="zh-HK" altLang="en-US" sz="2000" dirty="0"/>
          </a:p>
        </p:txBody>
      </p:sp>
      <p:pic>
        <p:nvPicPr>
          <p:cNvPr id="9" name="圖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82931" y="2100808"/>
            <a:ext cx="3165018" cy="212541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109663" y="4692058"/>
            <a:ext cx="522130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他做运动</a:t>
            </a:r>
            <a:r>
              <a:rPr lang="zh-CN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做</a:t>
            </a:r>
            <a:r>
              <a:rPr lang="zh-CN" altLang="en-US" sz="3600" b="1" u="sng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u="sng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一下午</a:t>
            </a:r>
            <a:r>
              <a:rPr lang="zh-CN" altLang="en-US" sz="3600" b="1" u="sng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endParaRPr lang="en-US" altLang="zh-CN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现在要吃东西了。 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文字方塊 7"/>
          <p:cNvSpPr txBox="1"/>
          <p:nvPr/>
        </p:nvSpPr>
        <p:spPr>
          <a:xfrm>
            <a:off x="1513122" y="5899868"/>
            <a:ext cx="1918533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HK" sz="2000" dirty="0"/>
              <a:t>Another clause</a:t>
            </a:r>
            <a:endParaRPr lang="zh-HK" altLang="en-US" sz="2000" dirty="0"/>
          </a:p>
        </p:txBody>
      </p:sp>
      <p:pic>
        <p:nvPicPr>
          <p:cNvPr id="12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9501" y="4361611"/>
            <a:ext cx="2171988" cy="240652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473347" y="2686039"/>
            <a:ext cx="595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/>
              <a:t>上午</a:t>
            </a:r>
            <a:endParaRPr kumimoji="1" lang="zh-CN" altLang="en-US" sz="2800" dirty="0"/>
          </a:p>
        </p:txBody>
      </p:sp>
      <p:sp>
        <p:nvSpPr>
          <p:cNvPr id="14" name="文本框 13"/>
          <p:cNvSpPr txBox="1"/>
          <p:nvPr/>
        </p:nvSpPr>
        <p:spPr>
          <a:xfrm>
            <a:off x="7981347" y="5168338"/>
            <a:ext cx="595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/>
              <a:t>下午</a:t>
            </a:r>
            <a:endParaRPr kumimoji="1"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 bwMode="auto">
          <a:xfrm>
            <a:off x="416191" y="425940"/>
            <a:ext cx="11356444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lang="en-US" altLang="zh-HK" sz="2800" b="1">
                <a:latin typeface="+mj-ea"/>
              </a:rPr>
              <a:t>verb + </a:t>
            </a:r>
            <a:r>
              <a:rPr lang="zh-HK" altLang="en-US" sz="2800" b="1">
                <a:solidFill>
                  <a:srgbClr val="FF0000"/>
                </a:solidFill>
                <a:latin typeface="+mj-ea"/>
              </a:rPr>
              <a:t>了 </a:t>
            </a:r>
            <a:r>
              <a:rPr lang="en-US" altLang="zh-HK" sz="2800" b="1">
                <a:latin typeface="+mj-ea"/>
              </a:rPr>
              <a:t>+ numeral + Measure Word + noun + </a:t>
            </a:r>
            <a:r>
              <a:rPr lang="zh-HK" altLang="en-US" sz="2800" b="1">
                <a:solidFill>
                  <a:srgbClr val="FF0000"/>
                </a:solidFill>
                <a:latin typeface="+mj-ea"/>
              </a:rPr>
              <a:t>了</a:t>
            </a:r>
            <a:endParaRPr kumimoji="1" lang="zh-CN" altLang="en-US" sz="2800" b="1" dirty="0">
              <a:latin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6191" y="76550"/>
            <a:ext cx="196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4063" y="1185574"/>
            <a:ext cx="6096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HK" dirty="0"/>
              <a:t>(c) It can also be used to </a:t>
            </a:r>
            <a:r>
              <a:rPr lang="en-US" altLang="zh-HK" dirty="0">
                <a:solidFill>
                  <a:srgbClr val="FF0000"/>
                </a:solidFill>
              </a:rPr>
              <a:t>indicate quantity</a:t>
            </a:r>
            <a:endParaRPr lang="en-US" altLang="zh-HK" dirty="0"/>
          </a:p>
        </p:txBody>
      </p:sp>
      <p:sp>
        <p:nvSpPr>
          <p:cNvPr id="7" name="矩形 6"/>
          <p:cNvSpPr/>
          <p:nvPr/>
        </p:nvSpPr>
        <p:spPr>
          <a:xfrm>
            <a:off x="526620" y="1991875"/>
            <a:ext cx="71433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衣服我已经</a:t>
            </a:r>
            <a:r>
              <a:rPr lang="en-US" altLang="zh-CN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_____________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，够了。 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26620" y="5380593"/>
            <a:ext cx="89386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这封信我已经</a:t>
            </a:r>
            <a:r>
              <a:rPr lang="en-US" altLang="zh-CN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____________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，不想再看了。</a:t>
            </a:r>
            <a:r>
              <a:rPr lang="zh-CN" altLang="en-US" dirty="0"/>
              <a:t> </a:t>
            </a:r>
            <a:endParaRPr lang="zh-HK" altLang="en-US" dirty="0"/>
          </a:p>
        </p:txBody>
      </p:sp>
      <p:pic>
        <p:nvPicPr>
          <p:cNvPr id="9" name="圖片 5"/>
          <p:cNvPicPr>
            <a:picLocks noChangeAspect="1"/>
          </p:cNvPicPr>
          <p:nvPr/>
        </p:nvPicPr>
        <p:blipFill rotWithShape="1">
          <a:blip r:embed="rId1"/>
          <a:srcRect b="9251"/>
          <a:stretch>
            <a:fillRect/>
          </a:stretch>
        </p:blipFill>
        <p:spPr>
          <a:xfrm>
            <a:off x="7369353" y="1256077"/>
            <a:ext cx="2464665" cy="1863888"/>
          </a:xfrm>
          <a:prstGeom prst="rect">
            <a:avLst/>
          </a:prstGeom>
        </p:spPr>
      </p:pic>
      <p:pic>
        <p:nvPicPr>
          <p:cNvPr id="10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7517" y="5171725"/>
            <a:ext cx="2847975" cy="160972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26620" y="3750892"/>
            <a:ext cx="8321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热狗我已经</a:t>
            </a:r>
            <a:r>
              <a:rPr lang="en-US" altLang="zh-CN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____________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，已经很饱了。 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638" y="3293126"/>
            <a:ext cx="1784985" cy="1561862"/>
          </a:xfrm>
          <a:prstGeom prst="rect">
            <a:avLst/>
          </a:prstGeom>
        </p:spPr>
      </p:pic>
      <p:sp>
        <p:nvSpPr>
          <p:cNvPr id="13" name="文字方塊 9"/>
          <p:cNvSpPr txBox="1"/>
          <p:nvPr/>
        </p:nvSpPr>
        <p:spPr>
          <a:xfrm>
            <a:off x="10508623" y="366797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x 8</a:t>
            </a:r>
            <a:endParaRPr lang="zh-HK" altLang="en-US" sz="3600" dirty="0"/>
          </a:p>
        </p:txBody>
      </p:sp>
      <p:sp>
        <p:nvSpPr>
          <p:cNvPr id="14" name="文字方塊 10"/>
          <p:cNvSpPr txBox="1"/>
          <p:nvPr/>
        </p:nvSpPr>
        <p:spPr>
          <a:xfrm>
            <a:off x="10051423" y="1806157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x 3</a:t>
            </a:r>
            <a:endParaRPr lang="zh-HK" altLang="en-US" sz="3600" dirty="0"/>
          </a:p>
        </p:txBody>
      </p:sp>
      <p:sp>
        <p:nvSpPr>
          <p:cNvPr id="15" name="矩形 14"/>
          <p:cNvSpPr/>
          <p:nvPr/>
        </p:nvSpPr>
        <p:spPr>
          <a:xfrm>
            <a:off x="3089785" y="1948670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买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三件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endParaRPr lang="zh-HK" altLang="en-US" sz="3600" dirty="0"/>
          </a:p>
        </p:txBody>
      </p:sp>
      <p:sp>
        <p:nvSpPr>
          <p:cNvPr id="16" name="矩形 15"/>
          <p:cNvSpPr/>
          <p:nvPr/>
        </p:nvSpPr>
        <p:spPr>
          <a:xfrm>
            <a:off x="2960475" y="3681587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吃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八个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endParaRPr lang="zh-HK" altLang="en-US" sz="3600" dirty="0"/>
          </a:p>
        </p:txBody>
      </p:sp>
      <p:sp>
        <p:nvSpPr>
          <p:cNvPr id="17" name="文字方塊 13"/>
          <p:cNvSpPr txBox="1"/>
          <p:nvPr/>
        </p:nvSpPr>
        <p:spPr>
          <a:xfrm>
            <a:off x="11166763" y="5295482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x 2</a:t>
            </a:r>
            <a:endParaRPr lang="zh-HK" altLang="en-US" sz="3600" dirty="0"/>
          </a:p>
        </p:txBody>
      </p:sp>
      <p:sp>
        <p:nvSpPr>
          <p:cNvPr id="18" name="矩形 17"/>
          <p:cNvSpPr/>
          <p:nvPr/>
        </p:nvSpPr>
        <p:spPr>
          <a:xfrm>
            <a:off x="3440879" y="5268470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看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两遍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了</a:t>
            </a:r>
            <a:endParaRPr lang="zh-HK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 bwMode="auto">
          <a:xfrm>
            <a:off x="416191" y="349740"/>
            <a:ext cx="11356444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lang="en-US" altLang="zh-HK" sz="2800" b="1">
                <a:latin typeface="+mj-ea"/>
              </a:rPr>
              <a:t>verb + </a:t>
            </a:r>
            <a:r>
              <a:rPr lang="zh-HK" altLang="en-US" sz="2800" b="1">
                <a:solidFill>
                  <a:srgbClr val="FF0000"/>
                </a:solidFill>
                <a:latin typeface="+mj-ea"/>
              </a:rPr>
              <a:t>了 </a:t>
            </a:r>
            <a:r>
              <a:rPr lang="en-US" altLang="zh-HK" sz="2800" b="1">
                <a:latin typeface="+mj-ea"/>
              </a:rPr>
              <a:t>+ numeral + Measure Word + noun + </a:t>
            </a:r>
            <a:r>
              <a:rPr lang="zh-HK" altLang="en-US" sz="2800" b="1">
                <a:solidFill>
                  <a:srgbClr val="FF0000"/>
                </a:solidFill>
                <a:latin typeface="+mj-ea"/>
              </a:rPr>
              <a:t>了</a:t>
            </a:r>
            <a:endParaRPr kumimoji="1" lang="zh-CN" altLang="en-US" sz="2800" b="1" dirty="0">
              <a:latin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8989" y="2090974"/>
            <a:ext cx="569785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 </a:t>
            </a:r>
            <a:r>
              <a:rPr lang="zh-HK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你学中文</a:t>
            </a:r>
            <a:r>
              <a:rPr lang="zh-HK" altLang="en-US" sz="32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</a:t>
            </a:r>
            <a:r>
              <a:rPr lang="zh-HK" altLang="en-US" sz="3200" b="1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了</a:t>
            </a:r>
            <a:r>
              <a:rPr lang="zh-HK" altLang="en-US" sz="32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多长时间</a:t>
            </a:r>
            <a:r>
              <a:rPr lang="zh-HK" altLang="en-US" sz="3200" b="1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了</a:t>
            </a:r>
            <a:r>
              <a:rPr lang="zh-HK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？ </a:t>
            </a:r>
            <a:endParaRPr lang="zh-HK" altLang="en-US" sz="3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8989" y="4547900"/>
            <a:ext cx="738882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 </a:t>
            </a:r>
            <a:r>
              <a:rPr lang="zh-HK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你上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马萨里克大学</a:t>
            </a:r>
            <a:r>
              <a:rPr lang="zh-HK" altLang="en-US" sz="32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上</a:t>
            </a:r>
            <a:r>
              <a:rPr lang="zh-HK" altLang="en-US" sz="3200" b="1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了</a:t>
            </a:r>
            <a:r>
              <a:rPr lang="zh-HK" altLang="en-US" sz="32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多长时间</a:t>
            </a:r>
            <a:r>
              <a:rPr lang="zh-HK" altLang="en-US" sz="3200" b="1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了</a:t>
            </a:r>
            <a:r>
              <a:rPr lang="zh-HK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？ </a:t>
            </a:r>
            <a:endParaRPr lang="zh-HK" altLang="en-US" sz="3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8988" y="5784161"/>
            <a:ext cx="7856329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 </a:t>
            </a:r>
            <a:r>
              <a:rPr lang="zh-HK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你在你现在住的地方</a:t>
            </a:r>
            <a:r>
              <a:rPr lang="zh-HK" altLang="en-US" sz="32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住</a:t>
            </a:r>
            <a:r>
              <a:rPr lang="zh-HK" altLang="en-US" sz="3200" b="1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了</a:t>
            </a:r>
            <a:r>
              <a:rPr lang="zh-HK" altLang="en-US" sz="32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多长时间</a:t>
            </a:r>
            <a:r>
              <a:rPr lang="zh-HK" altLang="en-US" sz="3200" b="1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了</a:t>
            </a:r>
            <a:r>
              <a:rPr lang="zh-HK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？ </a:t>
            </a:r>
            <a:endParaRPr lang="zh-HK" altLang="en-US" sz="3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文本框 4"/>
          <p:cNvSpPr txBox="1"/>
          <p:nvPr/>
        </p:nvSpPr>
        <p:spPr>
          <a:xfrm>
            <a:off x="989683" y="1129694"/>
            <a:ext cx="5713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000" b="1" dirty="0">
                <a:latin typeface="+mj-ea"/>
                <a:ea typeface="+mj-ea"/>
              </a:rPr>
              <a:t>对话练习</a:t>
            </a:r>
            <a:r>
              <a:rPr lang="zh-CN" altLang="en-US" sz="40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2800" b="1" dirty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2800" b="1" i="1" dirty="0" err="1">
                <a:latin typeface="Calibri" panose="020F0502020204030204" pitchFamily="34" charset="0"/>
                <a:ea typeface="+mj-ea"/>
                <a:sym typeface="+mn-ea"/>
              </a:rPr>
              <a:t>Pairwork</a:t>
            </a:r>
            <a:r>
              <a:rPr lang="en-US" altLang="zh-CN" sz="2800" b="1" i="1" dirty="0">
                <a:latin typeface="Calibri" panose="020F0502020204030204" pitchFamily="34" charset="0"/>
                <a:ea typeface="+mj-ea"/>
                <a:sym typeface="+mn-ea"/>
              </a:rPr>
              <a:t> </a:t>
            </a:r>
            <a:r>
              <a:rPr lang="zh-CN" altLang="zh-CN" sz="2800" b="1" i="1" dirty="0">
                <a:latin typeface="Calibri" panose="020F0502020204030204" pitchFamily="34" charset="0"/>
                <a:ea typeface="+mj-ea"/>
                <a:sym typeface="+mn-ea"/>
              </a:rPr>
              <a:t>1</a:t>
            </a:r>
            <a:endParaRPr lang="zh-CN" altLang="zh-CN" sz="2800" b="1" i="1" dirty="0">
              <a:latin typeface="Calibri" panose="020F0502020204030204" pitchFamily="34" charset="0"/>
              <a:ea typeface="+mj-ea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1301" y="3309795"/>
            <a:ext cx="65144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 </a:t>
            </a:r>
            <a:r>
              <a:rPr lang="zh-HK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你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看这部电影看</a:t>
            </a:r>
            <a:r>
              <a:rPr lang="zh-HK" altLang="en-US" sz="3200" b="1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了</a:t>
            </a:r>
            <a:r>
              <a:rPr lang="zh-HK" altLang="en-US" sz="3200" b="1" u="sng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多长时间</a:t>
            </a:r>
            <a:r>
              <a:rPr lang="zh-HK" altLang="en-US" sz="3200" b="1" u="sng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了</a:t>
            </a:r>
            <a:r>
              <a:rPr lang="zh-HK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？ </a:t>
            </a:r>
            <a:endParaRPr lang="zh-HK" altLang="en-US" sz="3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3" name="圖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4860" y="1489154"/>
            <a:ext cx="2379229" cy="1583269"/>
          </a:xfrm>
          <a:prstGeom prst="rect">
            <a:avLst/>
          </a:prstGeom>
        </p:spPr>
      </p:pic>
      <p:pic>
        <p:nvPicPr>
          <p:cNvPr id="14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136" y="1797753"/>
            <a:ext cx="1998532" cy="2694458"/>
          </a:xfrm>
          <a:prstGeom prst="rect">
            <a:avLst/>
          </a:prstGeom>
        </p:spPr>
      </p:pic>
      <p:pic>
        <p:nvPicPr>
          <p:cNvPr id="15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715" y="3174310"/>
            <a:ext cx="2406519" cy="1807286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986" y="5072684"/>
            <a:ext cx="2857500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5"/>
          <p:cNvSpPr>
            <a:spLocks noGrp="1"/>
          </p:cNvSpPr>
          <p:nvPr>
            <p:ph type="ctrTitle"/>
          </p:nvPr>
        </p:nvSpPr>
        <p:spPr>
          <a:xfrm>
            <a:off x="2857501" y="1960938"/>
            <a:ext cx="6476999" cy="2937163"/>
          </a:xfrm>
        </p:spPr>
        <p:txBody>
          <a:bodyPr/>
          <a:lstStyle/>
          <a:p>
            <a:pPr algn="ctr"/>
            <a:r>
              <a:rPr lang="zh-CN" altLang="en-US" sz="5400" dirty="0">
                <a:latin typeface="+mj-ea"/>
              </a:rPr>
              <a:t>租房子</a:t>
            </a:r>
            <a:endParaRPr lang="zh-CN" altLang="en-US" sz="5400" dirty="0">
              <a:latin typeface="+mj-ea"/>
            </a:endParaRP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2953722" y="1457767"/>
            <a:ext cx="6284557" cy="734830"/>
          </a:xfrm>
        </p:spPr>
        <p:txBody>
          <a:bodyPr>
            <a:no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第十七课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 bwMode="auto">
          <a:xfrm>
            <a:off x="939728" y="460664"/>
            <a:ext cx="10312544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lang="zh-HK" altLang="en-US"/>
              <a:t>连</a:t>
            </a:r>
            <a:r>
              <a:rPr lang="en-US" altLang="zh-HK"/>
              <a:t>…</a:t>
            </a:r>
            <a:r>
              <a:rPr lang="zh-HK" altLang="en-US"/>
              <a:t>都 </a:t>
            </a:r>
            <a:r>
              <a:rPr lang="en-US" altLang="zh-HK"/>
              <a:t>/ </a:t>
            </a:r>
            <a:r>
              <a:rPr lang="zh-HK" altLang="en-US"/>
              <a:t>也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572655" y="178484"/>
            <a:ext cx="196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85717" y="1739530"/>
            <a:ext cx="56692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她很聪明，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连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日语</a:t>
            </a:r>
            <a:r>
              <a:rPr lang="zh-CN" altLang="en-US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都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会说。 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66617" y="269938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我弟弟学中文学了一年了，可是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连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“天”字</a:t>
            </a:r>
            <a:r>
              <a:rPr lang="zh-CN" altLang="en-US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都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不会写。</a:t>
            </a:r>
            <a:r>
              <a:rPr lang="zh-CN" altLang="en-US" dirty="0"/>
              <a:t> </a:t>
            </a:r>
            <a:endParaRPr lang="zh-HK" altLang="en-US" dirty="0"/>
          </a:p>
        </p:txBody>
      </p:sp>
      <p:sp>
        <p:nvSpPr>
          <p:cNvPr id="8" name="矩形 7"/>
          <p:cNvSpPr/>
          <p:nvPr/>
        </p:nvSpPr>
        <p:spPr>
          <a:xfrm>
            <a:off x="5705401" y="5818806"/>
            <a:ext cx="38404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她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连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药</a:t>
            </a:r>
            <a:r>
              <a:rPr lang="zh-CN" altLang="en-US" sz="36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都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忘了吃。</a:t>
            </a:r>
            <a:r>
              <a:rPr lang="zh-CN" altLang="en-US" dirty="0"/>
              <a:t> </a:t>
            </a:r>
            <a:endParaRPr lang="zh-HK" altLang="en-US" dirty="0"/>
          </a:p>
        </p:txBody>
      </p:sp>
      <p:pic>
        <p:nvPicPr>
          <p:cNvPr id="9" name="圖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42709" y="1386636"/>
            <a:ext cx="3016417" cy="228773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801" y="4074478"/>
            <a:ext cx="1924050" cy="237172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025" y="2735877"/>
            <a:ext cx="2847975" cy="1609725"/>
          </a:xfrm>
          <a:prstGeom prst="rect">
            <a:avLst/>
          </a:prstGeom>
        </p:spPr>
      </p:pic>
      <p:pic>
        <p:nvPicPr>
          <p:cNvPr id="12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796" y="3222476"/>
            <a:ext cx="670677" cy="6706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矩形 12"/>
          <p:cNvSpPr/>
          <p:nvPr/>
        </p:nvSpPr>
        <p:spPr>
          <a:xfrm>
            <a:off x="692726" y="4505111"/>
            <a:ext cx="8625274" cy="119888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altLang="zh-HK" dirty="0"/>
              <a:t>What follows </a:t>
            </a:r>
            <a:r>
              <a:rPr lang="zh-HK" altLang="en-US" dirty="0"/>
              <a:t>连</a:t>
            </a:r>
            <a:r>
              <a:rPr lang="en-US" altLang="zh-HK" dirty="0"/>
              <a:t> usually </a:t>
            </a:r>
            <a:r>
              <a:rPr lang="en-US" altLang="zh-HK" b="1" dirty="0">
                <a:solidFill>
                  <a:srgbClr val="FF0000"/>
                </a:solidFill>
              </a:rPr>
              <a:t>represents an</a:t>
            </a:r>
            <a:r>
              <a:rPr lang="en-US" altLang="zh-HK" dirty="0">
                <a:solidFill>
                  <a:srgbClr val="FF0000"/>
                </a:solidFill>
              </a:rPr>
              <a:t> </a:t>
            </a:r>
            <a:r>
              <a:rPr lang="en-US" altLang="zh-HK" b="1" dirty="0">
                <a:solidFill>
                  <a:srgbClr val="FF0000"/>
                </a:solidFill>
              </a:rPr>
              <a:t>extreme case</a:t>
            </a:r>
            <a:r>
              <a:rPr lang="en-US" altLang="zh-HK" dirty="0"/>
              <a:t>: </a:t>
            </a:r>
            <a:endParaRPr lang="en-US" altLang="zh-HK" dirty="0"/>
          </a:p>
          <a:p>
            <a:r>
              <a:rPr lang="en-US" altLang="zh-HK" dirty="0"/>
              <a:t>the biggest or smallest, the best or worst, the most difficult or easiest, etc.</a:t>
            </a:r>
            <a:endParaRPr lang="en-US" altLang="zh-HK" dirty="0"/>
          </a:p>
        </p:txBody>
      </p:sp>
      <p:sp>
        <p:nvSpPr>
          <p:cNvPr id="14" name="文字方塊 11"/>
          <p:cNvSpPr txBox="1"/>
          <p:nvPr/>
        </p:nvSpPr>
        <p:spPr>
          <a:xfrm>
            <a:off x="4379144" y="1358753"/>
            <a:ext cx="1985818" cy="400110"/>
          </a:xfrm>
          <a:prstGeom prst="rect">
            <a:avLst/>
          </a:prstGeom>
          <a:solidFill>
            <a:srgbClr val="FBC297"/>
          </a:solidFill>
        </p:spPr>
        <p:txBody>
          <a:bodyPr wrap="square" rtlCol="0">
            <a:spAutoFit/>
          </a:bodyPr>
          <a:lstStyle/>
          <a:p>
            <a:r>
              <a:rPr lang="en-US" altLang="zh-HK" sz="2000" dirty="0"/>
              <a:t>Difficult to learn</a:t>
            </a:r>
            <a:endParaRPr lang="zh-HK" altLang="en-US" sz="2000" dirty="0"/>
          </a:p>
        </p:txBody>
      </p:sp>
      <p:sp>
        <p:nvSpPr>
          <p:cNvPr id="15" name="文字方塊 12"/>
          <p:cNvSpPr txBox="1"/>
          <p:nvPr/>
        </p:nvSpPr>
        <p:spPr>
          <a:xfrm>
            <a:off x="2185508" y="3887076"/>
            <a:ext cx="1610637" cy="400110"/>
          </a:xfrm>
          <a:prstGeom prst="rect">
            <a:avLst/>
          </a:prstGeom>
          <a:solidFill>
            <a:srgbClr val="FBC297"/>
          </a:solidFill>
        </p:spPr>
        <p:txBody>
          <a:bodyPr wrap="square" rtlCol="0">
            <a:spAutoFit/>
          </a:bodyPr>
          <a:lstStyle/>
          <a:p>
            <a:r>
              <a:rPr lang="en-US" altLang="zh-HK" sz="2000" dirty="0"/>
              <a:t>easy to write</a:t>
            </a:r>
            <a:endParaRPr lang="zh-HK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bldLvl="0" animBg="1"/>
      <p:bldP spid="14" grpId="0" bldLvl="0" animBg="1"/>
      <p:bldP spid="1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9728" y="257464"/>
            <a:ext cx="10312544" cy="848454"/>
          </a:xfrm>
        </p:spPr>
        <p:txBody>
          <a:bodyPr/>
          <a:lstStyle/>
          <a:p>
            <a:r>
              <a:rPr lang="zh-HK" altLang="en-US" dirty="0"/>
              <a:t>连</a:t>
            </a:r>
            <a:r>
              <a:rPr lang="en-US" altLang="zh-HK" dirty="0"/>
              <a:t>…</a:t>
            </a:r>
            <a:r>
              <a:rPr lang="zh-HK" altLang="en-US" dirty="0"/>
              <a:t>都 </a:t>
            </a:r>
            <a:r>
              <a:rPr lang="en-US" altLang="zh-HK" dirty="0"/>
              <a:t>/ </a:t>
            </a:r>
            <a:r>
              <a:rPr lang="zh-HK" altLang="en-US" dirty="0"/>
              <a:t>也</a:t>
            </a:r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209963" y="982063"/>
            <a:ext cx="10409382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HK" altLang="en-US" dirty="0"/>
              <a:t>连</a:t>
            </a:r>
            <a:r>
              <a:rPr lang="en-US" altLang="zh-HK" dirty="0"/>
              <a:t> is </a:t>
            </a:r>
            <a:r>
              <a:rPr lang="en-US" altLang="zh-HK" dirty="0">
                <a:solidFill>
                  <a:srgbClr val="FF0000"/>
                </a:solidFill>
              </a:rPr>
              <a:t>an intensifier </a:t>
            </a:r>
            <a:r>
              <a:rPr lang="en-US" altLang="zh-HK" dirty="0"/>
              <a:t>which is always used in </a:t>
            </a:r>
            <a:r>
              <a:rPr lang="en-US" altLang="zh-HK" dirty="0">
                <a:solidFill>
                  <a:srgbClr val="FF0000"/>
                </a:solidFill>
              </a:rPr>
              <a:t>conjunction with </a:t>
            </a:r>
            <a:r>
              <a:rPr lang="zh-HK" altLang="en-US" b="1" dirty="0">
                <a:solidFill>
                  <a:srgbClr val="00B050"/>
                </a:solidFill>
              </a:rPr>
              <a:t>都</a:t>
            </a:r>
            <a:r>
              <a:rPr lang="en-US" altLang="zh-HK" dirty="0">
                <a:solidFill>
                  <a:srgbClr val="FF0000"/>
                </a:solidFill>
              </a:rPr>
              <a:t>/</a:t>
            </a:r>
            <a:r>
              <a:rPr lang="zh-HK" altLang="en-US" b="1" dirty="0">
                <a:solidFill>
                  <a:srgbClr val="00B0F0"/>
                </a:solidFill>
              </a:rPr>
              <a:t>也</a:t>
            </a:r>
            <a:r>
              <a:rPr lang="en-US" altLang="zh-HK" dirty="0"/>
              <a:t>. </a:t>
            </a:r>
            <a:endParaRPr lang="zh-HK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725055" y="267384"/>
            <a:ext cx="196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pic>
        <p:nvPicPr>
          <p:cNvPr id="6" name="圖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0319" y="3020327"/>
            <a:ext cx="2143125" cy="21431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93642" y="3768032"/>
            <a:ext cx="7109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昨天的生词我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连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一个</a:t>
            </a:r>
            <a:r>
              <a:rPr lang="zh-CN" altLang="en-US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不记得了。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6"/>
          <p:cNvSpPr txBox="1"/>
          <p:nvPr/>
        </p:nvSpPr>
        <p:spPr>
          <a:xfrm>
            <a:off x="626917" y="2068279"/>
            <a:ext cx="7342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可乐很好喝，</a:t>
            </a:r>
            <a:r>
              <a:rPr lang="en-US" altLang="zh-CN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</a:t>
            </a:r>
            <a:r>
              <a:rPr lang="en-US" altLang="zh-CN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_____________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zh-HK" altLang="en-US" dirty="0"/>
          </a:p>
        </p:txBody>
      </p:sp>
      <p:sp>
        <p:nvSpPr>
          <p:cNvPr id="9" name="文字方塊 7"/>
          <p:cNvSpPr txBox="1"/>
          <p:nvPr/>
        </p:nvSpPr>
        <p:spPr>
          <a:xfrm>
            <a:off x="1753870" y="5521325"/>
            <a:ext cx="6564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你今天上课</a:t>
            </a:r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连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课本</a:t>
            </a:r>
            <a:r>
              <a:rPr lang="zh-CN" altLang="en-US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没有带。</a:t>
            </a:r>
            <a:endParaRPr lang="zh-HK" alt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511" y="1550550"/>
            <a:ext cx="2524616" cy="1680017"/>
          </a:xfrm>
          <a:prstGeom prst="rect">
            <a:avLst/>
          </a:prstGeom>
        </p:spPr>
      </p:pic>
      <p:sp>
        <p:nvSpPr>
          <p:cNvPr id="11" name="橢圓形圖說文字 11"/>
          <p:cNvSpPr/>
          <p:nvPr/>
        </p:nvSpPr>
        <p:spPr>
          <a:xfrm>
            <a:off x="10093960" y="2845435"/>
            <a:ext cx="1788795" cy="1614170"/>
          </a:xfrm>
          <a:prstGeom prst="wedgeEllipseCallout">
            <a:avLst>
              <a:gd name="adj1" fmla="val -71421"/>
              <a:gd name="adj2" fmla="val 3016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昨天的生词</a:t>
            </a:r>
            <a:endParaRPr lang="en-US" altLang="zh-CN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我都忘了。</a:t>
            </a:r>
            <a:endParaRPr lang="zh-CN" alt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105" y="4896226"/>
            <a:ext cx="3053147" cy="1896165"/>
          </a:xfrm>
          <a:prstGeom prst="rect">
            <a:avLst/>
          </a:prstGeom>
        </p:spPr>
      </p:pic>
      <p:sp>
        <p:nvSpPr>
          <p:cNvPr id="13" name="圓角矩形圖說文字 14"/>
          <p:cNvSpPr/>
          <p:nvPr/>
        </p:nvSpPr>
        <p:spPr>
          <a:xfrm>
            <a:off x="7930515" y="5080000"/>
            <a:ext cx="2143760" cy="1086485"/>
          </a:xfrm>
          <a:prstGeom prst="wedgeRoundRectCallout">
            <a:avLst>
              <a:gd name="adj1" fmla="val 60460"/>
              <a:gd name="adj2" fmla="val 9080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/>
              <a:t>你今天上课没有带课本？</a:t>
            </a:r>
            <a:endParaRPr lang="zh-HK" altLang="en-US" dirty="0"/>
          </a:p>
        </p:txBody>
      </p:sp>
      <p:sp>
        <p:nvSpPr>
          <p:cNvPr id="3" name="文字方塊 6"/>
          <p:cNvSpPr txBox="1"/>
          <p:nvPr/>
        </p:nvSpPr>
        <p:spPr>
          <a:xfrm>
            <a:off x="3437890" y="1987550"/>
            <a:ext cx="3080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连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小猫</a:t>
            </a:r>
            <a:r>
              <a:rPr lang="zh-CN" altLang="en-US" sz="3600" b="1" dirty="0">
                <a:solidFill>
                  <a:srgbClr val="00B0F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</a:t>
            </a:r>
            <a:r>
              <a:rPr lang="zh-CN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想喝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bldLvl="0" animBg="1"/>
      <p:bldP spid="13" grpId="0" bldLvl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22870" y="461694"/>
            <a:ext cx="196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50" y="1781810"/>
            <a:ext cx="3321685" cy="2854960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939728" y="461934"/>
            <a:ext cx="10312544" cy="848454"/>
          </a:xfrm>
        </p:spPr>
        <p:txBody>
          <a:bodyPr/>
          <a:p>
            <a:r>
              <a:rPr lang="zh-HK" altLang="en-US" dirty="0"/>
              <a:t>连</a:t>
            </a:r>
            <a:r>
              <a:rPr lang="en-US" altLang="zh-HK" dirty="0"/>
              <a:t>…</a:t>
            </a:r>
            <a:r>
              <a:rPr lang="zh-HK" altLang="en-US" dirty="0"/>
              <a:t>都 </a:t>
            </a:r>
            <a:r>
              <a:rPr lang="en-US" altLang="zh-HK" dirty="0"/>
              <a:t>/ </a:t>
            </a:r>
            <a:r>
              <a:rPr lang="zh-HK" altLang="en-US" dirty="0"/>
              <a:t>也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019175" y="5222240"/>
            <a:ext cx="3784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他连电脑都不会用。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272405" y="5222240"/>
            <a:ext cx="6278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拿完东西他才发现自己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____________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665" y="1971675"/>
            <a:ext cx="3720465" cy="247586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4020" y="1971675"/>
            <a:ext cx="1905000" cy="19050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8904605" y="5142865"/>
            <a:ext cx="2291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连钱都没带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22870" y="461694"/>
            <a:ext cx="196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939728" y="461934"/>
            <a:ext cx="10312544" cy="848454"/>
          </a:xfrm>
        </p:spPr>
        <p:txBody>
          <a:bodyPr/>
          <a:p>
            <a:r>
              <a:rPr lang="zh-HK" altLang="en-US" dirty="0"/>
              <a:t>连</a:t>
            </a:r>
            <a:r>
              <a:rPr lang="en-US" altLang="zh-HK" dirty="0"/>
              <a:t>…</a:t>
            </a:r>
            <a:r>
              <a:rPr lang="zh-HK" altLang="en-US" dirty="0"/>
              <a:t>都 </a:t>
            </a:r>
            <a:r>
              <a:rPr lang="en-US" altLang="zh-HK" dirty="0"/>
              <a:t>/ </a:t>
            </a:r>
            <a:r>
              <a:rPr lang="zh-HK" altLang="en-US" dirty="0"/>
              <a:t>也</a:t>
            </a:r>
            <a:endParaRPr kumimoji="1"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7940" y="1814830"/>
            <a:ext cx="4278630" cy="284797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286510" y="5480050"/>
            <a:ext cx="4556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他家里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________________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740025" y="5385435"/>
            <a:ext cx="2291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连水都没有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1481455"/>
            <a:ext cx="2632710" cy="351472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932295" y="5480050"/>
            <a:ext cx="44646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书架上连一本书都没有。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8141" y="501649"/>
            <a:ext cx="10312544" cy="848454"/>
          </a:xfrm>
        </p:spPr>
        <p:txBody>
          <a:bodyPr/>
          <a:lstStyle/>
          <a:p>
            <a:r>
              <a:rPr kumimoji="1" lang="en-US" altLang="zh-CN" sz="3200" b="1" dirty="0">
                <a:latin typeface="+mj-ea"/>
              </a:rPr>
              <a:t>Potential</a:t>
            </a:r>
            <a:r>
              <a:rPr kumimoji="1" lang="zh-CN" altLang="en-US" sz="3200" b="1" dirty="0">
                <a:latin typeface="+mj-ea"/>
              </a:rPr>
              <a:t> </a:t>
            </a:r>
            <a:r>
              <a:rPr kumimoji="1" lang="en-US" altLang="zh-CN" sz="3200" b="1" dirty="0">
                <a:latin typeface="+mj-ea"/>
              </a:rPr>
              <a:t>complements</a:t>
            </a:r>
            <a:r>
              <a:rPr kumimoji="1" lang="zh-CN" altLang="en-US" sz="3200" b="1" dirty="0">
                <a:latin typeface="+mj-ea"/>
              </a:rPr>
              <a:t> </a:t>
            </a:r>
            <a:r>
              <a:rPr kumimoji="1" lang="en-US" altLang="zh-CN" sz="3200" b="1" dirty="0">
                <a:latin typeface="+mj-ea"/>
              </a:rPr>
              <a:t>with</a:t>
            </a:r>
            <a:r>
              <a:rPr kumimoji="1" lang="zh-CN" altLang="en-US" sz="3200" b="1" dirty="0">
                <a:latin typeface="+mj-ea"/>
              </a:rPr>
              <a:t> </a:t>
            </a:r>
            <a:r>
              <a:rPr kumimoji="1" lang="en-US" altLang="zh-CN" sz="3200" b="1" dirty="0">
                <a:latin typeface="+mj-ea"/>
              </a:rPr>
              <a:t>Verb+</a:t>
            </a:r>
            <a:r>
              <a:rPr kumimoji="1" lang="zh-CN" altLang="en-US" sz="3200" b="1" dirty="0">
                <a:latin typeface="+mj-ea"/>
              </a:rPr>
              <a:t>不下</a:t>
            </a:r>
            <a:endParaRPr kumimoji="1" lang="zh-CN" altLang="en-US" sz="3200" b="1" dirty="0">
              <a:latin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2655" y="178484"/>
            <a:ext cx="196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30036" y="1170139"/>
            <a:ext cx="97536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008000"/>
                </a:solidFill>
              </a:rPr>
              <a:t>V </a:t>
            </a:r>
            <a:r>
              <a:rPr kumimoji="1" lang="en-US" altLang="zh-CN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+ </a:t>
            </a:r>
            <a:r>
              <a:rPr kumimoji="1"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不下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suggests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location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container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question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does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not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have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the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capacity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to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hold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something.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6257" y="5703985"/>
            <a:ext cx="5519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/>
              <a:t>这个桌子</a:t>
            </a:r>
            <a:r>
              <a:rPr kumimoji="1" lang="zh-CN" altLang="en-US" sz="3200" dirty="0">
                <a:solidFill>
                  <a:srgbClr val="008000"/>
                </a:solidFill>
              </a:rPr>
              <a:t>放</a:t>
            </a:r>
            <a:r>
              <a:rPr kumimoji="1" lang="zh-CN" altLang="en-US" sz="3200" dirty="0">
                <a:solidFill>
                  <a:srgbClr val="FF0000"/>
                </a:solidFill>
              </a:rPr>
              <a:t>不下</a:t>
            </a:r>
            <a:r>
              <a:rPr kumimoji="1" lang="zh-CN" altLang="en-US" sz="3200" dirty="0"/>
              <a:t>三百个蛋糕。</a:t>
            </a:r>
            <a:endParaRPr kumimoji="1" lang="zh-CN" altLang="en-US" sz="3200" dirty="0"/>
          </a:p>
        </p:txBody>
      </p:sp>
      <p:sp>
        <p:nvSpPr>
          <p:cNvPr id="7" name="文本框 6"/>
          <p:cNvSpPr txBox="1"/>
          <p:nvPr/>
        </p:nvSpPr>
        <p:spPr>
          <a:xfrm>
            <a:off x="6148908" y="5758603"/>
            <a:ext cx="6043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/>
              <a:t>这辆公共汽车</a:t>
            </a:r>
            <a:r>
              <a:rPr kumimoji="1" lang="zh-CN" altLang="en-US" sz="3200" dirty="0">
                <a:solidFill>
                  <a:srgbClr val="008000"/>
                </a:solidFill>
              </a:rPr>
              <a:t>坐</a:t>
            </a:r>
            <a:r>
              <a:rPr kumimoji="1" lang="zh-CN" altLang="en-US" sz="3200" dirty="0">
                <a:solidFill>
                  <a:srgbClr val="FF0000"/>
                </a:solidFill>
              </a:rPr>
              <a:t>不下</a:t>
            </a:r>
            <a:r>
              <a:rPr kumimoji="1" lang="zh-CN" altLang="en-US" sz="3200" dirty="0"/>
              <a:t>九十个人。</a:t>
            </a:r>
            <a:endParaRPr kumimoji="1" lang="zh-CN" altLang="en-US" sz="32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316" y="2178761"/>
            <a:ext cx="3522555" cy="30842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822716" y="4592404"/>
            <a:ext cx="1556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/>
              <a:t>X300</a:t>
            </a:r>
            <a:endParaRPr kumimoji="1" lang="zh-CN" altLang="en-US" sz="40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772" y="3565221"/>
            <a:ext cx="1229944" cy="16978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867" y="2243214"/>
            <a:ext cx="4514138" cy="315989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7720" y="3630210"/>
            <a:ext cx="1017046" cy="180111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1087062" y="4715629"/>
            <a:ext cx="1104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/>
              <a:t>X90</a:t>
            </a:r>
            <a:endParaRPr kumimoji="1" lang="zh-CN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8141" y="501649"/>
            <a:ext cx="10312544" cy="848454"/>
          </a:xfrm>
        </p:spPr>
        <p:txBody>
          <a:bodyPr/>
          <a:lstStyle/>
          <a:p>
            <a:r>
              <a:rPr kumimoji="1" lang="en-US" altLang="zh-CN" sz="3200" b="1" dirty="0">
                <a:latin typeface="+mj-ea"/>
              </a:rPr>
              <a:t>Potential</a:t>
            </a:r>
            <a:r>
              <a:rPr kumimoji="1" lang="zh-CN" altLang="en-US" sz="3200" b="1" dirty="0">
                <a:latin typeface="+mj-ea"/>
              </a:rPr>
              <a:t> </a:t>
            </a:r>
            <a:r>
              <a:rPr kumimoji="1" lang="en-US" altLang="zh-CN" sz="3200" b="1" dirty="0">
                <a:latin typeface="+mj-ea"/>
              </a:rPr>
              <a:t>complements</a:t>
            </a:r>
            <a:r>
              <a:rPr kumimoji="1" lang="zh-CN" altLang="en-US" sz="3200" b="1" dirty="0">
                <a:latin typeface="+mj-ea"/>
              </a:rPr>
              <a:t> </a:t>
            </a:r>
            <a:r>
              <a:rPr kumimoji="1" lang="en-US" altLang="zh-CN" sz="3200" b="1" dirty="0">
                <a:latin typeface="+mj-ea"/>
              </a:rPr>
              <a:t>with</a:t>
            </a:r>
            <a:r>
              <a:rPr kumimoji="1" lang="zh-CN" altLang="en-US" sz="3200" b="1" dirty="0">
                <a:latin typeface="+mj-ea"/>
              </a:rPr>
              <a:t> </a:t>
            </a:r>
            <a:r>
              <a:rPr kumimoji="1" lang="en-US" altLang="zh-CN" sz="3200" b="1" dirty="0">
                <a:latin typeface="+mj-ea"/>
              </a:rPr>
              <a:t>Verb+</a:t>
            </a:r>
            <a:r>
              <a:rPr kumimoji="1" lang="zh-CN" altLang="en-US" sz="3200" b="1" dirty="0">
                <a:latin typeface="+mj-ea"/>
              </a:rPr>
              <a:t>不下</a:t>
            </a:r>
            <a:endParaRPr kumimoji="1" lang="zh-CN" altLang="en-US" sz="3200" b="1" dirty="0">
              <a:latin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2655" y="178484"/>
            <a:ext cx="196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22900" y="5581650"/>
            <a:ext cx="5612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/>
              <a:t>这间房子</a:t>
            </a:r>
            <a:r>
              <a:rPr kumimoji="1" lang="zh-CN" altLang="en-US" sz="3200" dirty="0">
                <a:solidFill>
                  <a:srgbClr val="008000"/>
                </a:solidFill>
              </a:rPr>
              <a:t>住</a:t>
            </a:r>
            <a:r>
              <a:rPr kumimoji="1" lang="zh-CN" altLang="en-US" sz="3200" dirty="0">
                <a:solidFill>
                  <a:srgbClr val="FF0000"/>
                </a:solidFill>
              </a:rPr>
              <a:t>不下</a:t>
            </a:r>
            <a:r>
              <a:rPr kumimoji="1" lang="zh-CN" altLang="en-US" sz="3200" dirty="0"/>
              <a:t>两百个人。</a:t>
            </a:r>
            <a:endParaRPr kumimoji="1" lang="zh-CN" altLang="en-US" sz="3200" dirty="0"/>
          </a:p>
        </p:txBody>
      </p:sp>
      <p:sp>
        <p:nvSpPr>
          <p:cNvPr id="7" name="文本框 6"/>
          <p:cNvSpPr txBox="1"/>
          <p:nvPr/>
        </p:nvSpPr>
        <p:spPr>
          <a:xfrm>
            <a:off x="524443" y="5520390"/>
            <a:ext cx="4477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/>
              <a:t>这张床</a:t>
            </a:r>
            <a:r>
              <a:rPr kumimoji="1" lang="zh-CN" altLang="en-US" sz="3200" dirty="0">
                <a:solidFill>
                  <a:srgbClr val="008000"/>
                </a:solidFill>
              </a:rPr>
              <a:t>躺</a:t>
            </a:r>
            <a:r>
              <a:rPr kumimoji="1" lang="zh-CN" altLang="en-US" sz="3200" dirty="0">
                <a:solidFill>
                  <a:srgbClr val="FF0000"/>
                </a:solidFill>
              </a:rPr>
              <a:t>不下</a:t>
            </a:r>
            <a:r>
              <a:rPr kumimoji="1" lang="zh-CN" altLang="en-US" sz="3200" dirty="0"/>
              <a:t>五个人。</a:t>
            </a:r>
            <a:endParaRPr kumimoji="1" lang="zh-CN" altLang="en-US" sz="32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8951" b="89815" l="0" r="93957">
                        <a14:foregroundMark x1="0" y1="13272" x2="33528" y2="9259"/>
                        <a14:foregroundMark x1="4678" y1="48765" x2="52047" y2="89198"/>
                        <a14:foregroundMark x1="52047" y1="89198" x2="65692" y2="90432"/>
                        <a14:foregroundMark x1="65692" y1="90432" x2="87719" y2="72840"/>
                        <a14:foregroundMark x1="87719" y1="72840" x2="93957" y2="58642"/>
                        <a14:foregroundMark x1="93957" y1="58642" x2="91813" y2="487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876" y="1988935"/>
            <a:ext cx="3943314" cy="287300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318061" y="4166263"/>
            <a:ext cx="1104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/>
              <a:t>X5</a:t>
            </a:r>
            <a:endParaRPr kumimoji="1" lang="zh-CN" altLang="en-US" sz="40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383" y="1897139"/>
            <a:ext cx="4853974" cy="29657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078" y="3109432"/>
            <a:ext cx="1017046" cy="1801112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872210" y="4119769"/>
            <a:ext cx="1319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/>
              <a:t>X200</a:t>
            </a:r>
            <a:endParaRPr kumimoji="1" lang="zh-CN" altLang="en-US" sz="40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398" y="2913582"/>
            <a:ext cx="1017046" cy="1801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8141" y="501649"/>
            <a:ext cx="10312544" cy="848454"/>
          </a:xfrm>
        </p:spPr>
        <p:txBody>
          <a:bodyPr/>
          <a:lstStyle/>
          <a:p>
            <a:r>
              <a:rPr kumimoji="1" lang="en-US" altLang="zh-CN" sz="3200" b="1" dirty="0">
                <a:latin typeface="+mj-ea"/>
              </a:rPr>
              <a:t>Potential</a:t>
            </a:r>
            <a:r>
              <a:rPr kumimoji="1" lang="zh-CN" altLang="en-US" sz="3200" b="1" dirty="0">
                <a:latin typeface="+mj-ea"/>
              </a:rPr>
              <a:t> </a:t>
            </a:r>
            <a:r>
              <a:rPr kumimoji="1" lang="en-US" altLang="zh-CN" sz="3200" b="1" dirty="0">
                <a:latin typeface="+mj-ea"/>
              </a:rPr>
              <a:t>complements</a:t>
            </a:r>
            <a:r>
              <a:rPr kumimoji="1" lang="zh-CN" altLang="en-US" sz="3200" b="1" dirty="0">
                <a:latin typeface="+mj-ea"/>
              </a:rPr>
              <a:t> </a:t>
            </a:r>
            <a:r>
              <a:rPr kumimoji="1" lang="en-US" altLang="zh-CN" sz="3200" b="1" dirty="0">
                <a:latin typeface="+mj-ea"/>
              </a:rPr>
              <a:t>with</a:t>
            </a:r>
            <a:r>
              <a:rPr kumimoji="1" lang="zh-CN" altLang="en-US" sz="3200" b="1" dirty="0">
                <a:latin typeface="+mj-ea"/>
              </a:rPr>
              <a:t> </a:t>
            </a:r>
            <a:r>
              <a:rPr kumimoji="1" lang="en-US" altLang="zh-CN" sz="3200" b="1" dirty="0">
                <a:latin typeface="+mj-ea"/>
              </a:rPr>
              <a:t>Verb+</a:t>
            </a:r>
            <a:r>
              <a:rPr kumimoji="1" lang="zh-CN" altLang="en-US" sz="3200" b="1" dirty="0">
                <a:latin typeface="+mj-ea"/>
              </a:rPr>
              <a:t>不下</a:t>
            </a:r>
            <a:endParaRPr kumimoji="1" lang="zh-CN" altLang="en-US" sz="3200" b="1" dirty="0">
              <a:latin typeface="+mj-ea"/>
            </a:endParaRPr>
          </a:p>
        </p:txBody>
      </p:sp>
      <p:pic>
        <p:nvPicPr>
          <p:cNvPr id="13" name="内容占位符 12" descr="图片包含 盘子, 美食, 餐桌, 室内&#10;&#10;描述已自动生成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277" y="2362049"/>
            <a:ext cx="4552499" cy="2845312"/>
          </a:xfrm>
        </p:spPr>
      </p:pic>
      <p:sp>
        <p:nvSpPr>
          <p:cNvPr id="5" name="文本框 4"/>
          <p:cNvSpPr txBox="1"/>
          <p:nvPr/>
        </p:nvSpPr>
        <p:spPr>
          <a:xfrm>
            <a:off x="572655" y="178484"/>
            <a:ext cx="196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76350" y="5711181"/>
            <a:ext cx="4681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/>
              <a:t>我</a:t>
            </a:r>
            <a:r>
              <a:rPr kumimoji="1" lang="zh-CN" altLang="en-US" sz="3200" dirty="0">
                <a:solidFill>
                  <a:srgbClr val="008000"/>
                </a:solidFill>
              </a:rPr>
              <a:t>吃</a:t>
            </a:r>
            <a:r>
              <a:rPr kumimoji="1" lang="zh-CN" altLang="en-US" sz="3200" dirty="0">
                <a:solidFill>
                  <a:srgbClr val="FF0000"/>
                </a:solidFill>
              </a:rPr>
              <a:t>不下</a:t>
            </a:r>
            <a:r>
              <a:rPr kumimoji="1" lang="zh-CN" altLang="en-US" sz="3200" dirty="0"/>
              <a:t>十五盘糖醋鱼</a:t>
            </a:r>
            <a:r>
              <a:rPr kumimoji="1" lang="zh-CN" altLang="en-US" sz="2800" dirty="0"/>
              <a:t>。</a:t>
            </a:r>
            <a:endParaRPr kumimoji="1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760939" y="5674237"/>
            <a:ext cx="4681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/>
              <a:t>这张纸</a:t>
            </a:r>
            <a:r>
              <a:rPr kumimoji="1" lang="zh-CN" altLang="en-US" sz="3200" dirty="0">
                <a:solidFill>
                  <a:srgbClr val="008000"/>
                </a:solidFill>
              </a:rPr>
              <a:t>写</a:t>
            </a:r>
            <a:r>
              <a:rPr kumimoji="1" lang="zh-CN" altLang="en-US" sz="3200" dirty="0">
                <a:solidFill>
                  <a:srgbClr val="FF0000"/>
                </a:solidFill>
              </a:rPr>
              <a:t>不下</a:t>
            </a:r>
            <a:r>
              <a:rPr kumimoji="1" lang="zh-CN" altLang="en-US" sz="3200" dirty="0"/>
              <a:t>八百个字。</a:t>
            </a:r>
            <a:endParaRPr kumimoji="1" lang="zh-CN" altLang="en-US" sz="32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338" y="4161825"/>
            <a:ext cx="994796" cy="12235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11" y="1524245"/>
            <a:ext cx="2892110" cy="394175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30619" y="4717045"/>
            <a:ext cx="1644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/>
              <a:t>X800</a:t>
            </a:r>
            <a:endParaRPr kumimoji="1" lang="zh-CN" altLang="en-US" sz="4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10745964" y="4578754"/>
            <a:ext cx="1247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/>
              <a:t>X15</a:t>
            </a:r>
            <a:endParaRPr kumimoji="1" lang="zh-CN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97587" y="5674237"/>
            <a:ext cx="4681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/>
              <a:t>这把椅子</a:t>
            </a:r>
            <a:r>
              <a:rPr kumimoji="1" lang="zh-CN" altLang="en-US" sz="3200" dirty="0">
                <a:solidFill>
                  <a:srgbClr val="008000"/>
                </a:solidFill>
              </a:rPr>
              <a:t>坐</a:t>
            </a:r>
            <a:r>
              <a:rPr kumimoji="1" lang="zh-CN" altLang="en-US" sz="3200" dirty="0">
                <a:solidFill>
                  <a:srgbClr val="FF0000"/>
                </a:solidFill>
              </a:rPr>
              <a:t>不下</a:t>
            </a:r>
            <a:r>
              <a:rPr kumimoji="1" lang="zh-CN" altLang="en-US" sz="3200" dirty="0"/>
              <a:t>十个人</a:t>
            </a:r>
            <a:r>
              <a:rPr kumimoji="1" lang="zh-CN" altLang="en-US" sz="2800" dirty="0"/>
              <a:t>。</a:t>
            </a:r>
            <a:endParaRPr kumimoji="1" lang="zh-CN" altLang="en-US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6653259" y="5757365"/>
            <a:ext cx="5125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/>
              <a:t>这个书架</a:t>
            </a:r>
            <a:r>
              <a:rPr kumimoji="1" lang="zh-CN" altLang="en-US" sz="3200" dirty="0">
                <a:solidFill>
                  <a:srgbClr val="008000"/>
                </a:solidFill>
              </a:rPr>
              <a:t>放</a:t>
            </a:r>
            <a:r>
              <a:rPr kumimoji="1" lang="zh-CN" altLang="en-US" sz="3200" dirty="0">
                <a:solidFill>
                  <a:srgbClr val="FF0000"/>
                </a:solidFill>
              </a:rPr>
              <a:t>不下</a:t>
            </a:r>
            <a:r>
              <a:rPr kumimoji="1" lang="zh-CN" altLang="en-US" sz="3200" dirty="0"/>
              <a:t>四百本书。</a:t>
            </a:r>
            <a:endParaRPr kumimoji="1" lang="zh-CN" altLang="en-US" sz="32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584" b="98643" l="5242" r="89113">
                        <a14:foregroundMark x1="4032" y1="7692" x2="38170" y2="3683"/>
                        <a14:foregroundMark x1="58853" y1="3806" x2="62903" y2="7014"/>
                        <a14:foregroundMark x1="5242" y1="87330" x2="5242" y2="87330"/>
                        <a14:foregroundMark x1="34274" y1="92308" x2="34274" y2="92308"/>
                        <a14:foregroundMark x1="87500" y1="80543" x2="87500" y2="80543"/>
                        <a14:foregroundMark x1="34274" y1="98643" x2="34274" y2="98643"/>
                        <a14:foregroundMark x1="22581" y1="56109" x2="22581" y2="56109"/>
                        <a14:backgroundMark x1="40323" y1="1810" x2="60887" y2="2036"/>
                        <a14:backgroundMark x1="58871" y1="3167" x2="58871" y2="3167"/>
                        <a14:backgroundMark x1="20565" y1="56561" x2="20565" y2="56561"/>
                        <a14:backgroundMark x1="20565" y1="57014" x2="20565" y2="57014"/>
                        <a14:backgroundMark x1="20565" y1="56561" x2="20565" y2="565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796" y="1555569"/>
            <a:ext cx="2071618" cy="36921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890" y="3416017"/>
            <a:ext cx="1017046" cy="180111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925027" y="4502257"/>
            <a:ext cx="1104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/>
              <a:t>X10</a:t>
            </a:r>
            <a:endParaRPr kumimoji="1" lang="zh-CN" altLang="en-US" sz="40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41" b="98005" l="3101" r="89535">
                        <a14:foregroundMark x1="28682" y1="11721" x2="58527" y2="5985"/>
                        <a14:foregroundMark x1="37209" y1="10474" x2="26744" y2="22195"/>
                        <a14:foregroundMark x1="26744" y1="22195" x2="7752" y2="32668"/>
                        <a14:foregroundMark x1="87984" y1="37656" x2="84884" y2="50125"/>
                        <a14:foregroundMark x1="84884" y1="50125" x2="62403" y2="72070"/>
                        <a14:foregroundMark x1="62403" y1="72070" x2="43411" y2="69576"/>
                        <a14:foregroundMark x1="43411" y1="69576" x2="24419" y2="47132"/>
                        <a14:foregroundMark x1="24419" y1="47132" x2="41085" y2="29925"/>
                        <a14:foregroundMark x1="41085" y1="29925" x2="60078" y2="21446"/>
                        <a14:foregroundMark x1="60078" y1="21446" x2="75194" y2="20698"/>
                        <a14:foregroundMark x1="65116" y1="58105" x2="55426" y2="44888"/>
                        <a14:foregroundMark x1="55426" y1="44888" x2="60853" y2="30673"/>
                        <a14:foregroundMark x1="60853" y1="30673" x2="74806" y2="21945"/>
                        <a14:foregroundMark x1="74806" y1="21945" x2="77907" y2="21696"/>
                        <a14:foregroundMark x1="53101" y1="26933" x2="47674" y2="38903"/>
                        <a14:foregroundMark x1="47674" y1="38903" x2="26744" y2="61845"/>
                        <a14:foregroundMark x1="26744" y1="61845" x2="29457" y2="66085"/>
                        <a14:foregroundMark x1="25194" y1="58603" x2="22481" y2="51122"/>
                        <a14:foregroundMark x1="43411" y1="73566" x2="44961" y2="86035"/>
                        <a14:foregroundMark x1="44961" y1="86035" x2="50775" y2="96509"/>
                        <a14:foregroundMark x1="55039" y1="77057" x2="87984" y2="55362"/>
                        <a14:foregroundMark x1="5039" y1="46633" x2="12791" y2="58105"/>
                        <a14:foregroundMark x1="12791" y1="58105" x2="40698" y2="73566"/>
                        <a14:foregroundMark x1="9690" y1="21945" x2="40310" y2="4988"/>
                        <a14:foregroundMark x1="40310" y1="4988" x2="56202" y2="3741"/>
                        <a14:foregroundMark x1="3488" y1="50374" x2="15504" y2="60599"/>
                        <a14:foregroundMark x1="15504" y1="60599" x2="44574" y2="77057"/>
                        <a14:foregroundMark x1="44574" y1="77057" x2="44574" y2="77057"/>
                        <a14:foregroundMark x1="3488" y1="33416" x2="10853" y2="39152"/>
                        <a14:foregroundMark x1="775" y1="33416" x2="6202" y2="21696"/>
                        <a14:foregroundMark x1="6202" y1="21696" x2="34496" y2="3491"/>
                        <a14:foregroundMark x1="34496" y1="3491" x2="55426" y2="3741"/>
                        <a14:foregroundMark x1="55426" y1="3741" x2="88760" y2="17456"/>
                        <a14:foregroundMark x1="88760" y1="17456" x2="94186" y2="55112"/>
                        <a14:foregroundMark x1="94186" y1="55112" x2="55814" y2="85786"/>
                        <a14:foregroundMark x1="55814" y1="85786" x2="58527" y2="980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2694" y="1239259"/>
            <a:ext cx="2490422" cy="387077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7035" y="3730100"/>
            <a:ext cx="1619660" cy="140941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814806" y="4333368"/>
            <a:ext cx="1377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/>
              <a:t>X400</a:t>
            </a:r>
            <a:endParaRPr kumimoji="1" lang="zh-CN" altLang="en-US" sz="4000" dirty="0"/>
          </a:p>
        </p:txBody>
      </p:sp>
      <p:sp>
        <p:nvSpPr>
          <p:cNvPr id="12" name="标题 1"/>
          <p:cNvSpPr txBox="1"/>
          <p:nvPr/>
        </p:nvSpPr>
        <p:spPr bwMode="auto">
          <a:xfrm>
            <a:off x="938141" y="501649"/>
            <a:ext cx="10312544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en-US" altLang="zh-CN" sz="3200" b="1">
                <a:latin typeface="+mj-ea"/>
              </a:rPr>
              <a:t>Potential</a:t>
            </a:r>
            <a:r>
              <a:rPr kumimoji="1" lang="zh-CN" altLang="en-US" sz="3200" b="1">
                <a:latin typeface="+mj-ea"/>
              </a:rPr>
              <a:t> </a:t>
            </a:r>
            <a:r>
              <a:rPr kumimoji="1" lang="en-US" altLang="zh-CN" sz="3200" b="1">
                <a:latin typeface="+mj-ea"/>
              </a:rPr>
              <a:t>complements</a:t>
            </a:r>
            <a:r>
              <a:rPr kumimoji="1" lang="zh-CN" altLang="en-US" sz="3200" b="1">
                <a:latin typeface="+mj-ea"/>
              </a:rPr>
              <a:t> </a:t>
            </a:r>
            <a:r>
              <a:rPr kumimoji="1" lang="en-US" altLang="zh-CN" sz="3200" b="1">
                <a:latin typeface="+mj-ea"/>
              </a:rPr>
              <a:t>with</a:t>
            </a:r>
            <a:r>
              <a:rPr kumimoji="1" lang="zh-CN" altLang="en-US" sz="3200" b="1">
                <a:latin typeface="+mj-ea"/>
              </a:rPr>
              <a:t> </a:t>
            </a:r>
            <a:r>
              <a:rPr kumimoji="1" lang="en-US" altLang="zh-CN" sz="3200" b="1">
                <a:latin typeface="+mj-ea"/>
              </a:rPr>
              <a:t>Verb+</a:t>
            </a:r>
            <a:r>
              <a:rPr kumimoji="1" lang="zh-CN" altLang="en-US" sz="3200" b="1">
                <a:latin typeface="+mj-ea"/>
              </a:rPr>
              <a:t>不下</a:t>
            </a:r>
            <a:endParaRPr kumimoji="1" lang="zh-CN" altLang="en-US" sz="3200" b="1" dirty="0">
              <a:latin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2655" y="178484"/>
            <a:ext cx="196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 descr="图片包含 餐桌, 就坐, 美食, 室内&#10;&#10;描述已自动生成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6617" r="59554">
                        <a14:foregroundMark x1="21600" y1="88589" x2="37800" y2="89189"/>
                        <a14:foregroundMark x1="37800" y1="89189" x2="38800" y2="89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85" t="18856" r="51406" b="6179"/>
          <a:stretch>
            <a:fillRect/>
          </a:stretch>
        </p:blipFill>
        <p:spPr>
          <a:xfrm>
            <a:off x="1553526" y="1673268"/>
            <a:ext cx="2133601" cy="3227094"/>
          </a:xfrm>
        </p:spPr>
      </p:pic>
      <p:sp>
        <p:nvSpPr>
          <p:cNvPr id="4" name="标题 1"/>
          <p:cNvSpPr txBox="1"/>
          <p:nvPr/>
        </p:nvSpPr>
        <p:spPr bwMode="auto">
          <a:xfrm>
            <a:off x="938141" y="704849"/>
            <a:ext cx="10312544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en-US" altLang="zh-CN" sz="3200" b="1">
                <a:latin typeface="+mj-ea"/>
              </a:rPr>
              <a:t>Potential</a:t>
            </a:r>
            <a:r>
              <a:rPr kumimoji="1" lang="zh-CN" altLang="en-US" sz="3200" b="1">
                <a:latin typeface="+mj-ea"/>
              </a:rPr>
              <a:t> </a:t>
            </a:r>
            <a:r>
              <a:rPr kumimoji="1" lang="en-US" altLang="zh-CN" sz="3200" b="1">
                <a:latin typeface="+mj-ea"/>
              </a:rPr>
              <a:t>complements</a:t>
            </a:r>
            <a:r>
              <a:rPr kumimoji="1" lang="zh-CN" altLang="en-US" sz="3200" b="1">
                <a:latin typeface="+mj-ea"/>
              </a:rPr>
              <a:t> </a:t>
            </a:r>
            <a:r>
              <a:rPr kumimoji="1" lang="en-US" altLang="zh-CN" sz="3200" b="1">
                <a:latin typeface="+mj-ea"/>
              </a:rPr>
              <a:t>with</a:t>
            </a:r>
            <a:r>
              <a:rPr kumimoji="1" lang="zh-CN" altLang="en-US" sz="3200" b="1">
                <a:latin typeface="+mj-ea"/>
              </a:rPr>
              <a:t> </a:t>
            </a:r>
            <a:r>
              <a:rPr kumimoji="1" lang="en-US" altLang="zh-CN" sz="3200" b="1">
                <a:latin typeface="+mj-ea"/>
              </a:rPr>
              <a:t>Verb+</a:t>
            </a:r>
            <a:r>
              <a:rPr kumimoji="1" lang="zh-CN" altLang="en-US" sz="3200" b="1">
                <a:latin typeface="+mj-ea"/>
              </a:rPr>
              <a:t>不下</a:t>
            </a:r>
            <a:endParaRPr kumimoji="1" lang="zh-CN" altLang="en-US" sz="3200" b="1" dirty="0">
              <a:latin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7755" y="178484"/>
            <a:ext cx="196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20873" y="3884587"/>
            <a:ext cx="1619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5400" dirty="0"/>
              <a:t>X30</a:t>
            </a:r>
            <a:endParaRPr kumimoji="1" lang="zh-CN" altLang="en-US" sz="5400" dirty="0"/>
          </a:p>
        </p:txBody>
      </p:sp>
      <p:sp>
        <p:nvSpPr>
          <p:cNvPr id="9" name="文本框 8"/>
          <p:cNvSpPr txBox="1"/>
          <p:nvPr/>
        </p:nvSpPr>
        <p:spPr>
          <a:xfrm>
            <a:off x="458213" y="5638801"/>
            <a:ext cx="4518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/>
              <a:t>我</a:t>
            </a:r>
            <a:r>
              <a:rPr kumimoji="1" lang="zh-CN" altLang="en-US" sz="3200" dirty="0">
                <a:solidFill>
                  <a:srgbClr val="00B050"/>
                </a:solidFill>
              </a:rPr>
              <a:t>喝</a:t>
            </a:r>
            <a:r>
              <a:rPr kumimoji="1" lang="zh-CN" altLang="en-US" sz="3200" dirty="0">
                <a:solidFill>
                  <a:srgbClr val="FF0000"/>
                </a:solidFill>
              </a:rPr>
              <a:t>不下</a:t>
            </a:r>
            <a:r>
              <a:rPr kumimoji="1" lang="zh-CN" altLang="en-US" sz="3200" dirty="0"/>
              <a:t>三十杯冰茶。</a:t>
            </a:r>
            <a:endParaRPr kumimoji="1" lang="zh-CN" altLang="en-US" sz="3200" dirty="0"/>
          </a:p>
        </p:txBody>
      </p:sp>
      <p:pic>
        <p:nvPicPr>
          <p:cNvPr id="11" name="图片 10" descr="图片包含 生活, 沙发, 室内, 墙壁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20" y="1673268"/>
            <a:ext cx="5031509" cy="33509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995289" y="4100923"/>
            <a:ext cx="1619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5400" dirty="0"/>
              <a:t>X</a:t>
            </a:r>
            <a:r>
              <a:rPr kumimoji="1" lang="zh-CN" altLang="en-US" sz="5400" dirty="0"/>
              <a:t> </a:t>
            </a:r>
            <a:r>
              <a:rPr kumimoji="1" lang="en-US" altLang="zh-CN" sz="5400" dirty="0"/>
              <a:t>8</a:t>
            </a:r>
            <a:endParaRPr kumimoji="1" lang="zh-CN" altLang="en-US" sz="5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6094413" y="5638801"/>
            <a:ext cx="4821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200" dirty="0"/>
              <a:t>这个沙发</a:t>
            </a:r>
            <a:r>
              <a:rPr kumimoji="1" lang="zh-CN" altLang="en-US" sz="3200" dirty="0">
                <a:solidFill>
                  <a:srgbClr val="00B050"/>
                </a:solidFill>
              </a:rPr>
              <a:t>坐</a:t>
            </a:r>
            <a:r>
              <a:rPr kumimoji="1" lang="zh-CN" altLang="en-US" sz="3200" dirty="0">
                <a:solidFill>
                  <a:srgbClr val="FF0000"/>
                </a:solidFill>
              </a:rPr>
              <a:t>不下</a:t>
            </a:r>
            <a:r>
              <a:rPr kumimoji="1" lang="zh-CN" altLang="en-US" sz="3200" dirty="0"/>
              <a:t>八个人。</a:t>
            </a:r>
            <a:endParaRPr kumimoji="1" lang="zh-CN" altLang="en-US" sz="3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0745" y="2447642"/>
            <a:ext cx="1017046" cy="1801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51775" y="450899"/>
            <a:ext cx="196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374" y="3077043"/>
            <a:ext cx="7009318" cy="3506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ja-JP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例（</a:t>
            </a: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Example</a:t>
            </a:r>
            <a:r>
              <a:rPr lang="zh-CN" altLang="ja-JP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）：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：你的房间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住得下</a:t>
            </a:r>
            <a:r>
              <a:rPr lang="zh-CN" altLang="en-US" sz="3200" b="1" u="sng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十个人吗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？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：我的房间</a:t>
            </a:r>
            <a:r>
              <a:rPr lang="zh-CN" altLang="en-US" sz="32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住不下</a:t>
            </a:r>
            <a:r>
              <a:rPr lang="zh-CN" altLang="en-US" sz="3200" b="1" u="sng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十个人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。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A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：那你的房间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住得下</a:t>
            </a:r>
            <a:r>
              <a:rPr lang="zh-CN" altLang="en-US" sz="3200" b="1" u="sng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多少</a:t>
            </a:r>
            <a:r>
              <a:rPr lang="en-US" altLang="zh-CN" sz="3200" b="1" u="sng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/</a:t>
            </a:r>
            <a:r>
              <a:rPr lang="zh-CN" altLang="en-US" sz="3200" b="1" u="sng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几个人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？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B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：我的房间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住得下</a:t>
            </a:r>
            <a:r>
              <a:rPr lang="zh-CN" altLang="en-US" sz="3200" b="1" u="sng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两个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sym typeface="+mn-ea"/>
              </a:rPr>
              <a:t>人。</a:t>
            </a:r>
            <a:endParaRPr lang="en-US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52545" y="1398018"/>
            <a:ext cx="5566707" cy="36433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15048" y="1952923"/>
            <a:ext cx="490450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/>
              <a:t>房间</a:t>
            </a:r>
            <a:r>
              <a:rPr kumimoji="1" lang="en-US" altLang="zh-CN" sz="2800" b="1" dirty="0"/>
              <a:t> </a:t>
            </a:r>
            <a:r>
              <a:rPr kumimoji="1" lang="zh-CN" altLang="en-US" sz="2800" b="1" dirty="0"/>
              <a:t>住</a:t>
            </a:r>
            <a:r>
              <a:rPr kumimoji="1" lang="en-US" altLang="zh-CN" sz="2800" b="1" dirty="0"/>
              <a:t> 10</a:t>
            </a:r>
            <a:r>
              <a:rPr kumimoji="1" lang="zh-CN" altLang="en-US" sz="2800" b="1" dirty="0"/>
              <a:t>个人</a:t>
            </a:r>
            <a:r>
              <a:rPr kumimoji="1" lang="en-US" altLang="zh-CN" sz="3600" b="1" dirty="0">
                <a:solidFill>
                  <a:srgbClr val="FF0000"/>
                </a:solidFill>
              </a:rPr>
              <a:t>×</a:t>
            </a:r>
            <a:r>
              <a:rPr kumimoji="1" lang="en-US" altLang="en-US" sz="2800" b="1" dirty="0"/>
              <a:t>/2</a:t>
            </a:r>
            <a:r>
              <a:rPr kumimoji="1" lang="zh-CN" altLang="en-US" sz="2800" b="1" dirty="0"/>
              <a:t>个人</a:t>
            </a:r>
            <a:r>
              <a:rPr kumimoji="1" lang="en-US" altLang="zh-CN" sz="3600" b="1" dirty="0">
                <a:solidFill>
                  <a:srgbClr val="FF0000"/>
                </a:solidFill>
              </a:rPr>
              <a:t>√ </a:t>
            </a:r>
            <a:endParaRPr kumimoji="1" lang="zh-CN" altLang="en-US" sz="2800" b="1" dirty="0"/>
          </a:p>
        </p:txBody>
      </p:sp>
      <p:sp>
        <p:nvSpPr>
          <p:cNvPr id="11" name="文本框 4"/>
          <p:cNvSpPr txBox="1"/>
          <p:nvPr/>
        </p:nvSpPr>
        <p:spPr>
          <a:xfrm>
            <a:off x="5794093" y="422304"/>
            <a:ext cx="5713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000" b="1" dirty="0">
                <a:latin typeface="+mj-ea"/>
                <a:ea typeface="+mj-ea"/>
              </a:rPr>
              <a:t>对话练习</a:t>
            </a:r>
            <a:r>
              <a:rPr lang="zh-CN" altLang="en-US" sz="40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2800" b="1" dirty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2800" b="1" i="1" dirty="0" err="1">
                <a:latin typeface="Calibri" panose="020F0502020204030204" pitchFamily="34" charset="0"/>
                <a:ea typeface="+mj-ea"/>
                <a:sym typeface="+mn-ea"/>
              </a:rPr>
              <a:t>Pairwork</a:t>
            </a:r>
            <a:r>
              <a:rPr lang="en-US" altLang="zh-CN" sz="2800" b="1" i="1" dirty="0">
                <a:latin typeface="Calibri" panose="020F0502020204030204" pitchFamily="34" charset="0"/>
                <a:ea typeface="+mj-ea"/>
                <a:sym typeface="+mn-ea"/>
              </a:rPr>
              <a:t> 2</a:t>
            </a:r>
            <a:endParaRPr lang="en-US" altLang="zh-CN" sz="2800" b="1" i="1" dirty="0">
              <a:latin typeface="Calibri" panose="020F0502020204030204" pitchFamily="34" charset="0"/>
              <a:ea typeface="+mj-ea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3350" y="1564005"/>
            <a:ext cx="3052445" cy="372935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36980" y="5647690"/>
            <a:ext cx="3461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他在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________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26360" y="5596890"/>
            <a:ext cx="1042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做饭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355" y="1927860"/>
            <a:ext cx="4756785" cy="300291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037580" y="5647690"/>
            <a:ext cx="4965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他在看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上的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________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237980" y="5571490"/>
            <a:ext cx="1042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广告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280910" y="5584190"/>
            <a:ext cx="1042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报纸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 bwMode="auto">
          <a:xfrm>
            <a:off x="938141" y="615949"/>
            <a:ext cx="10312544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en-US" altLang="zh-CN" sz="3200" b="1">
                <a:latin typeface="+mj-ea"/>
              </a:rPr>
              <a:t>Potential</a:t>
            </a:r>
            <a:r>
              <a:rPr kumimoji="1" lang="zh-CN" altLang="en-US" sz="3200" b="1">
                <a:latin typeface="+mj-ea"/>
              </a:rPr>
              <a:t> </a:t>
            </a:r>
            <a:r>
              <a:rPr kumimoji="1" lang="en-US" altLang="zh-CN" sz="3200" b="1">
                <a:latin typeface="+mj-ea"/>
              </a:rPr>
              <a:t>complements</a:t>
            </a:r>
            <a:r>
              <a:rPr kumimoji="1" lang="zh-CN" altLang="en-US" sz="3200" b="1">
                <a:latin typeface="+mj-ea"/>
              </a:rPr>
              <a:t> </a:t>
            </a:r>
            <a:r>
              <a:rPr kumimoji="1" lang="en-US" altLang="zh-CN" sz="3200" b="1">
                <a:latin typeface="+mj-ea"/>
              </a:rPr>
              <a:t>with</a:t>
            </a:r>
            <a:r>
              <a:rPr kumimoji="1" lang="zh-CN" altLang="en-US" sz="3200" b="1">
                <a:latin typeface="+mj-ea"/>
              </a:rPr>
              <a:t> </a:t>
            </a:r>
            <a:r>
              <a:rPr kumimoji="1" lang="en-US" altLang="zh-CN" sz="3200" b="1">
                <a:latin typeface="+mj-ea"/>
              </a:rPr>
              <a:t>Verb+</a:t>
            </a:r>
            <a:r>
              <a:rPr kumimoji="1" lang="zh-CN" altLang="en-US" sz="3200" b="1">
                <a:latin typeface="+mj-ea"/>
              </a:rPr>
              <a:t>不下</a:t>
            </a:r>
            <a:endParaRPr kumimoji="1" lang="zh-CN" altLang="en-US" sz="3200" b="1" dirty="0">
              <a:latin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2680" y="203884"/>
            <a:ext cx="196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8682" y="2094472"/>
            <a:ext cx="530425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/>
              <a:t>①  </a:t>
            </a:r>
            <a:r>
              <a:rPr kumimoji="1" lang="zh-CN" altLang="en-US" sz="3200" dirty="0"/>
              <a:t>客厅</a:t>
            </a:r>
            <a:r>
              <a:rPr kumimoji="1" lang="en-US" altLang="zh-CN" sz="3200" dirty="0"/>
              <a:t> </a:t>
            </a:r>
            <a:r>
              <a:rPr kumimoji="1" lang="zh-CN" altLang="en-US" sz="3200" dirty="0"/>
              <a:t>放</a:t>
            </a:r>
            <a:r>
              <a:rPr kumimoji="1" lang="en-US" altLang="zh-CN" sz="3200" dirty="0"/>
              <a:t> </a:t>
            </a:r>
            <a:r>
              <a:rPr kumimoji="1" lang="zh-CN" altLang="zh-CN" sz="3200" dirty="0"/>
              <a:t>2</a:t>
            </a:r>
            <a:r>
              <a:rPr kumimoji="1" lang="en-US" altLang="zh-CN" sz="3200" dirty="0"/>
              <a:t>0</a:t>
            </a:r>
            <a:r>
              <a:rPr kumimoji="1" lang="en-US" altLang="zh-CN" sz="3200" dirty="0">
                <a:solidFill>
                  <a:srgbClr val="FF0000"/>
                </a:solidFill>
              </a:rPr>
              <a:t>×</a:t>
            </a:r>
            <a:r>
              <a:rPr kumimoji="1" lang="en-US" altLang="en-US" sz="3200" dirty="0"/>
              <a:t>/</a:t>
            </a:r>
            <a:r>
              <a:rPr kumimoji="1" lang="en-US" altLang="zh-CN" sz="3200" dirty="0"/>
              <a:t>1</a:t>
            </a:r>
            <a:r>
              <a:rPr kumimoji="1" lang="en-US" altLang="zh-CN" sz="3200" dirty="0">
                <a:solidFill>
                  <a:srgbClr val="FF0000"/>
                </a:solidFill>
              </a:rPr>
              <a:t>√  </a:t>
            </a:r>
            <a:r>
              <a:rPr kumimoji="1" lang="zh-CN" altLang="en-US" sz="3200" dirty="0"/>
              <a:t>沙发</a:t>
            </a:r>
            <a:endParaRPr kumimoji="1"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17494" y="2094266"/>
            <a:ext cx="521360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/>
              <a:t>②  </a:t>
            </a:r>
            <a:r>
              <a:rPr kumimoji="1" lang="zh-CN" altLang="en-US" sz="3200" dirty="0"/>
              <a:t>教室</a:t>
            </a:r>
            <a:r>
              <a:rPr kumimoji="1" lang="en-US" altLang="zh-CN" sz="3200" dirty="0"/>
              <a:t> </a:t>
            </a:r>
            <a:r>
              <a:rPr kumimoji="1" lang="zh-CN" altLang="en-US" sz="3200" dirty="0"/>
              <a:t>坐 </a:t>
            </a:r>
            <a:r>
              <a:rPr kumimoji="1" lang="zh-CN" altLang="zh-CN" sz="3200" dirty="0"/>
              <a:t>3</a:t>
            </a:r>
            <a:r>
              <a:rPr kumimoji="1" lang="en-US" altLang="zh-CN" sz="3200" dirty="0"/>
              <a:t>00</a:t>
            </a:r>
            <a:r>
              <a:rPr kumimoji="1" lang="en-US" altLang="zh-CN" sz="3200" dirty="0">
                <a:solidFill>
                  <a:srgbClr val="FF0000"/>
                </a:solidFill>
              </a:rPr>
              <a:t>×</a:t>
            </a:r>
            <a:r>
              <a:rPr kumimoji="1" lang="en-US" altLang="en-US" sz="3200" dirty="0"/>
              <a:t>/</a:t>
            </a:r>
            <a:r>
              <a:rPr kumimoji="1" lang="zh-CN" altLang="zh-CN" sz="3200" dirty="0"/>
              <a:t>3</a:t>
            </a:r>
            <a:r>
              <a:rPr kumimoji="1" lang="en-US" altLang="zh-CN" sz="3200" dirty="0"/>
              <a:t>5</a:t>
            </a:r>
            <a:r>
              <a:rPr kumimoji="1" lang="en-US" altLang="zh-CN" sz="3200" dirty="0">
                <a:solidFill>
                  <a:srgbClr val="FF0000"/>
                </a:solidFill>
              </a:rPr>
              <a:t>√  </a:t>
            </a:r>
            <a:r>
              <a:rPr kumimoji="1" lang="zh-CN" altLang="en-US" sz="3200" dirty="0"/>
              <a:t>学生</a:t>
            </a:r>
            <a:endParaRPr kumimoji="1" lang="zh-CN" altLang="en-US" sz="32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655" y="2920183"/>
            <a:ext cx="5370723" cy="350225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953100" y="1370665"/>
            <a:ext cx="2687078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V + </a:t>
            </a:r>
            <a:r>
              <a:rPr kumimoji="1" lang="zh-CN" altLang="en-US" sz="3200" dirty="0"/>
              <a:t>得下</a:t>
            </a:r>
            <a:r>
              <a:rPr kumimoji="1" lang="en-US" altLang="zh-CN" sz="3200" dirty="0"/>
              <a:t>/</a:t>
            </a:r>
            <a:r>
              <a:rPr kumimoji="1" lang="zh-CN" altLang="en-US" sz="3200" dirty="0"/>
              <a:t>不下</a:t>
            </a:r>
            <a:endParaRPr kumimoji="1" lang="zh-CN" altLang="en-US" sz="32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884" y="2904093"/>
            <a:ext cx="4942599" cy="35686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746" y="4250529"/>
            <a:ext cx="1178267" cy="260117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 bwMode="auto">
          <a:xfrm>
            <a:off x="939728" y="439942"/>
            <a:ext cx="10312544" cy="84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defTabSz="914400"/>
            <a:r>
              <a:rPr kumimoji="1" lang="en-US" altLang="zh-CN" sz="3200" b="1" dirty="0">
                <a:latin typeface="+mj-ea"/>
              </a:rPr>
              <a:t>Potential</a:t>
            </a:r>
            <a:r>
              <a:rPr kumimoji="1" lang="zh-CN" altLang="en-US" sz="3200" b="1" dirty="0">
                <a:latin typeface="+mj-ea"/>
              </a:rPr>
              <a:t> </a:t>
            </a:r>
            <a:r>
              <a:rPr kumimoji="1" lang="en-US" altLang="zh-CN" sz="3200" b="1" dirty="0">
                <a:latin typeface="+mj-ea"/>
              </a:rPr>
              <a:t>complements</a:t>
            </a:r>
            <a:r>
              <a:rPr kumimoji="1" lang="zh-CN" altLang="en-US" sz="3200" b="1" dirty="0">
                <a:latin typeface="+mj-ea"/>
              </a:rPr>
              <a:t> </a:t>
            </a:r>
            <a:r>
              <a:rPr kumimoji="1" lang="en-US" altLang="zh-CN" sz="3200" b="1" dirty="0">
                <a:latin typeface="+mj-ea"/>
              </a:rPr>
              <a:t>with</a:t>
            </a:r>
            <a:r>
              <a:rPr kumimoji="1" lang="zh-CN" altLang="en-US" sz="3200" b="1" dirty="0">
                <a:latin typeface="+mj-ea"/>
              </a:rPr>
              <a:t> </a:t>
            </a:r>
            <a:r>
              <a:rPr kumimoji="1" lang="en-US" altLang="zh-CN" sz="3200" b="1" dirty="0">
                <a:latin typeface="+mj-ea"/>
              </a:rPr>
              <a:t>Verb+</a:t>
            </a:r>
            <a:r>
              <a:rPr kumimoji="1" lang="zh-CN" altLang="en-US" sz="3200" b="1" dirty="0">
                <a:latin typeface="+mj-ea"/>
              </a:rPr>
              <a:t>不下</a:t>
            </a:r>
            <a:endParaRPr kumimoji="1" lang="zh-CN" altLang="en-US" sz="3200" b="1" dirty="0">
              <a:latin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2655" y="178484"/>
            <a:ext cx="196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rgbClr val="002060"/>
                </a:solidFill>
              </a:rPr>
              <a:t>语法</a:t>
            </a:r>
            <a:endParaRPr kumimoji="1" lang="zh-CN" altLang="en-US" sz="3600" dirty="0">
              <a:solidFill>
                <a:srgbClr val="00206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9582" y="1873732"/>
            <a:ext cx="435002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/>
              <a:t>③ </a:t>
            </a:r>
            <a:r>
              <a:rPr kumimoji="1" lang="zh-CN" altLang="en-US" sz="3200" dirty="0"/>
              <a:t>冰箱 放</a:t>
            </a:r>
            <a:r>
              <a:rPr kumimoji="1" lang="en-US" altLang="zh-CN" sz="3200" dirty="0"/>
              <a:t> </a:t>
            </a:r>
            <a:r>
              <a:rPr kumimoji="1" lang="zh-CN" altLang="zh-CN" sz="3200" dirty="0"/>
              <a:t>8</a:t>
            </a:r>
            <a:r>
              <a:rPr kumimoji="1" lang="en-US" altLang="zh-CN" sz="3200" dirty="0">
                <a:solidFill>
                  <a:srgbClr val="FF0000"/>
                </a:solidFill>
              </a:rPr>
              <a:t>×</a:t>
            </a:r>
            <a:r>
              <a:rPr kumimoji="1" lang="en-US" altLang="en-US" sz="3200" dirty="0"/>
              <a:t>/</a:t>
            </a:r>
            <a:r>
              <a:rPr kumimoji="1" lang="zh-CN" altLang="zh-CN" sz="3200" dirty="0"/>
              <a:t>3</a:t>
            </a:r>
            <a:r>
              <a:rPr kumimoji="1" lang="en-US" altLang="zh-CN" sz="3200" dirty="0">
                <a:solidFill>
                  <a:srgbClr val="FF0000"/>
                </a:solidFill>
              </a:rPr>
              <a:t>√  </a:t>
            </a:r>
            <a:r>
              <a:rPr kumimoji="1" lang="zh-CN" altLang="en-US" sz="3200" dirty="0"/>
              <a:t>西瓜</a:t>
            </a:r>
            <a:endParaRPr kumimoji="1"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6279021" y="1873950"/>
            <a:ext cx="563288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/>
              <a:t>④ </a:t>
            </a:r>
            <a:r>
              <a:rPr kumimoji="1" lang="zh-CN" altLang="en-US" sz="3200" dirty="0"/>
              <a:t>桌子 放 </a:t>
            </a:r>
            <a:r>
              <a:rPr kumimoji="1" lang="zh-CN" altLang="zh-CN" sz="3200" dirty="0"/>
              <a:t>5</a:t>
            </a:r>
            <a:r>
              <a:rPr kumimoji="1" lang="en-US" altLang="zh-CN" sz="3200" dirty="0"/>
              <a:t>00</a:t>
            </a:r>
            <a:r>
              <a:rPr kumimoji="1" lang="en-US" altLang="zh-CN" sz="3200" dirty="0">
                <a:solidFill>
                  <a:srgbClr val="FF0000"/>
                </a:solidFill>
              </a:rPr>
              <a:t>×</a:t>
            </a:r>
            <a:r>
              <a:rPr kumimoji="1" lang="en-US" altLang="en-US" sz="3200" dirty="0"/>
              <a:t>/</a:t>
            </a:r>
            <a:r>
              <a:rPr kumimoji="1" lang="zh-CN" altLang="zh-CN" sz="3200" dirty="0"/>
              <a:t>2</a:t>
            </a:r>
            <a:r>
              <a:rPr kumimoji="1" lang="en-US" altLang="zh-CN" sz="3200" dirty="0">
                <a:solidFill>
                  <a:srgbClr val="FF0000"/>
                </a:solidFill>
              </a:rPr>
              <a:t>√</a:t>
            </a:r>
            <a:r>
              <a:rPr kumimoji="1" lang="zh-CN" altLang="en-US" sz="2400" dirty="0"/>
              <a:t> </a:t>
            </a:r>
            <a:r>
              <a:rPr kumimoji="1" lang="zh-CN" altLang="en-US" sz="3200" dirty="0"/>
              <a:t>电脑</a:t>
            </a:r>
            <a:endParaRPr kumimoji="1"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03136" y="1191618"/>
            <a:ext cx="258479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3200" dirty="0"/>
              <a:t>V + </a:t>
            </a:r>
            <a:r>
              <a:rPr kumimoji="1" lang="zh-CN" altLang="en-US" sz="3200" dirty="0"/>
              <a:t>得下</a:t>
            </a:r>
            <a:r>
              <a:rPr kumimoji="1" lang="en-US" altLang="zh-CN" sz="3200" dirty="0"/>
              <a:t>/</a:t>
            </a:r>
            <a:r>
              <a:rPr kumimoji="1" lang="zh-CN" altLang="en-US" sz="3200" dirty="0"/>
              <a:t>不下</a:t>
            </a:r>
            <a:endParaRPr kumimoji="1" lang="zh-CN" altLang="en-US" sz="32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8593" y="2457425"/>
            <a:ext cx="3136344" cy="40987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173" y="2716366"/>
            <a:ext cx="4669611" cy="35800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983" y="4605729"/>
            <a:ext cx="1729467" cy="169187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14" name="文字方塊 2"/>
          <p:cNvSpPr txBox="1">
            <a:spLocks noGrp="1"/>
          </p:cNvSpPr>
          <p:nvPr>
            <p:ph type="title"/>
          </p:nvPr>
        </p:nvSpPr>
        <p:spPr>
          <a:xfrm>
            <a:off x="2091055" y="7099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Question Pronouns with </a:t>
            </a:r>
            <a:r>
              <a:rPr lang="zh-CN" altLang="en-US" sz="4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都</a:t>
            </a:r>
            <a:r>
              <a:rPr lang="en-US" altLang="zh-CN" sz="4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sz="4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也</a:t>
            </a:r>
            <a:endParaRPr lang="zh-CN" altLang="en-US" sz="4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6390" y="2486660"/>
            <a:ext cx="3797300" cy="25273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97865" y="5242560"/>
            <a:ext cx="6045835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2800" b="1">
                <a:ea typeface="宋体" panose="02010600030101010101" pitchFamily="2" charset="-122"/>
                <a:cs typeface="Calibri" panose="020F0502020204030204" pitchFamily="34" charset="0"/>
              </a:rPr>
              <a:t>Q</a:t>
            </a:r>
            <a:r>
              <a:rPr lang="zh-CN" altLang="en-US" sz="2800" b="1">
                <a:ea typeface="宋体" panose="02010600030101010101" pitchFamily="2" charset="-122"/>
                <a:cs typeface="Calibri" panose="020F0502020204030204" pitchFamily="34" charset="0"/>
              </a:rPr>
              <a:t>：你想喝点儿什么饮料？</a:t>
            </a:r>
            <a:endParaRPr lang="zh-CN" altLang="en-US" sz="2800" b="1"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800" b="1">
                <a:ea typeface="宋体" panose="02010600030101010101" pitchFamily="2" charset="-122"/>
                <a:cs typeface="Calibri" panose="020F0502020204030204" pitchFamily="34" charset="0"/>
              </a:rPr>
              <a:t>A</a:t>
            </a:r>
            <a:r>
              <a:rPr lang="zh-CN" altLang="en-US" sz="2800" b="1">
                <a:ea typeface="宋体" panose="02010600030101010101" pitchFamily="2" charset="-122"/>
                <a:cs typeface="Calibri" panose="020F0502020204030204" pitchFamily="34" charset="0"/>
              </a:rPr>
              <a:t>：谢谢，我不渴，</a:t>
            </a:r>
            <a:r>
              <a:rPr lang="zh-CN" altLang="en-US" sz="2800" b="1" u="sng">
                <a:solidFill>
                  <a:srgbClr val="9D58A2"/>
                </a:solidFill>
                <a:ea typeface="宋体" panose="02010600030101010101" pitchFamily="2" charset="-122"/>
                <a:cs typeface="Calibri" panose="020F0502020204030204" pitchFamily="34" charset="0"/>
              </a:rPr>
              <a:t>什么</a:t>
            </a:r>
            <a:r>
              <a:rPr lang="zh-CN" altLang="en-US" sz="2800" b="1">
                <a:ea typeface="宋体" panose="02010600030101010101" pitchFamily="2" charset="-122"/>
                <a:cs typeface="Calibri" panose="020F0502020204030204" pitchFamily="34" charset="0"/>
              </a:rPr>
              <a:t>都不想喝。</a:t>
            </a:r>
            <a:endParaRPr lang="zh-CN" altLang="en-US" sz="2800" b="1"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861060" y="1405890"/>
            <a:ext cx="10470515" cy="717550"/>
          </a:xfrm>
        </p:spPr>
        <p:txBody>
          <a:bodyPr>
            <a:noAutofit/>
          </a:bodyPr>
          <a:p>
            <a:pPr marL="0" indent="0">
              <a:buNone/>
            </a:pPr>
            <a:r>
              <a:rPr kumimoji="1"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When</a:t>
            </a:r>
            <a:r>
              <a:rPr kumimoji="1" lang="zh-CN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1" lang="zh-CN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kumimoji="1" lang="zh-CN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pronoun</a:t>
            </a:r>
            <a:r>
              <a:rPr kumimoji="1" lang="zh-CN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kumimoji="1" lang="zh-CN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kumimoji="1" lang="zh-CN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kumimoji="1" lang="zh-CN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1" lang="zh-CN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statement</a:t>
            </a:r>
            <a:r>
              <a:rPr kumimoji="1" lang="zh-CN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kumimoji="1" lang="zh-CN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都</a:t>
            </a:r>
            <a:r>
              <a:rPr kumimoji="1"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1" lang="zh-CN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也 </a:t>
            </a:r>
            <a:r>
              <a:rPr kumimoji="1"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appearing</a:t>
            </a:r>
            <a:r>
              <a:rPr kumimoji="1" lang="zh-CN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kumimoji="1" lang="zh-CN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it, it</a:t>
            </a:r>
            <a:r>
              <a:rPr kumimoji="1" lang="zh-CN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simply</a:t>
            </a:r>
            <a:r>
              <a:rPr kumimoji="1" lang="zh-CN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means </a:t>
            </a:r>
            <a:r>
              <a:rPr kumimoji="1" lang="en-US" altLang="zh-CN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"all”</a:t>
            </a:r>
            <a:r>
              <a:rPr kumimoji="1" lang="zh-CN" altLang="en-U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kumimoji="1" lang="zh-CN" altLang="en-U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“none”</a:t>
            </a:r>
            <a:r>
              <a:rPr kumimoji="1" lang="zh-CN" altLang="en-U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kumimoji="1" lang="zh-CN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1" lang="zh-CN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sense</a:t>
            </a:r>
            <a:r>
              <a:rPr kumimoji="1" lang="zh-CN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kumimoji="1" lang="zh-CN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being</a:t>
            </a:r>
            <a:r>
              <a:rPr kumimoji="1" lang="zh-CN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all-inclusive</a:t>
            </a:r>
            <a:r>
              <a:rPr kumimoji="1" lang="zh-CN" altLang="en-U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kumimoji="1" lang="zh-CN" altLang="en-U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all-exclusive</a:t>
            </a:r>
            <a:r>
              <a:rPr kumimoji="1"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1" lang="zh-CN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1" lang="zh-CN" alt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075" y="2505075"/>
            <a:ext cx="2566670" cy="25666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041515" y="5594350"/>
            <a:ext cx="4161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我什么宠物都不养。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14" name="文字方塊 2"/>
          <p:cNvSpPr txBox="1">
            <a:spLocks noGrp="1"/>
          </p:cNvSpPr>
          <p:nvPr>
            <p:ph type="title"/>
          </p:nvPr>
        </p:nvSpPr>
        <p:spPr>
          <a:xfrm>
            <a:off x="2091055" y="7480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Question Pronouns with </a:t>
            </a:r>
            <a:r>
              <a:rPr lang="zh-CN" altLang="en-US" sz="4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都</a:t>
            </a:r>
            <a:r>
              <a:rPr lang="en-US" altLang="zh-CN" sz="4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sz="4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也</a:t>
            </a:r>
            <a:endParaRPr lang="zh-CN" altLang="en-US" sz="4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0075" y="1678940"/>
            <a:ext cx="3232150" cy="17856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805" y="1673860"/>
            <a:ext cx="3027680" cy="17907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10" y="3556635"/>
            <a:ext cx="3231515" cy="20072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805" y="3556635"/>
            <a:ext cx="3027680" cy="200787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593725" y="1685290"/>
            <a:ext cx="6317615" cy="38474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600710" y="1685290"/>
            <a:ext cx="6310630" cy="38474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817370" y="5892800"/>
            <a:ext cx="40398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我哪套公寓都不租。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1260" y="1969135"/>
            <a:ext cx="3901440" cy="328041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472045" y="5892800"/>
            <a:ext cx="40398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我什么水果都吃。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14" name="文字方塊 2"/>
          <p:cNvSpPr txBox="1">
            <a:spLocks noGrp="1"/>
          </p:cNvSpPr>
          <p:nvPr>
            <p:ph type="title"/>
          </p:nvPr>
        </p:nvSpPr>
        <p:spPr>
          <a:xfrm>
            <a:off x="2091055" y="7480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Question Pronouns with </a:t>
            </a:r>
            <a:r>
              <a:rPr lang="zh-CN" altLang="en-US" sz="4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都</a:t>
            </a:r>
            <a:r>
              <a:rPr lang="en-US" altLang="zh-CN" sz="4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sz="4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也</a:t>
            </a:r>
            <a:endParaRPr lang="zh-CN" altLang="en-US" sz="4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0820" y="1963420"/>
            <a:ext cx="3210560" cy="32105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24560" y="5645150"/>
            <a:ext cx="4323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我什么颜色都喜欢。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540" y="1772285"/>
            <a:ext cx="5360035" cy="35667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363335" y="5645150"/>
            <a:ext cx="4323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你几点跑步都可以。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120" y="1856105"/>
            <a:ext cx="5119370" cy="33997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28700" y="5647055"/>
            <a:ext cx="42202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我谁都不认识。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字方塊 2"/>
          <p:cNvSpPr txBox="1">
            <a:spLocks noGrp="1"/>
          </p:cNvSpPr>
          <p:nvPr>
            <p:ph type="title"/>
          </p:nvPr>
        </p:nvSpPr>
        <p:spPr>
          <a:xfrm>
            <a:off x="2091055" y="7480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Question Pronouns with </a:t>
            </a:r>
            <a:r>
              <a:rPr lang="zh-CN" altLang="en-US" sz="4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都</a:t>
            </a:r>
            <a:r>
              <a:rPr lang="en-US" altLang="zh-CN" sz="4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sz="4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也</a:t>
            </a:r>
            <a:endParaRPr lang="zh-CN" altLang="en-US" sz="4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1061"/>
          <a:stretch>
            <a:fillRect/>
          </a:stretch>
        </p:blipFill>
        <p:spPr>
          <a:xfrm>
            <a:off x="6972935" y="1856105"/>
            <a:ext cx="4563745" cy="28740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795" y="3288665"/>
            <a:ext cx="2626995" cy="196723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7912100" y="4464050"/>
            <a:ext cx="944880" cy="7721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7912100" y="4464050"/>
            <a:ext cx="939165" cy="7791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713095" y="5647055"/>
            <a:ext cx="62395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在布尔诺，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_________________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844790" y="5570855"/>
            <a:ext cx="3646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哪儿也吃不到饺子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2690" y="1766570"/>
            <a:ext cx="4881245" cy="32486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81760" y="5480685"/>
            <a:ext cx="4522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我哪件衬衫都喜欢。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105" y="1835785"/>
            <a:ext cx="3883660" cy="31102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743700" y="5480685"/>
            <a:ext cx="4522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它什么时候都很高兴。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字方塊 2"/>
          <p:cNvSpPr txBox="1">
            <a:spLocks noGrp="1"/>
          </p:cNvSpPr>
          <p:nvPr>
            <p:ph type="title"/>
          </p:nvPr>
        </p:nvSpPr>
        <p:spPr>
          <a:xfrm>
            <a:off x="2091055" y="748030"/>
            <a:ext cx="8699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latin typeface="Times New Roman" panose="02020603050405020304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Question Pronouns with </a:t>
            </a:r>
            <a:r>
              <a:rPr lang="zh-CN" altLang="en-US" sz="4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都</a:t>
            </a:r>
            <a:r>
              <a:rPr lang="en-US" altLang="zh-CN" sz="4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sz="4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也</a:t>
            </a:r>
            <a:endParaRPr lang="zh-CN" altLang="en-US" sz="4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151890" y="358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14" name="文字方塊 2"/>
          <p:cNvSpPr txBox="1">
            <a:spLocks noGrp="1"/>
          </p:cNvSpPr>
          <p:nvPr>
            <p:ph type="title"/>
          </p:nvPr>
        </p:nvSpPr>
        <p:spPr>
          <a:xfrm>
            <a:off x="2132965" y="850900"/>
            <a:ext cx="869950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多  Indicating an Approximate Number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085" y="2502535"/>
            <a:ext cx="3166110" cy="21069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7345" y="5208905"/>
            <a:ext cx="3576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这支笔一块多钱。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795" y="2418715"/>
            <a:ext cx="3460750" cy="22739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08120" y="5208905"/>
            <a:ext cx="4277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他喝了二十多杯果汁。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t="11407"/>
          <a:stretch>
            <a:fillRect/>
          </a:stretch>
        </p:blipFill>
        <p:spPr>
          <a:xfrm>
            <a:off x="8692515" y="2288540"/>
            <a:ext cx="2799715" cy="24803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306435" y="5208905"/>
            <a:ext cx="3571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他感冒十多天了。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837930" y="1766570"/>
            <a:ext cx="2660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/>
              <a:t>10~20</a:t>
            </a:r>
            <a:endParaRPr lang="zh-CN" altLang="en-US" sz="2800" b="1"/>
          </a:p>
        </p:txBody>
      </p:sp>
      <p:sp>
        <p:nvSpPr>
          <p:cNvPr id="12" name="文本框 11"/>
          <p:cNvSpPr txBox="1"/>
          <p:nvPr/>
        </p:nvSpPr>
        <p:spPr>
          <a:xfrm>
            <a:off x="4856480" y="1896745"/>
            <a:ext cx="2660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/>
              <a:t>20~30</a:t>
            </a:r>
            <a:endParaRPr lang="zh-CN" altLang="en-US" sz="2800" b="1"/>
          </a:p>
        </p:txBody>
      </p:sp>
      <p:sp>
        <p:nvSpPr>
          <p:cNvPr id="13" name="文本框 12"/>
          <p:cNvSpPr txBox="1"/>
          <p:nvPr/>
        </p:nvSpPr>
        <p:spPr>
          <a:xfrm>
            <a:off x="806450" y="1967865"/>
            <a:ext cx="2660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/>
              <a:t>1~2 rmb</a:t>
            </a:r>
            <a:endParaRPr lang="en-US" altLang="zh-CN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062990" y="231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语法</a:t>
            </a:r>
            <a:endParaRPr lang="en-US" altLang="zh-CN" sz="36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YF补 汉仪夏日体" panose="020B0604000101010104" pitchFamily="34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6695" y="1310005"/>
            <a:ext cx="6330950" cy="3412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80000"/>
              </a:lnSpc>
            </a:pP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、这家饭馆儿的师傅和服务员认识多久了？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、这双咖啡色的鞋多少钱？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、他昨天买礼物花了多少钱？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、你们班有多少个学生？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80000"/>
              </a:lnSpc>
            </a:pP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、你看过多少本书？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文本框 4"/>
          <p:cNvSpPr txBox="1"/>
          <p:nvPr/>
        </p:nvSpPr>
        <p:spPr>
          <a:xfrm>
            <a:off x="6162393" y="854104"/>
            <a:ext cx="5713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000" b="1" dirty="0">
                <a:latin typeface="+mj-ea"/>
                <a:ea typeface="+mj-ea"/>
              </a:rPr>
              <a:t>对话练习</a:t>
            </a:r>
            <a:r>
              <a:rPr lang="zh-CN" altLang="en-US" sz="40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2800" b="1" dirty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2800" b="1" i="1" dirty="0" err="1">
                <a:latin typeface="Calibri" panose="020F0502020204030204" pitchFamily="34" charset="0"/>
                <a:ea typeface="+mj-ea"/>
                <a:sym typeface="+mn-ea"/>
              </a:rPr>
              <a:t>Pairwork</a:t>
            </a:r>
            <a:r>
              <a:rPr lang="en-US" altLang="zh-CN" sz="2800" b="1" i="1" dirty="0">
                <a:latin typeface="Calibri" panose="020F0502020204030204" pitchFamily="34" charset="0"/>
                <a:ea typeface="+mj-ea"/>
                <a:sym typeface="+mn-ea"/>
              </a:rPr>
              <a:t> 3</a:t>
            </a:r>
            <a:endParaRPr lang="en-US" altLang="zh-CN" sz="2800" b="1" i="1" dirty="0">
              <a:latin typeface="Calibri" panose="020F0502020204030204" pitchFamily="34" charset="0"/>
              <a:ea typeface="+mj-ea"/>
              <a:sym typeface="+mn-ea"/>
            </a:endParaRPr>
          </a:p>
        </p:txBody>
      </p:sp>
      <p:sp>
        <p:nvSpPr>
          <p:cNvPr id="14" name="文字方塊 2"/>
          <p:cNvSpPr txBox="1">
            <a:spLocks noGrp="1"/>
          </p:cNvSpPr>
          <p:nvPr>
            <p:ph type="title"/>
          </p:nvPr>
        </p:nvSpPr>
        <p:spPr>
          <a:xfrm>
            <a:off x="2132965" y="368300"/>
            <a:ext cx="869950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多  Indicating an Approximate Number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7775" y="1673225"/>
            <a:ext cx="2524125" cy="18097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851900" y="1819910"/>
            <a:ext cx="26746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10~20 years</a:t>
            </a:r>
            <a:endParaRPr lang="en-US" altLang="zh-CN" b="1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355" y="4507865"/>
            <a:ext cx="2143125" cy="21431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917180" y="6226810"/>
            <a:ext cx="24968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/>
              <a:t>500~600 rmb</a:t>
            </a:r>
            <a:endParaRPr lang="en-US" altLang="zh-CN" b="1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475" y="2698750"/>
            <a:ext cx="2752725" cy="16573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564755" y="3721100"/>
            <a:ext cx="1890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/>
              <a:t>10~11 rmb</a:t>
            </a:r>
            <a:endParaRPr lang="en-US" altLang="zh-CN" b="1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0" y="4399280"/>
            <a:ext cx="2691130" cy="19900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684395" y="3926205"/>
            <a:ext cx="19615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/>
              <a:t>20~30</a:t>
            </a:r>
            <a:r>
              <a:rPr lang="zh-CN" altLang="en-US" b="1"/>
              <a:t>个</a:t>
            </a:r>
            <a:endParaRPr lang="zh-CN" altLang="en-US" b="1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655" y="5274945"/>
            <a:ext cx="3228975" cy="14192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300605" y="4824095"/>
            <a:ext cx="2258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100~200</a:t>
            </a:r>
            <a:r>
              <a:rPr lang="zh-CN" altLang="en-US" b="1"/>
              <a:t>本</a:t>
            </a:r>
            <a:endParaRPr lang="zh-CN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内容占位符 15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t="-1676" r="3957" b="1676"/>
          <a:stretch>
            <a:fillRect/>
          </a:stretch>
        </p:blipFill>
        <p:spPr>
          <a:xfrm rot="16200000">
            <a:off x="5624195" y="261620"/>
            <a:ext cx="6791325" cy="6303010"/>
          </a:xfrm>
        </p:spPr>
      </p:pic>
      <p:sp>
        <p:nvSpPr>
          <p:cNvPr id="4" name="文字方塊 3"/>
          <p:cNvSpPr txBox="1"/>
          <p:nvPr/>
        </p:nvSpPr>
        <p:spPr>
          <a:xfrm>
            <a:off x="3615751" y="939439"/>
            <a:ext cx="1877594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400" dirty="0"/>
              <a:t>租房子</a:t>
            </a:r>
            <a:endParaRPr lang="zh-HK" altLang="en-US" sz="4400" dirty="0"/>
          </a:p>
        </p:txBody>
      </p:sp>
      <p:sp>
        <p:nvSpPr>
          <p:cNvPr id="5" name="文字方塊 7"/>
          <p:cNvSpPr txBox="1"/>
          <p:nvPr/>
        </p:nvSpPr>
        <p:spPr>
          <a:xfrm>
            <a:off x="807069" y="1771785"/>
            <a:ext cx="451823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 dirty="0"/>
              <a:t>可以住得下多少人？</a:t>
            </a:r>
            <a:endParaRPr lang="zh-HK" altLang="en-US" sz="3200" dirty="0"/>
          </a:p>
        </p:txBody>
      </p:sp>
      <p:sp>
        <p:nvSpPr>
          <p:cNvPr id="6" name="文字方塊 8"/>
          <p:cNvSpPr txBox="1"/>
          <p:nvPr/>
        </p:nvSpPr>
        <p:spPr>
          <a:xfrm>
            <a:off x="807067" y="3911821"/>
            <a:ext cx="3980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 dirty="0"/>
              <a:t>房租多少？押金？</a:t>
            </a:r>
            <a:endParaRPr lang="zh-HK" altLang="en-US" sz="3200" dirty="0"/>
          </a:p>
        </p:txBody>
      </p:sp>
      <p:sp>
        <p:nvSpPr>
          <p:cNvPr id="7" name="文字方塊 9"/>
          <p:cNvSpPr txBox="1"/>
          <p:nvPr/>
        </p:nvSpPr>
        <p:spPr>
          <a:xfrm>
            <a:off x="807010" y="2485141"/>
            <a:ext cx="353752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 dirty="0"/>
              <a:t>有多少个房间？</a:t>
            </a:r>
            <a:endParaRPr lang="zh-HK" altLang="en-US" sz="3200" dirty="0"/>
          </a:p>
        </p:txBody>
      </p:sp>
      <p:sp>
        <p:nvSpPr>
          <p:cNvPr id="8" name="文字方塊 10"/>
          <p:cNvSpPr txBox="1"/>
          <p:nvPr/>
        </p:nvSpPr>
        <p:spPr>
          <a:xfrm>
            <a:off x="807009" y="3187836"/>
            <a:ext cx="353752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 dirty="0"/>
              <a:t>房间里有什么？</a:t>
            </a:r>
            <a:endParaRPr lang="zh-HK" altLang="en-US" sz="3200" dirty="0"/>
          </a:p>
        </p:txBody>
      </p:sp>
      <p:sp>
        <p:nvSpPr>
          <p:cNvPr id="9" name="文字方塊 7"/>
          <p:cNvSpPr txBox="1"/>
          <p:nvPr/>
        </p:nvSpPr>
        <p:spPr>
          <a:xfrm>
            <a:off x="807242" y="4639387"/>
            <a:ext cx="40455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 dirty="0"/>
              <a:t>连</a:t>
            </a:r>
            <a:r>
              <a:rPr lang="en-US" altLang="zh-CN" sz="3200" dirty="0"/>
              <a:t>……</a:t>
            </a:r>
            <a:r>
              <a:rPr lang="zh-CN" altLang="en-US" sz="3200" dirty="0"/>
              <a:t>都</a:t>
            </a:r>
            <a:r>
              <a:rPr lang="en-US" altLang="zh-CN" sz="3200" dirty="0"/>
              <a:t>……</a:t>
            </a:r>
            <a:r>
              <a:rPr lang="zh-CN" altLang="en-US" sz="3200" dirty="0"/>
              <a:t>？</a:t>
            </a:r>
            <a:endParaRPr lang="zh-HK" altLang="en-US" sz="3200" dirty="0"/>
          </a:p>
        </p:txBody>
      </p:sp>
      <p:sp>
        <p:nvSpPr>
          <p:cNvPr id="10" name="文字方塊 7"/>
          <p:cNvSpPr txBox="1"/>
          <p:nvPr/>
        </p:nvSpPr>
        <p:spPr>
          <a:xfrm>
            <a:off x="807067" y="5372319"/>
            <a:ext cx="40455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3200" dirty="0"/>
              <a:t>不但</a:t>
            </a:r>
            <a:r>
              <a:rPr lang="en-US" altLang="zh-CN" sz="3200" dirty="0"/>
              <a:t>……</a:t>
            </a:r>
            <a:r>
              <a:rPr lang="zh-CN" altLang="en-US" sz="3200" dirty="0"/>
              <a:t>而且</a:t>
            </a:r>
            <a:r>
              <a:rPr lang="en-US" altLang="zh-CN" sz="3200" dirty="0"/>
              <a:t>……</a:t>
            </a:r>
            <a:r>
              <a:rPr lang="zh-CN" altLang="en-US" sz="3200" dirty="0"/>
              <a:t>？</a:t>
            </a:r>
            <a:endParaRPr lang="zh-HK" altLang="en-US" sz="3200" dirty="0"/>
          </a:p>
        </p:txBody>
      </p:sp>
      <p:sp>
        <p:nvSpPr>
          <p:cNvPr id="11" name="文字方塊 7"/>
          <p:cNvSpPr txBox="1"/>
          <p:nvPr/>
        </p:nvSpPr>
        <p:spPr>
          <a:xfrm>
            <a:off x="807242" y="6065596"/>
            <a:ext cx="40455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 dirty="0"/>
              <a:t>……</a:t>
            </a:r>
            <a:r>
              <a:rPr lang="zh-CN" altLang="en-US" sz="3200" dirty="0"/>
              <a:t>都</a:t>
            </a:r>
            <a:r>
              <a:rPr lang="en-US" altLang="zh-CN" sz="3200" dirty="0"/>
              <a:t>/</a:t>
            </a:r>
            <a:r>
              <a:rPr lang="zh-CN" altLang="en-US" sz="3200" dirty="0"/>
              <a:t>也</a:t>
            </a:r>
            <a:r>
              <a:rPr lang="en-US" altLang="zh-CN" sz="3200" dirty="0"/>
              <a:t>……</a:t>
            </a:r>
            <a:r>
              <a:rPr lang="zh-CN" altLang="en-US" sz="3200" dirty="0"/>
              <a:t>？</a:t>
            </a:r>
            <a:endParaRPr lang="zh-HK" altLang="en-US" sz="3200" dirty="0"/>
          </a:p>
        </p:txBody>
      </p:sp>
      <p:sp>
        <p:nvSpPr>
          <p:cNvPr id="13" name="文字方塊 4"/>
          <p:cNvSpPr txBox="1"/>
          <p:nvPr/>
        </p:nvSpPr>
        <p:spPr>
          <a:xfrm>
            <a:off x="939728" y="182626"/>
            <a:ext cx="5217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i="1" dirty="0">
                <a:solidFill>
                  <a:srgbClr val="002060"/>
                </a:solidFill>
              </a:rPr>
              <a:t>角色扮演 </a:t>
            </a:r>
            <a:r>
              <a:rPr lang="en-US" altLang="zh-CN" sz="4400" i="1" dirty="0" err="1">
                <a:solidFill>
                  <a:srgbClr val="002060"/>
                </a:solidFill>
              </a:rPr>
              <a:t>RolePlay</a:t>
            </a:r>
            <a:endParaRPr lang="zh-HK" altLang="en-US" sz="4400" i="1" dirty="0">
              <a:solidFill>
                <a:srgbClr val="00206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67018" y="1408405"/>
            <a:ext cx="1122744" cy="1076852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5095" y="1594485"/>
            <a:ext cx="4655185" cy="34918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940" y="1193165"/>
            <a:ext cx="3571875" cy="429323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756535" y="5852795"/>
            <a:ext cx="66782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我想在学校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租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___________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136515" y="5776595"/>
            <a:ext cx="1029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附近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757670" y="5776595"/>
            <a:ext cx="17106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一套公寓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0">
            <a:hlinkClick r:id="rId1" action="ppaction://hlinkfile"/>
          </p:cNvPr>
          <p:cNvSpPr>
            <a:spLocks noChangeArrowheads="1"/>
          </p:cNvSpPr>
          <p:nvPr/>
        </p:nvSpPr>
        <p:spPr bwMode="auto">
          <a:xfrm>
            <a:off x="4605339" y="2921635"/>
            <a:ext cx="2980690" cy="101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915169"/>
                </a:solidFill>
                <a:latin typeface="Segoe Print" panose="02000600000000000000" charset="0"/>
                <a:ea typeface="YF补 汉仪夏日体" panose="020B0604000101010104" pitchFamily="34" charset="-128"/>
                <a:cs typeface="Segoe Print" panose="02000600000000000000" charset="0"/>
              </a:rPr>
              <a:t>Kahoot</a:t>
            </a:r>
            <a:endParaRPr lang="en-US" altLang="zh-CN" sz="6600" dirty="0">
              <a:solidFill>
                <a:srgbClr val="915169"/>
              </a:solidFill>
              <a:latin typeface="Segoe Print" panose="02000600000000000000" charset="0"/>
              <a:ea typeface="YF补 汉仪夏日体" panose="020B0604000101010104" pitchFamily="34" charset="-128"/>
              <a:cs typeface="Segoe Print" panose="02000600000000000000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0"/>
          <p:cNvSpPr>
            <a:spLocks noChangeArrowheads="1"/>
          </p:cNvSpPr>
          <p:nvPr/>
        </p:nvSpPr>
        <p:spPr bwMode="auto">
          <a:xfrm>
            <a:off x="3736341" y="2921635"/>
            <a:ext cx="4718685" cy="101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915169"/>
                </a:solidFill>
                <a:latin typeface="Segoe Print" panose="02000600000000000000" charset="0"/>
                <a:ea typeface="YF补 汉仪夏日体" panose="020B0604000101010104" pitchFamily="34" charset="-128"/>
                <a:cs typeface="Segoe Print" panose="02000600000000000000" charset="0"/>
              </a:rPr>
              <a:t>Thank you!</a:t>
            </a:r>
            <a:endParaRPr lang="en-US" altLang="zh-CN" sz="6600" dirty="0">
              <a:solidFill>
                <a:srgbClr val="915169"/>
              </a:solidFill>
              <a:latin typeface="Segoe Print" panose="02000600000000000000" charset="0"/>
              <a:ea typeface="YF补 汉仪夏日体" panose="020B0604000101010104" pitchFamily="34" charset="-128"/>
              <a:cs typeface="Segoe Print" panose="02000600000000000000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98775" y="5622925"/>
            <a:ext cx="7179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从学校到</a:t>
            </a:r>
            <a:r>
              <a:rPr lang="en-US" altLang="zh-CN" sz="2800"/>
              <a:t>Albert</a:t>
            </a:r>
            <a:r>
              <a:rPr lang="zh-CN" altLang="en-US" sz="2800"/>
              <a:t>，</a:t>
            </a:r>
            <a:r>
              <a:rPr lang="en-US" altLang="zh-CN" sz="2800"/>
              <a:t>_______</a:t>
            </a:r>
            <a:r>
              <a:rPr lang="zh-CN" altLang="en-US" sz="2800"/>
              <a:t>只要</a:t>
            </a:r>
            <a:r>
              <a:rPr lang="en-US" altLang="zh-CN" sz="2800"/>
              <a:t>5_______</a:t>
            </a:r>
            <a:r>
              <a:rPr lang="zh-CN" altLang="en-US" sz="2800"/>
              <a:t>。</a:t>
            </a:r>
            <a:endParaRPr lang="zh-CN" altLang="en-US" sz="2800"/>
          </a:p>
        </p:txBody>
      </p:sp>
      <p:sp>
        <p:nvSpPr>
          <p:cNvPr id="17" name="文本框 16"/>
          <p:cNvSpPr txBox="1"/>
          <p:nvPr/>
        </p:nvSpPr>
        <p:spPr>
          <a:xfrm>
            <a:off x="6073775" y="5559425"/>
            <a:ext cx="1029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走路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2790" y="1673860"/>
            <a:ext cx="4655185" cy="34918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196580" y="5546725"/>
            <a:ext cx="1029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分钟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145" y="1922145"/>
            <a:ext cx="4023360" cy="30137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305" y="2667000"/>
            <a:ext cx="2609850" cy="1752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rcRect t="4780" b="11764"/>
          <a:stretch>
            <a:fillRect/>
          </a:stretch>
        </p:blipFill>
        <p:spPr>
          <a:xfrm>
            <a:off x="3308350" y="776605"/>
            <a:ext cx="5575935" cy="403542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911860" y="5321935"/>
            <a:ext cx="10368915" cy="1167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2800"/>
              <a:t>这套</a:t>
            </a:r>
            <a:r>
              <a:rPr lang="en-US" altLang="zh-CN" sz="2800"/>
              <a:t>_______</a:t>
            </a:r>
            <a:r>
              <a:rPr lang="zh-CN" altLang="en-US" sz="2800"/>
              <a:t>有</a:t>
            </a:r>
            <a:r>
              <a:rPr lang="en-US" altLang="zh-CN" sz="2800"/>
              <a:t>________</a:t>
            </a:r>
            <a:r>
              <a:rPr lang="zh-CN" altLang="en-US" sz="2800"/>
              <a:t>、</a:t>
            </a:r>
            <a:r>
              <a:rPr lang="en-US" altLang="zh-CN" sz="2800">
                <a:sym typeface="+mn-ea"/>
              </a:rPr>
              <a:t>________</a:t>
            </a:r>
            <a:r>
              <a:rPr lang="zh-CN" altLang="en-US" sz="2800">
                <a:sym typeface="+mn-ea"/>
              </a:rPr>
              <a:t>、</a:t>
            </a:r>
            <a:r>
              <a:rPr lang="en-US" altLang="zh-CN" sz="2800">
                <a:sym typeface="+mn-ea"/>
              </a:rPr>
              <a:t>________</a:t>
            </a:r>
            <a:r>
              <a:rPr lang="zh-CN" altLang="en-US" sz="2800" b="1">
                <a:sym typeface="+mn-ea"/>
              </a:rPr>
              <a:t>、</a:t>
            </a:r>
            <a:r>
              <a:rPr lang="en-US" altLang="zh-CN" sz="2800">
                <a:sym typeface="+mn-ea"/>
              </a:rPr>
              <a:t>________</a:t>
            </a:r>
            <a:r>
              <a:rPr lang="zh-CN" altLang="en-US" sz="2800">
                <a:sym typeface="+mn-ea"/>
              </a:rPr>
              <a:t>，</a:t>
            </a:r>
            <a:endParaRPr lang="zh-CN" altLang="en-US" sz="2800">
              <a:sym typeface="+mn-ea"/>
            </a:endParaRPr>
          </a:p>
          <a:p>
            <a:pPr algn="ctr">
              <a:lnSpc>
                <a:spcPct val="160000"/>
              </a:lnSpc>
            </a:pPr>
            <a:r>
              <a:rPr lang="zh-CN" altLang="en-US" sz="2800">
                <a:sym typeface="+mn-ea"/>
              </a:rPr>
              <a:t>还带</a:t>
            </a:r>
            <a:r>
              <a:rPr lang="en-US" altLang="zh-CN" sz="2800">
                <a:sym typeface="+mn-ea"/>
              </a:rPr>
              <a:t>________</a:t>
            </a:r>
            <a:r>
              <a:rPr lang="zh-CN" altLang="en-US" sz="2800">
                <a:sym typeface="+mn-ea"/>
              </a:rPr>
              <a:t>。</a:t>
            </a:r>
            <a:endParaRPr lang="zh-CN" altLang="en-US" sz="2800" b="1"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214245" y="5220335"/>
            <a:ext cx="10293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公寓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820160" y="5233035"/>
            <a:ext cx="1157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客厅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619750" y="5220335"/>
            <a:ext cx="1157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卧室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393940" y="5220335"/>
            <a:ext cx="1157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厨房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027795" y="5220335"/>
            <a:ext cx="13633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卫生间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708650" y="5843905"/>
            <a:ext cx="1157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家具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8" name="图片 7" descr="57e3b72fb6284"/>
          <p:cNvPicPr>
            <a:picLocks noChangeAspect="1"/>
          </p:cNvPicPr>
          <p:nvPr/>
        </p:nvPicPr>
        <p:blipFill>
          <a:blip r:embed="rId1"/>
          <a:srcRect l="16067" t="15523" r="28438" b="38924"/>
          <a:stretch>
            <a:fillRect/>
          </a:stretch>
        </p:blipFill>
        <p:spPr>
          <a:xfrm>
            <a:off x="434975" y="3413125"/>
            <a:ext cx="5210175" cy="24701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78660" y="6058535"/>
            <a:ext cx="2123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一房一厅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380365"/>
            <a:ext cx="2619375" cy="17430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285" y="177165"/>
            <a:ext cx="2133600" cy="21431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990" y="2293620"/>
            <a:ext cx="2143125" cy="21431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8420" y="2769870"/>
            <a:ext cx="2809875" cy="16287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6570" y="4562475"/>
            <a:ext cx="2143125" cy="214312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680835" y="380365"/>
            <a:ext cx="1016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沙发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575550" y="1570355"/>
            <a:ext cx="1016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饭桌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591935" y="4436745"/>
            <a:ext cx="1016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椅子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741660" y="4462145"/>
            <a:ext cx="1016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书桌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011035" y="5373370"/>
            <a:ext cx="1016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书架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535045" y="2588895"/>
            <a:ext cx="1840865" cy="6451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家具</a:t>
            </a:r>
            <a:endParaRPr lang="zh-CN" altLang="en-US" sz="3600" b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/>
      <p:bldP spid="22" grpId="0"/>
      <p:bldP spid="23" grpId="0"/>
      <p:bldP spid="24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9" name="图片 8" descr="iStock_000019480050Small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6535" y="1725295"/>
            <a:ext cx="3131185" cy="313118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830070" y="5218430"/>
            <a:ext cx="2444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交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_______</a:t>
            </a:r>
            <a:endParaRPr lang="en-US" altLang="zh-CN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17800" y="5134610"/>
            <a:ext cx="1055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B65A7E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房租</a:t>
            </a:r>
            <a:endParaRPr lang="zh-CN" altLang="en-US" sz="2800" b="1">
              <a:solidFill>
                <a:srgbClr val="B65A7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图片 10" descr="Cap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395" y="688340"/>
            <a:ext cx="4699000" cy="19545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770" y="3551555"/>
            <a:ext cx="4540250" cy="22840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563485" y="2715895"/>
            <a:ext cx="1480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美元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564120" y="5994400"/>
            <a:ext cx="1480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人民币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329690" y="485140"/>
            <a:ext cx="151892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dirty="0">
                <a:solidFill>
                  <a:srgbClr val="91516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YF补 汉仪夏日体" panose="020B0604000101010104" pitchFamily="34" charset="-128"/>
              </a:rPr>
              <a:t>生词</a:t>
            </a:r>
            <a:endParaRPr lang="en-US" altLang="zh-CN" sz="2800" dirty="0">
              <a:solidFill>
                <a:srgbClr val="91516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YF补 汉仪夏日体" panose="020B06040001010101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图片 2" descr="security-deposit-questions-628x3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835" y="2103120"/>
            <a:ext cx="4704715" cy="26517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399030" y="5236210"/>
            <a:ext cx="1685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押金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 t="14966"/>
          <a:stretch>
            <a:fillRect/>
          </a:stretch>
        </p:blipFill>
        <p:spPr>
          <a:xfrm>
            <a:off x="6185535" y="1381760"/>
            <a:ext cx="5288280" cy="337312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581265" y="5236210"/>
            <a:ext cx="24968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不准养宠物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tags/tag1.xml><?xml version="1.0" encoding="utf-8"?>
<p:tagLst xmlns:p="http://schemas.openxmlformats.org/presentationml/2006/main">
  <p:tag name="KSO_WM_DOC_GUID" val="{3918e17c-46a2-40b9-8ebe-21154d3501b4}"/>
</p:tagLst>
</file>

<file path=ppt/theme/theme1.xml><?xml version="1.0" encoding="utf-8"?>
<a:theme xmlns:a="http://schemas.openxmlformats.org/drawingml/2006/main" name="A000120141119A01PPBG">
  <a:themeElements>
    <a:clrScheme name="自定义 138">
      <a:dk1>
        <a:srgbClr val="4D4D4D"/>
      </a:dk1>
      <a:lt1>
        <a:srgbClr val="FFFFFF"/>
      </a:lt1>
      <a:dk2>
        <a:srgbClr val="4D4D4D"/>
      </a:dk2>
      <a:lt2>
        <a:srgbClr val="FFFFFF"/>
      </a:lt2>
      <a:accent1>
        <a:srgbClr val="915169"/>
      </a:accent1>
      <a:accent2>
        <a:srgbClr val="D08B76"/>
      </a:accent2>
      <a:accent3>
        <a:srgbClr val="FFB14A"/>
      </a:accent3>
      <a:accent4>
        <a:srgbClr val="9CCF96"/>
      </a:accent4>
      <a:accent5>
        <a:srgbClr val="81C9DF"/>
      </a:accent5>
      <a:accent6>
        <a:srgbClr val="BD89B9"/>
      </a:accent6>
      <a:hlink>
        <a:srgbClr val="EB2D68"/>
      </a:hlink>
      <a:folHlink>
        <a:srgbClr val="7F7F7F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小清新文艺花瓣模板</Template>
  <TotalTime>0</TotalTime>
  <Words>3984</Words>
  <Application>WPS 演示</Application>
  <PresentationFormat>宽屏</PresentationFormat>
  <Paragraphs>506</Paragraphs>
  <Slides>41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62" baseType="lpstr">
      <vt:lpstr>Arial</vt:lpstr>
      <vt:lpstr>宋体</vt:lpstr>
      <vt:lpstr>Wingdings</vt:lpstr>
      <vt:lpstr>Calibri</vt:lpstr>
      <vt:lpstr>幼圆</vt:lpstr>
      <vt:lpstr>等线 Light</vt:lpstr>
      <vt:lpstr>Tempus Sans ITC</vt:lpstr>
      <vt:lpstr>Wingdings 2</vt:lpstr>
      <vt:lpstr>Segoe Print</vt:lpstr>
      <vt:lpstr>YF补 汉仪夏日体</vt:lpstr>
      <vt:lpstr>MS UI Gothic</vt:lpstr>
      <vt:lpstr>微软雅黑</vt:lpstr>
      <vt:lpstr>Times New Roman</vt:lpstr>
      <vt:lpstr>Microsoft JhengHei</vt:lpstr>
      <vt:lpstr>Wingdings</vt:lpstr>
      <vt:lpstr>等线</vt:lpstr>
      <vt:lpstr>Arial Unicode MS</vt:lpstr>
      <vt:lpstr>Gabriola</vt:lpstr>
      <vt:lpstr>幼圆</vt:lpstr>
      <vt:lpstr>Meiryo</vt:lpstr>
      <vt:lpstr>A000120141119A01PPBG</vt:lpstr>
      <vt:lpstr>PowerPoint 演示文稿</vt:lpstr>
      <vt:lpstr>租房子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Directional complements（II）</vt:lpstr>
      <vt:lpstr>Directional complements（II）</vt:lpstr>
      <vt:lpstr>Directional complements（II）</vt:lpstr>
      <vt:lpstr>Resultative complements（II）</vt:lpstr>
      <vt:lpstr>verb + 了 + numeral + Measure Word + noun + 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连…都 / 也</vt:lpstr>
      <vt:lpstr>连…都 / 也</vt:lpstr>
      <vt:lpstr>连…都 / 也</vt:lpstr>
      <vt:lpstr>Potential complements with Verb+不下</vt:lpstr>
      <vt:lpstr>Potential complements with Verb+不下</vt:lpstr>
      <vt:lpstr>Potential complements with Verb+不下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Question Pronouns with 都/也</vt:lpstr>
      <vt:lpstr>Question Pronouns with 都/也</vt:lpstr>
      <vt:lpstr>Question Pronouns with 都/也</vt:lpstr>
      <vt:lpstr>Question Pronouns with 都/也</vt:lpstr>
      <vt:lpstr>Question Pronouns with 都/也</vt:lpstr>
      <vt:lpstr>多  Indicating an Approximate Number</vt:lpstr>
      <vt:lpstr>多  Indicating an Approximate Number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大侠素材铺</dc:title>
  <dc:creator>https://dxpu.taobao.com/</dc:creator>
  <dc:description>大侠素材铺  淘宝店：https://dxpu.taobao.com/</dc:description>
  <cp:lastModifiedBy>Administrator</cp:lastModifiedBy>
  <cp:revision>910</cp:revision>
  <dcterms:created xsi:type="dcterms:W3CDTF">2016-06-21T13:40:00Z</dcterms:created>
  <dcterms:modified xsi:type="dcterms:W3CDTF">2019-04-10T19:32:26Z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2052-11.1.0.8573</vt:lpwstr>
  </property>
</Properties>
</file>