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60" r:id="rId5"/>
    <p:sldId id="947" r:id="rId6"/>
    <p:sldId id="948" r:id="rId7"/>
    <p:sldId id="949" r:id="rId8"/>
    <p:sldId id="950" r:id="rId9"/>
    <p:sldId id="951" r:id="rId10"/>
    <p:sldId id="952" r:id="rId11"/>
    <p:sldId id="995" r:id="rId12"/>
    <p:sldId id="996" r:id="rId13"/>
    <p:sldId id="997" r:id="rId14"/>
    <p:sldId id="998" r:id="rId15"/>
    <p:sldId id="999" r:id="rId16"/>
    <p:sldId id="1000" r:id="rId17"/>
    <p:sldId id="1001" r:id="rId18"/>
    <p:sldId id="1002" r:id="rId19"/>
    <p:sldId id="1003" r:id="rId20"/>
    <p:sldId id="1004" r:id="rId21"/>
    <p:sldId id="1005" r:id="rId22"/>
    <p:sldId id="1006" r:id="rId23"/>
    <p:sldId id="1021" r:id="rId24"/>
    <p:sldId id="1022" r:id="rId25"/>
    <p:sldId id="1023" r:id="rId26"/>
    <p:sldId id="1007" r:id="rId27"/>
    <p:sldId id="1008" r:id="rId28"/>
    <p:sldId id="1009" r:id="rId29"/>
    <p:sldId id="1010" r:id="rId30"/>
    <p:sldId id="1011" r:id="rId31"/>
    <p:sldId id="1012" r:id="rId32"/>
    <p:sldId id="1024" r:id="rId33"/>
    <p:sldId id="1013" r:id="rId34"/>
    <p:sldId id="1014" r:id="rId35"/>
    <p:sldId id="1015" r:id="rId36"/>
    <p:sldId id="1016" r:id="rId37"/>
    <p:sldId id="1017" r:id="rId38"/>
    <p:sldId id="1018" r:id="rId39"/>
    <p:sldId id="1025" r:id="rId40"/>
    <p:sldId id="1026" r:id="rId41"/>
    <p:sldId id="891" r:id="rId42"/>
    <p:sldId id="424" r:id="rId43"/>
  </p:sldIdLst>
  <p:sldSz cx="12192000" cy="6858000"/>
  <p:notesSz cx="6858000" cy="9144000"/>
  <p:custDataLst>
    <p:tags r:id="rId47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58A2"/>
    <a:srgbClr val="4D4D4D"/>
    <a:srgbClr val="4D75A2"/>
    <a:srgbClr val="6B4D4D"/>
    <a:srgbClr val="3F3F3F"/>
    <a:srgbClr val="00B0F0"/>
    <a:srgbClr val="B65A7E"/>
    <a:srgbClr val="00B050"/>
    <a:srgbClr val="B65A3E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8" autoAdjust="0"/>
    <p:restoredTop sz="50000" autoAdjust="0"/>
  </p:normalViewPr>
  <p:slideViewPr>
    <p:cSldViewPr snapToGrid="0">
      <p:cViewPr varScale="1">
        <p:scale>
          <a:sx n="110" d="100"/>
          <a:sy n="110" d="100"/>
        </p:scale>
        <p:origin x="704" y="176"/>
      </p:cViewPr>
      <p:guideLst>
        <p:guide orient="horz" pos="2080"/>
        <p:guide pos="37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57501" y="1288473"/>
            <a:ext cx="6476999" cy="2937163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50000"/>
              </a:lnSpc>
              <a:defRPr sz="4800" b="1" i="0">
                <a:ln w="19050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953722" y="4627052"/>
            <a:ext cx="6284557" cy="73483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46085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8" y="1574542"/>
            <a:ext cx="9587345" cy="2389874"/>
          </a:xfrm>
          <a:noFill/>
          <a:ln w="57150">
            <a:noFill/>
          </a:ln>
          <a:effectLst/>
        </p:spPr>
        <p:txBody>
          <a:bodyPr anchor="ctr"/>
          <a:lstStyle>
            <a:lvl1pPr algn="ctr">
              <a:lnSpc>
                <a:spcPct val="150000"/>
              </a:lnSpc>
              <a:defRPr sz="4800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7044" y="4419598"/>
            <a:ext cx="9537913" cy="687863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 b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7" y="603832"/>
            <a:ext cx="9267825" cy="848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585054"/>
            <a:ext cx="10680700" cy="4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39728" y="409864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ln w="3175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1.jpeg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9.png"/><Relationship Id="rId2" Type="http://schemas.openxmlformats.org/officeDocument/2006/relationships/image" Target="../media/image93.png"/><Relationship Id="rId1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1.png"/><Relationship Id="rId7" Type="http://schemas.openxmlformats.org/officeDocument/2006/relationships/image" Target="../media/image100.png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play.kahoot.it/#/?quizId=63a3cb6f-0e26-40d2-a682-9e47b1bdf824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>
          <a:xfrm>
            <a:off x="2857501" y="1960938"/>
            <a:ext cx="6476999" cy="2937163"/>
          </a:xfrm>
        </p:spPr>
        <p:txBody>
          <a:bodyPr/>
          <a:lstStyle/>
          <a:p>
            <a:pPr algn="ctr"/>
            <a:r>
              <a:rPr lang="zh-CN" altLang="en-US" sz="5400" dirty="0">
                <a:latin typeface="+mj-ea"/>
              </a:rPr>
              <a:t>旅行</a:t>
            </a:r>
            <a:endParaRPr lang="zh-CN" altLang="en-US" sz="5400" dirty="0">
              <a:latin typeface="+mj-ea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953722" y="1457767"/>
            <a:ext cx="6284557" cy="734830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第十九课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853" y="396195"/>
            <a:ext cx="10312544" cy="848454"/>
          </a:xfrm>
        </p:spPr>
        <p:txBody>
          <a:bodyPr/>
          <a:lstStyle/>
          <a:p>
            <a:r>
              <a:rPr kumimoji="1" lang="zh-CN" altLang="en-US" dirty="0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106852"/>
            <a:ext cx="10680700" cy="4771296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不得了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structure “</a:t>
            </a:r>
            <a:r>
              <a:rPr kumimoji="1" lang="en-US" altLang="zh-CN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adjective</a:t>
            </a:r>
            <a:r>
              <a:rPr kumimoji="1"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kumimoji="1"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得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,”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indicates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kumimoji="1"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 in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speaker’s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judgment,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signified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adjective.</a:t>
            </a:r>
            <a:endParaRPr kumimoji="1" lang="zh-CN" altLang="en-US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6169" y="2482652"/>
            <a:ext cx="57866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这件衣服</a:t>
            </a:r>
            <a:r>
              <a:rPr kumimoji="1" lang="zh-CN" altLang="en-US" sz="2800" dirty="0">
                <a:solidFill>
                  <a:srgbClr val="00B050"/>
                </a:solidFill>
              </a:rPr>
              <a:t>贵</a:t>
            </a:r>
            <a:r>
              <a:rPr kumimoji="1" lang="zh-CN" altLang="en-US" sz="2800" dirty="0"/>
              <a:t>得</a:t>
            </a:r>
            <a:r>
              <a:rPr kumimoji="1" lang="zh-CN" altLang="en-US" sz="2800" dirty="0">
                <a:solidFill>
                  <a:srgbClr val="FF0000"/>
                </a:solidFill>
              </a:rPr>
              <a:t>不得了</a:t>
            </a:r>
            <a:r>
              <a:rPr kumimoji="1" lang="zh-CN" altLang="zh-CN" sz="2800" dirty="0"/>
              <a:t>。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4188602" y="3943569"/>
            <a:ext cx="59054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这架飞机</a:t>
            </a:r>
            <a:r>
              <a:rPr kumimoji="1" lang="zh-CN" altLang="en-US" sz="2800" dirty="0">
                <a:solidFill>
                  <a:srgbClr val="00B050"/>
                </a:solidFill>
              </a:rPr>
              <a:t>大</a:t>
            </a:r>
            <a:r>
              <a:rPr kumimoji="1" lang="zh-CN" altLang="en-US" sz="2800" dirty="0"/>
              <a:t>得</a:t>
            </a:r>
            <a:r>
              <a:rPr kumimoji="1" lang="zh-CN" altLang="en-US" sz="2800" dirty="0">
                <a:solidFill>
                  <a:srgbClr val="FF0000"/>
                </a:solidFill>
              </a:rPr>
              <a:t>不得了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210797" y="5907807"/>
            <a:ext cx="6121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布尔诺的冬天</a:t>
            </a:r>
            <a:r>
              <a:rPr kumimoji="1" lang="zh-CN" altLang="en-US" sz="2800" dirty="0">
                <a:solidFill>
                  <a:srgbClr val="00B050"/>
                </a:solidFill>
              </a:rPr>
              <a:t>冷</a:t>
            </a:r>
            <a:r>
              <a:rPr kumimoji="1" lang="zh-CN" altLang="en-US" sz="2800" dirty="0"/>
              <a:t>得</a:t>
            </a:r>
            <a:r>
              <a:rPr kumimoji="1" lang="zh-CN" altLang="en-US" sz="2800" dirty="0">
                <a:solidFill>
                  <a:srgbClr val="FF0000"/>
                </a:solidFill>
              </a:rPr>
              <a:t>不得了</a:t>
            </a:r>
            <a:r>
              <a:rPr kumimoji="1" lang="zh-CN" altLang="zh-CN" sz="2800" dirty="0"/>
              <a:t>。</a:t>
            </a:r>
            <a:endParaRPr kumimoji="1"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8905" y="1855121"/>
            <a:ext cx="1872690" cy="155484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20536" y="2728998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500</a:t>
            </a:r>
            <a:r>
              <a:rPr kumimoji="1" lang="zh-CN" altLang="en-US" sz="2400" dirty="0"/>
              <a:t>元</a:t>
            </a:r>
            <a:endParaRPr kumimoji="1"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52" y="3523689"/>
            <a:ext cx="2522950" cy="1261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39" y="4957613"/>
            <a:ext cx="2280464" cy="190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 descr="图片包含 包, 室内, 就坐, 配件&#10;&#10;描述已自动生成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81" y="1766991"/>
            <a:ext cx="4976073" cy="3324017"/>
          </a:xfrm>
        </p:spPr>
      </p:pic>
      <p:sp>
        <p:nvSpPr>
          <p:cNvPr id="4" name="文本框 3"/>
          <p:cNvSpPr txBox="1"/>
          <p:nvPr/>
        </p:nvSpPr>
        <p:spPr>
          <a:xfrm>
            <a:off x="1092329" y="5794837"/>
            <a:ext cx="453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今天的功课</a:t>
            </a:r>
            <a:r>
              <a:rPr kumimoji="1" lang="en-US" altLang="zh-CN" sz="2800" dirty="0"/>
              <a:t>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563880" y="579483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他的钱包里的钱</a:t>
            </a:r>
            <a:r>
              <a:rPr kumimoji="1" lang="en-US" altLang="zh-CN" sz="2800" dirty="0"/>
              <a:t>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03" y="1604243"/>
            <a:ext cx="5313200" cy="35685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92475" y="56894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多得不得了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72243" y="56894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少得不得了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0" y="1322367"/>
            <a:ext cx="3960193" cy="3960193"/>
          </a:xfrm>
        </p:spPr>
      </p:pic>
      <p:sp>
        <p:nvSpPr>
          <p:cNvPr id="4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2268" y="5818866"/>
            <a:ext cx="4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香港的夏天</a:t>
            </a:r>
            <a:r>
              <a:rPr kumimoji="1" lang="en-US" altLang="zh-CN" sz="2800" dirty="0"/>
              <a:t>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629375" y="5824825"/>
            <a:ext cx="471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香港的房子</a:t>
            </a:r>
            <a:r>
              <a:rPr kumimoji="1" lang="en-US" altLang="zh-CN" sz="2800" dirty="0"/>
              <a:t>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991275" y="574970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热得不得了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89210" y="574433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小得不得了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pic>
        <p:nvPicPr>
          <p:cNvPr id="15" name="图片 14" descr="图片包含 建筑物, 场景, 街道, 户外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07" y="1506259"/>
            <a:ext cx="5445790" cy="3632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39" y="1896598"/>
            <a:ext cx="5352926" cy="299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5986" y="5800602"/>
            <a:ext cx="5330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/>
              <a:t>这家饭馆儿的面</a:t>
            </a:r>
            <a:r>
              <a:rPr kumimoji="1" lang="en-US" altLang="zh-CN" sz="2800"/>
              <a:t>_____________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898177" y="4936376"/>
            <a:ext cx="464771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/>
              <a:t>哥哥考试考了</a:t>
            </a:r>
            <a:r>
              <a:rPr kumimoji="1" lang="en-US" altLang="zh-CN" sz="2800" dirty="0"/>
              <a:t>100</a:t>
            </a:r>
            <a:r>
              <a:rPr kumimoji="1" lang="zh-CN" altLang="en-US" sz="2800" dirty="0"/>
              <a:t>分，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zh-CN" altLang="en-US" sz="2800" dirty="0"/>
              <a:t>他</a:t>
            </a:r>
            <a:r>
              <a:rPr kumimoji="1" lang="en-US" altLang="zh-CN" sz="2800" dirty="0"/>
              <a:t>_______________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539" y="1531119"/>
            <a:ext cx="4675639" cy="34749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73669" y="5024445"/>
            <a:ext cx="175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10</a:t>
            </a:r>
            <a:r>
              <a:rPr kumimoji="1" lang="zh-CN" altLang="en-US" sz="2400" dirty="0"/>
              <a:t>元一碗面</a:t>
            </a:r>
            <a:endParaRPr kumimoji="1" lang="zh-CN" altLang="en-US" sz="2400" dirty="0"/>
          </a:p>
        </p:txBody>
      </p:sp>
      <p:pic>
        <p:nvPicPr>
          <p:cNvPr id="10" name="图片 9" descr="100167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702"/>
          <a:stretch>
            <a:fillRect/>
          </a:stretch>
        </p:blipFill>
        <p:spPr>
          <a:xfrm>
            <a:off x="7399702" y="1576600"/>
            <a:ext cx="2809240" cy="29298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57190" y="1530263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便宜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350805" y="1370891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高兴</a:t>
            </a:r>
            <a:endParaRPr kumimoji="1"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235940" y="57301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便宜得不得了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30940" y="56562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高兴得不得了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bldLvl="0" animBg="1"/>
      <p:bldP spid="12" grpId="0" bldLvl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1216" y="5688235"/>
            <a:ext cx="47967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山上的风景</a:t>
            </a:r>
            <a:r>
              <a:rPr kumimoji="1" lang="en-US" altLang="zh-CN" sz="2800" dirty="0"/>
              <a:t>______________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855654" y="5257003"/>
            <a:ext cx="4222530" cy="127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800" dirty="0"/>
              <a:t>他六点有课，每天起床的</a:t>
            </a:r>
            <a:endParaRPr kumimoji="1" lang="en-US" altLang="zh-CN" sz="2800" dirty="0"/>
          </a:p>
          <a:p>
            <a:pPr>
              <a:lnSpc>
                <a:spcPct val="140000"/>
              </a:lnSpc>
            </a:pPr>
            <a:r>
              <a:rPr kumimoji="1" lang="zh-CN" altLang="en-US" sz="2800" dirty="0"/>
              <a:t>时间</a:t>
            </a:r>
            <a:r>
              <a:rPr kumimoji="1" lang="en-US" altLang="zh-CN" sz="2800" dirty="0"/>
              <a:t>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pic>
        <p:nvPicPr>
          <p:cNvPr id="8" name="图片 7" descr="neoki_m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9887" y="1860520"/>
            <a:ext cx="2854700" cy="30213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8" y="1538697"/>
            <a:ext cx="5744204" cy="38015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88990" y="1542963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漂亮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381252" y="1627090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早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986986" y="56072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漂亮得不得了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34201" y="59133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早得不得了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ldLvl="0" animBg="1"/>
      <p:bldP spid="11" grpId="0" bldLvl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0961" y="5833630"/>
            <a:ext cx="457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这个问题</a:t>
            </a:r>
            <a:r>
              <a:rPr kumimoji="1" lang="en-US" altLang="zh-CN" sz="2800" dirty="0"/>
              <a:t>_____________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247955" y="5743922"/>
            <a:ext cx="437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这个问题</a:t>
            </a:r>
            <a:r>
              <a:rPr kumimoji="1" lang="en-US" altLang="zh-CN" sz="2800" dirty="0"/>
              <a:t>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pic>
        <p:nvPicPr>
          <p:cNvPr id="8" name="图片 7" descr="hqdefaul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720" y="2117754"/>
            <a:ext cx="3939033" cy="29537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82" y="2148575"/>
            <a:ext cx="6439163" cy="28801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86667" y="1528407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容易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994792" y="1561328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难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293612" y="57921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容易得不得了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8039" y="56551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难得不得了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ldLvl="0" animBg="1"/>
      <p:bldP spid="11" grpId="0" bldLvl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9683" y="5944494"/>
            <a:ext cx="458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Daniel Wu____________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877050" y="5947410"/>
            <a:ext cx="4866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Edison</a:t>
            </a:r>
            <a:r>
              <a:rPr kumimoji="1" lang="zh-CN" altLang="en-US" sz="2800" dirty="0"/>
              <a:t>的性格</a:t>
            </a:r>
            <a:r>
              <a:rPr kumimoji="1" lang="en-US" altLang="zh-CN" sz="2800" dirty="0"/>
              <a:t>_____________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18" y="1384092"/>
            <a:ext cx="6134473" cy="41004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722" y="665603"/>
            <a:ext cx="2999520" cy="46788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34552" y="1413124"/>
            <a:ext cx="618078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酷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911031" y="58934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帅得不得了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0643" y="587698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酷得不得了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ldLvl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14" descr="图片包含 猫, 室内, 布置, 顶部&#10;&#10;描述已自动生成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68" y="1771117"/>
            <a:ext cx="4289622" cy="2848309"/>
          </a:xfrm>
        </p:spPr>
      </p:pic>
      <p:sp>
        <p:nvSpPr>
          <p:cNvPr id="4" name="标题 1"/>
          <p:cNvSpPr txBox="1"/>
          <p:nvPr/>
        </p:nvSpPr>
        <p:spPr bwMode="auto">
          <a:xfrm>
            <a:off x="927853" y="396195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9733" y="4651922"/>
            <a:ext cx="6109365" cy="169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/>
              <a:t>从早上八点到晚上六点他都有课。</a:t>
            </a:r>
            <a:endParaRPr kumimoji="1" lang="en-US" altLang="zh-CN" sz="2800" dirty="0"/>
          </a:p>
          <a:p>
            <a:pPr>
              <a:lnSpc>
                <a:spcPct val="200000"/>
              </a:lnSpc>
            </a:pPr>
            <a:r>
              <a:rPr kumimoji="1" lang="zh-CN" altLang="en-US" sz="2800" dirty="0"/>
              <a:t>今天他</a:t>
            </a:r>
            <a:r>
              <a:rPr kumimoji="1" lang="en-US" altLang="zh-CN" sz="2800" dirty="0"/>
              <a:t>_________________________</a:t>
            </a:r>
            <a:r>
              <a:rPr kumimoji="1" lang="zh-CN" altLang="en-US" sz="2800" dirty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7399620" y="4619426"/>
            <a:ext cx="33832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/>
              <a:t>今天他有中文比赛，</a:t>
            </a:r>
            <a:endParaRPr kumimoji="1" lang="zh-CN" altLang="en-US" sz="2800" dirty="0"/>
          </a:p>
          <a:p>
            <a:pPr>
              <a:lnSpc>
                <a:spcPct val="200000"/>
              </a:lnSpc>
            </a:pPr>
            <a:r>
              <a:rPr kumimoji="1" lang="zh-CN" altLang="en-US" sz="2800" dirty="0"/>
              <a:t>他</a:t>
            </a:r>
            <a:r>
              <a:rPr kumimoji="1" lang="en-US" altLang="zh-CN" sz="2800" dirty="0"/>
              <a:t>_</a:t>
            </a:r>
            <a:r>
              <a:rPr kumimoji="1" lang="en-US" altLang="zh-CN" sz="2800" dirty="0"/>
              <a:t>_____________</a:t>
            </a:r>
            <a:r>
              <a:rPr kumimoji="1" lang="zh-CN" altLang="en-US" sz="2400" dirty="0"/>
              <a:t>。</a:t>
            </a:r>
            <a:endParaRPr kumimoji="1"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90" y="864574"/>
            <a:ext cx="3513507" cy="38789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73109" y="1757448"/>
            <a:ext cx="116410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累</a:t>
            </a:r>
            <a:r>
              <a:rPr kumimoji="1" lang="en-US" altLang="zh-CN" sz="3200" dirty="0"/>
              <a:t>/</a:t>
            </a:r>
            <a:r>
              <a:rPr kumimoji="1" lang="zh-CN" altLang="en-US" sz="3200" dirty="0"/>
              <a:t>困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47801" y="867895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/>
              <a:t>紧张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453211" y="5764247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累得不得了</a:t>
            </a:r>
            <a:r>
              <a:rPr kumimoji="1" lang="en-US" altLang="zh-CN" sz="2800" dirty="0">
                <a:solidFill>
                  <a:schemeClr val="accent1"/>
                </a:solidFill>
              </a:rPr>
              <a:t>/</a:t>
            </a:r>
            <a:r>
              <a:rPr kumimoji="1" lang="zh-CN" altLang="en-US" sz="2800" dirty="0">
                <a:solidFill>
                  <a:schemeClr val="accent1"/>
                </a:solidFill>
              </a:rPr>
              <a:t>困得不得了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06353" y="575154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紧张得不得了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ldLvl="0" animBg="1"/>
      <p:bldP spid="11" grpId="0" bldLvl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593725" y="377825"/>
            <a:ext cx="5753100" cy="8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87204" y="1302553"/>
            <a:ext cx="736141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en-US" altLang="zh-CN" sz="3200" dirty="0">
                <a:latin typeface="+mj-ea"/>
              </a:rPr>
              <a:t>People/place +</a:t>
            </a:r>
            <a:r>
              <a:rPr kumimoji="1" lang="zh-CN" altLang="en-US" sz="3200" dirty="0">
                <a:latin typeface="+mj-ea"/>
              </a:rPr>
              <a:t> </a:t>
            </a:r>
            <a:r>
              <a:rPr kumimoji="1" lang="en-US" altLang="zh-CN" sz="3200" dirty="0">
                <a:latin typeface="+mj-ea"/>
              </a:rPr>
              <a:t>Adj.</a:t>
            </a:r>
            <a:r>
              <a:rPr kumimoji="1" lang="zh-CN" altLang="en-US" sz="3200" dirty="0">
                <a:latin typeface="+mj-ea"/>
              </a:rPr>
              <a:t> </a:t>
            </a:r>
            <a:r>
              <a:rPr kumimoji="1" lang="en-US" altLang="zh-CN" sz="3200" dirty="0">
                <a:latin typeface="+mj-ea"/>
              </a:rPr>
              <a:t>+</a:t>
            </a:r>
            <a:r>
              <a:rPr kumimoji="1" lang="zh-CN" altLang="en-US" sz="3200" dirty="0">
                <a:latin typeface="+mj-ea"/>
              </a:rPr>
              <a:t> 得</a:t>
            </a:r>
            <a:r>
              <a:rPr kumimoji="1" lang="en-US" altLang="zh-CN" sz="3200" dirty="0">
                <a:latin typeface="+mj-ea"/>
              </a:rPr>
              <a:t>+</a:t>
            </a:r>
            <a:r>
              <a:rPr kumimoji="1" lang="zh-CN" altLang="en-US" sz="3200" dirty="0">
                <a:latin typeface="+mj-ea"/>
              </a:rPr>
              <a:t>不得了</a:t>
            </a:r>
            <a:endParaRPr kumimoji="1" lang="zh-CN" altLang="en-US" sz="3200" dirty="0">
              <a:latin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262" y="2839390"/>
            <a:ext cx="4686300" cy="2247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95260" y="1431290"/>
            <a:ext cx="2304415" cy="506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People</a:t>
            </a:r>
            <a:r>
              <a:rPr kumimoji="1" lang="zh-CN" altLang="en-US" sz="3200" dirty="0"/>
              <a:t>：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帅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聪明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漂亮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用功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酷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坏</a:t>
            </a:r>
            <a:endParaRPr kumimoji="1" lang="en-US" altLang="zh-CN" sz="32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懒</a:t>
            </a:r>
            <a:endParaRPr kumimoji="1"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5069855" y="466805"/>
            <a:ext cx="6686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造句练习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– </a:t>
            </a:r>
            <a:r>
              <a:rPr lang="en-US" altLang="zh-CN" sz="2800" b="1" i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Making Sentence 1</a:t>
            </a:r>
            <a:endParaRPr lang="en-US" altLang="zh-CN" sz="2800" b="1" i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11530" y="439420"/>
            <a:ext cx="5225415" cy="8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zh-CN" altLang="en-US">
                <a:latin typeface="+mj-ea"/>
              </a:rPr>
              <a:t>不得了</a:t>
            </a:r>
            <a:endParaRPr kumimoji="1" lang="zh-CN" altLang="en-US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6083" y="564466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dirty="0"/>
              <a:t>日本的街道干净得不得了。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8120051" y="1231909"/>
            <a:ext cx="1744980" cy="5406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/>
              <a:t>Place</a:t>
            </a:r>
            <a:r>
              <a:rPr kumimoji="1" lang="zh-CN" altLang="en-US" sz="3200" dirty="0"/>
              <a:t>：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漂亮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有意思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安静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人多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热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冷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危险</a:t>
            </a:r>
            <a:endParaRPr kumimoji="1" lang="en-US" altLang="zh-CN" sz="3200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3200" dirty="0"/>
              <a:t>吵</a:t>
            </a:r>
            <a:endParaRPr kumimoji="1"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291" y="1676523"/>
            <a:ext cx="5708853" cy="378777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71455" y="581105"/>
            <a:ext cx="6686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造句练习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– </a:t>
            </a:r>
            <a:r>
              <a:rPr lang="en-US" altLang="zh-CN" sz="2800" b="1" i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Making Sentence 1</a:t>
            </a:r>
            <a:endParaRPr lang="en-US" altLang="zh-CN" sz="2800" b="1" i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885" y="654685"/>
            <a:ext cx="3617595" cy="2104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715770"/>
            <a:ext cx="3616960" cy="2131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720" y="1647825"/>
            <a:ext cx="3616960" cy="22669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76985" y="4308475"/>
            <a:ext cx="8851265" cy="19856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/>
              <a:t>A</a:t>
            </a:r>
            <a:r>
              <a:rPr lang="zh-CN" altLang="en-US" sz="2800"/>
              <a:t>：时间过得真快，</a:t>
            </a:r>
            <a:r>
              <a:rPr lang="en-US" altLang="zh-CN" sz="2800"/>
              <a:t>________</a:t>
            </a:r>
            <a:r>
              <a:rPr lang="zh-CN" altLang="en-US" sz="2800"/>
              <a:t>就要</a:t>
            </a:r>
            <a:r>
              <a:rPr lang="en-US" altLang="zh-CN" sz="2800"/>
              <a:t>_________</a:t>
            </a:r>
            <a:r>
              <a:rPr lang="zh-CN" altLang="en-US" sz="2800"/>
              <a:t>了，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       我</a:t>
            </a:r>
            <a:r>
              <a:rPr lang="en-US" altLang="zh-CN" sz="2800"/>
              <a:t>_________</a:t>
            </a:r>
            <a:r>
              <a:rPr lang="zh-CN" altLang="en-US" sz="2800"/>
              <a:t>去公司</a:t>
            </a:r>
            <a:r>
              <a:rPr lang="en-US" altLang="zh-CN" sz="2800"/>
              <a:t>_________</a:t>
            </a:r>
            <a:r>
              <a:rPr lang="zh-CN" altLang="en-US" sz="2800"/>
              <a:t>，你有什么计划？</a:t>
            </a:r>
            <a:endParaRPr lang="zh-CN" altLang="en-US" sz="2800"/>
          </a:p>
          <a:p>
            <a:pPr>
              <a:lnSpc>
                <a:spcPct val="80000"/>
              </a:lnSpc>
            </a:pPr>
            <a:endParaRPr lang="en-US" altLang="zh-CN" sz="2800"/>
          </a:p>
          <a:p>
            <a:pPr>
              <a:lnSpc>
                <a:spcPct val="12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：我打算回家</a:t>
            </a:r>
            <a:r>
              <a:rPr lang="en-US" altLang="zh-CN" sz="2800"/>
              <a:t>________</a:t>
            </a:r>
            <a:r>
              <a:rPr lang="zh-CN" altLang="en-US" sz="2800"/>
              <a:t>，顺便看看我的</a:t>
            </a:r>
            <a:r>
              <a:rPr lang="en-US" altLang="zh-CN" sz="2800"/>
              <a:t>_________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4544060" y="4270375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马上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1800" y="4257675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放假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4285" y="4790440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打算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55565" y="4803140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实习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65245" y="5634355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打工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00975" y="5621655"/>
            <a:ext cx="1119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父母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805" y="4257675"/>
            <a:ext cx="1593215" cy="19475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39728" y="456266"/>
            <a:ext cx="10312544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Question Pronouns as Indefinite References</a:t>
            </a:r>
            <a:b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</a:br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(Whoever, Whatever, etc.)</a:t>
            </a:r>
            <a:endParaRPr lang="zh-HK" altLang="en-US" sz="4000" dirty="0">
              <a:latin typeface="+mj-ea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39728" y="1400821"/>
            <a:ext cx="10680700" cy="477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pronoun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clauses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sentence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1"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pronoun</a:t>
            </a:r>
            <a:r>
              <a:rPr kumimoji="1"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kumimoji="1" lang="zh-CN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-ever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English.</a:t>
            </a:r>
            <a:endParaRPr kumimoji="1"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746406" y="2962612"/>
            <a:ext cx="8354977" cy="13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200" dirty="0">
                <a:latin typeface="+mj-ea"/>
                <a:ea typeface="+mj-ea"/>
              </a:rPr>
              <a:t>A</a:t>
            </a:r>
            <a:r>
              <a:rPr kumimoji="1" lang="zh-CN" altLang="en-US" sz="3200" dirty="0">
                <a:latin typeface="+mj-ea"/>
                <a:ea typeface="+mj-ea"/>
              </a:rPr>
              <a:t>：明天的派对有谁去？</a:t>
            </a:r>
            <a:endParaRPr kumimoji="1" lang="en-US" altLang="zh-CN" sz="3200" dirty="0">
              <a:latin typeface="+mj-ea"/>
              <a:ea typeface="+mj-ea"/>
            </a:endParaRPr>
          </a:p>
          <a:p>
            <a:r>
              <a:rPr kumimoji="1" lang="en-US" altLang="zh-CN" sz="3200" dirty="0">
                <a:latin typeface="+mj-ea"/>
                <a:ea typeface="+mj-ea"/>
              </a:rPr>
              <a:t>B</a:t>
            </a:r>
            <a:r>
              <a:rPr kumimoji="1" lang="zh-CN" altLang="en-US" sz="3200" dirty="0">
                <a:latin typeface="+mj-ea"/>
                <a:ea typeface="+mj-ea"/>
              </a:rPr>
              <a:t>：</a:t>
            </a:r>
            <a:r>
              <a:rPr kumimoji="1"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谁</a:t>
            </a:r>
            <a:r>
              <a:rPr kumimoji="1" lang="zh-CN" altLang="en-US" sz="3200" dirty="0">
                <a:latin typeface="+mj-ea"/>
                <a:ea typeface="+mj-ea"/>
              </a:rPr>
              <a:t>有空，</a:t>
            </a:r>
            <a:r>
              <a:rPr kumimoji="1"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谁</a:t>
            </a:r>
            <a:r>
              <a:rPr kumimoji="1" lang="zh-CN" altLang="en-US" sz="3200" dirty="0">
                <a:solidFill>
                  <a:srgbClr val="3366FF"/>
                </a:solidFill>
                <a:latin typeface="+mj-ea"/>
                <a:ea typeface="+mj-ea"/>
              </a:rPr>
              <a:t>就</a:t>
            </a:r>
            <a:r>
              <a:rPr kumimoji="1" lang="zh-CN" altLang="en-US" sz="3200" dirty="0">
                <a:latin typeface="+mj-ea"/>
                <a:ea typeface="+mj-ea"/>
              </a:rPr>
              <a:t>去</a:t>
            </a:r>
            <a:r>
              <a:rPr kumimoji="1" lang="zh-CN" altLang="en-US" sz="2800" dirty="0">
                <a:latin typeface="+mj-ea"/>
                <a:ea typeface="+mj-ea"/>
              </a:rPr>
              <a:t>。</a:t>
            </a:r>
            <a:endParaRPr kumimoji="1" lang="zh-CN" altLang="en-US" sz="2800" dirty="0">
              <a:latin typeface="+mj-ea"/>
              <a:ea typeface="+mj-ea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3229537" y="5152181"/>
            <a:ext cx="5489589" cy="557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6500" dirty="0">
                <a:solidFill>
                  <a:srgbClr val="FF0000"/>
                </a:solidFill>
              </a:rPr>
              <a:t>哪个</a:t>
            </a:r>
            <a:r>
              <a:rPr kumimoji="1" lang="zh-CN" altLang="en-US" sz="6500" dirty="0"/>
              <a:t>水果好吃，</a:t>
            </a:r>
            <a:r>
              <a:rPr kumimoji="1" lang="zh-CN" altLang="en-US" sz="6500" dirty="0">
                <a:solidFill>
                  <a:srgbClr val="3366FF"/>
                </a:solidFill>
              </a:rPr>
              <a:t>就</a:t>
            </a:r>
            <a:r>
              <a:rPr kumimoji="1" lang="zh-CN" altLang="en-US" sz="6500" dirty="0"/>
              <a:t>吃</a:t>
            </a:r>
            <a:r>
              <a:rPr kumimoji="1" lang="zh-CN" altLang="en-US" sz="6500" dirty="0">
                <a:solidFill>
                  <a:srgbClr val="FF0000"/>
                </a:solidFill>
              </a:rPr>
              <a:t>哪个</a:t>
            </a:r>
            <a:r>
              <a:rPr kumimoji="1" lang="zh-CN" altLang="en-US" sz="6500" dirty="0"/>
              <a:t>。</a:t>
            </a:r>
            <a:endParaRPr kumimoji="1" lang="en-US" altLang="zh-CN" sz="6500" dirty="0"/>
          </a:p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51048" y="4090464"/>
            <a:ext cx="1878489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Both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subject</a:t>
            </a:r>
            <a:endParaRPr kumimoji="1" lang="en-US" altLang="zh-CN" sz="2400" dirty="0"/>
          </a:p>
        </p:txBody>
      </p:sp>
      <p:sp>
        <p:nvSpPr>
          <p:cNvPr id="10" name="内容占位符 2"/>
          <p:cNvSpPr txBox="1"/>
          <p:nvPr/>
        </p:nvSpPr>
        <p:spPr>
          <a:xfrm>
            <a:off x="6726040" y="2908925"/>
            <a:ext cx="4800942" cy="134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3200" dirty="0">
                <a:solidFill>
                  <a:schemeClr val="tx2"/>
                </a:solidFill>
                <a:latin typeface="+mj-ea"/>
                <a:ea typeface="+mj-ea"/>
              </a:rPr>
              <a:t>A: </a:t>
            </a:r>
            <a:r>
              <a:rPr kumimoji="1" lang="zh-CN" altLang="en-US" sz="3200" dirty="0">
                <a:solidFill>
                  <a:schemeClr val="tx2"/>
                </a:solidFill>
                <a:latin typeface="+mj-ea"/>
                <a:ea typeface="+mj-ea"/>
              </a:rPr>
              <a:t>你要喝什么？</a:t>
            </a:r>
            <a:endParaRPr kumimoji="1" lang="en-US" altLang="zh-CN" sz="32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en-US" altLang="zh-CN" sz="3200" dirty="0">
                <a:latin typeface="+mj-ea"/>
                <a:ea typeface="+mj-ea"/>
              </a:rPr>
              <a:t>B: </a:t>
            </a:r>
            <a:r>
              <a:rPr kumimoji="1" lang="zh-CN" altLang="en-US" sz="3200" dirty="0">
                <a:latin typeface="+mj-ea"/>
                <a:ea typeface="+mj-ea"/>
              </a:rPr>
              <a:t>你喝</a:t>
            </a:r>
            <a:r>
              <a:rPr kumimoji="1"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什么</a:t>
            </a:r>
            <a:r>
              <a:rPr kumimoji="1" lang="zh-CN" altLang="en-US" sz="3200" dirty="0">
                <a:latin typeface="+mj-ea"/>
                <a:ea typeface="+mj-ea"/>
              </a:rPr>
              <a:t>，</a:t>
            </a:r>
            <a:r>
              <a:rPr kumimoji="1" lang="zh-CN" altLang="en-US" sz="3200" dirty="0">
                <a:solidFill>
                  <a:schemeClr val="tx2"/>
                </a:solidFill>
                <a:latin typeface="+mj-ea"/>
                <a:ea typeface="+mj-ea"/>
              </a:rPr>
              <a:t>我</a:t>
            </a:r>
            <a:r>
              <a:rPr kumimoji="1" lang="zh-CN" altLang="en-US" sz="3200" dirty="0">
                <a:solidFill>
                  <a:srgbClr val="3366FF"/>
                </a:solidFill>
                <a:latin typeface="+mj-ea"/>
                <a:ea typeface="+mj-ea"/>
              </a:rPr>
              <a:t>就</a:t>
            </a:r>
            <a:r>
              <a:rPr kumimoji="1" lang="zh-CN" altLang="en-US" sz="3200" dirty="0">
                <a:latin typeface="+mj-ea"/>
                <a:ea typeface="+mj-ea"/>
              </a:rPr>
              <a:t>喝</a:t>
            </a:r>
            <a:r>
              <a:rPr kumimoji="1"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什么</a:t>
            </a:r>
            <a:r>
              <a:rPr kumimoji="1" lang="zh-CN" altLang="en-US" sz="3200" dirty="0">
                <a:latin typeface="+mj-ea"/>
                <a:ea typeface="+mj-ea"/>
              </a:rPr>
              <a:t>。</a:t>
            </a:r>
            <a:endParaRPr kumimoji="1" lang="zh-CN" altLang="en-US" sz="3200" dirty="0"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19398" y="4068374"/>
            <a:ext cx="1724601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Both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object</a:t>
            </a:r>
            <a:endParaRPr kumimoji="1" lang="en-US" altLang="zh-CN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529350" y="5709928"/>
            <a:ext cx="1211239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Subject</a:t>
            </a:r>
            <a:endParaRPr kumimoji="1"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482890" y="5709928"/>
            <a:ext cx="123623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 </a:t>
            </a:r>
            <a:r>
              <a:rPr kumimoji="1" lang="en-US" altLang="zh-CN" sz="2400" dirty="0"/>
              <a:t>Object</a:t>
            </a:r>
            <a:endParaRPr kumimoji="1" lang="zh-CN" altLang="en-US" sz="2400" dirty="0"/>
          </a:p>
        </p:txBody>
      </p:sp>
      <p:sp>
        <p:nvSpPr>
          <p:cNvPr id="14" name="文本框 6"/>
          <p:cNvSpPr txBox="1"/>
          <p:nvPr/>
        </p:nvSpPr>
        <p:spPr>
          <a:xfrm>
            <a:off x="3529350" y="4090464"/>
            <a:ext cx="141737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Whoever</a:t>
            </a:r>
            <a:endParaRPr kumimoji="1" lang="en-US" altLang="zh-CN" sz="2400" dirty="0"/>
          </a:p>
        </p:txBody>
      </p:sp>
      <p:sp>
        <p:nvSpPr>
          <p:cNvPr id="15" name="文本框 6"/>
          <p:cNvSpPr txBox="1"/>
          <p:nvPr/>
        </p:nvSpPr>
        <p:spPr>
          <a:xfrm>
            <a:off x="9463321" y="4090464"/>
            <a:ext cx="150233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Whatever</a:t>
            </a:r>
            <a:endParaRPr kumimoji="1" lang="en-US" altLang="zh-CN" sz="2400" dirty="0"/>
          </a:p>
        </p:txBody>
      </p:sp>
      <p:sp>
        <p:nvSpPr>
          <p:cNvPr id="16" name="文本框 6"/>
          <p:cNvSpPr txBox="1"/>
          <p:nvPr/>
        </p:nvSpPr>
        <p:spPr>
          <a:xfrm>
            <a:off x="5403051" y="5709928"/>
            <a:ext cx="164019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Whichever</a:t>
            </a:r>
            <a:endParaRPr kumimoji="1"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 bldLvl="0" animBg="1"/>
      <p:bldP spid="10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39728" y="456266"/>
            <a:ext cx="10312544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Question Pronouns as Indefinite References</a:t>
            </a:r>
            <a:b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</a:br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(Whoever, Whatever, etc.)</a:t>
            </a:r>
            <a:endParaRPr lang="zh-HK" altLang="en-US" sz="4000" dirty="0">
              <a:latin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125" y="2150745"/>
            <a:ext cx="6600825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：你的爱好是什么？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</a:t>
            </a:r>
            <a:r>
              <a:rPr lang="zh-CN" altLang="en-US" sz="2800">
                <a:solidFill>
                  <a:srgbClr val="FF0000"/>
                </a:solidFill>
              </a:rPr>
              <a:t>什么</a:t>
            </a:r>
            <a:r>
              <a:rPr lang="zh-CN" altLang="en-US" sz="2800"/>
              <a:t>有意思，我的爱好就是</a:t>
            </a:r>
            <a:r>
              <a:rPr lang="zh-CN" altLang="en-US" sz="2800">
                <a:solidFill>
                  <a:srgbClr val="FF0000"/>
                </a:solidFill>
              </a:rPr>
              <a:t>什么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215" y="1430020"/>
            <a:ext cx="2951480" cy="265239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081895" y="2418715"/>
            <a:ext cx="133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有意思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23595" y="4876800"/>
            <a:ext cx="588010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：你喜欢吃什么菜？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</a:t>
            </a:r>
            <a:r>
              <a:rPr lang="zh-CN" altLang="en-US" sz="2800">
                <a:solidFill>
                  <a:srgbClr val="FF0000"/>
                </a:solidFill>
              </a:rPr>
              <a:t>什么菜</a:t>
            </a:r>
            <a:r>
              <a:rPr lang="zh-CN" altLang="en-US" sz="2800"/>
              <a:t>好吃，我就吃</a:t>
            </a:r>
            <a:r>
              <a:rPr lang="zh-CN" altLang="en-US" sz="2800">
                <a:solidFill>
                  <a:srgbClr val="FF0000"/>
                </a:solidFill>
              </a:rPr>
              <a:t>什么菜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335" y="4416425"/>
            <a:ext cx="3062605" cy="19265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060940" y="5118735"/>
            <a:ext cx="133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好吃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81895" y="2940685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whatever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0060940" y="5653405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whatever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39728" y="456266"/>
            <a:ext cx="10312544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Question Pronouns as Indefinite References</a:t>
            </a:r>
            <a:b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</a:br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(Whoever, Whatever, etc.)</a:t>
            </a:r>
            <a:endParaRPr lang="zh-HK" altLang="en-US" sz="4000" dirty="0">
              <a:latin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6125" y="2150745"/>
            <a:ext cx="698627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：你喜欢什么时候看电影？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</a:t>
            </a:r>
            <a:r>
              <a:rPr lang="zh-CN" altLang="en-US" sz="2800">
                <a:solidFill>
                  <a:srgbClr val="FF0000"/>
                </a:solidFill>
              </a:rPr>
              <a:t>什么时候</a:t>
            </a:r>
            <a:r>
              <a:rPr lang="zh-CN" altLang="en-US" sz="2800"/>
              <a:t>有空，我就</a:t>
            </a:r>
            <a:r>
              <a:rPr lang="zh-CN" altLang="en-US" sz="2800">
                <a:solidFill>
                  <a:srgbClr val="FF0000"/>
                </a:solidFill>
              </a:rPr>
              <a:t>什么时候</a:t>
            </a:r>
            <a:r>
              <a:rPr lang="zh-CN" altLang="en-US" sz="2800"/>
              <a:t>看电影。</a:t>
            </a:r>
            <a:endParaRPr lang="zh-CN" altLang="en-US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3495" y="1530985"/>
            <a:ext cx="2451100" cy="2451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94595" y="2250440"/>
            <a:ext cx="133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有空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94595" y="2772410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whenever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46125" y="4318000"/>
            <a:ext cx="4991735" cy="1685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：你想去哪个城市旅行？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</a:t>
            </a:r>
            <a:r>
              <a:rPr lang="zh-CN" altLang="en-US" sz="2800">
                <a:solidFill>
                  <a:srgbClr val="FF0000"/>
                </a:solidFill>
              </a:rPr>
              <a:t>哪个城市</a:t>
            </a:r>
            <a:r>
              <a:rPr lang="zh-CN" altLang="en-US" sz="2800"/>
              <a:t>好玩儿，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       我就去</a:t>
            </a:r>
            <a:r>
              <a:rPr lang="zh-CN" altLang="en-US" sz="2800">
                <a:solidFill>
                  <a:srgbClr val="FF0000"/>
                </a:solidFill>
              </a:rPr>
              <a:t>哪个城市</a:t>
            </a:r>
            <a:r>
              <a:rPr lang="zh-CN" altLang="en-US" sz="2800"/>
              <a:t>旅行。</a:t>
            </a:r>
            <a:endParaRPr lang="zh-CN" altLang="en-US" sz="28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55" y="4092575"/>
            <a:ext cx="3322320" cy="21361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655175" y="4590415"/>
            <a:ext cx="133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好玩儿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93275" y="5177790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whichever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39728" y="456266"/>
            <a:ext cx="10312544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Question Pronouns as Indefinite References</a:t>
            </a:r>
            <a:b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</a:br>
            <a:r>
              <a:rPr kumimoji="1" lang="en-US" altLang="zh-CN" sz="2400" dirty="0">
                <a:solidFill>
                  <a:srgbClr val="4C0342"/>
                </a:solidFill>
                <a:latin typeface="+mj-ea"/>
                <a:cs typeface="+mj-cs"/>
              </a:rPr>
              <a:t>(Whoever, Whatever, etc.)</a:t>
            </a:r>
            <a:endParaRPr lang="zh-HK" altLang="en-US" sz="4000" dirty="0">
              <a:latin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2150745"/>
            <a:ext cx="582930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：你买哪双鞋子？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</a:t>
            </a:r>
            <a:r>
              <a:rPr lang="zh-CN" altLang="en-US" sz="2800">
                <a:solidFill>
                  <a:srgbClr val="FF0000"/>
                </a:solidFill>
              </a:rPr>
              <a:t>哪双鞋子</a:t>
            </a:r>
            <a:r>
              <a:rPr lang="zh-CN" altLang="en-US" sz="2800"/>
              <a:t>好看，我就买</a:t>
            </a:r>
            <a:r>
              <a:rPr lang="zh-CN" altLang="en-US" sz="2800">
                <a:solidFill>
                  <a:srgbClr val="FF0000"/>
                </a:solidFill>
              </a:rPr>
              <a:t>哪双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9294495" y="2250440"/>
            <a:ext cx="133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好看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94495" y="2772410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whichever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1835" y="1440180"/>
            <a:ext cx="2143125" cy="2143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660" y="4345305"/>
            <a:ext cx="582930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：你住哪个房间？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</a:t>
            </a:r>
            <a:r>
              <a:rPr lang="zh-CN" altLang="en-US" sz="2800">
                <a:solidFill>
                  <a:srgbClr val="FF0000"/>
                </a:solidFill>
              </a:rPr>
              <a:t>哪个房间</a:t>
            </a:r>
            <a:r>
              <a:rPr lang="zh-CN" altLang="en-US" sz="2800"/>
              <a:t>有电脑，我就住</a:t>
            </a:r>
            <a:r>
              <a:rPr lang="zh-CN" altLang="en-US" sz="2800">
                <a:solidFill>
                  <a:srgbClr val="FF0000"/>
                </a:solidFill>
              </a:rPr>
              <a:t>哪个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20" y="4084320"/>
            <a:ext cx="2647950" cy="1724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70" y="4084320"/>
            <a:ext cx="2667000" cy="1714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47255" y="6019165"/>
            <a:ext cx="1337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有电脑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78570" y="6049645"/>
            <a:ext cx="1505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whichever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 bwMode="auto">
          <a:xfrm>
            <a:off x="939728" y="456266"/>
            <a:ext cx="10312544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en-US" altLang="zh-CN" sz="2400" dirty="0">
                <a:solidFill>
                  <a:srgbClr val="4C0342"/>
                </a:solidFill>
                <a:latin typeface="+mj-ea"/>
              </a:rPr>
              <a:t>Question Pronouns as Indefinite References</a:t>
            </a:r>
            <a:br>
              <a:rPr kumimoji="1" lang="en-US" altLang="zh-CN" sz="2400" dirty="0">
                <a:solidFill>
                  <a:srgbClr val="4C0342"/>
                </a:solidFill>
                <a:latin typeface="+mj-ea"/>
              </a:rPr>
            </a:br>
            <a:r>
              <a:rPr kumimoji="1" lang="en-US" altLang="zh-CN" sz="2400" dirty="0">
                <a:solidFill>
                  <a:srgbClr val="4C0342"/>
                </a:solidFill>
                <a:latin typeface="+mj-ea"/>
              </a:rPr>
              <a:t>(Whoever, Whatever, etc.)</a:t>
            </a:r>
            <a:endParaRPr lang="zh-HK" altLang="en-US" sz="4000" dirty="0">
              <a:latin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1014877" y="5341048"/>
            <a:ext cx="4637757" cy="9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57505" indent="-35750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2" panose="05020102010507070707" pitchFamily="18" charset="2"/>
              <a:buNone/>
            </a:pPr>
            <a:r>
              <a:rPr kumimoji="1" lang="en-US" altLang="zh-CN" sz="3200"/>
              <a:t>A: </a:t>
            </a:r>
            <a:r>
              <a:rPr kumimoji="1" lang="zh-CN" altLang="en-US" sz="3200"/>
              <a:t>你买哪件衣服？</a:t>
            </a:r>
            <a:endParaRPr kumimoji="1" lang="en-US" altLang="zh-CN" sz="3200"/>
          </a:p>
          <a:p>
            <a:pPr marL="0" indent="0" defTabSz="914400">
              <a:buFont typeface="Wingdings 2" panose="05020102010507070707" pitchFamily="18" charset="2"/>
              <a:buNone/>
            </a:pPr>
            <a:r>
              <a:rPr kumimoji="1" lang="en-US" altLang="zh-CN" sz="3200">
                <a:solidFill>
                  <a:srgbClr val="4D4D4D"/>
                </a:solidFill>
              </a:rPr>
              <a:t>B:</a:t>
            </a:r>
            <a:r>
              <a:rPr kumimoji="1" lang="en-US" altLang="zh-CN" sz="3200">
                <a:solidFill>
                  <a:srgbClr val="FF0000"/>
                </a:solidFill>
              </a:rPr>
              <a:t> </a:t>
            </a:r>
            <a:r>
              <a:rPr kumimoji="1" lang="zh-CN" altLang="en-US" sz="3200">
                <a:solidFill>
                  <a:srgbClr val="FF0000"/>
                </a:solidFill>
              </a:rPr>
              <a:t>哪件</a:t>
            </a:r>
            <a:r>
              <a:rPr kumimoji="1" lang="zh-CN" altLang="en-US" sz="3200"/>
              <a:t>便宜，我买</a:t>
            </a:r>
            <a:r>
              <a:rPr kumimoji="1" lang="zh-CN" altLang="en-US" sz="3200">
                <a:solidFill>
                  <a:srgbClr val="FF0000"/>
                </a:solidFill>
              </a:rPr>
              <a:t>哪件</a:t>
            </a:r>
            <a:r>
              <a:rPr kumimoji="1" lang="zh-CN" altLang="en-US" sz="3200"/>
              <a:t>。</a:t>
            </a:r>
            <a:endParaRPr kumimoji="1"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1046481" y="1370561"/>
            <a:ext cx="100989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zh-CN" altLang="zh-CN" sz="2800" dirty="0"/>
              <a:t>“</a:t>
            </a:r>
            <a:r>
              <a:rPr kumimoji="1" lang="zh-CN" altLang="en-US" sz="2800" dirty="0"/>
              <a:t>就”</a:t>
            </a:r>
            <a:r>
              <a:rPr kumimoji="1" lang="en-US" altLang="zh-CN" sz="2800" dirty="0"/>
              <a:t>often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precedes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verb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second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clause</a:t>
            </a:r>
            <a:r>
              <a:rPr kumimoji="1" lang="zh-CN" altLang="en-US" sz="2800" dirty="0"/>
              <a:t>,</a:t>
            </a:r>
            <a:r>
              <a:rPr kumimoji="1" lang="en-US" altLang="zh-CN" sz="2800" dirty="0"/>
              <a:t>but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not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always.</a:t>
            </a:r>
            <a:endParaRPr kumimoji="1" lang="en-US" altLang="zh-CN" sz="2800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6654206" y="5520599"/>
            <a:ext cx="4436856" cy="985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3200" dirty="0"/>
              <a:t>A: </a:t>
            </a:r>
            <a:r>
              <a:rPr kumimoji="1" lang="zh-CN" altLang="en-US" sz="3200" dirty="0"/>
              <a:t>你要怎么去学校？</a:t>
            </a:r>
            <a:endParaRPr kumimoji="1" lang="en-US" altLang="zh-CN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516" y="2180540"/>
            <a:ext cx="5516480" cy="29264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86491" y="2654285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</a:rPr>
              <a:t>200</a:t>
            </a:r>
            <a:r>
              <a:rPr kumimoji="1" lang="zh-CN" altLang="en-US" sz="2400" dirty="0">
                <a:solidFill>
                  <a:schemeClr val="tx1">
                    <a:lumMod val="50000"/>
                  </a:schemeClr>
                </a:solidFill>
              </a:rPr>
              <a:t>元</a:t>
            </a:r>
            <a:endParaRPr kumimoji="1"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78621" y="2713531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4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</a:rPr>
              <a:t>99</a:t>
            </a:r>
            <a:r>
              <a:rPr kumimoji="1" lang="zh-CN" altLang="en-US" sz="2400" dirty="0">
                <a:solidFill>
                  <a:schemeClr val="tx1">
                    <a:lumMod val="50000"/>
                  </a:schemeClr>
                </a:solidFill>
              </a:rPr>
              <a:t>元</a:t>
            </a:r>
            <a:endParaRPr kumimoji="1"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8760" y="2608267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400" dirty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</a:rPr>
              <a:t>98</a:t>
            </a:r>
            <a:r>
              <a:rPr kumimoji="1" lang="zh-CN" altLang="en-US" sz="2400" dirty="0">
                <a:solidFill>
                  <a:schemeClr val="tx1">
                    <a:lumMod val="50000"/>
                  </a:schemeClr>
                </a:solidFill>
              </a:rPr>
              <a:t>元</a:t>
            </a:r>
            <a:endParaRPr kumimoji="1"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380" y="2579170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50000"/>
                  </a:schemeClr>
                </a:solidFill>
              </a:rPr>
              <a:t>201</a:t>
            </a:r>
            <a:r>
              <a:rPr kumimoji="1" lang="zh-CN" altLang="en-US" sz="2400" dirty="0">
                <a:solidFill>
                  <a:schemeClr val="tx1">
                    <a:lumMod val="50000"/>
                  </a:schemeClr>
                </a:solidFill>
              </a:rPr>
              <a:t>元</a:t>
            </a:r>
            <a:endParaRPr kumimoji="1"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702" y="2081668"/>
            <a:ext cx="4660900" cy="3238500"/>
          </a:xfrm>
          <a:prstGeom prst="rect">
            <a:avLst/>
          </a:prstGeom>
        </p:spPr>
      </p:pic>
      <p:sp>
        <p:nvSpPr>
          <p:cNvPr id="15" name="文字方塊 4"/>
          <p:cNvSpPr txBox="1"/>
          <p:nvPr/>
        </p:nvSpPr>
        <p:spPr>
          <a:xfrm>
            <a:off x="4927569" y="2026144"/>
            <a:ext cx="10344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便宜</a:t>
            </a:r>
            <a:endParaRPr lang="zh-HK" altLang="en-US" sz="32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54206" y="6013589"/>
            <a:ext cx="4562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3200" dirty="0">
                <a:solidFill>
                  <a:schemeClr val="tx2"/>
                </a:solidFill>
              </a:rPr>
              <a:t>B</a:t>
            </a:r>
            <a:r>
              <a:rPr kumimoji="1" lang="zh-CN" altLang="en-US" sz="3200" dirty="0">
                <a:solidFill>
                  <a:schemeClr val="tx2"/>
                </a:solidFill>
              </a:rPr>
              <a:t>：</a:t>
            </a:r>
            <a:r>
              <a:rPr kumimoji="1" lang="zh-CN" altLang="en-US" sz="3200" dirty="0">
                <a:solidFill>
                  <a:srgbClr val="FF0000"/>
                </a:solidFill>
              </a:rPr>
              <a:t>怎么</a:t>
            </a:r>
            <a:r>
              <a:rPr kumimoji="1" lang="zh-CN" altLang="en-US" sz="3200" dirty="0">
                <a:solidFill>
                  <a:schemeClr val="tx2"/>
                </a:solidFill>
              </a:rPr>
              <a:t>方便，</a:t>
            </a:r>
            <a:r>
              <a:rPr kumimoji="1" lang="zh-CN" altLang="en-US" sz="3200" dirty="0">
                <a:solidFill>
                  <a:srgbClr val="FF0000"/>
                </a:solidFill>
              </a:rPr>
              <a:t>怎么</a:t>
            </a:r>
            <a:r>
              <a:rPr kumimoji="1" lang="zh-CN" altLang="en-US" sz="3200" dirty="0">
                <a:solidFill>
                  <a:schemeClr val="tx2"/>
                </a:solidFill>
              </a:rPr>
              <a:t>去。</a:t>
            </a:r>
            <a:endParaRPr kumimoji="1"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文字方塊 4"/>
          <p:cNvSpPr txBox="1"/>
          <p:nvPr/>
        </p:nvSpPr>
        <p:spPr>
          <a:xfrm>
            <a:off x="10615264" y="1969629"/>
            <a:ext cx="10344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HK" sz="3200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方便</a:t>
            </a:r>
            <a:endParaRPr lang="zh-CN" altLang="zh-HK" sz="3200" dirty="0">
              <a:solidFill>
                <a:schemeClr val="tx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ldLvl="0" animBg="1"/>
      <p:bldP spid="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 bwMode="auto">
          <a:xfrm>
            <a:off x="891540" y="1833245"/>
            <a:ext cx="5118100" cy="142367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57505" indent="-35750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kumimoji="1" lang="zh-CN" altLang="en-US"/>
              <a:t>例子：</a:t>
            </a:r>
            <a:endParaRPr kumimoji="1" lang="en-US" altLang="zh-CN"/>
          </a:p>
          <a:p>
            <a:pPr marL="0" indent="0" defTabSz="914400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kumimoji="1" lang="en-US" altLang="zh-CN"/>
              <a:t>A</a:t>
            </a:r>
            <a:r>
              <a:rPr kumimoji="1" lang="zh-CN" altLang="en-US"/>
              <a:t>：你想去哪儿玩？</a:t>
            </a:r>
            <a:endParaRPr kumimoji="1" lang="en-US" altLang="zh-CN"/>
          </a:p>
          <a:p>
            <a:pPr marL="0" indent="0" defTabSz="914400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kumimoji="1" lang="en-US" altLang="zh-CN"/>
              <a:t>B</a:t>
            </a:r>
            <a:r>
              <a:rPr kumimoji="1" lang="zh-CN" altLang="en-US"/>
              <a:t>：你想去</a:t>
            </a:r>
            <a:r>
              <a:rPr kumimoji="1" lang="zh-CN" altLang="en-US">
                <a:solidFill>
                  <a:srgbClr val="FF0000"/>
                </a:solidFill>
              </a:rPr>
              <a:t>哪儿玩</a:t>
            </a:r>
            <a:r>
              <a:rPr kumimoji="1" lang="zh-CN" altLang="en-US"/>
              <a:t>，我就去</a:t>
            </a:r>
            <a:r>
              <a:rPr kumimoji="1" lang="zh-CN" altLang="en-US">
                <a:solidFill>
                  <a:srgbClr val="FF0000"/>
                </a:solidFill>
              </a:rPr>
              <a:t>哪儿玩</a:t>
            </a:r>
            <a:r>
              <a:rPr kumimoji="1" lang="zh-CN" altLang="en-US"/>
              <a:t>。</a:t>
            </a:r>
            <a:endParaRPr kumimoji="1"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6660515" y="1002665"/>
            <a:ext cx="4889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①A</a:t>
            </a:r>
            <a:r>
              <a:rPr kumimoji="1" lang="zh-CN" altLang="en-US" dirty="0"/>
              <a:t>：你喜欢什么？</a:t>
            </a:r>
            <a:endParaRPr kumimoji="1" lang="en-US" altLang="zh-CN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6953250" y="1475105"/>
            <a:ext cx="446976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B</a:t>
            </a:r>
            <a:r>
              <a:rPr kumimoji="1" lang="zh-CN" altLang="en-US" dirty="0"/>
              <a:t>：你喜欢什么，我就喜欢什么。</a:t>
            </a:r>
            <a:endParaRPr kumimoji="1" lang="zh-CN" altLang="en-US" dirty="0"/>
          </a:p>
        </p:txBody>
      </p:sp>
      <p:sp>
        <p:nvSpPr>
          <p:cNvPr id="7" name="内容占位符 2"/>
          <p:cNvSpPr txBox="1"/>
          <p:nvPr/>
        </p:nvSpPr>
        <p:spPr>
          <a:xfrm>
            <a:off x="6679565" y="2177415"/>
            <a:ext cx="4889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②A</a:t>
            </a:r>
            <a:r>
              <a:rPr kumimoji="1" lang="zh-CN" altLang="en-US" dirty="0"/>
              <a:t>：你想吃什么？</a:t>
            </a:r>
            <a:endParaRPr kumimoji="1" lang="en-US" altLang="zh-CN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6971665" y="2647315"/>
            <a:ext cx="446976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B</a:t>
            </a:r>
            <a:r>
              <a:rPr kumimoji="1" lang="zh-CN" altLang="en-US" dirty="0"/>
              <a:t>：你想吃什么，我就吃什么。</a:t>
            </a:r>
            <a:endParaRPr kumimoji="1" lang="zh-CN" altLang="en-US" dirty="0"/>
          </a:p>
        </p:txBody>
      </p:sp>
      <p:sp>
        <p:nvSpPr>
          <p:cNvPr id="9" name="内容占位符 2"/>
          <p:cNvSpPr txBox="1"/>
          <p:nvPr/>
        </p:nvSpPr>
        <p:spPr>
          <a:xfrm>
            <a:off x="6664960" y="3315335"/>
            <a:ext cx="4889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③A</a:t>
            </a:r>
            <a:r>
              <a:rPr kumimoji="1" lang="zh-CN" altLang="en-US" dirty="0"/>
              <a:t>：你想看什么电影？</a:t>
            </a:r>
            <a:endParaRPr kumimoji="1" lang="en-US" altLang="zh-CN" dirty="0"/>
          </a:p>
        </p:txBody>
      </p:sp>
      <p:sp>
        <p:nvSpPr>
          <p:cNvPr id="10" name="内容占位符 2"/>
          <p:cNvSpPr txBox="1"/>
          <p:nvPr/>
        </p:nvSpPr>
        <p:spPr>
          <a:xfrm>
            <a:off x="6990715" y="3818890"/>
            <a:ext cx="446976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B</a:t>
            </a:r>
            <a:r>
              <a:rPr kumimoji="1" lang="zh-CN" altLang="en-US" dirty="0"/>
              <a:t>：你想看什么，我就看什么。</a:t>
            </a:r>
            <a:endParaRPr kumimoji="1" lang="zh-CN" altLang="en-US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6699885" y="4487545"/>
            <a:ext cx="4889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④A</a:t>
            </a:r>
            <a:r>
              <a:rPr kumimoji="1" lang="zh-CN" altLang="en-US" dirty="0"/>
              <a:t>：你想去哪里旅行？</a:t>
            </a:r>
            <a:endParaRPr kumimoji="1" lang="en-US" altLang="zh-CN" dirty="0"/>
          </a:p>
        </p:txBody>
      </p:sp>
      <p:sp>
        <p:nvSpPr>
          <p:cNvPr id="12" name="内容占位符 2"/>
          <p:cNvSpPr txBox="1"/>
          <p:nvPr/>
        </p:nvSpPr>
        <p:spPr>
          <a:xfrm>
            <a:off x="6992620" y="4957445"/>
            <a:ext cx="446976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B</a:t>
            </a:r>
            <a:r>
              <a:rPr kumimoji="1" lang="zh-CN" altLang="en-US" dirty="0"/>
              <a:t>：你想去哪里，我就去哪里。</a:t>
            </a:r>
            <a:endParaRPr kumimoji="1" lang="zh-CN" altLang="en-US" dirty="0"/>
          </a:p>
        </p:txBody>
      </p:sp>
      <p:sp>
        <p:nvSpPr>
          <p:cNvPr id="13" name="内容占位符 2"/>
          <p:cNvSpPr txBox="1"/>
          <p:nvPr/>
        </p:nvSpPr>
        <p:spPr>
          <a:xfrm>
            <a:off x="6660515" y="5557520"/>
            <a:ext cx="4889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dirty="0">
                <a:solidFill>
                  <a:srgbClr val="FF0000"/>
                </a:solidFill>
              </a:rPr>
              <a:t>*</a:t>
            </a:r>
            <a:r>
              <a:rPr kumimoji="1" lang="en-US" altLang="zh-CN" dirty="0"/>
              <a:t>⑤A</a:t>
            </a:r>
            <a:r>
              <a:rPr kumimoji="1" lang="zh-CN" altLang="en-US" dirty="0"/>
              <a:t>：谁想去白板上写汉字？</a:t>
            </a:r>
            <a:endParaRPr kumimoji="1" lang="en-US" altLang="zh-CN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6821170" y="6088380"/>
            <a:ext cx="446976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/>
              <a:t>  B</a:t>
            </a:r>
            <a:r>
              <a:rPr kumimoji="1" lang="zh-CN" altLang="en-US" dirty="0"/>
              <a:t>：谁想去，谁去。</a:t>
            </a:r>
            <a:endParaRPr kumimoji="1" lang="zh-CN" altLang="en-US" dirty="0"/>
          </a:p>
        </p:txBody>
      </p:sp>
      <p:sp>
        <p:nvSpPr>
          <p:cNvPr id="15" name="内容占位符 2"/>
          <p:cNvSpPr txBox="1"/>
          <p:nvPr/>
        </p:nvSpPr>
        <p:spPr>
          <a:xfrm>
            <a:off x="761670" y="5772433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dirty="0">
                <a:solidFill>
                  <a:srgbClr val="FF0000"/>
                </a:solidFill>
              </a:rPr>
              <a:t>*</a:t>
            </a:r>
            <a:r>
              <a:rPr kumimoji="1" lang="en-US" altLang="zh-CN" dirty="0"/>
              <a:t>⑥A</a:t>
            </a:r>
            <a:r>
              <a:rPr kumimoji="1" lang="zh-CN" altLang="en-US" dirty="0"/>
              <a:t>：你想学中文还是英文？</a:t>
            </a:r>
            <a:r>
              <a:rPr kumimoji="1" lang="en-US" altLang="zh-CN" dirty="0"/>
              <a:t>(</a:t>
            </a:r>
            <a:r>
              <a:rPr kumimoji="1" lang="zh-CN" altLang="en-US" dirty="0"/>
              <a:t>容易</a:t>
            </a:r>
            <a:r>
              <a:rPr kumimoji="1" lang="en-US" altLang="zh-CN" dirty="0"/>
              <a:t>)</a:t>
            </a:r>
            <a:endParaRPr kumimoji="1" lang="en-US" altLang="zh-CN" dirty="0"/>
          </a:p>
        </p:txBody>
      </p:sp>
      <p:sp>
        <p:nvSpPr>
          <p:cNvPr id="16" name="内容占位符 2"/>
          <p:cNvSpPr txBox="1"/>
          <p:nvPr/>
        </p:nvSpPr>
        <p:spPr>
          <a:xfrm>
            <a:off x="1223645" y="6038850"/>
            <a:ext cx="3681095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kumimoji="1" lang="en-US" altLang="zh-CN" dirty="0"/>
              <a:t>B</a:t>
            </a:r>
            <a:r>
              <a:rPr kumimoji="1" lang="zh-CN" altLang="en-US" dirty="0"/>
              <a:t>：哪个容易，我学哪个。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91540" y="1116965"/>
            <a:ext cx="4222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latin typeface="+mj-ea"/>
                <a:ea typeface="+mj-ea"/>
              </a:rPr>
              <a:t>对话练习</a:t>
            </a:r>
            <a:r>
              <a:rPr lang="zh-CN" altLang="en-US" sz="3200" b="1" dirty="0">
                <a:latin typeface="+mj-ea"/>
                <a:ea typeface="+mj-ea"/>
                <a:sym typeface="+mn-ea"/>
              </a:rPr>
              <a:t> </a:t>
            </a:r>
            <a:r>
              <a:rPr lang="en-US" altLang="zh-CN" sz="2000" b="1" dirty="0">
                <a:latin typeface="+mj-ea"/>
                <a:ea typeface="+mj-ea"/>
                <a:sym typeface="+mn-ea"/>
              </a:rPr>
              <a:t>- </a:t>
            </a:r>
            <a:r>
              <a:rPr lang="en-US" altLang="zh-CN" sz="2000" b="1" i="1" dirty="0" err="1">
                <a:latin typeface="Calibri" panose="020F0502020204030204" pitchFamily="34" charset="0"/>
                <a:ea typeface="+mj-ea"/>
                <a:sym typeface="+mn-ea"/>
              </a:rPr>
              <a:t>Pairwork</a:t>
            </a:r>
            <a:r>
              <a:rPr lang="en-US" altLang="zh-CN" sz="2000" b="1" i="1" dirty="0">
                <a:latin typeface="Calibri" panose="020F0502020204030204" pitchFamily="34" charset="0"/>
                <a:ea typeface="+mj-ea"/>
                <a:sym typeface="+mn-ea"/>
              </a:rPr>
              <a:t> 2</a:t>
            </a:r>
            <a:endParaRPr lang="en-US" altLang="zh-CN" sz="2000" b="1" i="1" dirty="0">
              <a:latin typeface="Calibri" panose="020F0502020204030204" pitchFamily="34" charset="0"/>
              <a:ea typeface="+mj-ea"/>
              <a:sym typeface="+mn-ea"/>
            </a:endParaRPr>
          </a:p>
        </p:txBody>
      </p:sp>
      <p:sp>
        <p:nvSpPr>
          <p:cNvPr id="18" name="标题 3"/>
          <p:cNvSpPr txBox="1"/>
          <p:nvPr/>
        </p:nvSpPr>
        <p:spPr bwMode="auto">
          <a:xfrm>
            <a:off x="891540" y="310515"/>
            <a:ext cx="689165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kumimoji="1" lang="en-US" altLang="zh-CN" sz="2400" dirty="0">
                <a:solidFill>
                  <a:srgbClr val="4C0342"/>
                </a:solidFill>
                <a:latin typeface="+mj-ea"/>
              </a:rPr>
              <a:t>Question Pronouns as Indefinite References</a:t>
            </a:r>
            <a:br>
              <a:rPr kumimoji="1" lang="en-US" altLang="zh-CN" sz="2400" dirty="0">
                <a:solidFill>
                  <a:srgbClr val="4C0342"/>
                </a:solidFill>
                <a:latin typeface="+mj-ea"/>
              </a:rPr>
            </a:br>
            <a:r>
              <a:rPr kumimoji="1" lang="en-US" altLang="zh-CN" sz="2400" dirty="0">
                <a:solidFill>
                  <a:srgbClr val="4C0342"/>
                </a:solidFill>
                <a:latin typeface="+mj-ea"/>
              </a:rPr>
              <a:t>(Whoever, Whatever, etc.)</a:t>
            </a:r>
            <a:endParaRPr lang="zh-HK" altLang="en-US" sz="4000" dirty="0">
              <a:latin typeface="+mj-ea"/>
            </a:endParaRPr>
          </a:p>
        </p:txBody>
      </p:sp>
      <p:pic>
        <p:nvPicPr>
          <p:cNvPr id="1073741830" name="officeArt objec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3389630"/>
            <a:ext cx="6120130" cy="2242185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Grp="1"/>
          </p:cNvSpPr>
          <p:nvPr>
            <p:ph type="title"/>
          </p:nvPr>
        </p:nvSpPr>
        <p:spPr>
          <a:xfrm>
            <a:off x="939728" y="567073"/>
            <a:ext cx="10312544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Numbers over One Thousand</a:t>
            </a:r>
            <a:endParaRPr 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59311" y="1014559"/>
            <a:ext cx="271335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Counting in Chinese.</a:t>
            </a:r>
            <a:endParaRPr lang="en-U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6" name="图片 5" descr="CzeP.151000Korun1996Ser.C12MD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1982" y="4228364"/>
            <a:ext cx="3476280" cy="1601470"/>
          </a:xfrm>
          <a:prstGeom prst="rect">
            <a:avLst/>
          </a:prstGeom>
        </p:spPr>
      </p:pic>
      <p:pic>
        <p:nvPicPr>
          <p:cNvPr id="7" name="图片 6" descr="1996年版香港十元硬幣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82" y="1503045"/>
            <a:ext cx="3168015" cy="1606550"/>
          </a:xfrm>
          <a:prstGeom prst="rect">
            <a:avLst/>
          </a:prstGeom>
        </p:spPr>
      </p:pic>
      <p:pic>
        <p:nvPicPr>
          <p:cNvPr id="8" name="图片 7" descr="2013年香港一元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54" y="1503046"/>
            <a:ext cx="2986760" cy="1567600"/>
          </a:xfrm>
          <a:prstGeom prst="rect">
            <a:avLst/>
          </a:prstGeom>
        </p:spPr>
      </p:pic>
      <p:pic>
        <p:nvPicPr>
          <p:cNvPr id="9" name="图片 8" descr="111151213c1fc71b984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754" y="4178415"/>
            <a:ext cx="3227070" cy="16294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42141" y="5897496"/>
            <a:ext cx="20559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zh-HK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一千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0566" y="3206066"/>
            <a:ext cx="36315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 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75303" y="3149295"/>
            <a:ext cx="741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</a:t>
            </a:r>
            <a:endParaRPr lang="zh-CN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2914" y="5871464"/>
            <a:ext cx="228474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一百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81050" y="3206217"/>
            <a:ext cx="206987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图片包含 人员, 墙壁, 男士, 天空&#10;&#10;描述已自动生成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40" y="3966321"/>
            <a:ext cx="3929574" cy="2586970"/>
          </a:xfrm>
        </p:spPr>
      </p:pic>
      <p:sp>
        <p:nvSpPr>
          <p:cNvPr id="4" name="矩形 3"/>
          <p:cNvSpPr/>
          <p:nvPr/>
        </p:nvSpPr>
        <p:spPr>
          <a:xfrm>
            <a:off x="2105891" y="2163727"/>
            <a:ext cx="8737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dirty="0">
                <a:solidFill>
                  <a:schemeClr val="accent1"/>
                </a:solidFill>
              </a:rPr>
              <a:t>Starting at the fifth digit from the right is the </a:t>
            </a:r>
            <a:r>
              <a:rPr lang="en-US" altLang="zh-HK" sz="3600" u="sng" dirty="0">
                <a:solidFill>
                  <a:schemeClr val="accent1"/>
                </a:solidFill>
              </a:rPr>
              <a:t>four-digit set </a:t>
            </a:r>
            <a:r>
              <a:rPr lang="en-US" altLang="zh-HK" sz="3600" dirty="0">
                <a:solidFill>
                  <a:schemeClr val="accent1"/>
                </a:solidFill>
              </a:rPr>
              <a:t>of </a:t>
            </a:r>
            <a:r>
              <a:rPr lang="zh-HK" altLang="en-US" sz="3600" b="1" dirty="0">
                <a:solidFill>
                  <a:srgbClr val="FF0000"/>
                </a:solidFill>
              </a:rPr>
              <a:t>万</a:t>
            </a:r>
            <a:r>
              <a:rPr lang="zh-HK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HK" sz="3600" dirty="0">
                <a:solidFill>
                  <a:schemeClr val="accent1"/>
                </a:solidFill>
              </a:rPr>
              <a:t>(</a:t>
            </a:r>
            <a:r>
              <a:rPr lang="en-US" altLang="zh-HK" sz="3600" dirty="0" err="1">
                <a:solidFill>
                  <a:schemeClr val="accent1"/>
                </a:solidFill>
              </a:rPr>
              <a:t>wàn</a:t>
            </a:r>
            <a:r>
              <a:rPr lang="en-US" altLang="zh-HK" sz="3600" dirty="0">
                <a:solidFill>
                  <a:schemeClr val="accent1"/>
                </a:solidFill>
              </a:rPr>
              <a:t>), </a:t>
            </a:r>
            <a:endParaRPr lang="en-US" altLang="zh-HK" sz="3600" dirty="0">
              <a:solidFill>
                <a:schemeClr val="accent1"/>
              </a:solidFill>
            </a:endParaRPr>
          </a:p>
          <a:p>
            <a:r>
              <a:rPr lang="en-US" altLang="zh-HK" sz="3600" dirty="0">
                <a:solidFill>
                  <a:schemeClr val="accent1"/>
                </a:solidFill>
              </a:rPr>
              <a:t>and the </a:t>
            </a:r>
            <a:r>
              <a:rPr lang="en-US" altLang="zh-HK" sz="3600" u="sng" dirty="0">
                <a:solidFill>
                  <a:schemeClr val="accent1"/>
                </a:solidFill>
              </a:rPr>
              <a:t>next four-digit set </a:t>
            </a:r>
            <a:r>
              <a:rPr lang="en-US" altLang="zh-HK" sz="3600" dirty="0">
                <a:solidFill>
                  <a:schemeClr val="accent1"/>
                </a:solidFill>
              </a:rPr>
              <a:t>is that of </a:t>
            </a:r>
            <a:r>
              <a:rPr lang="zh-HK" altLang="en-US" sz="3600" b="1" dirty="0">
                <a:solidFill>
                  <a:srgbClr val="FF0000"/>
                </a:solidFill>
              </a:rPr>
              <a:t>亿</a:t>
            </a:r>
            <a:r>
              <a:rPr lang="zh-HK" altLang="en-US" sz="3600" dirty="0">
                <a:solidFill>
                  <a:schemeClr val="accent1"/>
                </a:solidFill>
              </a:rPr>
              <a:t> </a:t>
            </a:r>
            <a:r>
              <a:rPr lang="en-US" altLang="zh-HK" sz="3600" dirty="0">
                <a:solidFill>
                  <a:schemeClr val="accent1"/>
                </a:solidFill>
              </a:rPr>
              <a:t>(</a:t>
            </a:r>
            <a:r>
              <a:rPr lang="en-US" altLang="zh-HK" sz="3600" dirty="0" err="1">
                <a:solidFill>
                  <a:schemeClr val="accent1"/>
                </a:solidFill>
              </a:rPr>
              <a:t>yì</a:t>
            </a:r>
            <a:r>
              <a:rPr lang="en-US" altLang="zh-HK" sz="3600" dirty="0">
                <a:solidFill>
                  <a:schemeClr val="accent1"/>
                </a:solidFill>
              </a:rPr>
              <a:t>)</a:t>
            </a:r>
            <a:endParaRPr lang="zh-HK" altLang="en-US" sz="3600" dirty="0">
              <a:solidFill>
                <a:schemeClr val="accent1"/>
              </a:solidFill>
            </a:endParaRPr>
          </a:p>
        </p:txBody>
      </p:sp>
      <p:pic>
        <p:nvPicPr>
          <p:cNvPr id="5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8" y="427470"/>
            <a:ext cx="2533650" cy="1809750"/>
          </a:xfrm>
          <a:prstGeom prst="rect">
            <a:avLst/>
          </a:prstGeom>
        </p:spPr>
      </p:pic>
      <p:sp>
        <p:nvSpPr>
          <p:cNvPr id="6" name="文字方塊 3"/>
          <p:cNvSpPr txBox="1"/>
          <p:nvPr/>
        </p:nvSpPr>
        <p:spPr>
          <a:xfrm>
            <a:off x="2660073" y="4738255"/>
            <a:ext cx="682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dirty="0">
                <a:solidFill>
                  <a:schemeClr val="accent1"/>
                </a:solidFill>
              </a:rPr>
              <a:t>Are you ready? </a:t>
            </a:r>
            <a:endParaRPr lang="en-US" altLang="zh-HK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265" y="3925826"/>
            <a:ext cx="3317919" cy="20477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6132" y="3193292"/>
            <a:ext cx="671665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这套沙发要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___________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0767" y="3118921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十千</a:t>
            </a:r>
            <a:endParaRPr lang="zh-CN" sz="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61484" y="3280787"/>
            <a:ext cx="53784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今年学费要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59953" y="3190544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十万</a:t>
            </a:r>
            <a:endParaRPr 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7759" y="3984188"/>
            <a:ext cx="17668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00 0000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267" y="6129537"/>
            <a:ext cx="57810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这辆车要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</a:t>
            </a:r>
            <a:r>
              <a:rPr lang="zh-CN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块钱。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1231" y="6097392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一百万</a:t>
            </a:r>
            <a:endParaRPr 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61484" y="6242302"/>
            <a:ext cx="53784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这栋房子要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 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71035" y="6152059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一千</a:t>
            </a:r>
            <a:r>
              <a:rPr lang="zh-CN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endParaRPr 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02825" y="3107852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一万</a:t>
            </a:r>
            <a:endParaRPr 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5" name="图片 14" descr="incorrect-294245_960_7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38" y="3307701"/>
            <a:ext cx="630989" cy="5597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30" y="775850"/>
            <a:ext cx="3317640" cy="21701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93112" y="1009156"/>
            <a:ext cx="13404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1 0000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97" y="4025023"/>
            <a:ext cx="3224806" cy="210451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151483" y="3881676"/>
            <a:ext cx="17235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000 0000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53" y="771637"/>
            <a:ext cx="3128168" cy="235090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0056330" y="1176607"/>
            <a:ext cx="15536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0 0000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ldLvl="0" animBg="1"/>
      <p:bldP spid="11" grpId="0"/>
      <p:bldP spid="13" grpId="0"/>
      <p:bldP spid="14" grpId="0"/>
      <p:bldP spid="17" grpId="0" bldLvl="0" animBg="1"/>
      <p:bldP spid="19" grpId="0" bldLvl="0" animBg="1"/>
      <p:bldP spid="2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5539" y="1506220"/>
            <a:ext cx="17155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12345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73291" y="1506220"/>
            <a:ext cx="17155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宋体" panose="02010600030101010101" pitchFamily="2" charset="-122"/>
              </a:rPr>
              <a:t>28000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9287" y="3977005"/>
            <a:ext cx="20217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460376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276" y="2841625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千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百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四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五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5245" y="2841625"/>
            <a:ext cx="203132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八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千</a:t>
            </a:r>
            <a:endParaRPr lang="zh-CN" sz="3600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0366" y="5385534"/>
            <a:ext cx="480131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四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六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零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百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七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六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7004" y="1506220"/>
            <a:ext cx="183578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1'2345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59765" y="1506220"/>
            <a:ext cx="18549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宋体" panose="02010600030101010101" pitchFamily="2" charset="-122"/>
              </a:rPr>
              <a:t>2'8000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0511" y="3977005"/>
            <a:ext cx="216116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46'0376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27178" y="3977005"/>
            <a:ext cx="23278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5190008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39354" y="3988296"/>
            <a:ext cx="24673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519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0008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7176985" y="5385534"/>
            <a:ext cx="387798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五百一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九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零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八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/>
      <p:bldP spid="8" grpId="0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0445" y="1712595"/>
            <a:ext cx="5071110" cy="1273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 smtClean="0"/>
              <a:t>A</a:t>
            </a:r>
            <a:r>
              <a:rPr lang="zh-CN" altLang="en-US" sz="3200" dirty="0" smtClean="0"/>
              <a:t>：捷克的</a:t>
            </a:r>
            <a:r>
              <a:rPr lang="en-US" altLang="zh-CN" sz="3200" dirty="0" smtClean="0"/>
              <a:t>______</a:t>
            </a:r>
            <a:r>
              <a:rPr lang="zh-CN" altLang="en-US" sz="3200" dirty="0"/>
              <a:t>是</a:t>
            </a:r>
            <a:r>
              <a:rPr lang="zh-CN" altLang="en-US" sz="3200" dirty="0" smtClean="0"/>
              <a:t>哪里？</a:t>
            </a:r>
            <a:endParaRPr lang="zh-CN" altLang="en-US" sz="3200" dirty="0" smtClean="0"/>
          </a:p>
          <a:p>
            <a:pPr>
              <a:lnSpc>
                <a:spcPct val="140000"/>
              </a:lnSpc>
            </a:pPr>
            <a:r>
              <a:rPr lang="en-US" altLang="zh-CN" sz="3200" dirty="0">
                <a:sym typeface="+mn-ea"/>
              </a:rPr>
              <a:t>B</a:t>
            </a:r>
            <a:r>
              <a:rPr lang="zh-CN" altLang="en-US" sz="3200" dirty="0">
                <a:sym typeface="+mn-ea"/>
              </a:rPr>
              <a:t>：</a:t>
            </a:r>
            <a:r>
              <a:rPr lang="zh-CN" altLang="en-US" sz="3200" dirty="0" smtClean="0">
                <a:sym typeface="+mn-ea"/>
              </a:rPr>
              <a:t>捷克的</a:t>
            </a:r>
            <a:r>
              <a:rPr lang="zh-CN" altLang="en-US" sz="3200" b="1" dirty="0" smtClean="0">
                <a:solidFill>
                  <a:srgbClr val="9D58A2"/>
                </a:solidFill>
                <a:sym typeface="+mn-ea"/>
              </a:rPr>
              <a:t>首都</a:t>
            </a:r>
            <a:r>
              <a:rPr lang="zh-CN" altLang="en-US" sz="3200" dirty="0">
                <a:sym typeface="+mn-ea"/>
              </a:rPr>
              <a:t>是</a:t>
            </a:r>
            <a:r>
              <a:rPr lang="zh-CN" altLang="en-US" sz="3200" dirty="0" smtClean="0">
                <a:sym typeface="+mn-ea"/>
              </a:rPr>
              <a:t>布拉格。</a:t>
            </a:r>
            <a:endParaRPr lang="zh-HK" altLang="en-US" sz="3200" dirty="0"/>
          </a:p>
        </p:txBody>
      </p:sp>
      <p:pic>
        <p:nvPicPr>
          <p:cNvPr id="3" name="圖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0820" y="3684905"/>
            <a:ext cx="1517015" cy="1009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0" y="5078095"/>
            <a:ext cx="1514475" cy="1007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5" y="5078095"/>
            <a:ext cx="1539240" cy="10071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48156" y="4923386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HK" sz="2400" dirty="0" err="1" smtClean="0"/>
              <a:t>Déguó</a:t>
            </a:r>
            <a:endParaRPr lang="en-US" altLang="zh-HK" sz="2400" dirty="0"/>
          </a:p>
        </p:txBody>
      </p:sp>
      <p:sp>
        <p:nvSpPr>
          <p:cNvPr id="8" name="矩形 7"/>
          <p:cNvSpPr/>
          <p:nvPr/>
        </p:nvSpPr>
        <p:spPr>
          <a:xfrm>
            <a:off x="9821258" y="493593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HK" sz="2400" dirty="0" err="1" smtClean="0">
                <a:solidFill>
                  <a:srgbClr val="4D4D4D"/>
                </a:solidFill>
                <a:latin typeface="Arial" panose="020B0604020202020204" pitchFamily="34" charset="0"/>
              </a:rPr>
              <a:t>Bólín</a:t>
            </a:r>
            <a:endParaRPr lang="en-US" altLang="zh-HK" sz="2400" dirty="0" err="1" smtClean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48345" y="3937635"/>
            <a:ext cx="108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日本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9725025" y="3937635"/>
            <a:ext cx="108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东京</a:t>
            </a:r>
            <a:endParaRPr lang="zh-CN" altLang="en-US" sz="28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35" y="3702050"/>
            <a:ext cx="1536700" cy="99250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93415" y="3928745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中国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4476115" y="3937635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北京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3193415" y="532130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韩国</a:t>
            </a:r>
            <a:endParaRPr lang="zh-CN" altLang="en-US" sz="2800"/>
          </a:p>
        </p:txBody>
      </p:sp>
      <p:sp>
        <p:nvSpPr>
          <p:cNvPr id="29" name="文本框 28"/>
          <p:cNvSpPr txBox="1"/>
          <p:nvPr/>
        </p:nvSpPr>
        <p:spPr>
          <a:xfrm>
            <a:off x="4476115" y="5321300"/>
            <a:ext cx="923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首尔</a:t>
            </a:r>
            <a:endParaRPr lang="zh-CN" altLang="en-US" sz="2800"/>
          </a:p>
        </p:txBody>
      </p:sp>
      <p:sp>
        <p:nvSpPr>
          <p:cNvPr id="30" name="文本框 29"/>
          <p:cNvSpPr txBox="1"/>
          <p:nvPr/>
        </p:nvSpPr>
        <p:spPr>
          <a:xfrm>
            <a:off x="8348345" y="5320665"/>
            <a:ext cx="108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德国</a:t>
            </a:r>
            <a:endParaRPr lang="zh-CN" altLang="en-US" sz="2800"/>
          </a:p>
        </p:txBody>
      </p:sp>
      <p:sp>
        <p:nvSpPr>
          <p:cNvPr id="31" name="文本框 30"/>
          <p:cNvSpPr txBox="1"/>
          <p:nvPr/>
        </p:nvSpPr>
        <p:spPr>
          <a:xfrm>
            <a:off x="9725025" y="5320665"/>
            <a:ext cx="1080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柏林</a:t>
            </a:r>
            <a:endParaRPr lang="zh-CN" altLang="en-US" sz="2800"/>
          </a:p>
        </p:txBody>
      </p:sp>
      <p:sp>
        <p:nvSpPr>
          <p:cNvPr id="32" name="矩形 31"/>
          <p:cNvSpPr/>
          <p:nvPr/>
        </p:nvSpPr>
        <p:spPr>
          <a:xfrm>
            <a:off x="4291508" y="4937356"/>
            <a:ext cx="1108075" cy="46037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en-US" altLang="zh-HK" sz="2400" dirty="0"/>
              <a:t>shǒu'ěr</a:t>
            </a:r>
            <a:endParaRPr lang="en-US" altLang="zh-HK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5601970" y="1643380"/>
            <a:ext cx="1053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9D58A2"/>
                </a:solidFill>
              </a:rPr>
              <a:t>首都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4" grpId="0"/>
      <p:bldP spid="10" grpId="0"/>
      <p:bldP spid="32" grpId="0"/>
      <p:bldP spid="29" grpId="0"/>
      <p:bldP spid="31" grpId="0"/>
      <p:bldP spid="8" grpId="0"/>
      <p:bldP spid="9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8128" y="1506220"/>
            <a:ext cx="169735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05533" y="1506220"/>
            <a:ext cx="200025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宋体" panose="02010600030101010101" pitchFamily="2" charset="-122"/>
              </a:rPr>
              <a:t>222222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268" y="3977005"/>
            <a:ext cx="230314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2222222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2876" y="2689225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千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百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8245" y="2689225"/>
            <a:ext cx="521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二十二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千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百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endParaRPr lang="zh-CN" sz="3600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51" y="5038189"/>
            <a:ext cx="612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两百二十二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千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百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8404" y="1506220"/>
            <a:ext cx="183578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2'2222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90923" y="1506220"/>
            <a:ext cx="213868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宋体" panose="02010600030101010101" pitchFamily="2" charset="-122"/>
              </a:rPr>
              <a:t>22'2222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06008" y="3977005"/>
            <a:ext cx="244157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222'2222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29298" y="3977005"/>
            <a:ext cx="260604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22222222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10290" y="3975596"/>
            <a:ext cx="274447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2222'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2222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55816" y="5872579"/>
            <a:ext cx="704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两千两百二十二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千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两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百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二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/>
      <p:bldP spid="8" grpId="0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8141" y="3933378"/>
            <a:ext cx="32464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1000500000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8235" y="3933788"/>
            <a:ext cx="35253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10'0050'0000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8567251" y="4018686"/>
            <a:ext cx="295465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亿</a:t>
            </a:r>
            <a:r>
              <a:rPr lang="zh-CN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零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五</a:t>
            </a:r>
            <a:r>
              <a:rPr lang="zh-CN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endParaRPr lang="zh-CN" sz="3600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2401" y="1078531"/>
            <a:ext cx="26340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63000000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5813" y="1085250"/>
            <a:ext cx="277351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6300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67251" y="1146805"/>
            <a:ext cx="249299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六千三百</a:t>
            </a:r>
            <a:r>
              <a:rPr lang="zh-CN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endParaRPr lang="zh-CN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5271" y="2524075"/>
            <a:ext cx="32592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7000000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1800" y="2532861"/>
            <a:ext cx="33331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'9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700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'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0000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362159" y="2597065"/>
            <a:ext cx="341632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</a:t>
            </a:r>
            <a:r>
              <a:rPr lang="zh-CN" altLang="en-US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亿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九千七百</a:t>
            </a:r>
            <a:r>
              <a:rPr lang="zh-CN" altLang="en-US" sz="36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万</a:t>
            </a:r>
            <a:endParaRPr lang="zh-CN" sz="3600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4" name="圖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2405" y="4771658"/>
            <a:ext cx="4309244" cy="1559646"/>
          </a:xfrm>
          <a:prstGeom prst="rect">
            <a:avLst/>
          </a:prstGeom>
        </p:spPr>
      </p:pic>
      <p:pic>
        <p:nvPicPr>
          <p:cNvPr id="15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49" y="4771658"/>
            <a:ext cx="1458127" cy="18208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 bldLvl="0" animBg="1"/>
      <p:bldP spid="8" grpId="0" bldLvl="0" animBg="1"/>
      <p:bldP spid="9" grpId="0"/>
      <p:bldP spid="10" grpId="0" bldLvl="0" animBg="1"/>
      <p:bldP spid="11" grpId="0" bldLvl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806" y="962452"/>
            <a:ext cx="1865557" cy="186555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161243" y="559358"/>
            <a:ext cx="33897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一起去买东西！</a:t>
            </a:r>
            <a:endParaRPr lang="zh-HK" altLang="en-US" sz="36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6014" y="2723753"/>
            <a:ext cx="1977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</a:t>
            </a:r>
            <a:r>
              <a:rPr lang="zh-CN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</a:t>
            </a:r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1035" r="19435"/>
          <a:stretch>
            <a:fillRect/>
          </a:stretch>
        </p:blipFill>
        <p:spPr>
          <a:xfrm>
            <a:off x="2253673" y="868771"/>
            <a:ext cx="1468582" cy="1847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363070" y="2721669"/>
            <a:ext cx="13438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88888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56" y="882524"/>
            <a:ext cx="1868464" cy="187680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066606" y="2725003"/>
            <a:ext cx="15052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7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600</a:t>
            </a:r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4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5" y="3756757"/>
            <a:ext cx="1803733" cy="180373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24645" y="5569226"/>
            <a:ext cx="212485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8000</a:t>
            </a:r>
            <a:r>
              <a:rPr lang="zh-CN" altLang="zh-HK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9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00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l="21815" r="17417"/>
          <a:stretch>
            <a:fillRect/>
          </a:stretch>
        </p:blipFill>
        <p:spPr>
          <a:xfrm>
            <a:off x="6033768" y="818349"/>
            <a:ext cx="1095427" cy="180264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690057" y="2783889"/>
            <a:ext cx="229588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CN" altLang="zh-HK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0000000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28" y="3756757"/>
            <a:ext cx="1928827" cy="159303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380362" y="5523555"/>
            <a:ext cx="13081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4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00</a:t>
            </a:r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32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403" y="3741232"/>
            <a:ext cx="2435004" cy="1594139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3935764" y="5503280"/>
            <a:ext cx="18992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16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00000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37398" y="5564835"/>
            <a:ext cx="17397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00000</a:t>
            </a:r>
            <a:r>
              <a:rPr lang="en-US" altLang="zh-HK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5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10" y="3724797"/>
            <a:ext cx="1218749" cy="1624999"/>
          </a:xfrm>
          <a:prstGeom prst="rect">
            <a:avLst/>
          </a:prstGeom>
        </p:spPr>
      </p:pic>
      <p:sp>
        <p:nvSpPr>
          <p:cNvPr id="22" name="文字方塊 2"/>
          <p:cNvSpPr txBox="1"/>
          <p:nvPr/>
        </p:nvSpPr>
        <p:spPr>
          <a:xfrm>
            <a:off x="6862351" y="974856"/>
            <a:ext cx="96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手表</a:t>
            </a:r>
            <a:endParaRPr lang="zh-HK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651543" y="1792696"/>
            <a:ext cx="4960417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A: </a:t>
            </a:r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请问这个蛋糕多少块钱？</a:t>
            </a:r>
            <a:endParaRPr lang="en-US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endParaRPr lang="en-US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B: 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这个蛋糕五块钱。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endParaRPr lang="en-US" alt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A: </a:t>
            </a:r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好，这里是五块钱。</a:t>
            </a:r>
            <a:endParaRPr lang="en-US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endParaRPr lang="en-US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B: </a:t>
            </a:r>
            <a:r>
              <a:rPr lang="zh-CN" altLang="en-US" sz="28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谢谢，这是你的蛋糕。</a:t>
            </a:r>
            <a:endParaRPr lang="en-US" alt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endParaRPr lang="en-US" altLang="zh-CN" sz="2800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45841"/>
            <a:ext cx="10680700" cy="47712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+</a:t>
            </a:r>
            <a:r>
              <a:rPr lang="en-US" altLang="zh-CN" sz="28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</a:t>
            </a:r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 + </a:t>
            </a:r>
            <a:r>
              <a:rPr lang="en-US" altLang="zh-CN" sz="28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Adjective</a:t>
            </a:r>
            <a:r>
              <a:rPr lang="en-US" alt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+ Numeral + Measure Word  + Noun </a:t>
            </a:r>
            <a:endParaRPr lang="en-US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endParaRPr kumimoji="1" lang="zh-CN" altLang="en-US" sz="28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389188" y="567074"/>
            <a:ext cx="7413625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 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Comparative Sentences with 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比（</a:t>
            </a:r>
            <a:r>
              <a:rPr lang="en-US" alt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II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）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6775" y="5517957"/>
            <a:ext cx="4869180" cy="1205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这个班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那个班</a:t>
            </a:r>
            <a:endParaRPr 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>
              <a:spcBef>
                <a:spcPts val="1000"/>
              </a:spcBef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   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多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一个学生</a:t>
            </a:r>
            <a:r>
              <a:rPr lang="zh-CN" sz="3200" b="1" dirty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sz="32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2167" y="4668327"/>
            <a:ext cx="1415772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这个班</a:t>
            </a:r>
            <a:endParaRPr lang="zh-CN" alt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37223" y="5517957"/>
            <a:ext cx="4954270" cy="1205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这件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衣服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那件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衣服</a:t>
            </a:r>
            <a:endParaRPr 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>
              <a:spcBef>
                <a:spcPts val="1000"/>
              </a:spcBef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  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贵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五块钱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29640" y="4789584"/>
            <a:ext cx="1826141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这件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衣服</a:t>
            </a:r>
            <a:endParaRPr lang="zh-CN" alt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9316" y="4668327"/>
            <a:ext cx="1415772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那个班</a:t>
            </a:r>
            <a:endParaRPr lang="zh-CN" alt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65658" y="1979737"/>
            <a:ext cx="5661660" cy="2741295"/>
            <a:chOff x="901" y="2716"/>
            <a:chExt cx="8916" cy="4317"/>
          </a:xfrm>
        </p:grpSpPr>
        <p:pic>
          <p:nvPicPr>
            <p:cNvPr id="12" name="图片 11" descr="teacher_man_studen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1" y="3937"/>
              <a:ext cx="4860" cy="3013"/>
            </a:xfrm>
            <a:prstGeom prst="rect">
              <a:avLst/>
            </a:prstGeom>
          </p:spPr>
        </p:pic>
        <p:pic>
          <p:nvPicPr>
            <p:cNvPr id="13" name="图片 12" descr="kodomo_kyoushitsu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" y="3488"/>
              <a:ext cx="3654" cy="354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763" y="2780"/>
              <a:ext cx="1192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</a:t>
              </a:r>
              <a:r>
                <a:rPr lang="zh-CN" altLang="en-US" sz="28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个</a:t>
              </a:r>
              <a:endPara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351" y="2716"/>
              <a:ext cx="1192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</a:t>
              </a:r>
              <a:r>
                <a:rPr lang="zh-CN" altLang="en-US" sz="28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个</a:t>
              </a:r>
              <a:endPara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726852" y="4769875"/>
            <a:ext cx="1826141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那件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衣服</a:t>
            </a:r>
            <a:endParaRPr lang="zh-CN" alt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729725" y="1937816"/>
            <a:ext cx="5276850" cy="2774950"/>
            <a:chOff x="10781" y="2663"/>
            <a:chExt cx="8310" cy="4370"/>
          </a:xfrm>
        </p:grpSpPr>
        <p:pic>
          <p:nvPicPr>
            <p:cNvPr id="18" name="图片 17" descr="alohashirt_blu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1" y="3604"/>
              <a:ext cx="3767" cy="3429"/>
            </a:xfrm>
            <a:prstGeom prst="rect">
              <a:avLst/>
            </a:prstGeom>
          </p:spPr>
        </p:pic>
        <p:pic>
          <p:nvPicPr>
            <p:cNvPr id="19" name="图片 18" descr="fashion_tshirt5_blu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5" y="3703"/>
              <a:ext cx="3846" cy="3232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1746" y="2663"/>
              <a:ext cx="1836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45</a:t>
              </a:r>
              <a:r>
                <a:rPr lang="zh-CN" altLang="en-US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块钱</a:t>
              </a:r>
              <a:endPara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111" y="2733"/>
              <a:ext cx="1836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40</a:t>
              </a:r>
              <a:r>
                <a:rPr lang="zh-CN" altLang="en-US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块钱</a:t>
              </a:r>
              <a:endPara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060696" y="25436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多</a:t>
            </a:r>
            <a:endParaRPr lang="zh-HK" altLang="en-US" dirty="0">
              <a:solidFill>
                <a:schemeClr val="accen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46751" y="244528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贵</a:t>
            </a:r>
            <a:endParaRPr lang="zh-HK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6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2380" y="4894293"/>
            <a:ext cx="5260300" cy="1204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小夏的房租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小白的</a:t>
            </a:r>
            <a:endParaRPr 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>
              <a:spcBef>
                <a:spcPts val="1000"/>
              </a:spcBef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   房租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便宜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十一块钱</a:t>
            </a:r>
            <a:r>
              <a:rPr lang="zh-CN" sz="3200" b="1" dirty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sz="32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7612" y="1836623"/>
            <a:ext cx="196088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小夏的房租</a:t>
            </a:r>
            <a:endParaRPr lang="zh-CN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0560" y="5026263"/>
            <a:ext cx="464242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我表弟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我</a:t>
            </a:r>
            <a:r>
              <a:rPr lang="en-US" alt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1121" y="1833686"/>
            <a:ext cx="1960880" cy="5651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小白的房租</a:t>
            </a:r>
            <a:endParaRPr lang="zh-CN" altLang="zh-CN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8" name="图片 7" descr="微信图片_20180418193625"/>
          <p:cNvPicPr>
            <a:picLocks noChangeAspect="1"/>
          </p:cNvPicPr>
          <p:nvPr/>
        </p:nvPicPr>
        <p:blipFill>
          <a:blip r:embed="rId1"/>
          <a:srcRect t="11197" b="15237"/>
          <a:stretch>
            <a:fillRect/>
          </a:stretch>
        </p:blipFill>
        <p:spPr>
          <a:xfrm>
            <a:off x="752380" y="2498404"/>
            <a:ext cx="2794635" cy="12141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057150" y="2047240"/>
            <a:ext cx="4838700" cy="2678689"/>
            <a:chOff x="10620" y="3133"/>
            <a:chExt cx="8456" cy="4645"/>
          </a:xfrm>
        </p:grpSpPr>
        <p:pic>
          <p:nvPicPr>
            <p:cNvPr id="10" name="图片 9" descr="brothers_choun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75" y="3500"/>
              <a:ext cx="4279" cy="4279"/>
            </a:xfrm>
            <a:prstGeom prst="rect">
              <a:avLst/>
            </a:prstGeom>
          </p:spPr>
        </p:pic>
        <p:pic>
          <p:nvPicPr>
            <p:cNvPr id="11" name="图片 10" descr="yajirushi_kururi_dow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180000" flipH="1">
              <a:off x="15037" y="3098"/>
              <a:ext cx="755" cy="111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5880" y="3133"/>
              <a:ext cx="319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表哥：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12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岁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620" y="4961"/>
              <a:ext cx="286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表弟：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岁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4" name="图片 13" descr="yajirushi_kururi_up (2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440000">
              <a:off x="12247" y="5505"/>
              <a:ext cx="735" cy="10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6774" y="6813"/>
              <a:ext cx="230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我：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5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岁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6" name="图片 15" descr="yajirushi_kururi_right (2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980000">
              <a:off x="16896" y="5931"/>
              <a:ext cx="1005" cy="60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2889098" y="384110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便宜</a:t>
            </a:r>
            <a:endParaRPr lang="zh-HK" altLang="en-US" dirty="0">
              <a:solidFill>
                <a:schemeClr val="accent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61021" y="5694079"/>
            <a:ext cx="450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我表哥</a:t>
            </a:r>
            <a:r>
              <a:rPr lang="zh-CN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我</a:t>
            </a:r>
            <a:r>
              <a:rPr lang="en-US" altLang="zh-CN" sz="3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</a:t>
            </a:r>
            <a:r>
              <a:rPr lang="zh-CN" altLang="en-US" sz="3200" b="1" dirty="0">
                <a:solidFill>
                  <a:srgbClr val="2D2D8A">
                    <a:lumMod val="7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altLang="en-US" sz="3200" b="1" dirty="0">
              <a:solidFill>
                <a:srgbClr val="2D2D8A">
                  <a:lumMod val="7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36" name="标题 3"/>
          <p:cNvSpPr txBox="1"/>
          <p:nvPr/>
        </p:nvSpPr>
        <p:spPr bwMode="auto">
          <a:xfrm>
            <a:off x="2389188" y="719474"/>
            <a:ext cx="741362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TW" sz="32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Comparative Sentences with 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比（</a:t>
            </a:r>
            <a:r>
              <a:rPr lang="en-US" altLang="zh-CN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II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）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699920" y="2499775"/>
            <a:ext cx="2905826" cy="1179195"/>
            <a:chOff x="3699920" y="2499775"/>
            <a:chExt cx="2905826" cy="1179195"/>
          </a:xfrm>
        </p:grpSpPr>
        <p:pic>
          <p:nvPicPr>
            <p:cNvPr id="17" name="图片 16" descr="微信图片_2018041820003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39272"/>
            <a:stretch>
              <a:fillRect/>
            </a:stretch>
          </p:blipFill>
          <p:spPr>
            <a:xfrm>
              <a:off x="3699920" y="2499775"/>
              <a:ext cx="2905826" cy="11791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文本框 37"/>
            <p:cNvSpPr txBox="1"/>
            <p:nvPr/>
          </p:nvSpPr>
          <p:spPr>
            <a:xfrm>
              <a:off x="5152833" y="3217305"/>
              <a:ext cx="961149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chemeClr val="tx1">
                      <a:lumMod val="50000"/>
                    </a:schemeClr>
                  </a:solidFill>
                </a:rPr>
                <a:t>133kc</a:t>
              </a:r>
              <a:endParaRPr kumimoji="1" lang="en-US" altLang="zh-CN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9870711" y="493746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D2D8A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三岁</a:t>
            </a:r>
            <a:endParaRPr lang="zh-HK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9870711" y="564338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D2D8A">
                    <a:lumMod val="60000"/>
                    <a:lumOff val="4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大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七岁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内容占位符 22" descr="图片包含 天空, 户外, 建筑物, 道路&#10;&#10;描述已自动生成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27837"/>
          <a:stretch>
            <a:fillRect/>
          </a:stretch>
        </p:blipFill>
        <p:spPr>
          <a:xfrm>
            <a:off x="420223" y="1828177"/>
            <a:ext cx="6711726" cy="4238992"/>
          </a:xfrm>
        </p:spPr>
      </p:pic>
      <p:sp>
        <p:nvSpPr>
          <p:cNvPr id="4" name="标题 3"/>
          <p:cNvSpPr txBox="1"/>
          <p:nvPr/>
        </p:nvSpPr>
        <p:spPr bwMode="auto">
          <a:xfrm>
            <a:off x="2465388" y="579774"/>
            <a:ext cx="731202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Comparative Sentences with 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比（</a:t>
            </a:r>
            <a:r>
              <a:rPr lang="en-US" alt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II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）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7438967" y="1568042"/>
          <a:ext cx="4471035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45"/>
                <a:gridCol w="1490345"/>
                <a:gridCol w="1490345"/>
              </a:tblGrid>
              <a:tr h="8509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HEIGHT</a:t>
                      </a:r>
                      <a:endParaRPr lang="en-US" altLang="zh-CN" sz="1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身高</a:t>
                      </a:r>
                      <a:endParaRPr lang="zh-CN" alt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WEIGHT</a:t>
                      </a:r>
                      <a:endParaRPr lang="en-US" altLang="zh-CN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体重</a:t>
                      </a:r>
                      <a:endParaRPr lang="zh-CN" altLang="en-US" sz="2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</a:tr>
              <a:tr h="850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小才</a:t>
                      </a:r>
                      <a:endParaRPr lang="zh-CN" alt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170 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厘米</a:t>
                      </a:r>
                      <a:endParaRPr lang="zh-CN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</a:t>
                      </a:r>
                      <a:r>
                        <a:rPr lang="en-US" altLang="zh-CN" sz="20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límǐ</a:t>
                      </a:r>
                      <a:r>
                        <a:rPr lang="zh-CN" altLang="en-US" sz="20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）</a:t>
                      </a:r>
                      <a:endParaRPr lang="zh-CN" altLang="en-US" sz="20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58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公斤</a:t>
                      </a:r>
                      <a:endParaRPr lang="zh-CN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Microsoft JhengHei" panose="020B0604030504040204" pitchFamily="34" charset="-12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err="1">
                          <a:latin typeface="Microsoft JhengHei" panose="020B0604030504040204" pitchFamily="34" charset="-120"/>
                          <a:ea typeface="宋体" panose="02010600030101010101" pitchFamily="2" charset="-122"/>
                        </a:rPr>
                        <a:t>gōngjīn</a:t>
                      </a:r>
                      <a:r>
                        <a:rPr lang="zh-CN" altLang="en-US" sz="2000" b="1" dirty="0">
                          <a:latin typeface="Microsoft JhengHei" panose="020B0604030504040204" pitchFamily="34" charset="-12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000" b="1" dirty="0">
                        <a:latin typeface="Microsoft JhengHei" panose="020B0604030504040204" pitchFamily="34" charset="-12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850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小孟</a:t>
                      </a:r>
                      <a:endParaRPr lang="zh-CN" altLang="en-US" sz="2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185 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厘米</a:t>
                      </a:r>
                      <a:endParaRPr lang="zh-CN" altLang="en-US" sz="24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sym typeface="+mn-ea"/>
                        </a:rPr>
                        <a:t>77</a:t>
                      </a:r>
                      <a:r>
                        <a:rPr lang="zh-CN" altLang="en-US" sz="24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sym typeface="+mn-ea"/>
                        </a:rPr>
                        <a:t>公斤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155848" y="4278242"/>
            <a:ext cx="583793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孟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小才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高</a:t>
            </a:r>
            <a:r>
              <a:rPr lang="en-US" altLang="zh-CN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__________</a:t>
            </a:r>
            <a:r>
              <a:rPr lang="zh-CN" sz="3200" b="1" dirty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sz="32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79888" y="5420838"/>
            <a:ext cx="581389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小才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孟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轻</a:t>
            </a:r>
            <a:r>
              <a:rPr lang="en-US" altLang="zh-CN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__________</a:t>
            </a:r>
            <a:r>
              <a:rPr lang="zh-CN" sz="3600" b="1" dirty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sz="36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01598" y="4278242"/>
            <a:ext cx="1537335" cy="850900"/>
            <a:chOff x="3647" y="7215"/>
            <a:chExt cx="2421" cy="1340"/>
          </a:xfrm>
        </p:grpSpPr>
        <p:pic>
          <p:nvPicPr>
            <p:cNvPr id="11" name="图片 10" descr="yajirushi_kururi_righ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060000">
              <a:off x="5089" y="7215"/>
              <a:ext cx="979" cy="58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647" y="7537"/>
              <a:ext cx="1745" cy="1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小孟</a:t>
              </a:r>
              <a:endParaRPr lang="zh-CN" altLang="en-US" sz="36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50385" y="4310380"/>
            <a:ext cx="1928495" cy="974090"/>
            <a:chOff x="6851" y="6788"/>
            <a:chExt cx="3037" cy="1534"/>
          </a:xfrm>
        </p:grpSpPr>
        <p:pic>
          <p:nvPicPr>
            <p:cNvPr id="14" name="图片 13" descr="yajirushi_kururi_up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692345">
              <a:off x="7080" y="6559"/>
              <a:ext cx="941" cy="14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5" name="矩形 14"/>
            <p:cNvSpPr/>
            <p:nvPr/>
          </p:nvSpPr>
          <p:spPr>
            <a:xfrm>
              <a:off x="8143" y="7304"/>
              <a:ext cx="1745" cy="1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小才</a:t>
              </a:r>
              <a:endParaRPr lang="zh-CN" altLang="en-US" sz="36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6" name="文本框 19"/>
          <p:cNvSpPr txBox="1"/>
          <p:nvPr/>
        </p:nvSpPr>
        <p:spPr>
          <a:xfrm>
            <a:off x="7179888" y="4723760"/>
            <a:ext cx="59735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小才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altLang="zh-HK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孟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矮</a:t>
            </a:r>
            <a:r>
              <a:rPr lang="en-US" altLang="zh-CN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__________</a:t>
            </a:r>
            <a:r>
              <a:rPr lang="zh-CN" sz="3200" b="1" dirty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sz="32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7227686" y="5911317"/>
            <a:ext cx="614553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HK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孟</a:t>
            </a:r>
            <a:r>
              <a:rPr lang="zh-CN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小才</a:t>
            </a:r>
            <a:r>
              <a:rPr lang="zh-CN" altLang="en-US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重</a:t>
            </a:r>
            <a:r>
              <a:rPr lang="en-US" altLang="zh-CN" sz="32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__________</a:t>
            </a:r>
            <a:r>
              <a:rPr lang="zh-CN" sz="3600" b="1" dirty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endParaRPr lang="zh-CN" sz="36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88467" y="417569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十五厘米</a:t>
            </a:r>
            <a:endParaRPr lang="zh-HK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77676" y="537369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十九公斤</a:t>
            </a:r>
            <a:endParaRPr lang="zh-HK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12507" y="473123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十五厘米</a:t>
            </a:r>
            <a:endParaRPr lang="zh-HK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77675" y="591879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十九公斤</a:t>
            </a:r>
            <a:endParaRPr lang="zh-HK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内容占位符 31" descr="图片包含 人员, 室内, 妇女, 墙壁&#10;&#10;描述已自动生成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8" y="1012813"/>
            <a:ext cx="3554933" cy="2225388"/>
          </a:xfrm>
        </p:spPr>
      </p:pic>
      <p:sp>
        <p:nvSpPr>
          <p:cNvPr id="4" name="标题 3"/>
          <p:cNvSpPr txBox="1"/>
          <p:nvPr/>
        </p:nvSpPr>
        <p:spPr bwMode="auto">
          <a:xfrm>
            <a:off x="2478088" y="313074"/>
            <a:ext cx="741362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TW" sz="32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Comparative Sentences with 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比（</a:t>
            </a:r>
            <a:r>
              <a:rPr lang="en-US" altLang="zh-CN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II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）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8659002" y="1999505"/>
            <a:ext cx="7331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少</a:t>
            </a:r>
            <a:endParaRPr lang="zh-HK" altLang="en-US" sz="36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8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15" y="1258318"/>
            <a:ext cx="1541678" cy="1708150"/>
          </a:xfrm>
          <a:prstGeom prst="rect">
            <a:avLst/>
          </a:prstGeom>
        </p:spPr>
      </p:pic>
      <p:sp>
        <p:nvSpPr>
          <p:cNvPr id="9" name="文字方塊 6"/>
          <p:cNvSpPr txBox="1"/>
          <p:nvPr/>
        </p:nvSpPr>
        <p:spPr>
          <a:xfrm>
            <a:off x="1045845" y="3291840"/>
            <a:ext cx="1455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zh-HK" sz="2000" dirty="0">
                <a:latin typeface="+mj-ea"/>
                <a:ea typeface="+mj-ea"/>
                <a:sym typeface="+mn-ea"/>
              </a:rPr>
              <a:t>Rapunzel</a:t>
            </a:r>
            <a:endParaRPr lang="zh-HK" altLang="en-US" sz="2000" dirty="0">
              <a:latin typeface="+mj-ea"/>
              <a:ea typeface="+mj-ea"/>
              <a:sym typeface="+mn-ea"/>
            </a:endParaRPr>
          </a:p>
        </p:txBody>
      </p:sp>
      <p:sp>
        <p:nvSpPr>
          <p:cNvPr id="10" name="文字方塊 7"/>
          <p:cNvSpPr txBox="1"/>
          <p:nvPr/>
        </p:nvSpPr>
        <p:spPr>
          <a:xfrm>
            <a:off x="4187752" y="3128187"/>
            <a:ext cx="123417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小才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1" name="文字方塊 9"/>
          <p:cNvSpPr txBox="1"/>
          <p:nvPr/>
        </p:nvSpPr>
        <p:spPr>
          <a:xfrm>
            <a:off x="2458240" y="3286709"/>
            <a:ext cx="146211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长</a:t>
            </a:r>
            <a:endParaRPr lang="en-US" altLang="zh-CN" sz="24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r>
              <a:rPr lang="en-US" altLang="zh-CN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150</a:t>
            </a:r>
            <a:r>
              <a:rPr lang="zh-CN" altLang="en-US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厘米</a:t>
            </a:r>
            <a:endParaRPr lang="zh-HK" altLang="en-US" sz="24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25286" r="23669"/>
          <a:stretch>
            <a:fillRect/>
          </a:stretch>
        </p:blipFill>
        <p:spPr>
          <a:xfrm>
            <a:off x="9681739" y="1113770"/>
            <a:ext cx="868218" cy="76029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969" y="1992910"/>
            <a:ext cx="828273" cy="73000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l="25286" r="23669"/>
          <a:stretch>
            <a:fillRect/>
          </a:stretch>
        </p:blipFill>
        <p:spPr>
          <a:xfrm>
            <a:off x="10704399" y="1100120"/>
            <a:ext cx="862113" cy="7549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/>
          <a:srcRect l="12566" t="7783" r="15628" b="9176"/>
          <a:stretch>
            <a:fillRect/>
          </a:stretch>
        </p:blipFill>
        <p:spPr>
          <a:xfrm>
            <a:off x="6498229" y="1148053"/>
            <a:ext cx="914400" cy="106218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/>
          <a:srcRect l="12566" t="7783" r="15628" b="9176"/>
          <a:stretch>
            <a:fillRect/>
          </a:stretch>
        </p:blipFill>
        <p:spPr>
          <a:xfrm>
            <a:off x="7469812" y="1155940"/>
            <a:ext cx="914400" cy="106218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/>
          <a:srcRect l="12566" t="7783" r="15628" b="9176"/>
          <a:stretch>
            <a:fillRect/>
          </a:stretch>
        </p:blipFill>
        <p:spPr>
          <a:xfrm>
            <a:off x="7026601" y="2240260"/>
            <a:ext cx="914400" cy="1062182"/>
          </a:xfrm>
          <a:prstGeom prst="rect">
            <a:avLst/>
          </a:prstGeom>
        </p:spPr>
      </p:pic>
      <p:pic>
        <p:nvPicPr>
          <p:cNvPr id="18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679" y="1881960"/>
            <a:ext cx="828273" cy="730003"/>
          </a:xfrm>
          <a:prstGeom prst="rect">
            <a:avLst/>
          </a:prstGeom>
        </p:spPr>
      </p:pic>
      <p:pic>
        <p:nvPicPr>
          <p:cNvPr id="19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873" y="2638852"/>
            <a:ext cx="828273" cy="730003"/>
          </a:xfrm>
          <a:prstGeom prst="rect">
            <a:avLst/>
          </a:prstGeom>
        </p:spPr>
      </p:pic>
      <p:pic>
        <p:nvPicPr>
          <p:cNvPr id="20" name="圖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63" y="4640232"/>
            <a:ext cx="1832169" cy="1824026"/>
          </a:xfrm>
          <a:prstGeom prst="rect">
            <a:avLst/>
          </a:prstGeom>
        </p:spPr>
      </p:pic>
      <p:pic>
        <p:nvPicPr>
          <p:cNvPr id="21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216" y="4510909"/>
            <a:ext cx="2143125" cy="2143125"/>
          </a:xfrm>
          <a:prstGeom prst="rect">
            <a:avLst/>
          </a:prstGeom>
        </p:spPr>
      </p:pic>
      <p:sp>
        <p:nvSpPr>
          <p:cNvPr id="22" name="文字方塊 26"/>
          <p:cNvSpPr txBox="1"/>
          <p:nvPr/>
        </p:nvSpPr>
        <p:spPr>
          <a:xfrm>
            <a:off x="2670947" y="5103365"/>
            <a:ext cx="7331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贵</a:t>
            </a:r>
            <a:endParaRPr lang="zh-HK" altLang="en-US" sz="36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3" name="文字方塊 27"/>
          <p:cNvSpPr txBox="1"/>
          <p:nvPr/>
        </p:nvSpPr>
        <p:spPr>
          <a:xfrm>
            <a:off x="884667" y="4152606"/>
            <a:ext cx="17984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10000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4" name="文字方塊 28"/>
          <p:cNvSpPr txBox="1"/>
          <p:nvPr/>
        </p:nvSpPr>
        <p:spPr>
          <a:xfrm>
            <a:off x="3591464" y="4140377"/>
            <a:ext cx="1683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5000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块钱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25" name="圖片 30"/>
          <p:cNvPicPr>
            <a:picLocks noChangeAspect="1"/>
          </p:cNvPicPr>
          <p:nvPr/>
        </p:nvPicPr>
        <p:blipFill rotWithShape="1">
          <a:blip r:embed="rId8"/>
          <a:srcRect r="60379"/>
          <a:stretch>
            <a:fillRect/>
          </a:stretch>
        </p:blipFill>
        <p:spPr>
          <a:xfrm>
            <a:off x="9930229" y="4510909"/>
            <a:ext cx="1296848" cy="2275373"/>
          </a:xfrm>
          <a:prstGeom prst="rect">
            <a:avLst/>
          </a:prstGeom>
        </p:spPr>
      </p:pic>
      <p:pic>
        <p:nvPicPr>
          <p:cNvPr id="26" name="圖片 31"/>
          <p:cNvPicPr>
            <a:picLocks noChangeAspect="1"/>
          </p:cNvPicPr>
          <p:nvPr/>
        </p:nvPicPr>
        <p:blipFill rotWithShape="1">
          <a:blip r:embed="rId8"/>
          <a:srcRect l="71004"/>
          <a:stretch>
            <a:fillRect/>
          </a:stretch>
        </p:blipFill>
        <p:spPr>
          <a:xfrm>
            <a:off x="7165491" y="4270585"/>
            <a:ext cx="1047692" cy="2511805"/>
          </a:xfrm>
          <a:prstGeom prst="rect">
            <a:avLst/>
          </a:prstGeom>
        </p:spPr>
      </p:pic>
      <p:sp>
        <p:nvSpPr>
          <p:cNvPr id="27" name="文字方塊 32"/>
          <p:cNvSpPr txBox="1"/>
          <p:nvPr/>
        </p:nvSpPr>
        <p:spPr>
          <a:xfrm>
            <a:off x="8783825" y="5103365"/>
            <a:ext cx="7331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小</a:t>
            </a:r>
            <a:endParaRPr lang="zh-HK" altLang="en-US" sz="36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8" name="文字方塊 34"/>
          <p:cNvSpPr txBox="1"/>
          <p:nvPr/>
        </p:nvSpPr>
        <p:spPr>
          <a:xfrm>
            <a:off x="10671142" y="4097873"/>
            <a:ext cx="928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46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岁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9" name="文字方塊 2"/>
          <p:cNvSpPr txBox="1"/>
          <p:nvPr/>
        </p:nvSpPr>
        <p:spPr>
          <a:xfrm>
            <a:off x="7165491" y="3828920"/>
            <a:ext cx="102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妈妈</a:t>
            </a:r>
            <a:endParaRPr lang="zh-HK" altLang="en-US" sz="2800" dirty="0"/>
          </a:p>
        </p:txBody>
      </p:sp>
      <p:sp>
        <p:nvSpPr>
          <p:cNvPr id="30" name="文字方塊 35"/>
          <p:cNvSpPr txBox="1"/>
          <p:nvPr/>
        </p:nvSpPr>
        <p:spPr>
          <a:xfrm>
            <a:off x="9930229" y="3828920"/>
            <a:ext cx="102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爸爸</a:t>
            </a:r>
            <a:endParaRPr lang="zh-HK" altLang="en-US" sz="2800" dirty="0"/>
          </a:p>
        </p:txBody>
      </p:sp>
      <p:sp>
        <p:nvSpPr>
          <p:cNvPr id="33" name="文字方塊 33"/>
          <p:cNvSpPr txBox="1"/>
          <p:nvPr/>
        </p:nvSpPr>
        <p:spPr>
          <a:xfrm>
            <a:off x="7973431" y="3959873"/>
            <a:ext cx="928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40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岁</a:t>
            </a:r>
            <a:endParaRPr lang="zh-HK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 bwMode="auto">
          <a:xfrm>
            <a:off x="2478088" y="503574"/>
            <a:ext cx="741362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TW" sz="32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Comparative Sentences with 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比（</a:t>
            </a:r>
            <a:r>
              <a:rPr lang="en-US" altLang="zh-CN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II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）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8615" y="1223645"/>
            <a:ext cx="3657600" cy="1666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990" y="1214120"/>
            <a:ext cx="3314700" cy="16764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463540" y="1796415"/>
            <a:ext cx="77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慢</a:t>
            </a:r>
            <a:endParaRPr lang="zh-CN" altLang="en-US" sz="280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90" y="2976245"/>
            <a:ext cx="3371850" cy="17430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65" y="3004820"/>
            <a:ext cx="3095625" cy="17145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27355" y="1882775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捷克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75945" y="3632200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捷克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0288905" y="1827530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中国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0288905" y="3632200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英国</a:t>
            </a:r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690" y="4832985"/>
            <a:ext cx="3219450" cy="17526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575945" y="5367655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捷克</a:t>
            </a:r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420" y="4857115"/>
            <a:ext cx="3562350" cy="170497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0288905" y="5367655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日本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 bwMode="auto">
          <a:xfrm>
            <a:off x="2478088" y="503574"/>
            <a:ext cx="741362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TW" sz="32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Comparative Sentences with 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比（</a:t>
            </a:r>
            <a:r>
              <a:rPr lang="en-US" altLang="zh-CN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II</a:t>
            </a: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）</a:t>
            </a:r>
            <a:endParaRPr lang="zh-CN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1278" y="134585"/>
            <a:ext cx="106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002060"/>
                </a:solidFill>
              </a:rPr>
              <a:t>语法</a:t>
            </a:r>
            <a:endParaRPr kumimoji="1"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1443990"/>
            <a:ext cx="2143125" cy="2143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1443990"/>
            <a:ext cx="2143125" cy="2143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09065" y="3807460"/>
            <a:ext cx="1414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小王的笔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12235" y="3807460"/>
            <a:ext cx="1414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小黄的笔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90" y="1443990"/>
            <a:ext cx="5332095" cy="362013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9112885" y="3318510"/>
            <a:ext cx="553085" cy="75946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9112885" y="3048000"/>
            <a:ext cx="1672590" cy="7981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843135" y="2967990"/>
            <a:ext cx="131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FF00"/>
                </a:solidFill>
              </a:rPr>
              <a:t>500 M</a:t>
            </a:r>
            <a:endParaRPr lang="en-US" altLang="zh-CN" b="1">
              <a:solidFill>
                <a:srgbClr val="FFFF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34045" y="3617595"/>
            <a:ext cx="131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FF00"/>
                </a:solidFill>
              </a:rPr>
              <a:t>300 M</a:t>
            </a:r>
            <a:endParaRPr lang="en-US" altLang="zh-CN" b="1">
              <a:solidFill>
                <a:srgbClr val="FFFF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" y="4621530"/>
            <a:ext cx="2143125" cy="16294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5" y="4621530"/>
            <a:ext cx="2286000" cy="16294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09065" y="6250940"/>
            <a:ext cx="1414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22222</a:t>
            </a:r>
            <a:r>
              <a:rPr lang="zh-CN" altLang="en-US"/>
              <a:t>元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911600" y="6250940"/>
            <a:ext cx="1414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33333</a:t>
            </a:r>
            <a:r>
              <a:rPr lang="zh-CN" altLang="en-US"/>
              <a:t>元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4605339" y="2921635"/>
            <a:ext cx="2980690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p>
            <a:pPr algn="ctr"/>
            <a:r>
              <a:rPr lang="en-US" altLang="zh-CN" sz="6600" dirty="0">
                <a:solidFill>
                  <a:srgbClr val="915169"/>
                </a:solidFill>
                <a:latin typeface="Segoe Print" panose="02000600000000000000" charset="0"/>
                <a:ea typeface="YF补 汉仪夏日体" panose="020B0604000101010104" pitchFamily="34" charset="-128"/>
                <a:cs typeface="Segoe Print" panose="02000600000000000000" charset="0"/>
              </a:rPr>
              <a:t>Kahoot</a:t>
            </a:r>
            <a:endParaRPr lang="en-US" altLang="zh-CN" sz="6600" dirty="0">
              <a:solidFill>
                <a:srgbClr val="915169"/>
              </a:solidFill>
              <a:latin typeface="Segoe Print" panose="02000600000000000000" charset="0"/>
              <a:ea typeface="YF补 汉仪夏日体" panose="020B0604000101010104" pitchFamily="34" charset="-128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7800" y="1403985"/>
            <a:ext cx="9295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北京是中国的首都，也是中国的</a:t>
            </a:r>
            <a:r>
              <a:rPr lang="en-US" altLang="zh-CN" sz="2800"/>
              <a:t>_</a:t>
            </a:r>
            <a:r>
              <a:rPr lang="en-US" altLang="zh-CN" sz="2800"/>
              <a:t>______</a:t>
            </a:r>
            <a:r>
              <a:rPr lang="zh-CN" altLang="en-US" sz="2800"/>
              <a:t>、</a:t>
            </a:r>
            <a:r>
              <a:rPr lang="en-US" altLang="zh-CN" sz="2800"/>
              <a:t>_______</a:t>
            </a:r>
            <a:r>
              <a:rPr lang="zh-CN" altLang="en-US" sz="2800"/>
              <a:t>中心。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797040" y="1326515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政治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76920" y="1326515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文化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" y="3985260"/>
            <a:ext cx="3602355" cy="2134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3870" y="2254250"/>
            <a:ext cx="8684895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：你知道北京有什么</a:t>
            </a:r>
            <a:r>
              <a:rPr lang="en-US" altLang="zh-CN" sz="2800"/>
              <a:t>_____________</a:t>
            </a:r>
            <a:r>
              <a:rPr lang="zh-CN" altLang="en-US" sz="2800"/>
              <a:t>？</a:t>
            </a:r>
            <a:endParaRPr lang="zh-CN" altLang="en-US" sz="2800"/>
          </a:p>
          <a:p>
            <a:pPr>
              <a:lnSpc>
                <a:spcPct val="160000"/>
              </a:lnSpc>
            </a:pPr>
            <a:r>
              <a:rPr lang="en-US" altLang="zh-CN" sz="2800"/>
              <a:t>B</a:t>
            </a:r>
            <a:r>
              <a:rPr lang="zh-CN" altLang="en-US" sz="2800"/>
              <a:t>：有</a:t>
            </a:r>
            <a:r>
              <a:rPr lang="en-US" altLang="zh-CN" sz="2800"/>
              <a:t>________</a:t>
            </a:r>
            <a:r>
              <a:rPr lang="zh-CN" altLang="en-US" sz="2800"/>
              <a:t>、故宫、圆明园。它们都很</a:t>
            </a:r>
            <a:r>
              <a:rPr lang="en-US" altLang="zh-CN" sz="2800"/>
              <a:t>________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55" y="3985260"/>
            <a:ext cx="3248660" cy="2134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45125" y="2173605"/>
            <a:ext cx="1864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名胜古迹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87040" y="2817495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长城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60130" y="2817495"/>
            <a:ext cx="926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9D58A2"/>
                </a:solidFill>
              </a:rPr>
              <a:t>有名</a:t>
            </a:r>
            <a:endParaRPr lang="zh-CN" altLang="en-US" sz="2800" b="1">
              <a:solidFill>
                <a:srgbClr val="9D58A2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730" y="3835400"/>
            <a:ext cx="3249295" cy="24339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0"/>
          <p:cNvSpPr>
            <a:spLocks noChangeArrowheads="1"/>
          </p:cNvSpPr>
          <p:nvPr/>
        </p:nvSpPr>
        <p:spPr bwMode="auto">
          <a:xfrm>
            <a:off x="3736341" y="2921635"/>
            <a:ext cx="4718685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915169"/>
                </a:solidFill>
                <a:latin typeface="Segoe Print" panose="02000600000000000000" charset="0"/>
                <a:ea typeface="YF补 汉仪夏日体" panose="020B0604000101010104" pitchFamily="34" charset="-128"/>
                <a:cs typeface="Segoe Print" panose="02000600000000000000" charset="0"/>
              </a:rPr>
              <a:t>Thank you!</a:t>
            </a:r>
            <a:endParaRPr lang="en-US" altLang="zh-CN" sz="6600" dirty="0">
              <a:solidFill>
                <a:srgbClr val="915169"/>
              </a:solidFill>
              <a:latin typeface="Segoe Print" panose="02000600000000000000" charset="0"/>
              <a:ea typeface="YF补 汉仪夏日体" panose="020B0604000101010104" pitchFamily="34" charset="-128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9575" y="1682750"/>
            <a:ext cx="72732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A</a:t>
            </a:r>
            <a:r>
              <a:rPr lang="zh-CN" altLang="en-US" sz="3200" dirty="0" smtClean="0"/>
              <a:t>：</a:t>
            </a:r>
            <a:r>
              <a:rPr lang="zh-CN" altLang="en-US" sz="3200" dirty="0" smtClean="0"/>
              <a:t>谁带你们</a:t>
            </a:r>
            <a:r>
              <a:rPr lang="zh-CN" altLang="en-US" sz="3200" dirty="0"/>
              <a:t>看</a:t>
            </a:r>
            <a:r>
              <a:rPr lang="zh-CN" altLang="en-US" sz="3200" dirty="0" smtClean="0"/>
              <a:t>长城？</a:t>
            </a:r>
            <a:endParaRPr lang="zh-CN" altLang="en-US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B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_</a:t>
            </a:r>
            <a:r>
              <a:rPr lang="en-US" altLang="zh-CN" sz="3200" dirty="0" smtClean="0"/>
              <a:t>_______</a:t>
            </a:r>
            <a:r>
              <a:rPr lang="zh-CN" altLang="en-US" sz="3200" dirty="0">
                <a:solidFill>
                  <a:srgbClr val="000000"/>
                </a:solidFill>
                <a:sym typeface="+mn-ea"/>
              </a:rPr>
              <a:t>的</a:t>
            </a:r>
            <a:r>
              <a:rPr lang="en-US" altLang="zh-CN" sz="3200" dirty="0">
                <a:solidFill>
                  <a:srgbClr val="000000"/>
                </a:solidFill>
                <a:sym typeface="+mn-ea"/>
              </a:rPr>
              <a:t>______</a:t>
            </a:r>
            <a:r>
              <a:rPr lang="zh-CN" altLang="en-US" sz="3200" dirty="0">
                <a:solidFill>
                  <a:srgbClr val="000000"/>
                </a:solidFill>
                <a:sym typeface="+mn-ea"/>
              </a:rPr>
              <a:t>带我</a:t>
            </a:r>
            <a:r>
              <a:rPr lang="zh-CN" altLang="en-US" sz="3200" dirty="0" smtClean="0">
                <a:solidFill>
                  <a:srgbClr val="000000"/>
                </a:solidFill>
                <a:sym typeface="+mn-ea"/>
              </a:rPr>
              <a:t>们看长</a:t>
            </a:r>
            <a:r>
              <a:rPr lang="zh-CN" altLang="en-US" sz="3200" dirty="0">
                <a:solidFill>
                  <a:srgbClr val="000000"/>
                </a:solidFill>
                <a:sym typeface="+mn-ea"/>
              </a:rPr>
              <a:t>城。</a:t>
            </a:r>
            <a:endParaRPr lang="zh-CN" altLang="en-US" sz="320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"/>
          <a:srcRect r="14803"/>
          <a:stretch>
            <a:fillRect/>
          </a:stretch>
        </p:blipFill>
        <p:spPr>
          <a:xfrm>
            <a:off x="7395845" y="434340"/>
            <a:ext cx="3400425" cy="25704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962" y="4962091"/>
            <a:ext cx="2246465" cy="164000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427" y="4962091"/>
            <a:ext cx="1166282" cy="16687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009" y="4957386"/>
            <a:ext cx="1179225" cy="164470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122" y="3095187"/>
            <a:ext cx="2647950" cy="17240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/>
          <a:srcRect r="8063" b="8363"/>
          <a:stretch>
            <a:fillRect/>
          </a:stretch>
        </p:blipFill>
        <p:spPr>
          <a:xfrm>
            <a:off x="6143796" y="4755336"/>
            <a:ext cx="1252166" cy="187553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3880" y="3758565"/>
            <a:ext cx="61874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/>
              <a:t>出国去旅行，你得办</a:t>
            </a:r>
            <a:r>
              <a:rPr lang="en-US" altLang="zh-CN" sz="3200"/>
              <a:t>________</a:t>
            </a:r>
            <a:r>
              <a:rPr lang="zh-CN" altLang="en-US" sz="3200"/>
              <a:t>，还得带</a:t>
            </a:r>
            <a:r>
              <a:rPr lang="en-US" altLang="zh-CN" sz="3200"/>
              <a:t>_________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16" name="文本框 15"/>
          <p:cNvSpPr txBox="1"/>
          <p:nvPr/>
        </p:nvSpPr>
        <p:spPr>
          <a:xfrm>
            <a:off x="1194435" y="2301875"/>
            <a:ext cx="1500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旅行社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7065" y="2301875"/>
            <a:ext cx="1127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导游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61840" y="3818255"/>
            <a:ext cx="1127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签证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17420" y="4452620"/>
            <a:ext cx="1127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护照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3945" y="1908810"/>
            <a:ext cx="4423410" cy="331343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763635" y="2453640"/>
            <a:ext cx="2818130" cy="527685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45145" y="3286125"/>
            <a:ext cx="2341245" cy="488315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57135" y="4098290"/>
            <a:ext cx="1341120" cy="488315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903595" y="2425700"/>
            <a:ext cx="1530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五月初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3595" y="3238500"/>
            <a:ext cx="1530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五月中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03595" y="4050665"/>
            <a:ext cx="1530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五月底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8" name="橢圓 4"/>
          <p:cNvSpPr/>
          <p:nvPr/>
        </p:nvSpPr>
        <p:spPr>
          <a:xfrm>
            <a:off x="5070507" y="757242"/>
            <a:ext cx="2050473" cy="646331"/>
          </a:xfrm>
          <a:prstGeom prst="ellipse">
            <a:avLst/>
          </a:prstGeom>
          <a:noFill/>
          <a:ln w="38100">
            <a:solidFill>
              <a:srgbClr val="9D58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19" name="矩形 18"/>
          <p:cNvSpPr/>
          <p:nvPr/>
        </p:nvSpPr>
        <p:spPr>
          <a:xfrm>
            <a:off x="5309781" y="75724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HK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单程</a:t>
            </a:r>
            <a:r>
              <a:rPr lang="zh-CN" altLang="en-US" sz="3600" dirty="0" smtClean="0"/>
              <a:t>票 </a:t>
            </a:r>
            <a:r>
              <a:rPr lang="en-US" altLang="zh-CN" sz="3600" dirty="0" smtClean="0"/>
              <a:t>/ </a:t>
            </a:r>
            <a:r>
              <a:rPr lang="zh-HK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往返</a:t>
            </a:r>
            <a:r>
              <a:rPr lang="zh-CN" altLang="en-US" sz="3600" dirty="0"/>
              <a:t>票</a:t>
            </a:r>
            <a:r>
              <a:rPr lang="zh-HK" altLang="en-US" dirty="0"/>
              <a:t>	</a:t>
            </a:r>
            <a:endParaRPr lang="zh-HK" altLang="en-US" dirty="0"/>
          </a:p>
        </p:txBody>
      </p:sp>
      <p:pic>
        <p:nvPicPr>
          <p:cNvPr id="21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390015"/>
            <a:ext cx="4752975" cy="2376805"/>
          </a:xfrm>
          <a:prstGeom prst="rect">
            <a:avLst/>
          </a:prstGeom>
        </p:spPr>
      </p:pic>
      <p:sp>
        <p:nvSpPr>
          <p:cNvPr id="22" name="橢圓 10"/>
          <p:cNvSpPr/>
          <p:nvPr/>
        </p:nvSpPr>
        <p:spPr>
          <a:xfrm>
            <a:off x="6847956" y="5700721"/>
            <a:ext cx="2050473" cy="646331"/>
          </a:xfrm>
          <a:prstGeom prst="ellipse">
            <a:avLst/>
          </a:prstGeom>
          <a:noFill/>
          <a:ln w="38100">
            <a:solidFill>
              <a:srgbClr val="9D58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23" name="矩形 22"/>
          <p:cNvSpPr/>
          <p:nvPr/>
        </p:nvSpPr>
        <p:spPr>
          <a:xfrm>
            <a:off x="5310178" y="5713421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HK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单程</a:t>
            </a:r>
            <a:r>
              <a:rPr lang="zh-CN" altLang="en-US" sz="3600" dirty="0" smtClean="0"/>
              <a:t>票 </a:t>
            </a:r>
            <a:r>
              <a:rPr lang="en-US" altLang="zh-CN" sz="3600" dirty="0" smtClean="0"/>
              <a:t>/ </a:t>
            </a:r>
            <a:r>
              <a:rPr lang="zh-HK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往返</a:t>
            </a:r>
            <a:r>
              <a:rPr lang="zh-CN" altLang="en-US" sz="3600" dirty="0"/>
              <a:t>票</a:t>
            </a:r>
            <a:r>
              <a:rPr lang="zh-HK" altLang="en-US" dirty="0"/>
              <a:t>	</a:t>
            </a:r>
            <a:endParaRPr lang="zh-HK" altLang="en-US" dirty="0"/>
          </a:p>
        </p:txBody>
      </p:sp>
      <p:pic>
        <p:nvPicPr>
          <p:cNvPr id="24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" y="3923665"/>
            <a:ext cx="4597400" cy="24364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  <p:bldP spid="22" grpId="0" bldLvl="0" animBg="1"/>
      <p:bldP spid="23" grpId="0"/>
      <p:bldP spid="6" grpId="0" animBg="1"/>
      <p:bldP spid="9" grpId="0"/>
      <p:bldP spid="7" grpId="0" animBg="1"/>
      <p:bldP spid="10" grpId="0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6910" y="1972310"/>
            <a:ext cx="7503160" cy="1273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mtClean="0"/>
              <a:t>A</a:t>
            </a:r>
            <a:r>
              <a:rPr lang="zh-CN" altLang="en-US" sz="3200" smtClean="0"/>
              <a:t>：</a:t>
            </a:r>
            <a:r>
              <a:rPr lang="zh-CN" altLang="en-US" sz="3200" smtClean="0"/>
              <a:t>你坐哪家</a:t>
            </a:r>
            <a:r>
              <a:rPr lang="en-US" altLang="zh-CN" sz="3200" smtClean="0"/>
              <a:t>______</a:t>
            </a:r>
            <a:r>
              <a:rPr lang="zh-CN" altLang="en-US" sz="3200" smtClean="0"/>
              <a:t>公司的飞机去美国？</a:t>
            </a:r>
            <a:endParaRPr lang="zh-CN" altLang="en-US" sz="3200" smtClean="0"/>
          </a:p>
          <a:p>
            <a:pPr>
              <a:lnSpc>
                <a:spcPct val="140000"/>
              </a:lnSpc>
            </a:pPr>
            <a:r>
              <a:rPr lang="en-US" altLang="zh-CN" sz="3200" dirty="0">
                <a:sym typeface="+mn-ea"/>
              </a:rPr>
              <a:t>B</a:t>
            </a:r>
            <a:r>
              <a:rPr lang="zh-CN" altLang="en-US" sz="3200" dirty="0">
                <a:sym typeface="+mn-ea"/>
              </a:rPr>
              <a:t>：</a:t>
            </a:r>
            <a:r>
              <a:rPr lang="zh-CN" altLang="en-US" sz="3200" dirty="0" smtClean="0">
                <a:sym typeface="+mn-ea"/>
              </a:rPr>
              <a:t>我坐西北</a:t>
            </a:r>
            <a:r>
              <a:rPr lang="zh-CN" altLang="en-US" sz="3200" dirty="0" smtClean="0">
                <a:solidFill>
                  <a:srgbClr val="4D4D4D"/>
                </a:solidFill>
                <a:sym typeface="+mn-ea"/>
              </a:rPr>
              <a:t>航空</a:t>
            </a:r>
            <a:r>
              <a:rPr lang="zh-CN" altLang="en-US" sz="3200" dirty="0" smtClean="0">
                <a:sym typeface="+mn-ea"/>
              </a:rPr>
              <a:t>公司的飞机去美国。</a:t>
            </a:r>
            <a:endParaRPr lang="zh-HK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6910" y="4559300"/>
            <a:ext cx="5481320" cy="1273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A</a:t>
            </a:r>
            <a:r>
              <a:rPr lang="zh-CN" altLang="en-US" sz="3200" dirty="0" smtClean="0"/>
              <a:t>：</a:t>
            </a:r>
            <a:r>
              <a:rPr lang="zh-CN" altLang="en-US" sz="3200" dirty="0" smtClean="0"/>
              <a:t>是</a:t>
            </a:r>
            <a:r>
              <a:rPr lang="en-US" altLang="zh-CN" sz="3200" dirty="0" smtClean="0"/>
              <a:t>______</a:t>
            </a:r>
            <a:r>
              <a:rPr lang="zh-CN" altLang="en-US" sz="3200" dirty="0" smtClean="0"/>
              <a:t>还是</a:t>
            </a:r>
            <a:r>
              <a:rPr lang="en-US" altLang="zh-CN" sz="3200" dirty="0" smtClean="0"/>
              <a:t>______</a:t>
            </a:r>
            <a:r>
              <a:rPr lang="zh-CN" altLang="en-US" sz="3200" dirty="0" smtClean="0"/>
              <a:t>？</a:t>
            </a:r>
            <a:endParaRPr lang="zh-CN" altLang="en-US" sz="3200" dirty="0" smtClean="0"/>
          </a:p>
          <a:p>
            <a:pPr>
              <a:lnSpc>
                <a:spcPct val="140000"/>
              </a:lnSpc>
            </a:pPr>
            <a:r>
              <a:rPr lang="en-US" altLang="zh-HK" sz="3200" dirty="0"/>
              <a:t>B</a:t>
            </a:r>
            <a:r>
              <a:rPr lang="zh-CN" altLang="en-US" sz="3200" dirty="0"/>
              <a:t>：</a:t>
            </a:r>
            <a:r>
              <a:rPr lang="zh-CN" altLang="en-US" sz="3200" dirty="0" smtClean="0">
                <a:sym typeface="+mn-ea"/>
              </a:rPr>
              <a:t>是直飞</a:t>
            </a:r>
            <a:r>
              <a:rPr lang="zh-CN" altLang="en-US" sz="3200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200" dirty="0" smtClean="0">
                <a:sym typeface="+mn-ea"/>
              </a:rPr>
              <a:t>/</a:t>
            </a:r>
            <a:r>
              <a:rPr lang="zh-CN" altLang="en-US" sz="3200" dirty="0" smtClean="0">
                <a:sym typeface="+mn-ea"/>
              </a:rPr>
              <a:t> 转机。</a:t>
            </a:r>
            <a:endParaRPr lang="zh-CN" altLang="en-US" sz="32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9949" y="4392151"/>
            <a:ext cx="2466975" cy="18478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78" y="4396111"/>
            <a:ext cx="2857500" cy="160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29915" y="1910715"/>
            <a:ext cx="1042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航空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28" y="533820"/>
            <a:ext cx="3810000" cy="3438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33190" y="4493895"/>
            <a:ext cx="1042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转机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7065" y="4493895"/>
            <a:ext cx="1042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直飞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3420" y="1669415"/>
            <a:ext cx="65195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A</a:t>
            </a:r>
            <a:r>
              <a:rPr lang="zh-CN" altLang="en-US" sz="3200" dirty="0" smtClean="0"/>
              <a:t>：</a:t>
            </a:r>
            <a:r>
              <a:rPr lang="zh-CN" altLang="en-US" sz="3200" dirty="0" smtClean="0"/>
              <a:t>我们坐哪个位子？</a:t>
            </a:r>
            <a:endParaRPr lang="zh-CN" altLang="en-US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B</a:t>
            </a:r>
            <a:r>
              <a:rPr lang="zh-CN" altLang="en-US" sz="3200" dirty="0">
                <a:sym typeface="+mn-ea"/>
              </a:rPr>
              <a:t>：</a:t>
            </a:r>
            <a:r>
              <a:rPr lang="zh-CN" altLang="en-US" sz="3200" dirty="0" smtClean="0">
                <a:sym typeface="+mn-ea"/>
              </a:rPr>
              <a:t>我们坐</a:t>
            </a:r>
            <a:r>
              <a:rPr lang="zh-CN" altLang="en-US" sz="3200" b="1" dirty="0" smtClean="0">
                <a:solidFill>
                  <a:srgbClr val="9D58A2"/>
                </a:solidFill>
                <a:sym typeface="+mn-ea"/>
              </a:rPr>
              <a:t>靠窗户</a:t>
            </a:r>
            <a:r>
              <a:rPr lang="zh-CN" altLang="en-US" sz="3200" dirty="0" smtClean="0">
                <a:sym typeface="+mn-ea"/>
              </a:rPr>
              <a:t> </a:t>
            </a:r>
            <a:r>
              <a:rPr lang="en-US" altLang="zh-CN" sz="3200" dirty="0" smtClean="0">
                <a:sym typeface="+mn-ea"/>
              </a:rPr>
              <a:t>/</a:t>
            </a:r>
            <a:r>
              <a:rPr lang="zh-CN" altLang="en-US" sz="3200" dirty="0" smtClean="0"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9D58A2"/>
                </a:solidFill>
                <a:sym typeface="+mn-ea"/>
              </a:rPr>
              <a:t>靠走道</a:t>
            </a:r>
            <a:r>
              <a:rPr lang="zh-CN" altLang="en-US" sz="3200" dirty="0" smtClean="0">
                <a:sym typeface="+mn-ea"/>
              </a:rPr>
              <a:t>的位子。</a:t>
            </a:r>
            <a:endParaRPr lang="zh-HK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92785" y="4483100"/>
            <a:ext cx="6520180" cy="1273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A</a:t>
            </a:r>
            <a:r>
              <a:rPr lang="zh-CN" altLang="en-US" sz="3200" dirty="0" smtClean="0"/>
              <a:t>：</a:t>
            </a:r>
            <a:r>
              <a:rPr lang="zh-CN" altLang="en-US" sz="3200" dirty="0"/>
              <a:t>你想</a:t>
            </a:r>
            <a:r>
              <a:rPr lang="en-US" altLang="zh-CN" sz="3200" dirty="0"/>
              <a:t>____</a:t>
            </a:r>
            <a:r>
              <a:rPr lang="zh-CN" altLang="en-US" sz="3200" dirty="0" smtClean="0"/>
              <a:t>什么飞机餐？</a:t>
            </a:r>
            <a:endParaRPr lang="zh-CN" altLang="en-US" sz="3200" dirty="0" smtClean="0"/>
          </a:p>
          <a:p>
            <a:pPr>
              <a:lnSpc>
                <a:spcPct val="140000"/>
              </a:lnSpc>
            </a:pPr>
            <a:r>
              <a:rPr lang="en-US" altLang="zh-CN" sz="3200" dirty="0">
                <a:sym typeface="+mn-ea"/>
              </a:rPr>
              <a:t>B</a:t>
            </a:r>
            <a:r>
              <a:rPr lang="zh-CN" altLang="en-US" sz="3200" dirty="0">
                <a:sym typeface="+mn-ea"/>
              </a:rPr>
              <a:t>：</a:t>
            </a:r>
            <a:r>
              <a:rPr lang="zh-CN" altLang="en-US" sz="3200" dirty="0" smtClean="0">
                <a:sym typeface="+mn-ea"/>
              </a:rPr>
              <a:t>我吃素，帮我订一</a:t>
            </a:r>
            <a:r>
              <a:rPr lang="en-US" altLang="zh-CN" sz="3200" dirty="0" smtClean="0">
                <a:sym typeface="+mn-ea"/>
              </a:rPr>
              <a:t>__________</a:t>
            </a:r>
            <a:r>
              <a:rPr lang="zh-CN" altLang="en-US" sz="3200" dirty="0" smtClean="0">
                <a:sym typeface="+mn-ea"/>
              </a:rPr>
              <a:t>。</a:t>
            </a:r>
            <a:endParaRPr lang="zh-CN" altLang="en-US" sz="3200" dirty="0" smtClean="0">
              <a:sym typeface="+mn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02" y="3933678"/>
            <a:ext cx="2372014" cy="237201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69" y="1123615"/>
            <a:ext cx="3628015" cy="24142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3790" y="4424680"/>
            <a:ext cx="514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订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4105" y="5059045"/>
            <a:ext cx="1543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</a:rPr>
              <a:t>份素餐</a:t>
            </a:r>
            <a:endParaRPr lang="zh-CN" altLang="en-US" sz="3200" b="1">
              <a:solidFill>
                <a:srgbClr val="9D58A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9690" y="485140"/>
            <a:ext cx="15189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1660" y="1708150"/>
            <a:ext cx="64046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A</a:t>
            </a:r>
            <a:r>
              <a:rPr lang="zh-CN" altLang="en-US" sz="3200" dirty="0" smtClean="0"/>
              <a:t>：你在哪里订</a:t>
            </a:r>
            <a:r>
              <a:rPr lang="en-US" altLang="zh-CN" sz="3200" dirty="0" smtClean="0"/>
              <a:t>______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车</a:t>
            </a:r>
            <a:r>
              <a:rPr lang="zh-CN" altLang="en-US" sz="3200" dirty="0" smtClean="0"/>
              <a:t>？</a:t>
            </a:r>
            <a:endParaRPr lang="zh-CN" altLang="en-US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>
                <a:sym typeface="+mn-ea"/>
              </a:rPr>
              <a:t>B</a:t>
            </a:r>
            <a:r>
              <a:rPr lang="zh-CN" altLang="en-US" sz="3200" dirty="0">
                <a:sym typeface="+mn-ea"/>
              </a:rPr>
              <a:t>：</a:t>
            </a:r>
            <a:r>
              <a:rPr lang="zh-CN" altLang="en-US" sz="3200" dirty="0" smtClean="0">
                <a:sym typeface="+mn-ea"/>
              </a:rPr>
              <a:t>我在旅行社订旅馆和租车。</a:t>
            </a:r>
            <a:endParaRPr lang="zh-HK" altLang="en-US" sz="3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30" y="2165350"/>
            <a:ext cx="2724785" cy="2663825"/>
          </a:xfrm>
          <a:prstGeom prst="rect">
            <a:avLst/>
          </a:prstGeom>
        </p:spPr>
      </p:pic>
      <p:pic>
        <p:nvPicPr>
          <p:cNvPr id="2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38" y="1201654"/>
            <a:ext cx="2335130" cy="2335130"/>
          </a:xfrm>
          <a:prstGeom prst="rect">
            <a:avLst/>
          </a:prstGeom>
        </p:spPr>
      </p:pic>
      <p:sp>
        <p:nvSpPr>
          <p:cNvPr id="13" name="文字方塊 11"/>
          <p:cNvSpPr txBox="1"/>
          <p:nvPr/>
        </p:nvSpPr>
        <p:spPr>
          <a:xfrm>
            <a:off x="1119505" y="4215130"/>
            <a:ext cx="3856355" cy="1273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有</a:t>
            </a:r>
            <a:r>
              <a:rPr lang="en-US" altLang="zh-CN" sz="3200" dirty="0" smtClean="0"/>
              <a:t>______</a:t>
            </a:r>
            <a:r>
              <a:rPr lang="zh-CN" altLang="en-US" sz="3200" dirty="0" smtClean="0"/>
              <a:t>吗？</a:t>
            </a:r>
            <a:endParaRPr lang="zh-CN" altLang="en-US" sz="3200" dirty="0" smtClean="0"/>
          </a:p>
          <a:p>
            <a:pPr>
              <a:lnSpc>
                <a:spcPct val="140000"/>
              </a:lnSpc>
            </a:pPr>
            <a:r>
              <a:rPr lang="en-US" altLang="zh-CN" sz="3200" dirty="0">
                <a:sym typeface="+mn-ea"/>
              </a:rPr>
              <a:t>B</a:t>
            </a:r>
            <a:r>
              <a:rPr lang="en-US" altLang="zh-CN" sz="3200" dirty="0" smtClean="0">
                <a:sym typeface="+mn-ea"/>
              </a:rPr>
              <a:t>: </a:t>
            </a:r>
            <a:r>
              <a:rPr lang="zh-CN" altLang="en-US" sz="3200" dirty="0" smtClean="0">
                <a:sym typeface="+mn-ea"/>
              </a:rPr>
              <a:t>有的，</a:t>
            </a:r>
            <a:r>
              <a:rPr lang="zh-CN" altLang="en-US" sz="3200" b="1" dirty="0" smtClean="0">
                <a:solidFill>
                  <a:srgbClr val="9D58A2"/>
                </a:solidFill>
                <a:sym typeface="+mn-ea"/>
              </a:rPr>
              <a:t>打八折</a:t>
            </a:r>
            <a:r>
              <a:rPr lang="zh-CN" altLang="en-US" sz="3200" dirty="0" smtClean="0">
                <a:sym typeface="+mn-ea"/>
              </a:rPr>
              <a:t>。</a:t>
            </a:r>
            <a:endParaRPr lang="zh-HK" altLang="en-US" sz="3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313430" y="1645285"/>
            <a:ext cx="1258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旅馆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71745" y="1645285"/>
            <a:ext cx="796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租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21840" y="4145915"/>
            <a:ext cx="1258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9D58A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打折</a:t>
            </a:r>
            <a:endParaRPr lang="zh-CN" altLang="en-US" sz="3200" b="1">
              <a:solidFill>
                <a:srgbClr val="9D58A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90" y="4018915"/>
            <a:ext cx="2413000" cy="241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1" grpId="0"/>
      <p:bldP spid="26" grpId="0"/>
    </p:bldLst>
  </p:timing>
</p:sld>
</file>

<file path=ppt/tags/tag1.xml><?xml version="1.0" encoding="utf-8"?>
<p:tagLst xmlns:p="http://schemas.openxmlformats.org/presentationml/2006/main">
  <p:tag name="KSO_WM_DOC_GUID" val="{3918e17c-46a2-40b9-8ebe-21154d3501b4}"/>
</p:tagLst>
</file>

<file path=ppt/theme/theme1.xml><?xml version="1.0" encoding="utf-8"?>
<a:theme xmlns:a="http://schemas.openxmlformats.org/drawingml/2006/main" name="A000120141119A01PPBG">
  <a:themeElements>
    <a:clrScheme name="自定义 13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915169"/>
      </a:accent1>
      <a:accent2>
        <a:srgbClr val="D08B76"/>
      </a:accent2>
      <a:accent3>
        <a:srgbClr val="FFB14A"/>
      </a:accent3>
      <a:accent4>
        <a:srgbClr val="9CCF96"/>
      </a:accent4>
      <a:accent5>
        <a:srgbClr val="81C9DF"/>
      </a:accent5>
      <a:accent6>
        <a:srgbClr val="BD89B9"/>
      </a:accent6>
      <a:hlink>
        <a:srgbClr val="EB2D68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0</TotalTime>
  <Words>3986</Words>
  <Application>WPS 演示</Application>
  <PresentationFormat>宽屏</PresentationFormat>
  <Paragraphs>758</Paragraphs>
  <Slides>40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幼圆</vt:lpstr>
      <vt:lpstr>等线 Light</vt:lpstr>
      <vt:lpstr>Tempus Sans ITC</vt:lpstr>
      <vt:lpstr>Wingdings 2</vt:lpstr>
      <vt:lpstr>微软雅黑</vt:lpstr>
      <vt:lpstr>YF补 汉仪夏日体</vt:lpstr>
      <vt:lpstr>MS UI Gothic</vt:lpstr>
      <vt:lpstr>Times New Roman</vt:lpstr>
      <vt:lpstr>黑体</vt:lpstr>
      <vt:lpstr>等线</vt:lpstr>
      <vt:lpstr>Arial Unicode MS</vt:lpstr>
      <vt:lpstr>Microsoft JhengHei</vt:lpstr>
      <vt:lpstr>Wingdings</vt:lpstr>
      <vt:lpstr>Segoe Print</vt:lpstr>
      <vt:lpstr>Gabriola</vt:lpstr>
      <vt:lpstr>幼圆</vt:lpstr>
      <vt:lpstr>等线 Light</vt:lpstr>
      <vt:lpstr>A000120141119A01PPBG</vt:lpstr>
      <vt:lpstr>旅行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不得了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Question Pronouns as Indefinite References (Whoever, Whatever, etc.)</vt:lpstr>
      <vt:lpstr>Question Pronouns as Indefinite References (Whoever, Whatever, etc.)</vt:lpstr>
      <vt:lpstr>Question Pronouns as Indefinite References (Whoever, Whatever, etc.)</vt:lpstr>
      <vt:lpstr>Question Pronouns as Indefinite References (Whoever, Whatever, etc.)</vt:lpstr>
      <vt:lpstr>PowerPoint 演示文稿</vt:lpstr>
      <vt:lpstr>PowerPoint 演示文稿</vt:lpstr>
      <vt:lpstr>3.    Numbers over One Thousand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Comparative Sentences with 比（II）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https://dxpu.taobao.com/</dc:creator>
  <dc:description>大侠素材铺  淘宝店：https://dxpu.taobao.com/</dc:description>
  <cp:lastModifiedBy>Administrator</cp:lastModifiedBy>
  <cp:revision>1204</cp:revision>
  <dcterms:created xsi:type="dcterms:W3CDTF">2016-06-21T13:40:00Z</dcterms:created>
  <dcterms:modified xsi:type="dcterms:W3CDTF">2019-04-24T21:41:36Z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