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360" r:id="rId5"/>
    <p:sldId id="947" r:id="rId6"/>
    <p:sldId id="948" r:id="rId7"/>
    <p:sldId id="949" r:id="rId8"/>
    <p:sldId id="950" r:id="rId9"/>
    <p:sldId id="951" r:id="rId10"/>
    <p:sldId id="952" r:id="rId11"/>
    <p:sldId id="1070" r:id="rId12"/>
    <p:sldId id="1071" r:id="rId13"/>
    <p:sldId id="1072" r:id="rId14"/>
    <p:sldId id="1073" r:id="rId15"/>
    <p:sldId id="1074" r:id="rId16"/>
    <p:sldId id="1075" r:id="rId17"/>
    <p:sldId id="1076" r:id="rId18"/>
    <p:sldId id="1078" r:id="rId19"/>
    <p:sldId id="1046" r:id="rId20"/>
    <p:sldId id="1047" r:id="rId21"/>
    <p:sldId id="1048" r:id="rId22"/>
    <p:sldId id="1050" r:id="rId23"/>
    <p:sldId id="1052" r:id="rId24"/>
    <p:sldId id="1051" r:id="rId25"/>
    <p:sldId id="1093" r:id="rId26"/>
    <p:sldId id="1094" r:id="rId27"/>
    <p:sldId id="1095" r:id="rId28"/>
    <p:sldId id="1096" r:id="rId29"/>
    <p:sldId id="1097" r:id="rId30"/>
    <p:sldId id="1098" r:id="rId31"/>
    <p:sldId id="1099" r:id="rId32"/>
    <p:sldId id="1100" r:id="rId33"/>
    <p:sldId id="1101" r:id="rId34"/>
    <p:sldId id="998" r:id="rId35"/>
    <p:sldId id="1041" r:id="rId36"/>
    <p:sldId id="1042" r:id="rId37"/>
    <p:sldId id="1043" r:id="rId38"/>
    <p:sldId id="1044" r:id="rId39"/>
    <p:sldId id="1045" r:id="rId40"/>
    <p:sldId id="1077" r:id="rId41"/>
    <p:sldId id="424" r:id="rId42"/>
  </p:sldIdLst>
  <p:sldSz cx="12192000" cy="6858000"/>
  <p:notesSz cx="6858000" cy="9144000"/>
  <p:custDataLst>
    <p:tags r:id="rId46"/>
  </p:custDataLst>
  <p:defaultTextStyle>
    <a:defPPr>
      <a:defRPr lang="zh-CN"/>
    </a:defPPr>
    <a:lvl1pPr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1pPr>
    <a:lvl2pPr marL="608330" indent="-151130"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2pPr>
    <a:lvl3pPr marL="1217930" indent="-303530"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3pPr>
    <a:lvl4pPr marL="1827530" indent="-455930"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4pPr>
    <a:lvl5pPr marL="2437130" indent="-608330"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58A2"/>
    <a:srgbClr val="FEFFFF"/>
    <a:srgbClr val="4D4D4D"/>
    <a:srgbClr val="4D75A2"/>
    <a:srgbClr val="6B4D4D"/>
    <a:srgbClr val="3F3F3F"/>
    <a:srgbClr val="00B0F0"/>
    <a:srgbClr val="B65A7E"/>
    <a:srgbClr val="00B050"/>
    <a:srgbClr val="B65A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18" autoAdjust="0"/>
    <p:restoredTop sz="50000" autoAdjust="0"/>
  </p:normalViewPr>
  <p:slideViewPr>
    <p:cSldViewPr snapToGrid="0">
      <p:cViewPr varScale="1">
        <p:scale>
          <a:sx n="110" d="100"/>
          <a:sy n="110" d="100"/>
        </p:scale>
        <p:origin x="704" y="176"/>
      </p:cViewPr>
      <p:guideLst>
        <p:guide orient="horz" pos="2113"/>
        <p:guide pos="378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6" Type="http://schemas.openxmlformats.org/officeDocument/2006/relationships/tags" Target="tags/tag2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2A628-5979-4657-85CB-1651BBF7C9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188B5-F242-46A8-BC70-F730184234E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185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5" dirty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spcBef>
                <a:spcPct val="30000"/>
              </a:spcBef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729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729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729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729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7295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FADC5A8A-2915-45FF-8245-75070A7CF0E2}" type="slidenum">
              <a:rPr lang="zh-CN" altLang="en-US" smtClean="0">
                <a:solidFill>
                  <a:schemeClr val="tx1"/>
                </a:solidFill>
              </a:rPr>
            </a:fld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857501" y="1288473"/>
            <a:ext cx="6476999" cy="2937163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50000"/>
              </a:lnSpc>
              <a:defRPr sz="4800" b="1" i="0">
                <a:ln w="19050">
                  <a:noFill/>
                </a:ln>
                <a:solidFill>
                  <a:schemeClr val="accent1"/>
                </a:solidFill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953722" y="4627052"/>
            <a:ext cx="6284557" cy="73483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  <a:endParaRPr lang="en-US" dirty="0"/>
          </a:p>
        </p:txBody>
      </p:sp>
      <p:sp>
        <p:nvSpPr>
          <p:cNvPr id="29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838200" y="6460854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0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460854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1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610600" y="6460854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328" y="1574542"/>
            <a:ext cx="9587345" cy="2389874"/>
          </a:xfrm>
          <a:noFill/>
          <a:ln w="57150">
            <a:noFill/>
          </a:ln>
          <a:effectLst/>
        </p:spPr>
        <p:txBody>
          <a:bodyPr anchor="ctr"/>
          <a:lstStyle>
            <a:lvl1pPr algn="ctr">
              <a:lnSpc>
                <a:spcPct val="150000"/>
              </a:lnSpc>
              <a:defRPr sz="4800">
                <a:ln w="3175">
                  <a:noFill/>
                </a:ln>
                <a:solidFill>
                  <a:schemeClr val="accent1"/>
                </a:solidFill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27044" y="4419598"/>
            <a:ext cx="9537913" cy="687863"/>
          </a:xfrm>
        </p:spPr>
        <p:txBody>
          <a:bodyPr/>
          <a:lstStyle>
            <a:lvl1pPr marL="0" indent="0" algn="ctr">
              <a:lnSpc>
                <a:spcPct val="150000"/>
              </a:lnSpc>
              <a:buNone/>
              <a:defRPr sz="2800" b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017" y="603832"/>
            <a:ext cx="9267825" cy="84845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54063" y="1585054"/>
            <a:ext cx="10680700" cy="477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121856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121856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121856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  <p:sp>
        <p:nvSpPr>
          <p:cNvPr id="1031" name="Title Placeholder 1"/>
          <p:cNvSpPr>
            <a:spLocks noGrp="1"/>
          </p:cNvSpPr>
          <p:nvPr>
            <p:ph type="title"/>
          </p:nvPr>
        </p:nvSpPr>
        <p:spPr bwMode="auto">
          <a:xfrm>
            <a:off x="939728" y="409864"/>
            <a:ext cx="10312544" cy="84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ln w="3175">
            <a:noFill/>
          </a:ln>
          <a:solidFill>
            <a:schemeClr val="accent1"/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9pPr>
    </p:titleStyle>
    <p:bodyStyle>
      <a:lvl1pPr marL="357505" indent="-357505" algn="l" rtl="0" eaLnBrk="1" fontAlgn="base" hangingPunct="1">
        <a:lnSpc>
          <a:spcPct val="90000"/>
        </a:lnSpc>
        <a:spcBef>
          <a:spcPts val="18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57505" indent="-357505" algn="l" rtl="0" eaLnBrk="1" fontAlgn="base" hangingPunct="1">
        <a:lnSpc>
          <a:spcPct val="130000"/>
        </a:lnSpc>
        <a:spcBef>
          <a:spcPct val="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ê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1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1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5.png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8.jpeg"/><Relationship Id="rId3" Type="http://schemas.openxmlformats.org/officeDocument/2006/relationships/hyperlink" Target="https://www.youtube.com/watch?v=lwttc4zEtos" TargetMode="External"/><Relationship Id="rId2" Type="http://schemas.openxmlformats.org/officeDocument/2006/relationships/image" Target="../media/image67.jpeg"/><Relationship Id="rId1" Type="http://schemas.openxmlformats.org/officeDocument/2006/relationships/hyperlink" Target="https://www.youtube.com/watch?v=m2uZSf3Fmiw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image" Target="../media/image69.GIF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1" Type="http://schemas.openxmlformats.org/officeDocument/2006/relationships/hyperlink" Target="https://www.youtube.com/watch?v=QPKz1OUKx74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79.jpeg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hyperlink" Target="https://play.kahoot.it/#/?quizId=a43bc876-65e4-4e3e-a62c-e128aeb9c32b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5"/>
          <p:cNvSpPr>
            <a:spLocks noGrp="1"/>
          </p:cNvSpPr>
          <p:nvPr>
            <p:ph type="ctrTitle"/>
          </p:nvPr>
        </p:nvSpPr>
        <p:spPr>
          <a:xfrm>
            <a:off x="2857501" y="1960938"/>
            <a:ext cx="6476999" cy="2937163"/>
          </a:xfrm>
        </p:spPr>
        <p:txBody>
          <a:bodyPr/>
          <a:lstStyle/>
          <a:p>
            <a:pPr algn="ctr"/>
            <a:r>
              <a:rPr lang="zh-CN" altLang="en-US" sz="5400" dirty="0">
                <a:latin typeface="+mj-ea"/>
              </a:rPr>
              <a:t>在机场</a:t>
            </a:r>
            <a:endParaRPr lang="zh-CN" altLang="en-US" sz="5400" dirty="0">
              <a:latin typeface="+mj-ea"/>
            </a:endParaRPr>
          </a:p>
        </p:txBody>
      </p:sp>
      <p:sp>
        <p:nvSpPr>
          <p:cNvPr id="7" name="副标题 6"/>
          <p:cNvSpPr>
            <a:spLocks noGrp="1"/>
          </p:cNvSpPr>
          <p:nvPr>
            <p:ph type="subTitle" idx="1"/>
          </p:nvPr>
        </p:nvSpPr>
        <p:spPr>
          <a:xfrm>
            <a:off x="2953722" y="1457767"/>
            <a:ext cx="6284557" cy="734830"/>
          </a:xfrm>
        </p:spPr>
        <p:txBody>
          <a:bodyPr>
            <a:noAutofit/>
          </a:bodyPr>
          <a:lstStyle/>
          <a:p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第二十课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77828" y="409864"/>
            <a:ext cx="10312544" cy="848454"/>
          </a:xfrm>
        </p:spPr>
        <p:txBody>
          <a:bodyPr/>
          <a:lstStyle/>
          <a:p>
            <a:r>
              <a:rPr lang="en-US" altLang="zh-HK" dirty="0">
                <a:latin typeface="+mj-ea"/>
              </a:rPr>
              <a:t>…</a:t>
            </a:r>
            <a:r>
              <a:rPr lang="zh-HK" altLang="en-US" dirty="0">
                <a:latin typeface="+mj-ea"/>
              </a:rPr>
              <a:t>的时候 </a:t>
            </a:r>
            <a:r>
              <a:rPr lang="en-US" altLang="zh-HK" dirty="0">
                <a:latin typeface="+mj-ea"/>
              </a:rPr>
              <a:t>and …</a:t>
            </a:r>
            <a:r>
              <a:rPr lang="zh-HK" altLang="en-US" dirty="0">
                <a:latin typeface="+mj-ea"/>
              </a:rPr>
              <a:t>以</a:t>
            </a:r>
            <a:r>
              <a:rPr lang="zh-CN" altLang="en-US" dirty="0">
                <a:latin typeface="+mj-ea"/>
              </a:rPr>
              <a:t>后 </a:t>
            </a:r>
            <a:r>
              <a:rPr lang="en-US" altLang="zh-HK" dirty="0">
                <a:latin typeface="+mj-ea"/>
              </a:rPr>
              <a:t>compared </a:t>
            </a:r>
            <a:endParaRPr lang="zh-HK" altLang="en-US" dirty="0">
              <a:latin typeface="+mj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39728" y="270817"/>
            <a:ext cx="1258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rgbClr val="002060"/>
                </a:solidFill>
              </a:rPr>
              <a:t>语法</a:t>
            </a:r>
            <a:endParaRPr kumimoji="1" lang="zh-CN" altLang="en-US" sz="3600" dirty="0">
              <a:solidFill>
                <a:srgbClr val="00206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745544" y="4194516"/>
            <a:ext cx="475001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3200" dirty="0"/>
              <a:t>小黄人看电影</a:t>
            </a:r>
            <a:r>
              <a:rPr lang="zh-CN" altLang="en-US" sz="3200" dirty="0">
                <a:solidFill>
                  <a:srgbClr val="FF0000"/>
                </a:solidFill>
              </a:rPr>
              <a:t>的时候</a:t>
            </a:r>
            <a:r>
              <a:rPr lang="zh-CN" altLang="en-US" sz="3200" dirty="0"/>
              <a:t>，</a:t>
            </a:r>
            <a:endParaRPr lang="en-US" altLang="zh-CN" sz="3200" dirty="0"/>
          </a:p>
          <a:p>
            <a:r>
              <a:rPr lang="zh-CN" altLang="en-US" sz="3200" dirty="0"/>
              <a:t>    一边儿看一边儿笑。 </a:t>
            </a:r>
            <a:endParaRPr lang="zh-HK" altLang="en-US" sz="3200" dirty="0"/>
          </a:p>
        </p:txBody>
      </p:sp>
      <p:sp>
        <p:nvSpPr>
          <p:cNvPr id="6" name="矩形 5"/>
          <p:cNvSpPr/>
          <p:nvPr/>
        </p:nvSpPr>
        <p:spPr>
          <a:xfrm>
            <a:off x="7053410" y="4067028"/>
            <a:ext cx="4335026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3200" dirty="0"/>
              <a:t> 小王跑步</a:t>
            </a:r>
            <a:r>
              <a:rPr lang="zh-CN" altLang="en-US" sz="3200" dirty="0">
                <a:solidFill>
                  <a:srgbClr val="FF0000"/>
                </a:solidFill>
              </a:rPr>
              <a:t>的时候</a:t>
            </a:r>
            <a:r>
              <a:rPr lang="zh-CN" altLang="en-US" sz="3200" dirty="0"/>
              <a:t>，</a:t>
            </a:r>
            <a:endParaRPr lang="en-US" altLang="zh-CN" sz="3200" dirty="0"/>
          </a:p>
          <a:p>
            <a:r>
              <a:rPr lang="zh-CN" altLang="en-US" sz="3200" dirty="0"/>
              <a:t>      一边儿跑一边儿听 </a:t>
            </a:r>
            <a:endParaRPr lang="en-US" altLang="zh-CN" sz="3200" dirty="0"/>
          </a:p>
          <a:p>
            <a:r>
              <a:rPr lang="en-US" altLang="zh-CN" sz="3200" dirty="0"/>
              <a:t>   </a:t>
            </a:r>
            <a:r>
              <a:rPr lang="zh-CN" altLang="en-US" sz="3200" dirty="0"/>
              <a:t>  音乐。 </a:t>
            </a:r>
            <a:endParaRPr lang="zh-HK" altLang="en-US" sz="3200" dirty="0"/>
          </a:p>
        </p:txBody>
      </p:sp>
      <p:sp>
        <p:nvSpPr>
          <p:cNvPr id="7" name="文字方塊 5"/>
          <p:cNvSpPr txBox="1"/>
          <p:nvPr/>
        </p:nvSpPr>
        <p:spPr>
          <a:xfrm>
            <a:off x="2698606" y="5841837"/>
            <a:ext cx="8415567" cy="523220"/>
          </a:xfrm>
          <a:prstGeom prst="rect">
            <a:avLst/>
          </a:prstGeom>
          <a:solidFill>
            <a:srgbClr val="C5F9E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(somebody) V1…</a:t>
            </a:r>
            <a:r>
              <a:rPr lang="zh-CN" altLang="en-US" sz="2800" dirty="0">
                <a:solidFill>
                  <a:srgbClr val="FF0000"/>
                </a:solidFill>
              </a:rPr>
              <a:t>的时候</a:t>
            </a:r>
            <a:r>
              <a:rPr lang="zh-CN" altLang="en-US" sz="2800" dirty="0"/>
              <a:t>，一边儿</a:t>
            </a:r>
            <a:r>
              <a:rPr lang="en-US" altLang="zh-CN" sz="2800" dirty="0"/>
              <a:t>V2…</a:t>
            </a:r>
            <a:r>
              <a:rPr lang="zh-CN" altLang="en-US" sz="2800" dirty="0"/>
              <a:t>一边儿</a:t>
            </a:r>
            <a:r>
              <a:rPr lang="en-US" altLang="zh-CN" sz="2800" dirty="0"/>
              <a:t>V3…</a:t>
            </a:r>
            <a:endParaRPr lang="zh-HK" altLang="en-US" sz="2800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2775" y="1649152"/>
            <a:ext cx="3945201" cy="220931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185" y="1513481"/>
            <a:ext cx="1971675" cy="2324100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1276507" y="5872614"/>
            <a:ext cx="142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想一想：</a:t>
            </a:r>
            <a:endParaRPr lang="zh-HK" altLang="en-US" sz="2400" dirty="0"/>
          </a:p>
        </p:txBody>
      </p:sp>
      <p:sp>
        <p:nvSpPr>
          <p:cNvPr id="11" name="文本框 10"/>
          <p:cNvSpPr txBox="1"/>
          <p:nvPr/>
        </p:nvSpPr>
        <p:spPr>
          <a:xfrm>
            <a:off x="10129520" y="3397885"/>
            <a:ext cx="10744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小王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bldLvl="0" animBg="1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8" descr="图片包含 运动, 人员, 地板, 竞技运动&#10;&#10;描述已自动生成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695" y="1120775"/>
            <a:ext cx="3905885" cy="2592705"/>
          </a:xfrm>
        </p:spPr>
      </p:pic>
      <p:pic>
        <p:nvPicPr>
          <p:cNvPr id="11" name="图片 10" descr="图片包含 户外, 雪花, 滑雪, 天空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235" y="1120775"/>
            <a:ext cx="3726180" cy="2548890"/>
          </a:xfrm>
          <a:prstGeom prst="rect">
            <a:avLst/>
          </a:prstGeom>
        </p:spPr>
      </p:pic>
      <p:pic>
        <p:nvPicPr>
          <p:cNvPr id="13" name="图片 12" descr="图片包含 床, 小狗, 室内, 布置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60" y="3931920"/>
            <a:ext cx="4186555" cy="2539365"/>
          </a:xfrm>
          <a:prstGeom prst="rect">
            <a:avLst/>
          </a:prstGeom>
        </p:spPr>
      </p:pic>
      <p:pic>
        <p:nvPicPr>
          <p:cNvPr id="15" name="图片 14" descr="图片包含 人员, 餐桌, 美食, 草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150" y="3931920"/>
            <a:ext cx="4070350" cy="25393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96695" y="355600"/>
            <a:ext cx="559943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dirty="0">
                <a:sym typeface="+mn-ea"/>
              </a:rPr>
              <a:t>我看见</a:t>
            </a:r>
            <a:r>
              <a:rPr lang="en-US" altLang="zh-CN" sz="2800" dirty="0">
                <a:sym typeface="+mn-ea"/>
              </a:rPr>
              <a:t>…</a:t>
            </a:r>
            <a:r>
              <a:rPr lang="zh-CN" altLang="en-US" sz="2800" dirty="0">
                <a:solidFill>
                  <a:srgbClr val="FF0000"/>
                </a:solidFill>
                <a:sym typeface="+mn-ea"/>
              </a:rPr>
              <a:t>的时候</a:t>
            </a:r>
            <a:r>
              <a:rPr lang="zh-CN" altLang="en-US" sz="2800" dirty="0">
                <a:sym typeface="+mn-ea"/>
              </a:rPr>
              <a:t>，</a:t>
            </a:r>
            <a:r>
              <a:rPr lang="en-US" altLang="zh-CN" sz="2800" dirty="0">
                <a:sym typeface="+mn-ea"/>
              </a:rPr>
              <a:t>(somebody)</a:t>
            </a:r>
            <a:r>
              <a:rPr lang="zh-CN" altLang="en-US" sz="2800" dirty="0">
                <a:sym typeface="+mn-ea"/>
              </a:rPr>
              <a:t>正在</a:t>
            </a:r>
            <a:r>
              <a:rPr lang="en-US" altLang="zh-CN" sz="2800" dirty="0">
                <a:sym typeface="+mn-ea"/>
              </a:rPr>
              <a:t>…</a:t>
            </a:r>
            <a:endParaRPr lang="en-US" altLang="zh-CN" sz="2800" dirty="0">
              <a:sym typeface="+mn-ea"/>
            </a:endParaRPr>
          </a:p>
        </p:txBody>
      </p:sp>
    </p:spTree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69928" y="282864"/>
            <a:ext cx="10312544" cy="848454"/>
          </a:xfrm>
        </p:spPr>
        <p:txBody>
          <a:bodyPr/>
          <a:lstStyle/>
          <a:p>
            <a:r>
              <a:rPr lang="en-US" altLang="zh-HK" dirty="0">
                <a:latin typeface="+mj-ea"/>
              </a:rPr>
              <a:t>…</a:t>
            </a:r>
            <a:r>
              <a:rPr lang="zh-HK" altLang="en-US" dirty="0">
                <a:latin typeface="+mj-ea"/>
              </a:rPr>
              <a:t>的时候 </a:t>
            </a:r>
            <a:r>
              <a:rPr lang="en-US" altLang="zh-HK" dirty="0">
                <a:latin typeface="+mj-ea"/>
              </a:rPr>
              <a:t>and …</a:t>
            </a:r>
            <a:r>
              <a:rPr lang="zh-HK" altLang="en-US" dirty="0">
                <a:latin typeface="+mj-ea"/>
              </a:rPr>
              <a:t>以</a:t>
            </a:r>
            <a:r>
              <a:rPr lang="zh-CN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后</a:t>
            </a:r>
            <a:r>
              <a:rPr lang="zh-CN" altLang="en-US" dirty="0">
                <a:latin typeface="+mj-ea"/>
              </a:rPr>
              <a:t> </a:t>
            </a:r>
            <a:r>
              <a:rPr lang="en-US" altLang="zh-HK" dirty="0">
                <a:latin typeface="+mj-ea"/>
              </a:rPr>
              <a:t>compared </a:t>
            </a:r>
            <a:endParaRPr lang="zh-HK" altLang="en-US" dirty="0">
              <a:latin typeface="+mj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39728" y="270817"/>
            <a:ext cx="1258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rgbClr val="002060"/>
                </a:solidFill>
              </a:rPr>
              <a:t>语法</a:t>
            </a:r>
            <a:endParaRPr kumimoji="1" lang="zh-CN" altLang="en-US" sz="3600" dirty="0">
              <a:solidFill>
                <a:srgbClr val="00206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24585" y="1077595"/>
            <a:ext cx="1000125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HK" sz="2800" dirty="0"/>
              <a:t>“V1 </a:t>
            </a:r>
            <a:r>
              <a:rPr lang="zh-HK" altLang="en-US" sz="2800" b="1" dirty="0">
                <a:solidFill>
                  <a:srgbClr val="00B0F0"/>
                </a:solidFill>
              </a:rPr>
              <a:t>以后</a:t>
            </a:r>
            <a:r>
              <a:rPr lang="zh-HK" altLang="en-US" sz="2800" dirty="0"/>
              <a:t> </a:t>
            </a:r>
            <a:r>
              <a:rPr lang="en-US" altLang="zh-HK" sz="2800" dirty="0"/>
              <a:t>, V2...,” </a:t>
            </a:r>
            <a:r>
              <a:rPr lang="en-US" altLang="zh-HK" sz="2800" dirty="0">
                <a:solidFill>
                  <a:srgbClr val="FF0000"/>
                </a:solidFill>
              </a:rPr>
              <a:t>the second action takes place after the first one</a:t>
            </a:r>
            <a:r>
              <a:rPr lang="en-US" altLang="zh-HK" sz="2800" dirty="0"/>
              <a:t>.</a:t>
            </a:r>
            <a:endParaRPr lang="en-US" altLang="zh-HK" sz="2800" dirty="0"/>
          </a:p>
        </p:txBody>
      </p:sp>
      <p:pic>
        <p:nvPicPr>
          <p:cNvPr id="6" name="圖片 14"/>
          <p:cNvPicPr>
            <a:picLocks noChangeAspect="1"/>
          </p:cNvPicPr>
          <p:nvPr/>
        </p:nvPicPr>
        <p:blipFill rotWithShape="1">
          <a:blip r:embed="rId1"/>
          <a:srcRect b="16618"/>
          <a:stretch>
            <a:fillRect/>
          </a:stretch>
        </p:blipFill>
        <p:spPr>
          <a:xfrm>
            <a:off x="8885123" y="2823648"/>
            <a:ext cx="2901906" cy="2419650"/>
          </a:xfrm>
          <a:prstGeom prst="rect">
            <a:avLst/>
          </a:prstGeom>
        </p:spPr>
      </p:pic>
      <p:sp>
        <p:nvSpPr>
          <p:cNvPr id="7" name="雲朵形圖說文字 16"/>
          <p:cNvSpPr/>
          <p:nvPr/>
        </p:nvSpPr>
        <p:spPr>
          <a:xfrm>
            <a:off x="7869121" y="1698789"/>
            <a:ext cx="2320039" cy="1840595"/>
          </a:xfrm>
          <a:prstGeom prst="cloudCallout">
            <a:avLst>
              <a:gd name="adj1" fmla="val 50236"/>
              <a:gd name="adj2" fmla="val 6184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矩形 7"/>
          <p:cNvSpPr/>
          <p:nvPr/>
        </p:nvSpPr>
        <p:spPr>
          <a:xfrm>
            <a:off x="640773" y="2238874"/>
            <a:ext cx="32223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3200" dirty="0"/>
              <a:t>他走了</a:t>
            </a:r>
            <a:r>
              <a:rPr lang="zh-CN" altLang="en-US" sz="3200" dirty="0">
                <a:solidFill>
                  <a:srgbClr val="00B0F0"/>
                </a:solidFill>
              </a:rPr>
              <a:t>以后</a:t>
            </a:r>
            <a:r>
              <a:rPr lang="zh-CN" altLang="en-US" sz="3200" dirty="0"/>
              <a:t>， </a:t>
            </a:r>
            <a:endParaRPr lang="zh-HK" altLang="en-US" sz="3200" dirty="0"/>
          </a:p>
        </p:txBody>
      </p:sp>
      <p:sp>
        <p:nvSpPr>
          <p:cNvPr id="9" name="矩形 8"/>
          <p:cNvSpPr/>
          <p:nvPr/>
        </p:nvSpPr>
        <p:spPr>
          <a:xfrm>
            <a:off x="640773" y="3106029"/>
            <a:ext cx="35189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3200" dirty="0"/>
              <a:t>小风走了</a:t>
            </a:r>
            <a:r>
              <a:rPr lang="zh-CN" altLang="en-US" sz="3200" dirty="0">
                <a:solidFill>
                  <a:srgbClr val="00B0F0"/>
                </a:solidFill>
              </a:rPr>
              <a:t>以后</a:t>
            </a:r>
            <a:r>
              <a:rPr lang="zh-CN" altLang="en-US" sz="3200" dirty="0"/>
              <a:t>，</a:t>
            </a:r>
            <a:endParaRPr lang="zh-HK" altLang="en-US" sz="3200" dirty="0"/>
          </a:p>
        </p:txBody>
      </p:sp>
      <p:sp>
        <p:nvSpPr>
          <p:cNvPr id="10" name="文字方塊 7"/>
          <p:cNvSpPr txBox="1"/>
          <p:nvPr/>
        </p:nvSpPr>
        <p:spPr>
          <a:xfrm>
            <a:off x="673100" y="4589167"/>
            <a:ext cx="3190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3200" dirty="0"/>
              <a:t>下课</a:t>
            </a:r>
            <a:r>
              <a:rPr lang="zh-CN" altLang="en-US" sz="3200" dirty="0">
                <a:solidFill>
                  <a:srgbClr val="00B0F0"/>
                </a:solidFill>
              </a:rPr>
              <a:t>以后</a:t>
            </a:r>
            <a:r>
              <a:rPr lang="zh-CN" altLang="en-US" sz="3200" dirty="0"/>
              <a:t>，</a:t>
            </a:r>
            <a:endParaRPr lang="zh-HK" altLang="en-US" sz="3200" dirty="0"/>
          </a:p>
        </p:txBody>
      </p:sp>
      <p:sp>
        <p:nvSpPr>
          <p:cNvPr id="11" name="文字方塊 8"/>
          <p:cNvSpPr txBox="1"/>
          <p:nvPr/>
        </p:nvSpPr>
        <p:spPr>
          <a:xfrm>
            <a:off x="1205125" y="5635311"/>
            <a:ext cx="286783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200" dirty="0"/>
              <a:t>回家 </a:t>
            </a:r>
            <a:r>
              <a:rPr lang="en-US" altLang="zh-CN" sz="3200" dirty="0">
                <a:solidFill>
                  <a:srgbClr val="00B0F0"/>
                </a:solidFill>
                <a:sym typeface="Wingdings" panose="05000000000000000000" pitchFamily="2" charset="2"/>
              </a:rPr>
              <a:t> </a:t>
            </a:r>
            <a:r>
              <a:rPr lang="zh-CN" altLang="en-US" sz="3200" dirty="0"/>
              <a:t>休息</a:t>
            </a:r>
            <a:endParaRPr lang="zh-HK" altLang="en-US" sz="3200" dirty="0"/>
          </a:p>
        </p:txBody>
      </p:sp>
      <p:sp>
        <p:nvSpPr>
          <p:cNvPr id="12" name="弧形箭號 (下彎) 9"/>
          <p:cNvSpPr/>
          <p:nvPr/>
        </p:nvSpPr>
        <p:spPr>
          <a:xfrm>
            <a:off x="2515755" y="1818409"/>
            <a:ext cx="1557208" cy="420465"/>
          </a:xfrm>
          <a:prstGeom prst="curvedDown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13" name="弧形箭號 (下彎) 11"/>
          <p:cNvSpPr/>
          <p:nvPr/>
        </p:nvSpPr>
        <p:spPr>
          <a:xfrm>
            <a:off x="1910773" y="4219835"/>
            <a:ext cx="1557208" cy="420465"/>
          </a:xfrm>
          <a:prstGeom prst="curvedDown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14" name="文字方塊 12"/>
          <p:cNvSpPr txBox="1"/>
          <p:nvPr/>
        </p:nvSpPr>
        <p:spPr>
          <a:xfrm>
            <a:off x="4479416" y="5635311"/>
            <a:ext cx="286783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200" dirty="0">
                <a:sym typeface="Wingdings" panose="05000000000000000000" pitchFamily="2" charset="2"/>
              </a:rPr>
              <a:t>吃完饭 </a:t>
            </a:r>
            <a:r>
              <a:rPr lang="en-US" altLang="zh-CN" sz="3200" dirty="0">
                <a:solidFill>
                  <a:srgbClr val="00B0F0"/>
                </a:solidFill>
                <a:sym typeface="Wingdings" panose="05000000000000000000" pitchFamily="2" charset="2"/>
              </a:rPr>
              <a:t> </a:t>
            </a:r>
            <a:r>
              <a:rPr lang="zh-CN" altLang="en-US" sz="3200" dirty="0">
                <a:sym typeface="Wingdings" panose="05000000000000000000" pitchFamily="2" charset="2"/>
              </a:rPr>
              <a:t>？</a:t>
            </a:r>
            <a:endParaRPr lang="zh-HK" altLang="en-US" sz="3200" dirty="0"/>
          </a:p>
        </p:txBody>
      </p:sp>
      <p:sp>
        <p:nvSpPr>
          <p:cNvPr id="15" name="文字方塊 13"/>
          <p:cNvSpPr txBox="1"/>
          <p:nvPr/>
        </p:nvSpPr>
        <p:spPr>
          <a:xfrm>
            <a:off x="7670579" y="5635311"/>
            <a:ext cx="286783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200" dirty="0">
                <a:sym typeface="Wingdings" panose="05000000000000000000" pitchFamily="2" charset="2"/>
              </a:rPr>
              <a:t>考完试 </a:t>
            </a:r>
            <a:r>
              <a:rPr lang="en-US" altLang="zh-CN" sz="3200" dirty="0">
                <a:solidFill>
                  <a:srgbClr val="00B0F0"/>
                </a:solidFill>
                <a:sym typeface="Wingdings" panose="05000000000000000000" pitchFamily="2" charset="2"/>
              </a:rPr>
              <a:t></a:t>
            </a:r>
            <a:r>
              <a:rPr lang="en-US" altLang="zh-CN" sz="3200" dirty="0">
                <a:sym typeface="Wingdings" panose="05000000000000000000" pitchFamily="2" charset="2"/>
              </a:rPr>
              <a:t> </a:t>
            </a:r>
            <a:r>
              <a:rPr lang="zh-CN" altLang="en-US" sz="3200" dirty="0">
                <a:sym typeface="Wingdings" panose="05000000000000000000" pitchFamily="2" charset="2"/>
              </a:rPr>
              <a:t>？</a:t>
            </a:r>
            <a:endParaRPr lang="zh-HK" altLang="en-US" sz="3200" dirty="0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1452" y="2029243"/>
            <a:ext cx="705089" cy="1059560"/>
          </a:xfrm>
          <a:prstGeom prst="rect">
            <a:avLst/>
          </a:prstGeom>
        </p:spPr>
      </p:pic>
      <p:pic>
        <p:nvPicPr>
          <p:cNvPr id="17" name="圖片 17"/>
          <p:cNvPicPr>
            <a:picLocks noChangeAspect="1"/>
          </p:cNvPicPr>
          <p:nvPr/>
        </p:nvPicPr>
        <p:blipFill rotWithShape="1">
          <a:blip r:embed="rId3"/>
          <a:srcRect l="8570" t="11248" r="8582"/>
          <a:stretch>
            <a:fillRect/>
          </a:stretch>
        </p:blipFill>
        <p:spPr>
          <a:xfrm>
            <a:off x="8208854" y="2028149"/>
            <a:ext cx="1071418" cy="1147762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3677284" y="2238873"/>
            <a:ext cx="45315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000000"/>
                </a:solidFill>
              </a:rPr>
              <a:t>才想起来忘了带护照。</a:t>
            </a:r>
            <a:endParaRPr lang="zh-HK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4021874" y="3088993"/>
            <a:ext cx="44021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rgbClr val="000000"/>
                </a:solidFill>
              </a:rPr>
              <a:t>才想起来忘了带课本。 </a:t>
            </a:r>
            <a:endParaRPr lang="zh-HK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3245416" y="4584556"/>
            <a:ext cx="34676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rgbClr val="000000"/>
                </a:solidFill>
              </a:rPr>
              <a:t>我得好好儿复习。</a:t>
            </a:r>
            <a:endParaRPr lang="zh-HK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/>
      <p:bldP spid="9" grpId="0"/>
      <p:bldP spid="10" grpId="0"/>
      <p:bldP spid="11" grpId="0"/>
      <p:bldP spid="12" grpId="0" bldLvl="0" animBg="1"/>
      <p:bldP spid="13" grpId="0" bldLvl="0" animBg="1"/>
      <p:bldP spid="14" grpId="0"/>
      <p:bldP spid="15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>
                <a:latin typeface="+mj-ea"/>
              </a:rPr>
              <a:t>…</a:t>
            </a:r>
            <a:r>
              <a:rPr lang="zh-HK" altLang="en-US" dirty="0">
                <a:latin typeface="+mj-ea"/>
              </a:rPr>
              <a:t>的时候 </a:t>
            </a:r>
            <a:r>
              <a:rPr lang="en-US" altLang="zh-HK" dirty="0">
                <a:latin typeface="+mj-ea"/>
              </a:rPr>
              <a:t>and …</a:t>
            </a:r>
            <a:r>
              <a:rPr lang="zh-HK" altLang="en-US" dirty="0">
                <a:latin typeface="+mj-ea"/>
              </a:rPr>
              <a:t>以</a:t>
            </a:r>
            <a:r>
              <a:rPr lang="zh-CN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后</a:t>
            </a:r>
            <a:r>
              <a:rPr lang="zh-CN" altLang="en-US" dirty="0">
                <a:latin typeface="+mj-ea"/>
              </a:rPr>
              <a:t> </a:t>
            </a:r>
            <a:r>
              <a:rPr lang="en-US" altLang="zh-HK" dirty="0">
                <a:latin typeface="+mj-ea"/>
              </a:rPr>
              <a:t>compared </a:t>
            </a:r>
            <a:endParaRPr lang="zh-HK" altLang="en-US" dirty="0">
              <a:latin typeface="+mj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39728" y="270817"/>
            <a:ext cx="1258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rgbClr val="002060"/>
                </a:solidFill>
              </a:rPr>
              <a:t>语法</a:t>
            </a:r>
            <a:endParaRPr kumimoji="1" lang="zh-CN" altLang="en-US" sz="3600" dirty="0">
              <a:solidFill>
                <a:srgbClr val="00206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975318" y="1670452"/>
            <a:ext cx="59811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3200" dirty="0"/>
              <a:t>我到中国</a:t>
            </a:r>
            <a:r>
              <a:rPr lang="zh-CN" altLang="en-US" sz="3200" dirty="0">
                <a:solidFill>
                  <a:srgbClr val="00B0F0"/>
                </a:solidFill>
              </a:rPr>
              <a:t>以后</a:t>
            </a:r>
            <a:r>
              <a:rPr lang="zh-CN" altLang="en-US" sz="3200" dirty="0"/>
              <a:t>要吃北京烤鸭。</a:t>
            </a:r>
            <a:endParaRPr lang="zh-HK" altLang="en-US" sz="3200" dirty="0"/>
          </a:p>
        </p:txBody>
      </p:sp>
      <p:sp>
        <p:nvSpPr>
          <p:cNvPr id="6" name="弧形箭號 (下彎) 2"/>
          <p:cNvSpPr/>
          <p:nvPr/>
        </p:nvSpPr>
        <p:spPr>
          <a:xfrm>
            <a:off x="3188286" y="1385894"/>
            <a:ext cx="1557208" cy="369705"/>
          </a:xfrm>
          <a:prstGeom prst="curved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324679" y="2210185"/>
            <a:ext cx="175260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/>
              <a:t>寿司</a:t>
            </a:r>
            <a:r>
              <a:rPr lang="en-US" altLang="zh-CN" sz="2400" dirty="0" err="1"/>
              <a:t>shòu</a:t>
            </a:r>
            <a:r>
              <a:rPr lang="en-US" altLang="zh-CN" sz="2400" dirty="0"/>
              <a:t> </a:t>
            </a:r>
            <a:r>
              <a:rPr lang="en-US" altLang="zh-CN" sz="2400" dirty="0" err="1"/>
              <a:t>sī</a:t>
            </a:r>
            <a:r>
              <a:rPr lang="zh-CN" altLang="en-US" sz="2400" dirty="0"/>
              <a:t> </a:t>
            </a:r>
            <a:endParaRPr lang="zh-HK" altLang="en-US" sz="2800" dirty="0"/>
          </a:p>
        </p:txBody>
      </p:sp>
      <p:pic>
        <p:nvPicPr>
          <p:cNvPr id="8" name="圖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8910" y="2744084"/>
            <a:ext cx="1408964" cy="9376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124" y="2708654"/>
            <a:ext cx="2084387" cy="116825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663" y="2877317"/>
            <a:ext cx="1408963" cy="99346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7313" y="2778447"/>
            <a:ext cx="2119411" cy="124514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9074456" y="2255227"/>
            <a:ext cx="2570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/>
              <a:t>香肠</a:t>
            </a:r>
            <a:r>
              <a:rPr lang="en-US" altLang="zh-CN" sz="2400" dirty="0" err="1">
                <a:latin typeface="宋体" panose="02010600030101010101" pitchFamily="2" charset="-122"/>
                <a:ea typeface="宋体" panose="02010600030101010101" pitchFamily="2" charset="-122"/>
              </a:rPr>
              <a:t>xiāng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2400" dirty="0" err="1">
                <a:latin typeface="宋体" panose="02010600030101010101" pitchFamily="2" charset="-122"/>
                <a:ea typeface="宋体" panose="02010600030101010101" pitchFamily="2" charset="-122"/>
              </a:rPr>
              <a:t>cháng</a:t>
            </a:r>
            <a:endParaRPr lang="zh-HK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01763" y="4125910"/>
            <a:ext cx="51603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3200" dirty="0"/>
              <a:t>我到中国</a:t>
            </a:r>
            <a:r>
              <a:rPr lang="zh-CN" altLang="en-US" sz="3200" dirty="0">
                <a:solidFill>
                  <a:srgbClr val="00B0F0"/>
                </a:solidFill>
              </a:rPr>
              <a:t>以后</a:t>
            </a:r>
            <a:r>
              <a:rPr lang="zh-CN" altLang="en-US" sz="3200" dirty="0"/>
              <a:t>要看长城。</a:t>
            </a:r>
            <a:endParaRPr lang="zh-HK" altLang="en-US" sz="3200" dirty="0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798" y="4869582"/>
            <a:ext cx="2673527" cy="1639514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6957" y="4919846"/>
            <a:ext cx="2849173" cy="163084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9126" y="4874381"/>
            <a:ext cx="2759342" cy="1635409"/>
          </a:xfrm>
          <a:prstGeom prst="rect">
            <a:avLst/>
          </a:prstGeom>
        </p:spPr>
      </p:pic>
      <p:sp>
        <p:nvSpPr>
          <p:cNvPr id="17" name="文字方塊 16"/>
          <p:cNvSpPr txBox="1"/>
          <p:nvPr/>
        </p:nvSpPr>
        <p:spPr>
          <a:xfrm>
            <a:off x="3015153" y="5458210"/>
            <a:ext cx="1191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dirty="0">
                <a:sym typeface="Wingdings" panose="05000000000000000000" pitchFamily="2" charset="2"/>
              </a:rPr>
              <a:t>? V</a:t>
            </a:r>
            <a:endParaRPr lang="zh-HK" altLang="en-US" sz="24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7084735" y="5458553"/>
            <a:ext cx="1191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dirty="0">
                <a:sym typeface="Wingdings" panose="05000000000000000000" pitchFamily="2" charset="2"/>
              </a:rPr>
              <a:t>? V</a:t>
            </a:r>
            <a:endParaRPr lang="zh-HK" altLang="en-US" sz="24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10973435" y="5458460"/>
            <a:ext cx="9480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dirty="0">
                <a:sym typeface="Wingdings" panose="05000000000000000000" pitchFamily="2" charset="2"/>
              </a:rPr>
              <a:t>? V</a:t>
            </a:r>
            <a:endParaRPr lang="zh-HK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ldLvl="0" animBg="1"/>
      <p:bldP spid="7" grpId="0"/>
      <p:bldP spid="12" grpId="0"/>
      <p:bldP spid="13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7528" y="346364"/>
            <a:ext cx="10312544" cy="848454"/>
          </a:xfrm>
        </p:spPr>
        <p:txBody>
          <a:bodyPr/>
          <a:lstStyle/>
          <a:p>
            <a:r>
              <a:rPr lang="en-US" altLang="zh-HK" dirty="0">
                <a:latin typeface="+mj-ea"/>
              </a:rPr>
              <a:t>…</a:t>
            </a:r>
            <a:r>
              <a:rPr lang="zh-HK" altLang="en-US" dirty="0">
                <a:latin typeface="+mj-ea"/>
              </a:rPr>
              <a:t>的时候 </a:t>
            </a:r>
            <a:r>
              <a:rPr lang="en-US" altLang="zh-HK" dirty="0">
                <a:latin typeface="+mj-ea"/>
              </a:rPr>
              <a:t>and …</a:t>
            </a:r>
            <a:r>
              <a:rPr lang="zh-HK" altLang="en-US" dirty="0">
                <a:latin typeface="+mj-ea"/>
              </a:rPr>
              <a:t>以</a:t>
            </a:r>
            <a:r>
              <a:rPr lang="zh-CN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后</a:t>
            </a:r>
            <a:r>
              <a:rPr lang="zh-CN" altLang="en-US" dirty="0">
                <a:latin typeface="+mj-ea"/>
              </a:rPr>
              <a:t> </a:t>
            </a:r>
            <a:r>
              <a:rPr lang="en-US" altLang="zh-HK" dirty="0">
                <a:latin typeface="+mj-ea"/>
              </a:rPr>
              <a:t>compared </a:t>
            </a:r>
            <a:endParaRPr lang="zh-HK" altLang="en-US" dirty="0">
              <a:latin typeface="+mj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939728" y="270817"/>
            <a:ext cx="1258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rgbClr val="002060"/>
                </a:solidFill>
              </a:rPr>
              <a:t>语法</a:t>
            </a:r>
            <a:endParaRPr kumimoji="1" lang="zh-CN" altLang="en-US" sz="3600" dirty="0">
              <a:solidFill>
                <a:srgbClr val="002060"/>
              </a:solidFill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528771" y="1309118"/>
          <a:ext cx="11105515" cy="5148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43087"/>
                <a:gridCol w="5662295"/>
              </a:tblGrid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3200" dirty="0"/>
                        <a:t> …</a:t>
                      </a:r>
                      <a:r>
                        <a:rPr lang="zh-HK" altLang="en-US" sz="3200" dirty="0"/>
                        <a:t>的时候 </a:t>
                      </a:r>
                      <a:endParaRPr lang="en-US" altLang="zh-HK" sz="3200" dirty="0"/>
                    </a:p>
                    <a:p>
                      <a:pPr algn="ctr"/>
                      <a:r>
                        <a:rPr lang="en-US" altLang="zh-HK" sz="3200" dirty="0"/>
                        <a:t>At the same time</a:t>
                      </a:r>
                      <a:endParaRPr lang="zh-HK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3200" dirty="0"/>
                        <a:t>…</a:t>
                      </a:r>
                      <a:r>
                        <a:rPr lang="zh-HK" altLang="en-US" sz="3200" dirty="0"/>
                        <a:t>以后</a:t>
                      </a:r>
                      <a:endParaRPr lang="en-US" altLang="zh-HK" sz="3200" dirty="0"/>
                    </a:p>
                    <a:p>
                      <a:pPr algn="ctr"/>
                      <a:r>
                        <a:rPr lang="en-US" altLang="zh-HK" sz="3200" dirty="0"/>
                        <a:t>after</a:t>
                      </a:r>
                      <a:endParaRPr lang="zh-HK" altLang="en-US" sz="3200" dirty="0"/>
                    </a:p>
                  </a:txBody>
                  <a:tcPr/>
                </a:tc>
              </a:tr>
              <a:tr h="1355134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800" dirty="0"/>
                        <a:t>去机场</a:t>
                      </a:r>
                      <a:r>
                        <a:rPr lang="zh-CN" altLang="en-US" sz="2800" dirty="0">
                          <a:solidFill>
                            <a:srgbClr val="FF0000"/>
                          </a:solidFill>
                        </a:rPr>
                        <a:t>的时候，</a:t>
                      </a:r>
                      <a:r>
                        <a:rPr lang="zh-CN" altLang="en-US" sz="2800" dirty="0"/>
                        <a:t>别忘了带护照。</a:t>
                      </a:r>
                      <a:endParaRPr lang="zh-CN" altLang="en-US" sz="2800" dirty="0"/>
                    </a:p>
                    <a:p>
                      <a:pPr algn="l"/>
                      <a:endParaRPr lang="zh-HK" altLang="en-US" sz="2800" dirty="0"/>
                    </a:p>
                  </a:txBody>
                  <a:tcPr anchor="ctr" anchorCtr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800" dirty="0"/>
                        <a:t>他走了</a:t>
                      </a:r>
                      <a:r>
                        <a:rPr lang="zh-CN" altLang="en-US" sz="2800" b="1" dirty="0">
                          <a:solidFill>
                            <a:srgbClr val="00B0F0"/>
                          </a:solidFill>
                        </a:rPr>
                        <a:t>以后</a:t>
                      </a:r>
                      <a:r>
                        <a:rPr lang="zh-CN" altLang="en-US" sz="2800" dirty="0"/>
                        <a:t>，才想起来忘了带护照。 </a:t>
                      </a:r>
                      <a:endParaRPr lang="zh-CN" altLang="en-US" sz="2800" dirty="0"/>
                    </a:p>
                    <a:p>
                      <a:pPr algn="l"/>
                      <a:endParaRPr lang="zh-HK" altLang="en-US" sz="2800" dirty="0"/>
                    </a:p>
                  </a:txBody>
                  <a:tcPr anchor="ctr" anchorCtr="0"/>
                </a:tc>
              </a:tr>
              <a:tr h="13551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dirty="0">
                          <a:solidFill>
                            <a:schemeClr val="tx1"/>
                          </a:solidFill>
                        </a:rPr>
                        <a:t>我看见小高</a:t>
                      </a:r>
                      <a:r>
                        <a:rPr lang="zh-CN" altLang="en-US" sz="2800" dirty="0">
                          <a:solidFill>
                            <a:srgbClr val="FF0000"/>
                          </a:solidFill>
                        </a:rPr>
                        <a:t>的时候</a:t>
                      </a:r>
                      <a:r>
                        <a:rPr lang="zh-CN" altLang="en-US" sz="2800" dirty="0">
                          <a:solidFill>
                            <a:schemeClr val="tx1"/>
                          </a:solidFill>
                        </a:rPr>
                        <a:t>，她正在复习。 </a:t>
                      </a:r>
                      <a:endParaRPr lang="zh-HK" altLang="en-US" sz="28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HK" altLang="en-US" sz="2800" dirty="0"/>
                    </a:p>
                  </a:txBody>
                  <a:tcPr anchor="ctr" anchorCtr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800" dirty="0"/>
                        <a:t>我看见小高</a:t>
                      </a:r>
                      <a:r>
                        <a:rPr lang="zh-CN" altLang="en-US" sz="2800" b="1" dirty="0">
                          <a:solidFill>
                            <a:srgbClr val="00B0F0"/>
                          </a:solidFill>
                        </a:rPr>
                        <a:t>以后</a:t>
                      </a:r>
                      <a:r>
                        <a:rPr lang="zh-CN" altLang="en-US" sz="2800" dirty="0"/>
                        <a:t>，我去图书馆。</a:t>
                      </a:r>
                      <a:endParaRPr lang="zh-HK" altLang="en-US" sz="2800" dirty="0"/>
                    </a:p>
                  </a:txBody>
                  <a:tcPr anchor="ctr" anchorCtr="0"/>
                </a:tc>
              </a:tr>
              <a:tr h="975296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800" dirty="0"/>
                        <a:t>暑假</a:t>
                      </a:r>
                      <a:r>
                        <a:rPr lang="zh-CN" altLang="en-US" sz="2800" dirty="0">
                          <a:solidFill>
                            <a:srgbClr val="FF0000"/>
                          </a:solidFill>
                        </a:rPr>
                        <a:t>的时候</a:t>
                      </a:r>
                      <a:r>
                        <a:rPr lang="zh-CN" altLang="en-US" sz="2800" dirty="0"/>
                        <a:t>，他在台湾上暑期班。</a:t>
                      </a:r>
                      <a:endParaRPr lang="zh-HK" altLang="en-US" sz="2800" dirty="0"/>
                    </a:p>
                  </a:txBody>
                  <a:tcPr anchor="ctr" anchorCtr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800" dirty="0"/>
                        <a:t>暑假</a:t>
                      </a:r>
                      <a:r>
                        <a:rPr lang="zh-CN" altLang="en-US" sz="2800" b="1" dirty="0">
                          <a:solidFill>
                            <a:srgbClr val="00B0F0"/>
                          </a:solidFill>
                        </a:rPr>
                        <a:t>以后</a:t>
                      </a:r>
                      <a:r>
                        <a:rPr lang="zh-CN" altLang="en-US" sz="2800" dirty="0"/>
                        <a:t>，他要在捷克好好儿学习中文。</a:t>
                      </a:r>
                      <a:endParaRPr lang="en-US" altLang="zh-CN" sz="2800" dirty="0"/>
                    </a:p>
                    <a:p>
                      <a:pPr algn="l"/>
                      <a:endParaRPr lang="zh-HK" altLang="en-US" sz="2800" dirty="0"/>
                    </a:p>
                  </a:txBody>
                  <a:tcPr anchor="ctr" anchorCtr="0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79055" y="203130"/>
            <a:ext cx="10312544" cy="848454"/>
          </a:xfrm>
        </p:spPr>
        <p:txBody>
          <a:bodyPr/>
          <a:lstStyle/>
          <a:p>
            <a:r>
              <a:rPr lang="en-US" altLang="zh-HK" sz="2800" dirty="0">
                <a:latin typeface="+mj-ea"/>
              </a:rPr>
              <a:t>…</a:t>
            </a:r>
            <a:r>
              <a:rPr lang="zh-HK" altLang="en-US" sz="2800" dirty="0">
                <a:latin typeface="+mj-ea"/>
              </a:rPr>
              <a:t>的时候 </a:t>
            </a:r>
            <a:r>
              <a:rPr lang="en-US" altLang="zh-HK" sz="2800" dirty="0">
                <a:latin typeface="+mj-ea"/>
              </a:rPr>
              <a:t>and …</a:t>
            </a:r>
            <a:r>
              <a:rPr lang="zh-HK" altLang="en-US" sz="2800" dirty="0">
                <a:latin typeface="+mj-ea"/>
              </a:rPr>
              <a:t>以</a:t>
            </a: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后</a:t>
            </a:r>
            <a:r>
              <a:rPr lang="zh-CN" altLang="en-US" sz="2800" dirty="0">
                <a:latin typeface="+mj-ea"/>
              </a:rPr>
              <a:t> </a:t>
            </a:r>
            <a:r>
              <a:rPr lang="en-US" altLang="zh-HK" sz="2800" dirty="0">
                <a:latin typeface="+mj-ea"/>
              </a:rPr>
              <a:t>compared </a:t>
            </a:r>
            <a:endParaRPr lang="zh-HK" altLang="en-US" sz="2800" dirty="0">
              <a:latin typeface="+mj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39728" y="270817"/>
            <a:ext cx="1258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rgbClr val="002060"/>
                </a:solidFill>
              </a:rPr>
              <a:t>语法</a:t>
            </a:r>
            <a:endParaRPr kumimoji="1" lang="zh-CN" altLang="en-US" sz="3600" dirty="0">
              <a:solidFill>
                <a:srgbClr val="002060"/>
              </a:solidFill>
            </a:endParaRPr>
          </a:p>
        </p:txBody>
      </p:sp>
      <p:pic>
        <p:nvPicPr>
          <p:cNvPr id="5" name="圖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" t="12794" r="10388" b="59664"/>
          <a:stretch>
            <a:fillRect/>
          </a:stretch>
        </p:blipFill>
        <p:spPr>
          <a:xfrm>
            <a:off x="172883" y="1718059"/>
            <a:ext cx="7583037" cy="3820940"/>
          </a:xfrm>
          <a:prstGeom prst="rect">
            <a:avLst/>
          </a:prstGeom>
        </p:spPr>
      </p:pic>
      <p:pic>
        <p:nvPicPr>
          <p:cNvPr id="6" name="圖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" t="40134" r="44972" b="21235"/>
          <a:stretch>
            <a:fillRect/>
          </a:stretch>
        </p:blipFill>
        <p:spPr>
          <a:xfrm>
            <a:off x="7812755" y="501650"/>
            <a:ext cx="4160156" cy="6158328"/>
          </a:xfrm>
          <a:prstGeom prst="rect">
            <a:avLst/>
          </a:prstGeom>
        </p:spPr>
      </p:pic>
      <p:sp>
        <p:nvSpPr>
          <p:cNvPr id="7" name="文字方塊 4"/>
          <p:cNvSpPr txBox="1"/>
          <p:nvPr/>
        </p:nvSpPr>
        <p:spPr>
          <a:xfrm>
            <a:off x="1560944" y="5706686"/>
            <a:ext cx="5528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3200" dirty="0"/>
              <a:t>V1 </a:t>
            </a:r>
            <a:r>
              <a:rPr lang="zh-CN" altLang="en-US" sz="3200" dirty="0"/>
              <a:t>的时候，不准</a:t>
            </a:r>
            <a:r>
              <a:rPr lang="en-US" altLang="zh-CN" sz="3200" dirty="0"/>
              <a:t>/</a:t>
            </a:r>
            <a:r>
              <a:rPr lang="zh-CN" altLang="en-US" sz="3200" dirty="0"/>
              <a:t>不能</a:t>
            </a:r>
            <a:r>
              <a:rPr lang="en-US" altLang="zh-CN" sz="3200" dirty="0"/>
              <a:t> V2</a:t>
            </a:r>
            <a:r>
              <a:rPr lang="zh-CN" altLang="en-US" sz="3200" dirty="0"/>
              <a:t>。</a:t>
            </a:r>
            <a:endParaRPr lang="zh-HK" altLang="en-US" sz="3200" dirty="0"/>
          </a:p>
        </p:txBody>
      </p:sp>
      <p:sp>
        <p:nvSpPr>
          <p:cNvPr id="8" name="文本框 13"/>
          <p:cNvSpPr txBox="1"/>
          <p:nvPr/>
        </p:nvSpPr>
        <p:spPr>
          <a:xfrm>
            <a:off x="779433" y="970128"/>
            <a:ext cx="5713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600" b="1" dirty="0">
                <a:latin typeface="+mj-ea"/>
                <a:ea typeface="+mj-ea"/>
              </a:rPr>
              <a:t>对话练习</a:t>
            </a:r>
            <a:r>
              <a:rPr lang="zh-CN" altLang="en-US" sz="36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2400" b="1" dirty="0">
                <a:latin typeface="+mj-ea"/>
                <a:ea typeface="+mj-ea"/>
                <a:sym typeface="+mn-ea"/>
              </a:rPr>
              <a:t>– </a:t>
            </a:r>
            <a:r>
              <a:rPr lang="en-US" altLang="zh-CN" sz="2400" b="1" i="1" dirty="0" err="1">
                <a:latin typeface="Calibri" panose="020F0502020204030204" pitchFamily="34" charset="0"/>
                <a:ea typeface="+mj-ea"/>
                <a:sym typeface="+mn-ea"/>
              </a:rPr>
              <a:t>Pairwork</a:t>
            </a:r>
            <a:r>
              <a:rPr lang="en-US" altLang="zh-CN" sz="2400" b="1" i="1" dirty="0">
                <a:latin typeface="Calibri" panose="020F0502020204030204" pitchFamily="34" charset="0"/>
                <a:ea typeface="+mj-ea"/>
                <a:sym typeface="+mn-ea"/>
              </a:rPr>
              <a:t> </a:t>
            </a:r>
            <a:endParaRPr lang="en-US" altLang="zh-CN" sz="3600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02855" y="203130"/>
            <a:ext cx="10312544" cy="848454"/>
          </a:xfrm>
        </p:spPr>
        <p:txBody>
          <a:bodyPr/>
          <a:lstStyle/>
          <a:p>
            <a:r>
              <a:rPr lang="en-US" altLang="zh-HK" sz="2800" dirty="0">
                <a:latin typeface="+mj-ea"/>
              </a:rPr>
              <a:t>…</a:t>
            </a:r>
            <a:r>
              <a:rPr lang="zh-HK" altLang="en-US" sz="2800" dirty="0">
                <a:latin typeface="+mj-ea"/>
              </a:rPr>
              <a:t>的时候 </a:t>
            </a:r>
            <a:r>
              <a:rPr lang="en-US" altLang="zh-HK" sz="2800" dirty="0">
                <a:latin typeface="+mj-ea"/>
              </a:rPr>
              <a:t>and …</a:t>
            </a:r>
            <a:r>
              <a:rPr lang="zh-HK" altLang="en-US" sz="2800" dirty="0">
                <a:latin typeface="+mj-ea"/>
              </a:rPr>
              <a:t>以</a:t>
            </a: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后</a:t>
            </a:r>
            <a:r>
              <a:rPr lang="zh-CN" altLang="en-US" sz="2800" dirty="0">
                <a:latin typeface="+mj-ea"/>
              </a:rPr>
              <a:t> </a:t>
            </a:r>
            <a:r>
              <a:rPr lang="en-US" altLang="zh-HK" sz="2800" dirty="0">
                <a:latin typeface="+mj-ea"/>
              </a:rPr>
              <a:t>compared </a:t>
            </a:r>
            <a:endParaRPr lang="zh-HK" altLang="en-US" sz="2800" dirty="0">
              <a:latin typeface="+mj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39728" y="270817"/>
            <a:ext cx="1258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rgbClr val="002060"/>
                </a:solidFill>
              </a:rPr>
              <a:t>语法</a:t>
            </a:r>
            <a:endParaRPr kumimoji="1" lang="zh-CN" altLang="en-US" sz="3600" dirty="0">
              <a:solidFill>
                <a:srgbClr val="002060"/>
              </a:solidFill>
            </a:endParaRPr>
          </a:p>
        </p:txBody>
      </p:sp>
      <p:sp>
        <p:nvSpPr>
          <p:cNvPr id="8" name="文本框 13"/>
          <p:cNvSpPr txBox="1"/>
          <p:nvPr/>
        </p:nvSpPr>
        <p:spPr>
          <a:xfrm>
            <a:off x="779433" y="970128"/>
            <a:ext cx="5713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600" b="1" dirty="0">
                <a:latin typeface="+mj-ea"/>
                <a:ea typeface="+mj-ea"/>
              </a:rPr>
              <a:t>对话练习</a:t>
            </a:r>
            <a:r>
              <a:rPr lang="zh-CN" altLang="en-US" sz="36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2400" b="1" dirty="0">
                <a:latin typeface="+mj-ea"/>
                <a:ea typeface="+mj-ea"/>
                <a:sym typeface="+mn-ea"/>
              </a:rPr>
              <a:t>– </a:t>
            </a:r>
            <a:r>
              <a:rPr lang="en-US" altLang="zh-CN" sz="2400" b="1" i="1" dirty="0" err="1">
                <a:latin typeface="Calibri" panose="020F0502020204030204" pitchFamily="34" charset="0"/>
                <a:ea typeface="+mj-ea"/>
                <a:sym typeface="+mn-ea"/>
              </a:rPr>
              <a:t>Pairwork</a:t>
            </a:r>
            <a:r>
              <a:rPr lang="en-US" altLang="zh-CN" sz="2400" b="1" i="1" dirty="0">
                <a:latin typeface="Calibri" panose="020F0502020204030204" pitchFamily="34" charset="0"/>
                <a:ea typeface="+mj-ea"/>
                <a:sym typeface="+mn-ea"/>
              </a:rPr>
              <a:t> </a:t>
            </a:r>
            <a:endParaRPr lang="en-US" altLang="zh-CN" sz="3600" b="1" dirty="0">
              <a:latin typeface="+mj-ea"/>
              <a:ea typeface="+mj-ea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" t="20351" r="12407" b="48491"/>
          <a:stretch>
            <a:fillRect/>
          </a:stretch>
        </p:blipFill>
        <p:spPr>
          <a:xfrm>
            <a:off x="397798" y="1616876"/>
            <a:ext cx="7023914" cy="4827585"/>
          </a:xfrm>
          <a:prstGeom prst="rect">
            <a:avLst/>
          </a:prstGeom>
        </p:spPr>
      </p:pic>
      <p:pic>
        <p:nvPicPr>
          <p:cNvPr id="9" name="圖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4" t="52351" r="41600" b="9053"/>
          <a:stretch>
            <a:fillRect/>
          </a:stretch>
        </p:blipFill>
        <p:spPr>
          <a:xfrm>
            <a:off x="7655225" y="916736"/>
            <a:ext cx="3946359" cy="5652339"/>
          </a:xfrm>
          <a:prstGeom prst="rect">
            <a:avLst/>
          </a:prstGeom>
        </p:spPr>
      </p:pic>
      <p:sp>
        <p:nvSpPr>
          <p:cNvPr id="10" name="文字方塊 4"/>
          <p:cNvSpPr txBox="1"/>
          <p:nvPr/>
        </p:nvSpPr>
        <p:spPr>
          <a:xfrm>
            <a:off x="8311975" y="335022"/>
            <a:ext cx="2475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HK" sz="3200" dirty="0" smtClean="0"/>
              <a:t>V1 </a:t>
            </a:r>
            <a:r>
              <a:rPr lang="zh-CN" altLang="en-US" sz="3200" dirty="0" smtClean="0"/>
              <a:t>以后 </a:t>
            </a:r>
            <a:r>
              <a:rPr lang="en-US" altLang="zh-CN" sz="3200" dirty="0" smtClean="0"/>
              <a:t>V2</a:t>
            </a:r>
            <a:endParaRPr lang="zh-HK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 bwMode="auto">
          <a:xfrm>
            <a:off x="927853" y="396195"/>
            <a:ext cx="10312544" cy="84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defTabSz="914400"/>
            <a:r>
              <a:rPr kumimoji="1" lang="zh-CN" altLang="en-US" dirty="0">
                <a:latin typeface="+mj-ea"/>
              </a:rPr>
              <a:t>还 </a:t>
            </a:r>
            <a:r>
              <a:rPr kumimoji="1" lang="en-US" altLang="zh-CN" dirty="0">
                <a:latin typeface="+mj-ea"/>
              </a:rPr>
              <a:t>+ Positive Adjective</a:t>
            </a:r>
            <a:endParaRPr kumimoji="1" lang="en-US" altLang="zh-CN" dirty="0">
              <a:latin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75278" y="261585"/>
            <a:ext cx="1068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rgbClr val="002060"/>
                </a:solidFill>
              </a:rPr>
              <a:t>语法</a:t>
            </a:r>
            <a:endParaRPr kumimoji="1" lang="zh-CN" altLang="en-US" sz="3200" dirty="0">
              <a:solidFill>
                <a:srgbClr val="00206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49780" y="1160145"/>
            <a:ext cx="80930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还 </a:t>
            </a:r>
            <a:r>
              <a:rPr lang="en-US" altLang="zh-CN"/>
              <a:t>when used before a commendatory adjective may indicate that something is acceptable if not truly outstanding.</a:t>
            </a:r>
            <a:endParaRPr lang="en-US" altLang="zh-CN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4293" y="2263488"/>
            <a:ext cx="3849222" cy="283418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935" y="2211070"/>
            <a:ext cx="2778125" cy="293941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11555" y="5142230"/>
            <a:ext cx="473519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800"/>
              <a:t>A</a:t>
            </a:r>
            <a:r>
              <a:rPr lang="zh-CN" altLang="en-US" sz="2800"/>
              <a:t>：你去年租的房子怎么样？</a:t>
            </a:r>
            <a:endParaRPr lang="zh-CN" altLang="en-US" sz="2800"/>
          </a:p>
          <a:p>
            <a:pPr>
              <a:lnSpc>
                <a:spcPct val="150000"/>
              </a:lnSpc>
            </a:pPr>
            <a:r>
              <a:rPr lang="en-US" altLang="zh-CN" sz="2800"/>
              <a:t>B</a:t>
            </a:r>
            <a:r>
              <a:rPr lang="zh-CN" altLang="en-US" sz="2800"/>
              <a:t>：</a:t>
            </a:r>
            <a:r>
              <a:rPr lang="zh-CN" altLang="en-US" sz="2800" b="1">
                <a:solidFill>
                  <a:srgbClr val="9D58A2"/>
                </a:solidFill>
              </a:rPr>
              <a:t>还行。</a:t>
            </a:r>
            <a:endParaRPr lang="zh-CN" altLang="en-US" sz="2800" b="1">
              <a:solidFill>
                <a:srgbClr val="9D58A2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442835" y="5142230"/>
            <a:ext cx="361569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800"/>
              <a:t>A</a:t>
            </a:r>
            <a:r>
              <a:rPr lang="zh-CN" altLang="en-US" sz="2800"/>
              <a:t>：你今天怎么样？</a:t>
            </a:r>
            <a:endParaRPr lang="zh-CN" altLang="en-US" sz="2800"/>
          </a:p>
          <a:p>
            <a:pPr>
              <a:lnSpc>
                <a:spcPct val="150000"/>
              </a:lnSpc>
            </a:pPr>
            <a:r>
              <a:rPr lang="en-US" altLang="zh-CN" sz="2800"/>
              <a:t>B</a:t>
            </a:r>
            <a:r>
              <a:rPr lang="zh-CN" altLang="en-US" sz="2800"/>
              <a:t>：</a:t>
            </a:r>
            <a:r>
              <a:rPr lang="zh-CN" altLang="en-US" sz="2800" b="1">
                <a:solidFill>
                  <a:srgbClr val="9D58A2"/>
                </a:solidFill>
              </a:rPr>
              <a:t>还好。</a:t>
            </a:r>
            <a:endParaRPr lang="zh-CN" altLang="en-US" sz="2800" b="1">
              <a:solidFill>
                <a:srgbClr val="9D58A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 bwMode="auto">
          <a:xfrm>
            <a:off x="927853" y="396195"/>
            <a:ext cx="10312544" cy="84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defTabSz="914400"/>
            <a:r>
              <a:rPr kumimoji="1" lang="zh-CN" altLang="en-US" dirty="0">
                <a:latin typeface="+mj-ea"/>
              </a:rPr>
              <a:t>还 </a:t>
            </a:r>
            <a:r>
              <a:rPr kumimoji="1" lang="en-US" altLang="zh-CN" dirty="0">
                <a:latin typeface="+mj-ea"/>
              </a:rPr>
              <a:t>+ Positive Adjective</a:t>
            </a:r>
            <a:endParaRPr kumimoji="1" lang="en-US" altLang="zh-CN" dirty="0">
              <a:latin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75278" y="261585"/>
            <a:ext cx="1068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rgbClr val="002060"/>
                </a:solidFill>
              </a:rPr>
              <a:t>语法</a:t>
            </a:r>
            <a:endParaRPr kumimoji="1" lang="zh-CN" altLang="en-US" sz="3200" dirty="0">
              <a:solidFill>
                <a:srgbClr val="00206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49780" y="1160145"/>
            <a:ext cx="80930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还 </a:t>
            </a:r>
            <a:r>
              <a:rPr lang="en-US" altLang="zh-CN"/>
              <a:t>when used before a commendatory adjective may indicate that something is acceptable if not truly outstanding.</a:t>
            </a:r>
            <a:endParaRPr lang="en-US" altLang="zh-CN"/>
          </a:p>
        </p:txBody>
      </p:sp>
      <p:sp>
        <p:nvSpPr>
          <p:cNvPr id="12" name="文本框 11"/>
          <p:cNvSpPr txBox="1"/>
          <p:nvPr/>
        </p:nvSpPr>
        <p:spPr>
          <a:xfrm>
            <a:off x="831215" y="5142230"/>
            <a:ext cx="509460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800"/>
              <a:t>A</a:t>
            </a:r>
            <a:r>
              <a:rPr lang="zh-CN" altLang="en-US" sz="2800"/>
              <a:t>：你觉得北京的天气怎么样？</a:t>
            </a:r>
            <a:endParaRPr lang="zh-CN" altLang="en-US" sz="2800"/>
          </a:p>
          <a:p>
            <a:pPr>
              <a:lnSpc>
                <a:spcPct val="150000"/>
              </a:lnSpc>
            </a:pPr>
            <a:r>
              <a:rPr lang="en-US" altLang="zh-CN" sz="2800"/>
              <a:t>B</a:t>
            </a:r>
            <a:r>
              <a:rPr lang="zh-CN" altLang="en-US" sz="2800"/>
              <a:t>：</a:t>
            </a:r>
            <a:r>
              <a:rPr lang="zh-CN" altLang="en-US" sz="2800" b="1">
                <a:solidFill>
                  <a:srgbClr val="9D58A2"/>
                </a:solidFill>
              </a:rPr>
              <a:t>还可以。</a:t>
            </a:r>
            <a:endParaRPr lang="zh-CN" altLang="en-US" sz="2800" b="1">
              <a:solidFill>
                <a:srgbClr val="9D58A2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457950" y="5142230"/>
            <a:ext cx="487299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800"/>
              <a:t>A</a:t>
            </a:r>
            <a:r>
              <a:rPr lang="zh-CN" altLang="en-US" sz="2800"/>
              <a:t>：你觉得饺子包得怎么样？</a:t>
            </a:r>
            <a:endParaRPr lang="zh-CN" altLang="en-US" sz="2800"/>
          </a:p>
          <a:p>
            <a:pPr>
              <a:lnSpc>
                <a:spcPct val="150000"/>
              </a:lnSpc>
            </a:pPr>
            <a:r>
              <a:rPr lang="en-US" altLang="zh-CN" sz="2800"/>
              <a:t>B</a:t>
            </a:r>
            <a:r>
              <a:rPr lang="zh-CN" altLang="en-US" sz="2800"/>
              <a:t>：</a:t>
            </a:r>
            <a:r>
              <a:rPr lang="zh-CN" altLang="en-US" sz="2800" b="1">
                <a:solidFill>
                  <a:srgbClr val="9D58A2"/>
                </a:solidFill>
              </a:rPr>
              <a:t>还不错。</a:t>
            </a:r>
            <a:endParaRPr lang="zh-CN" altLang="en-US" sz="2800" b="1">
              <a:solidFill>
                <a:srgbClr val="9D58A2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7325" y="2204720"/>
            <a:ext cx="3843020" cy="29375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455" y="2214245"/>
            <a:ext cx="3903345" cy="2927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 bwMode="auto">
          <a:xfrm>
            <a:off x="927853" y="396195"/>
            <a:ext cx="10312544" cy="84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defTabSz="914400"/>
            <a:r>
              <a:rPr kumimoji="1" lang="zh-CN" altLang="en-US" dirty="0">
                <a:latin typeface="+mj-ea"/>
              </a:rPr>
              <a:t>还 </a:t>
            </a:r>
            <a:r>
              <a:rPr kumimoji="1" lang="en-US" altLang="zh-CN" dirty="0">
                <a:latin typeface="+mj-ea"/>
              </a:rPr>
              <a:t>+ Positive Adjective</a:t>
            </a:r>
            <a:endParaRPr kumimoji="1" lang="en-US" altLang="zh-CN" dirty="0">
              <a:latin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75278" y="261585"/>
            <a:ext cx="1068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rgbClr val="002060"/>
                </a:solidFill>
              </a:rPr>
              <a:t>语法</a:t>
            </a:r>
            <a:endParaRPr kumimoji="1" lang="zh-CN" altLang="en-US" sz="3200" dirty="0">
              <a:solidFill>
                <a:srgbClr val="00206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21385" y="4994910"/>
            <a:ext cx="509460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800"/>
              <a:t>他的中文</a:t>
            </a:r>
            <a:r>
              <a:rPr lang="en-US" altLang="zh-CN" sz="2800"/>
              <a:t>_________</a:t>
            </a:r>
            <a:r>
              <a:rPr lang="zh-CN" altLang="en-US" sz="2800"/>
              <a:t>，跟中国人对话没问题。</a:t>
            </a:r>
            <a:endParaRPr lang="zh-CN" altLang="en-US" sz="2800" b="1">
              <a:solidFill>
                <a:srgbClr val="9D58A2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772910" y="4994910"/>
            <a:ext cx="42418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800"/>
              <a:t>这个包</a:t>
            </a:r>
            <a:r>
              <a:rPr lang="en-US" altLang="zh-CN" sz="2800"/>
              <a:t>__</a:t>
            </a:r>
            <a:r>
              <a:rPr lang="en-US" altLang="zh-CN" sz="2800"/>
              <a:t>______</a:t>
            </a:r>
            <a:r>
              <a:rPr lang="zh-CN" altLang="en-US" sz="2800"/>
              <a:t>，可以放很多东西。</a:t>
            </a:r>
            <a:endParaRPr lang="zh-CN" altLang="en-US" sz="2800" b="1">
              <a:solidFill>
                <a:srgbClr val="9D58A2"/>
              </a:solidFill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5345" y="1584580"/>
            <a:ext cx="3186875" cy="31868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6155" y="1584325"/>
            <a:ext cx="3115945" cy="31788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486660" y="5094605"/>
            <a:ext cx="1531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9D58A2"/>
                </a:solidFill>
              </a:rPr>
              <a:t>还可以</a:t>
            </a:r>
            <a:endParaRPr lang="zh-CN" altLang="en-US" sz="2800" b="1">
              <a:solidFill>
                <a:srgbClr val="9D58A2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028940" y="5094605"/>
            <a:ext cx="12230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9D58A2"/>
                </a:solidFill>
              </a:rPr>
              <a:t>还行</a:t>
            </a:r>
            <a:endParaRPr lang="zh-CN" altLang="en-US" sz="2800" b="1">
              <a:solidFill>
                <a:srgbClr val="9D58A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113790" y="2184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12113" t="5571" b="16627"/>
          <a:stretch>
            <a:fillRect/>
          </a:stretch>
        </p:blipFill>
        <p:spPr>
          <a:xfrm>
            <a:off x="2304415" y="1129665"/>
            <a:ext cx="4075430" cy="48133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575" y="1218565"/>
            <a:ext cx="4021455" cy="30168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544945" y="4665345"/>
            <a:ext cx="56705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/>
              <a:t>这是我们从香港带来的</a:t>
            </a:r>
            <a:r>
              <a:rPr lang="en-US" altLang="zh-CN" sz="2800"/>
              <a:t>________</a:t>
            </a:r>
            <a:r>
              <a:rPr lang="zh-CN" altLang="en-US" sz="2800"/>
              <a:t>。</a:t>
            </a:r>
            <a:endParaRPr lang="zh-CN" altLang="en-US" sz="2800"/>
          </a:p>
        </p:txBody>
      </p:sp>
      <p:sp>
        <p:nvSpPr>
          <p:cNvPr id="7" name="文本框 6"/>
          <p:cNvSpPr txBox="1"/>
          <p:nvPr/>
        </p:nvSpPr>
        <p:spPr>
          <a:xfrm>
            <a:off x="10354310" y="4530725"/>
            <a:ext cx="1273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rgbClr val="9D58A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行李</a:t>
            </a:r>
            <a:endParaRPr lang="zh-CN" altLang="en-US" sz="3200" b="1">
              <a:solidFill>
                <a:srgbClr val="9D58A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085330" y="5386070"/>
            <a:ext cx="47478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/>
              <a:t>一共有</a:t>
            </a:r>
            <a:r>
              <a:rPr lang="en-US" altLang="zh-CN" sz="2800"/>
              <a:t>12</a:t>
            </a:r>
            <a:r>
              <a:rPr lang="zh-CN" altLang="en-US" sz="2800"/>
              <a:t>个</a:t>
            </a:r>
            <a:r>
              <a:rPr lang="en-US" altLang="zh-CN" sz="2800"/>
              <a:t>__</a:t>
            </a:r>
            <a:r>
              <a:rPr lang="en-US" altLang="zh-CN" sz="2800"/>
              <a:t>_______</a:t>
            </a:r>
            <a:r>
              <a:rPr lang="zh-CN" altLang="en-US" sz="2800"/>
              <a:t>。</a:t>
            </a:r>
            <a:endParaRPr lang="zh-CN" altLang="en-US" sz="2800"/>
          </a:p>
        </p:txBody>
      </p:sp>
      <p:sp>
        <p:nvSpPr>
          <p:cNvPr id="16" name="文本框 15"/>
          <p:cNvSpPr txBox="1"/>
          <p:nvPr/>
        </p:nvSpPr>
        <p:spPr>
          <a:xfrm>
            <a:off x="9541510" y="5263515"/>
            <a:ext cx="1273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rgbClr val="9D58A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箱子</a:t>
            </a:r>
            <a:endParaRPr lang="zh-CN" altLang="en-US" sz="3200" b="1">
              <a:solidFill>
                <a:srgbClr val="9D58A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20345" y="2521585"/>
            <a:ext cx="208407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800"/>
              <a:t>我们手上都拿着</a:t>
            </a:r>
            <a:r>
              <a:rPr lang="en-US" altLang="zh-CN" sz="2800"/>
              <a:t>________</a:t>
            </a:r>
            <a:r>
              <a:rPr lang="zh-CN" altLang="en-US" sz="2800"/>
              <a:t>。</a:t>
            </a:r>
            <a:endParaRPr lang="zh-CN" altLang="en-US" sz="2800"/>
          </a:p>
        </p:txBody>
      </p:sp>
      <p:sp>
        <p:nvSpPr>
          <p:cNvPr id="23" name="椭圆 22"/>
          <p:cNvSpPr/>
          <p:nvPr/>
        </p:nvSpPr>
        <p:spPr>
          <a:xfrm>
            <a:off x="4338955" y="3616325"/>
            <a:ext cx="655955" cy="72072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3580130" y="4121150"/>
            <a:ext cx="886460" cy="84963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623570" y="3839845"/>
            <a:ext cx="8375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rgbClr val="9D58A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包</a:t>
            </a:r>
            <a:endParaRPr lang="zh-CN" altLang="en-US" sz="3200" b="1">
              <a:solidFill>
                <a:srgbClr val="9D58A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9392285" y="5938520"/>
            <a:ext cx="15728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9D58A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行李箱</a:t>
            </a:r>
            <a:endParaRPr lang="zh-CN" altLang="en-US" sz="2800" b="1">
              <a:solidFill>
                <a:srgbClr val="9D58A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6" grpId="0"/>
      <p:bldP spid="23" grpId="0" animBg="1"/>
      <p:bldP spid="24" grpId="0" animBg="1"/>
      <p:bldP spid="18" grpId="0"/>
      <p:bldP spid="25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 bwMode="auto">
          <a:xfrm>
            <a:off x="927853" y="396195"/>
            <a:ext cx="10312544" cy="84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defTabSz="914400"/>
            <a:r>
              <a:rPr kumimoji="1" lang="zh-CN" altLang="en-US" dirty="0">
                <a:latin typeface="+mj-ea"/>
              </a:rPr>
              <a:t>还 </a:t>
            </a:r>
            <a:r>
              <a:rPr kumimoji="1" lang="en-US" altLang="zh-CN" dirty="0">
                <a:latin typeface="+mj-ea"/>
              </a:rPr>
              <a:t>+ Positive Adjective</a:t>
            </a:r>
            <a:endParaRPr kumimoji="1" lang="en-US" altLang="zh-CN" dirty="0">
              <a:latin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75278" y="261585"/>
            <a:ext cx="1068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rgbClr val="002060"/>
                </a:solidFill>
              </a:rPr>
              <a:t>语法</a:t>
            </a:r>
            <a:endParaRPr kumimoji="1" lang="zh-CN" altLang="en-US" sz="3200" dirty="0">
              <a:solidFill>
                <a:srgbClr val="00206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2060" y="2715895"/>
            <a:ext cx="3043555" cy="20256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615" y="2716530"/>
            <a:ext cx="2533650" cy="202501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62025" y="4935855"/>
            <a:ext cx="5083175" cy="12966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40000"/>
              </a:lnSpc>
            </a:pPr>
            <a:r>
              <a:rPr lang="zh-CN" altLang="en-US" sz="2800"/>
              <a:t>妈妈做的红烧牛肉和家常豆腐还不错。</a:t>
            </a:r>
            <a:endParaRPr lang="zh-CN" altLang="en-US" sz="280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375" y="1737995"/>
            <a:ext cx="4145915" cy="258381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884035" y="5038725"/>
            <a:ext cx="4761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/>
              <a:t>这个厨房还可以，很干净。</a:t>
            </a:r>
            <a:endParaRPr lang="zh-CN" altLang="en-US" sz="28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345" y="1244600"/>
            <a:ext cx="2695575" cy="16954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020695" y="1748790"/>
            <a:ext cx="965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妈妈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 bwMode="auto">
          <a:xfrm>
            <a:off x="927853" y="396195"/>
            <a:ext cx="10312544" cy="84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defTabSz="914400"/>
            <a:r>
              <a:rPr kumimoji="1" lang="zh-CN" altLang="en-US" dirty="0">
                <a:latin typeface="+mj-ea"/>
              </a:rPr>
              <a:t>还 </a:t>
            </a:r>
            <a:r>
              <a:rPr kumimoji="1" lang="en-US" altLang="zh-CN" dirty="0">
                <a:latin typeface="+mj-ea"/>
              </a:rPr>
              <a:t>+ Positive Adjective</a:t>
            </a:r>
            <a:endParaRPr kumimoji="1" lang="en-US" altLang="zh-CN" dirty="0">
              <a:latin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75278" y="261585"/>
            <a:ext cx="1068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rgbClr val="002060"/>
                </a:solidFill>
              </a:rPr>
              <a:t>语法</a:t>
            </a:r>
            <a:endParaRPr kumimoji="1" lang="zh-CN" altLang="en-US" sz="3200" dirty="0">
              <a:solidFill>
                <a:srgbClr val="00206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9315" y="1884045"/>
            <a:ext cx="4547235" cy="27381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59740" y="5094605"/>
            <a:ext cx="53657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/>
              <a:t>这套公寓还可以，带家具。</a:t>
            </a:r>
            <a:endParaRPr lang="zh-CN" altLang="en-US" sz="28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930" y="2045970"/>
            <a:ext cx="4295140" cy="24136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052185" y="5094605"/>
            <a:ext cx="5572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/>
              <a:t>这辆车还不错，能坐得下五个人。</a:t>
            </a:r>
            <a:endParaRPr lang="zh-CN" altLang="en-US" sz="280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0085" y="2658660"/>
            <a:ext cx="1017046" cy="1801112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1035665" y="3752850"/>
            <a:ext cx="8096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kumimoji="1" lang="en-US" altLang="zh-CN" sz="4000" dirty="0"/>
              <a:t>X5</a:t>
            </a:r>
            <a:endParaRPr kumimoji="1" lang="zh-CN" alt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077595" y="897890"/>
            <a:ext cx="46456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4000" b="1" dirty="0">
                <a:latin typeface="+mj-ea"/>
                <a:ea typeface="+mj-ea"/>
              </a:rPr>
              <a:t>对话练习</a:t>
            </a:r>
            <a:r>
              <a:rPr lang="zh-CN" altLang="en-US" sz="40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dirty="0" smtClean="0">
                <a:latin typeface="+mj-ea"/>
                <a:ea typeface="+mj-ea"/>
                <a:sym typeface="+mn-ea"/>
              </a:rPr>
              <a:t>– </a:t>
            </a:r>
            <a:r>
              <a:rPr lang="en-US" altLang="zh-CN" sz="3200" b="1" i="1" dirty="0" err="1">
                <a:latin typeface="Calibri" panose="020F0502020204030204" pitchFamily="34" charset="0"/>
                <a:ea typeface="+mj-ea"/>
                <a:sym typeface="+mn-ea"/>
              </a:rPr>
              <a:t>Pairwork</a:t>
            </a:r>
            <a:r>
              <a:rPr lang="en-US" altLang="zh-CN" sz="2800" b="1" i="1" dirty="0">
                <a:latin typeface="Calibri" panose="020F0502020204030204" pitchFamily="34" charset="0"/>
                <a:ea typeface="+mj-ea"/>
                <a:sym typeface="+mn-ea"/>
              </a:rPr>
              <a:t> </a:t>
            </a:r>
            <a:endParaRPr lang="en-US" altLang="zh-CN" sz="2800" b="1" i="1" dirty="0">
              <a:latin typeface="Calibri" panose="020F0502020204030204" pitchFamily="34" charset="0"/>
              <a:ea typeface="+mj-ea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766" y="2264677"/>
            <a:ext cx="4521200" cy="34417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740575" y="260818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/>
              <a:t>鞋子</a:t>
            </a:r>
            <a:endParaRPr kumimoji="1" lang="zh-CN" alt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6673933" y="6087339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/>
              <a:t>裤子</a:t>
            </a:r>
            <a:endParaRPr kumimoji="1" lang="zh-CN" altLang="en-US" sz="2400" dirty="0"/>
          </a:p>
        </p:txBody>
      </p:sp>
      <p:sp>
        <p:nvSpPr>
          <p:cNvPr id="9" name="文本框 8"/>
          <p:cNvSpPr txBox="1"/>
          <p:nvPr/>
        </p:nvSpPr>
        <p:spPr>
          <a:xfrm>
            <a:off x="6673736" y="2890949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/>
              <a:t>衬衫</a:t>
            </a:r>
            <a:endParaRPr kumimoji="1" lang="zh-CN" altLang="en-US" sz="24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383" y="479535"/>
            <a:ext cx="2315521" cy="22597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094" y="3614179"/>
            <a:ext cx="1435177" cy="228699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2127" y="766102"/>
            <a:ext cx="2595836" cy="168729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6380" y="3507105"/>
            <a:ext cx="2008505" cy="230759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9741107" y="6087339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/>
              <a:t>裙子</a:t>
            </a:r>
            <a:endParaRPr kumimoji="1"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9728" y="320964"/>
            <a:ext cx="10312544" cy="848454"/>
          </a:xfrm>
        </p:spPr>
        <p:txBody>
          <a:bodyPr/>
          <a:lstStyle/>
          <a:p>
            <a:r>
              <a:rPr lang="zh-HK" altLang="en-US" dirty="0">
                <a:latin typeface="+mj-ea"/>
              </a:rPr>
              <a:t>的 </a:t>
            </a:r>
            <a:r>
              <a:rPr lang="en-US" altLang="zh-HK" dirty="0">
                <a:latin typeface="+mj-ea"/>
              </a:rPr>
              <a:t>(de), </a:t>
            </a:r>
            <a:r>
              <a:rPr lang="zh-HK" altLang="en-US" dirty="0">
                <a:latin typeface="+mj-ea"/>
              </a:rPr>
              <a:t>得 </a:t>
            </a:r>
            <a:r>
              <a:rPr lang="en-US" altLang="zh-HK" dirty="0">
                <a:latin typeface="+mj-ea"/>
              </a:rPr>
              <a:t>(de), </a:t>
            </a:r>
            <a:r>
              <a:rPr lang="zh-HK" altLang="en-US" dirty="0">
                <a:latin typeface="+mj-ea"/>
              </a:rPr>
              <a:t>地 </a:t>
            </a:r>
            <a:r>
              <a:rPr lang="en-US" altLang="zh-HK" dirty="0">
                <a:latin typeface="+mj-ea"/>
              </a:rPr>
              <a:t>(de) compared</a:t>
            </a:r>
            <a:endParaRPr kumimoji="1" lang="zh-CN" altLang="en-US" dirty="0">
              <a:latin typeface="+mj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39728" y="270817"/>
            <a:ext cx="1258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rgbClr val="002060"/>
                </a:solidFill>
              </a:rPr>
              <a:t>语法</a:t>
            </a:r>
            <a:endParaRPr kumimoji="1" lang="zh-CN" altLang="en-US" sz="3600" dirty="0">
              <a:solidFill>
                <a:srgbClr val="002060"/>
              </a:solidFill>
            </a:endParaRPr>
          </a:p>
        </p:txBody>
      </p:sp>
      <p:pic>
        <p:nvPicPr>
          <p:cNvPr id="5" name="圖片 11"/>
          <p:cNvPicPr>
            <a:picLocks noChangeAspect="1"/>
          </p:cNvPicPr>
          <p:nvPr/>
        </p:nvPicPr>
        <p:blipFill rotWithShape="1">
          <a:blip r:embed="rId1"/>
          <a:srcRect b="6521"/>
          <a:stretch>
            <a:fillRect/>
          </a:stretch>
        </p:blipFill>
        <p:spPr>
          <a:xfrm>
            <a:off x="8340845" y="4474795"/>
            <a:ext cx="3718225" cy="224241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749347" y="2060318"/>
            <a:ext cx="23391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好看</a:t>
            </a:r>
            <a:r>
              <a:rPr lang="zh-HK" altLang="en-US" sz="3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zh-CN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衣服</a:t>
            </a:r>
            <a:r>
              <a:rPr lang="zh-HK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zh-HK" altLang="en-US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71056" y="2091352"/>
            <a:ext cx="21336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/>
              <a:t>Adj</a:t>
            </a:r>
            <a:r>
              <a:rPr lang="en-US" altLang="zh-CN" sz="2800" dirty="0"/>
              <a:t> + </a:t>
            </a:r>
            <a:r>
              <a:rPr lang="zh-CN" altLang="en-US" sz="2800" dirty="0"/>
              <a:t>的 </a:t>
            </a:r>
            <a:r>
              <a:rPr lang="en-US" altLang="zh-CN" sz="2800" dirty="0"/>
              <a:t>+ N</a:t>
            </a:r>
            <a:endParaRPr lang="zh-HK" altLang="en-US" sz="2800" dirty="0"/>
          </a:p>
        </p:txBody>
      </p:sp>
      <p:sp>
        <p:nvSpPr>
          <p:cNvPr id="8" name="矩形 7"/>
          <p:cNvSpPr/>
          <p:nvPr/>
        </p:nvSpPr>
        <p:spPr>
          <a:xfrm>
            <a:off x="5288855" y="2029158"/>
            <a:ext cx="24707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聪明</a:t>
            </a:r>
            <a:r>
              <a:rPr lang="zh-HK" altLang="en-US" sz="3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zh-CN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学生</a:t>
            </a:r>
            <a:r>
              <a:rPr lang="zh-HK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zh-HK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077465" y="2059732"/>
            <a:ext cx="23391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难吃</a:t>
            </a:r>
            <a:r>
              <a:rPr lang="zh-HK" altLang="en-US" sz="3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zh-CN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食物</a:t>
            </a:r>
            <a:r>
              <a:rPr lang="zh-HK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zh-HK" altLang="en-US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71056" y="3312862"/>
            <a:ext cx="1967344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N + </a:t>
            </a:r>
            <a:r>
              <a:rPr lang="zh-CN" altLang="en-US" sz="2800" dirty="0"/>
              <a:t>的</a:t>
            </a:r>
            <a:r>
              <a:rPr lang="en-US" altLang="zh-CN" sz="2800" dirty="0"/>
              <a:t>+ N</a:t>
            </a:r>
            <a:endParaRPr lang="zh-HK" altLang="en-US" sz="2800" dirty="0"/>
          </a:p>
        </p:txBody>
      </p:sp>
      <p:sp>
        <p:nvSpPr>
          <p:cNvPr id="11" name="矩形 10"/>
          <p:cNvSpPr/>
          <p:nvPr/>
        </p:nvSpPr>
        <p:spPr>
          <a:xfrm>
            <a:off x="2685212" y="3189752"/>
            <a:ext cx="24673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姐姐</a:t>
            </a:r>
            <a:r>
              <a:rPr lang="zh-HK" altLang="en-US" sz="3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zh-CN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学校</a:t>
            </a:r>
            <a:r>
              <a:rPr lang="zh-HK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HK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077465" y="3220867"/>
            <a:ext cx="27494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爸爸</a:t>
            </a:r>
            <a:r>
              <a:rPr lang="zh-HK" altLang="en-US" sz="3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zh-CN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登机牌</a:t>
            </a:r>
            <a:r>
              <a:rPr lang="zh-HK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zh-HK" altLang="en-US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399366" y="3220528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叔叔</a:t>
            </a:r>
            <a:r>
              <a:rPr lang="zh-HK" altLang="en-US" sz="3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zh-CN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车</a:t>
            </a:r>
            <a:endParaRPr lang="zh-HK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71057" y="4623883"/>
            <a:ext cx="1967344" cy="523220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HK" sz="2800" dirty="0"/>
              <a:t>V + </a:t>
            </a:r>
            <a:r>
              <a:rPr lang="zh-CN" altLang="en-US" sz="2800" dirty="0"/>
              <a:t>的 </a:t>
            </a:r>
            <a:r>
              <a:rPr lang="en-US" altLang="zh-CN" sz="2800" dirty="0"/>
              <a:t>+ </a:t>
            </a:r>
            <a:r>
              <a:rPr lang="en-US" altLang="zh-HK" sz="2800" dirty="0"/>
              <a:t>N</a:t>
            </a:r>
            <a:endParaRPr lang="en-US" altLang="zh-HK" sz="2800" dirty="0"/>
          </a:p>
        </p:txBody>
      </p:sp>
      <p:sp>
        <p:nvSpPr>
          <p:cNvPr id="15" name="矩形 14"/>
          <p:cNvSpPr/>
          <p:nvPr/>
        </p:nvSpPr>
        <p:spPr>
          <a:xfrm>
            <a:off x="2700517" y="4581820"/>
            <a:ext cx="23391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刚</a:t>
            </a:r>
            <a:r>
              <a:rPr lang="zh-CN" altLang="en-US" sz="32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去</a:t>
            </a:r>
            <a:r>
              <a:rPr lang="zh-HK" altLang="en-US" sz="3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zh-CN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地方</a:t>
            </a:r>
            <a:r>
              <a:rPr lang="zh-HK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zh-HK" altLang="en-US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566812" y="4593464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弟弟</a:t>
            </a:r>
            <a:r>
              <a:rPr lang="zh-CN" altLang="en-US" sz="32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买</a:t>
            </a:r>
            <a:r>
              <a:rPr lang="zh-HK" altLang="en-US" sz="3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zh-CN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饮料</a:t>
            </a:r>
            <a:endParaRPr lang="zh-HK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685211" y="5464402"/>
            <a:ext cx="41866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老师</a:t>
            </a:r>
            <a:r>
              <a:rPr lang="zh-CN" altLang="en-US" sz="32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给</a:t>
            </a:r>
            <a:r>
              <a:rPr lang="zh-CN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我们</a:t>
            </a:r>
            <a:r>
              <a:rPr lang="zh-HK" altLang="en-US" sz="3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zh-CN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功课</a:t>
            </a:r>
            <a:r>
              <a:rPr lang="zh-HK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HK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文字方塊 1"/>
          <p:cNvSpPr txBox="1"/>
          <p:nvPr/>
        </p:nvSpPr>
        <p:spPr>
          <a:xfrm>
            <a:off x="9562465" y="4949825"/>
            <a:ext cx="23615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</a:rPr>
              <a:t>的 </a:t>
            </a:r>
            <a:r>
              <a:rPr lang="en-US" altLang="zh-CN" sz="3600" dirty="0">
                <a:solidFill>
                  <a:schemeClr val="bg1"/>
                </a:solidFill>
              </a:rPr>
              <a:t>+ </a:t>
            </a:r>
            <a:r>
              <a:rPr lang="en-US" altLang="zh-HK" sz="3600" dirty="0">
                <a:solidFill>
                  <a:schemeClr val="bg1"/>
                </a:solidFill>
              </a:rPr>
              <a:t>NOUN</a:t>
            </a:r>
            <a:endParaRPr lang="zh-HK" altLang="en-US" sz="3600" dirty="0">
              <a:solidFill>
                <a:schemeClr val="bg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58010" y="1076505"/>
            <a:ext cx="10594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UcPeriod"/>
            </a:pPr>
            <a:r>
              <a:rPr lang="zh-HK" altLang="en-US" b="1" dirty="0">
                <a:solidFill>
                  <a:srgbClr val="FF0000"/>
                </a:solidFill>
              </a:rPr>
              <a:t>的 </a:t>
            </a:r>
            <a:r>
              <a:rPr lang="en-US" altLang="zh-HK" b="1" dirty="0">
                <a:solidFill>
                  <a:srgbClr val="FF0000"/>
                </a:solidFill>
              </a:rPr>
              <a:t>(de)</a:t>
            </a:r>
            <a:r>
              <a:rPr lang="en-US" altLang="zh-HK" dirty="0"/>
              <a:t> usually follows an attributive but not an adverbial. </a:t>
            </a:r>
            <a:r>
              <a:rPr lang="en-US" altLang="zh-HK" dirty="0">
                <a:solidFill>
                  <a:srgbClr val="FF0000"/>
                </a:solidFill>
              </a:rPr>
              <a:t>The attributive can be formed by an adjective, a noun, or a verbal phrase.</a:t>
            </a:r>
            <a:endParaRPr lang="en-US" altLang="zh-HK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ldLvl="0" animBg="1"/>
      <p:bldP spid="8" grpId="0"/>
      <p:bldP spid="9" grpId="0"/>
      <p:bldP spid="10" grpId="0" bldLvl="0" animBg="1"/>
      <p:bldP spid="11" grpId="0"/>
      <p:bldP spid="12" grpId="0"/>
      <p:bldP spid="13" grpId="0"/>
      <p:bldP spid="14" grpId="0" bldLvl="0" animBg="1"/>
      <p:bldP spid="15" grpId="0"/>
      <p:bldP spid="16" grpId="0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 descr="图片包含 餐桌, 室内, 美食, 杯子&#10;&#10;描述已自动生成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28" y="291579"/>
            <a:ext cx="2157433" cy="3236150"/>
          </a:xfrm>
        </p:spPr>
      </p:pic>
      <p:pic>
        <p:nvPicPr>
          <p:cNvPr id="7" name="图片 6" descr="图片包含 盘子, 美食, 餐桌, 室内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509" y="661393"/>
            <a:ext cx="3986199" cy="2487388"/>
          </a:xfrm>
          <a:prstGeom prst="rect">
            <a:avLst/>
          </a:prstGeom>
        </p:spPr>
      </p:pic>
      <p:pic>
        <p:nvPicPr>
          <p:cNvPr id="9" name="图片 8" descr="图片包含 美食, 餐桌, 室内, 碗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492" y="661393"/>
            <a:ext cx="3723221" cy="2497282"/>
          </a:xfrm>
          <a:prstGeom prst="rect">
            <a:avLst/>
          </a:prstGeom>
        </p:spPr>
      </p:pic>
      <p:pic>
        <p:nvPicPr>
          <p:cNvPr id="11" name="图片 10" descr="图片包含 草, 户外, 天空, 人员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09" y="3616634"/>
            <a:ext cx="3986199" cy="2949787"/>
          </a:xfrm>
          <a:prstGeom prst="rect">
            <a:avLst/>
          </a:prstGeom>
        </p:spPr>
      </p:pic>
      <p:pic>
        <p:nvPicPr>
          <p:cNvPr id="13" name="图片 12" descr="图片包含 人员, 地板, 站立, 室内&#10;&#10;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103" y="3529167"/>
            <a:ext cx="3175000" cy="3175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68328" y="197264"/>
            <a:ext cx="10312544" cy="848454"/>
          </a:xfrm>
        </p:spPr>
        <p:txBody>
          <a:bodyPr/>
          <a:lstStyle/>
          <a:p>
            <a:r>
              <a:rPr lang="zh-HK" altLang="en-US" dirty="0">
                <a:latin typeface="+mj-ea"/>
              </a:rPr>
              <a:t>的 </a:t>
            </a:r>
            <a:r>
              <a:rPr lang="en-US" altLang="zh-HK" dirty="0">
                <a:latin typeface="+mj-ea"/>
              </a:rPr>
              <a:t>(de), </a:t>
            </a:r>
            <a:r>
              <a:rPr lang="zh-HK" altLang="en-US" dirty="0">
                <a:latin typeface="+mj-ea"/>
              </a:rPr>
              <a:t>得 </a:t>
            </a:r>
            <a:r>
              <a:rPr lang="en-US" altLang="zh-HK" dirty="0">
                <a:latin typeface="+mj-ea"/>
              </a:rPr>
              <a:t>(de), </a:t>
            </a:r>
            <a:r>
              <a:rPr lang="zh-HK" altLang="en-US" dirty="0">
                <a:latin typeface="+mj-ea"/>
              </a:rPr>
              <a:t>地 </a:t>
            </a:r>
            <a:r>
              <a:rPr lang="en-US" altLang="zh-HK" dirty="0">
                <a:latin typeface="+mj-ea"/>
              </a:rPr>
              <a:t>(de) compared</a:t>
            </a:r>
            <a:endParaRPr kumimoji="1" lang="zh-CN" altLang="en-US" dirty="0">
              <a:latin typeface="+mj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39728" y="270817"/>
            <a:ext cx="1258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rgbClr val="002060"/>
                </a:solidFill>
              </a:rPr>
              <a:t>语法</a:t>
            </a:r>
            <a:endParaRPr kumimoji="1" lang="zh-CN" altLang="en-US" sz="3600" dirty="0">
              <a:solidFill>
                <a:srgbClr val="00206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939728" y="2799916"/>
            <a:ext cx="48077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 </a:t>
            </a:r>
            <a:r>
              <a:rPr lang="zh-CN" altLang="en-US" sz="3200" dirty="0"/>
              <a:t>布尔诺的冷 </a:t>
            </a:r>
            <a:r>
              <a:rPr lang="en-US" altLang="zh-CN" sz="3200" dirty="0"/>
              <a:t>[</a:t>
            </a:r>
            <a:r>
              <a:rPr lang="zh-CN" altLang="en-US" sz="3200" dirty="0"/>
              <a:t>是有名的</a:t>
            </a:r>
            <a:r>
              <a:rPr lang="en-US" altLang="zh-CN" sz="3200" dirty="0"/>
              <a:t>]</a:t>
            </a:r>
            <a:r>
              <a:rPr lang="zh-CN" altLang="en-US" sz="3200" dirty="0"/>
              <a:t>。 </a:t>
            </a:r>
            <a:endParaRPr lang="zh-HK" altLang="en-US" dirty="0"/>
          </a:p>
        </p:txBody>
      </p:sp>
      <p:sp>
        <p:nvSpPr>
          <p:cNvPr id="6" name="矩形 5"/>
          <p:cNvSpPr/>
          <p:nvPr/>
        </p:nvSpPr>
        <p:spPr>
          <a:xfrm>
            <a:off x="1041327" y="5640218"/>
            <a:ext cx="42691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 </a:t>
            </a:r>
            <a:r>
              <a:rPr lang="zh-CN" altLang="en-US" sz="3200" dirty="0"/>
              <a:t>她的事情</a:t>
            </a:r>
            <a:r>
              <a:rPr lang="en-US" altLang="zh-CN" sz="3200" dirty="0"/>
              <a:t>[</a:t>
            </a:r>
            <a:r>
              <a:rPr lang="zh-CN" altLang="en-US" sz="3200" dirty="0"/>
              <a:t>我才知道</a:t>
            </a:r>
            <a:r>
              <a:rPr lang="en-US" altLang="zh-CN" sz="3200" dirty="0"/>
              <a:t>]</a:t>
            </a:r>
            <a:r>
              <a:rPr lang="zh-CN" altLang="en-US" sz="3200" dirty="0"/>
              <a:t>。</a:t>
            </a:r>
            <a:r>
              <a:rPr lang="zh-CN" altLang="en-US" dirty="0"/>
              <a:t> </a:t>
            </a:r>
            <a:endParaRPr lang="zh-HK" altLang="en-US" dirty="0"/>
          </a:p>
        </p:txBody>
      </p:sp>
      <p:sp>
        <p:nvSpPr>
          <p:cNvPr id="7" name="矩形 6"/>
          <p:cNvSpPr/>
          <p:nvPr/>
        </p:nvSpPr>
        <p:spPr>
          <a:xfrm>
            <a:off x="6207510" y="2794320"/>
            <a:ext cx="43332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/>
              <a:t>台湾的热 </a:t>
            </a:r>
            <a:r>
              <a:rPr lang="en-US" altLang="zh-CN" sz="3200" dirty="0"/>
              <a:t>[</a:t>
            </a:r>
            <a:r>
              <a:rPr lang="zh-CN" altLang="en-US" sz="3200" dirty="0"/>
              <a:t>是有名的</a:t>
            </a:r>
            <a:r>
              <a:rPr lang="en-US" altLang="zh-CN" sz="3200" dirty="0"/>
              <a:t>]</a:t>
            </a:r>
            <a:r>
              <a:rPr lang="zh-CN" altLang="en-US" sz="3200" dirty="0"/>
              <a:t>。 </a:t>
            </a:r>
            <a:endParaRPr lang="zh-HK" altLang="en-US" sz="3200" dirty="0"/>
          </a:p>
        </p:txBody>
      </p:sp>
      <p:sp>
        <p:nvSpPr>
          <p:cNvPr id="8" name="矩形 7"/>
          <p:cNvSpPr/>
          <p:nvPr/>
        </p:nvSpPr>
        <p:spPr>
          <a:xfrm>
            <a:off x="6281401" y="5640217"/>
            <a:ext cx="38827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 </a:t>
            </a:r>
            <a:r>
              <a:rPr lang="zh-CN" altLang="en-US" sz="3200" dirty="0"/>
              <a:t>他的病</a:t>
            </a:r>
            <a:r>
              <a:rPr lang="en-US" altLang="zh-CN" sz="3200" dirty="0"/>
              <a:t>[</a:t>
            </a:r>
            <a:r>
              <a:rPr lang="zh-CN" altLang="en-US" sz="3200" dirty="0"/>
              <a:t>我才听说</a:t>
            </a:r>
            <a:r>
              <a:rPr lang="en-US" altLang="zh-CN" sz="3200" dirty="0"/>
              <a:t>]</a:t>
            </a:r>
            <a:r>
              <a:rPr lang="zh-CN" altLang="en-US" sz="3200" dirty="0"/>
              <a:t>。 </a:t>
            </a:r>
            <a:endParaRPr lang="zh-HK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1511471" y="3353914"/>
            <a:ext cx="1486219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HK" sz="2800" dirty="0"/>
              <a:t>Subject</a:t>
            </a:r>
            <a:endParaRPr lang="zh-HK" altLang="en-US" sz="28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470100" y="3353939"/>
            <a:ext cx="1486219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HK" sz="2800" dirty="0"/>
              <a:t>Subject</a:t>
            </a:r>
            <a:endParaRPr lang="zh-HK" altLang="en-US" sz="2800" dirty="0"/>
          </a:p>
        </p:txBody>
      </p:sp>
      <p:pic>
        <p:nvPicPr>
          <p:cNvPr id="11" name="Picture 2" descr="ãå¬å¤©å¸å°è¯ºãçåçæå°çµæ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854" y="1056195"/>
            <a:ext cx="2619375" cy="1743076"/>
          </a:xfrm>
          <a:prstGeom prst="rect">
            <a:avLst/>
          </a:prstGeom>
          <a:noFill/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641" y="954595"/>
            <a:ext cx="2466975" cy="1799679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344" y="4077189"/>
            <a:ext cx="1040125" cy="1563029"/>
          </a:xfrm>
          <a:prstGeom prst="rect">
            <a:avLst/>
          </a:prstGeom>
        </p:spPr>
      </p:pic>
      <p:pic>
        <p:nvPicPr>
          <p:cNvPr id="14" name="圖片 14"/>
          <p:cNvPicPr>
            <a:picLocks noChangeAspect="1"/>
          </p:cNvPicPr>
          <p:nvPr/>
        </p:nvPicPr>
        <p:blipFill rotWithShape="1">
          <a:blip r:embed="rId4"/>
          <a:srcRect r="37394"/>
          <a:stretch>
            <a:fillRect/>
          </a:stretch>
        </p:blipFill>
        <p:spPr>
          <a:xfrm>
            <a:off x="7956319" y="3951920"/>
            <a:ext cx="1788968" cy="1600200"/>
          </a:xfrm>
          <a:prstGeom prst="rect">
            <a:avLst/>
          </a:prstGeom>
        </p:spPr>
      </p:pic>
      <p:sp>
        <p:nvSpPr>
          <p:cNvPr id="15" name="文字方塊 15"/>
          <p:cNvSpPr txBox="1"/>
          <p:nvPr/>
        </p:nvSpPr>
        <p:spPr>
          <a:xfrm>
            <a:off x="1236866" y="6224992"/>
            <a:ext cx="1209964" cy="523220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object</a:t>
            </a:r>
            <a:endParaRPr lang="zh-HK" altLang="en-US" sz="2800" dirty="0"/>
          </a:p>
        </p:txBody>
      </p:sp>
      <p:sp>
        <p:nvSpPr>
          <p:cNvPr id="16" name="文字方塊 17"/>
          <p:cNvSpPr txBox="1"/>
          <p:nvPr/>
        </p:nvSpPr>
        <p:spPr>
          <a:xfrm>
            <a:off x="6535659" y="6215250"/>
            <a:ext cx="1209964" cy="523220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object</a:t>
            </a:r>
            <a:endParaRPr lang="zh-HK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bldLvl="0" animBg="1"/>
      <p:bldP spid="10" grpId="0" bldLvl="0" animBg="1"/>
      <p:bldP spid="15" grpId="0" bldLvl="0" animBg="1"/>
      <p:bldP spid="16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9728" y="219364"/>
            <a:ext cx="10312544" cy="848454"/>
          </a:xfrm>
        </p:spPr>
        <p:txBody>
          <a:bodyPr/>
          <a:lstStyle/>
          <a:p>
            <a:r>
              <a:rPr lang="zh-HK" altLang="en-US" dirty="0">
                <a:latin typeface="+mj-ea"/>
              </a:rPr>
              <a:t>的 </a:t>
            </a:r>
            <a:r>
              <a:rPr lang="en-US" altLang="zh-HK" dirty="0">
                <a:latin typeface="+mj-ea"/>
              </a:rPr>
              <a:t>(de), </a:t>
            </a:r>
            <a:r>
              <a:rPr lang="zh-HK" altLang="en-US" dirty="0">
                <a:latin typeface="+mj-ea"/>
              </a:rPr>
              <a:t>得 </a:t>
            </a:r>
            <a:r>
              <a:rPr lang="en-US" altLang="zh-HK" dirty="0">
                <a:latin typeface="+mj-ea"/>
              </a:rPr>
              <a:t>(de), </a:t>
            </a:r>
            <a:r>
              <a:rPr lang="zh-HK" altLang="en-US" dirty="0">
                <a:latin typeface="+mj-ea"/>
              </a:rPr>
              <a:t>地 </a:t>
            </a:r>
            <a:r>
              <a:rPr lang="en-US" altLang="zh-HK" dirty="0">
                <a:latin typeface="+mj-ea"/>
              </a:rPr>
              <a:t>(de) compared</a:t>
            </a:r>
            <a:endParaRPr kumimoji="1" lang="zh-CN" altLang="en-US" dirty="0">
              <a:latin typeface="+mj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39728" y="270817"/>
            <a:ext cx="1258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rgbClr val="002060"/>
                </a:solidFill>
              </a:rPr>
              <a:t>语法</a:t>
            </a:r>
            <a:endParaRPr kumimoji="1" lang="zh-CN" altLang="en-US" sz="3600" dirty="0">
              <a:solidFill>
                <a:srgbClr val="00206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711199" y="1009318"/>
            <a:ext cx="107234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B</a:t>
            </a:r>
            <a:r>
              <a:rPr lang="en-US" altLang="zh-HK" dirty="0"/>
              <a:t>. </a:t>
            </a:r>
            <a:r>
              <a:rPr lang="zh-HK" altLang="en-US" b="1" dirty="0">
                <a:solidFill>
                  <a:srgbClr val="00B050"/>
                </a:solidFill>
              </a:rPr>
              <a:t>地 </a:t>
            </a:r>
            <a:r>
              <a:rPr lang="en-US" altLang="zh-HK" b="1" dirty="0">
                <a:solidFill>
                  <a:srgbClr val="00B050"/>
                </a:solidFill>
              </a:rPr>
              <a:t>(de) </a:t>
            </a:r>
            <a:r>
              <a:rPr lang="en-US" altLang="zh-HK" dirty="0"/>
              <a:t>links an adverb or adverbial to a following verb. </a:t>
            </a:r>
            <a:r>
              <a:rPr lang="en-US" altLang="zh-HK" dirty="0">
                <a:solidFill>
                  <a:srgbClr val="00B050"/>
                </a:solidFill>
              </a:rPr>
              <a:t>An adjective, an adverb, or a set phrase can serve as an adverbial if followed by </a:t>
            </a:r>
            <a:r>
              <a:rPr lang="zh-HK" altLang="en-US" dirty="0">
                <a:solidFill>
                  <a:srgbClr val="00B050"/>
                </a:solidFill>
              </a:rPr>
              <a:t>地 </a:t>
            </a:r>
            <a:r>
              <a:rPr lang="en-US" altLang="zh-HK" dirty="0">
                <a:solidFill>
                  <a:srgbClr val="00B050"/>
                </a:solidFill>
              </a:rPr>
              <a:t>(de). </a:t>
            </a:r>
            <a:endParaRPr lang="zh-HK" altLang="en-US" dirty="0">
              <a:solidFill>
                <a:srgbClr val="00B05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706744" y="2066788"/>
            <a:ext cx="25571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3600" dirty="0"/>
              <a:t>慢慢儿</a:t>
            </a:r>
            <a:r>
              <a:rPr lang="zh-HK" altLang="en-US" sz="3600" b="1" dirty="0">
                <a:solidFill>
                  <a:srgbClr val="00B050"/>
                </a:solidFill>
              </a:rPr>
              <a:t>地</a:t>
            </a:r>
            <a:r>
              <a:rPr lang="zh-HK" altLang="en-US" sz="3600" dirty="0"/>
              <a:t>吃</a:t>
            </a:r>
            <a:r>
              <a:rPr lang="zh-HK" altLang="en-US" dirty="0"/>
              <a:t> </a:t>
            </a:r>
            <a:endParaRPr lang="zh-HK" altLang="en-US" dirty="0"/>
          </a:p>
        </p:txBody>
      </p:sp>
      <p:sp>
        <p:nvSpPr>
          <p:cNvPr id="7" name="矩形 6"/>
          <p:cNvSpPr/>
          <p:nvPr/>
        </p:nvSpPr>
        <p:spPr>
          <a:xfrm>
            <a:off x="5559468" y="2065304"/>
            <a:ext cx="26068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3600" dirty="0"/>
              <a:t>很高兴</a:t>
            </a:r>
            <a:r>
              <a:rPr lang="zh-HK" altLang="en-US" sz="3600" b="1" dirty="0">
                <a:solidFill>
                  <a:srgbClr val="00B050"/>
                </a:solidFill>
              </a:rPr>
              <a:t>地</a:t>
            </a:r>
            <a:r>
              <a:rPr lang="zh-HK" altLang="en-US" sz="3600" dirty="0"/>
              <a:t>说</a:t>
            </a:r>
            <a:r>
              <a:rPr lang="zh-HK" altLang="en-US" sz="3200" dirty="0"/>
              <a:t> </a:t>
            </a:r>
            <a:endParaRPr lang="zh-HK" altLang="en-US" sz="3200" dirty="0"/>
          </a:p>
        </p:txBody>
      </p:sp>
      <p:sp>
        <p:nvSpPr>
          <p:cNvPr id="8" name="矩形 7"/>
          <p:cNvSpPr/>
          <p:nvPr/>
        </p:nvSpPr>
        <p:spPr>
          <a:xfrm>
            <a:off x="2706744" y="3378570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3600" dirty="0"/>
              <a:t>一直</a:t>
            </a:r>
            <a:r>
              <a:rPr lang="zh-HK" altLang="en-US" sz="3600" b="1" dirty="0">
                <a:solidFill>
                  <a:srgbClr val="00B050"/>
                </a:solidFill>
              </a:rPr>
              <a:t>地</a:t>
            </a:r>
            <a:r>
              <a:rPr lang="zh-HK" altLang="en-US" sz="3600" dirty="0"/>
              <a:t>走</a:t>
            </a:r>
            <a:endParaRPr lang="zh-HK" altLang="en-US" dirty="0"/>
          </a:p>
        </p:txBody>
      </p:sp>
      <p:sp>
        <p:nvSpPr>
          <p:cNvPr id="9" name="矩形 8"/>
          <p:cNvSpPr/>
          <p:nvPr/>
        </p:nvSpPr>
        <p:spPr>
          <a:xfrm>
            <a:off x="2748116" y="4690352"/>
            <a:ext cx="30828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3600" dirty="0"/>
              <a:t>好好儿</a:t>
            </a:r>
            <a:r>
              <a:rPr lang="zh-HK" altLang="en-US" sz="3600" b="1" dirty="0">
                <a:solidFill>
                  <a:srgbClr val="00B050"/>
                </a:solidFill>
              </a:rPr>
              <a:t>地</a:t>
            </a:r>
            <a:r>
              <a:rPr lang="zh-HK" altLang="en-US" sz="3600" dirty="0"/>
              <a:t>玩儿 </a:t>
            </a:r>
            <a:endParaRPr lang="zh-HK" altLang="en-US" sz="3600" dirty="0"/>
          </a:p>
        </p:txBody>
      </p:sp>
      <p:sp>
        <p:nvSpPr>
          <p:cNvPr id="10" name="文字方塊 7"/>
          <p:cNvSpPr txBox="1"/>
          <p:nvPr/>
        </p:nvSpPr>
        <p:spPr>
          <a:xfrm>
            <a:off x="400022" y="2114160"/>
            <a:ext cx="21336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/>
              <a:t>Adj</a:t>
            </a:r>
            <a:r>
              <a:rPr lang="en-US" altLang="zh-CN" sz="2800" dirty="0"/>
              <a:t> + </a:t>
            </a:r>
            <a:r>
              <a:rPr lang="zh-CN" altLang="en-US" sz="2800" dirty="0"/>
              <a:t>地 </a:t>
            </a:r>
            <a:r>
              <a:rPr lang="en-US" altLang="zh-CN" sz="2800" dirty="0"/>
              <a:t>+ V</a:t>
            </a:r>
            <a:endParaRPr lang="zh-HK" altLang="en-US" sz="2800" dirty="0"/>
          </a:p>
        </p:txBody>
      </p:sp>
      <p:sp>
        <p:nvSpPr>
          <p:cNvPr id="11" name="文字方塊 8"/>
          <p:cNvSpPr txBox="1"/>
          <p:nvPr/>
        </p:nvSpPr>
        <p:spPr>
          <a:xfrm>
            <a:off x="400022" y="3378570"/>
            <a:ext cx="2241578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/>
              <a:t>Adv</a:t>
            </a:r>
            <a:r>
              <a:rPr lang="en-US" altLang="zh-CN" sz="2800" dirty="0"/>
              <a:t> + </a:t>
            </a:r>
            <a:r>
              <a:rPr lang="zh-CN" altLang="en-US" sz="2800" dirty="0"/>
              <a:t>地 </a:t>
            </a:r>
            <a:r>
              <a:rPr lang="en-US" altLang="zh-CN" sz="2800" dirty="0"/>
              <a:t>+ V</a:t>
            </a:r>
            <a:endParaRPr lang="zh-HK" altLang="en-US" sz="2800" dirty="0"/>
          </a:p>
        </p:txBody>
      </p:sp>
      <p:sp>
        <p:nvSpPr>
          <p:cNvPr id="12" name="文字方塊 9"/>
          <p:cNvSpPr txBox="1"/>
          <p:nvPr/>
        </p:nvSpPr>
        <p:spPr>
          <a:xfrm>
            <a:off x="400022" y="4666872"/>
            <a:ext cx="2241578" cy="830997"/>
          </a:xfrm>
          <a:prstGeom prst="rect">
            <a:avLst/>
          </a:prstGeom>
          <a:solidFill>
            <a:srgbClr val="F5DCA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Set phrase</a:t>
            </a:r>
            <a:endParaRPr lang="en-US" altLang="zh-CN" sz="2400" dirty="0"/>
          </a:p>
          <a:p>
            <a:pPr algn="ctr"/>
            <a:r>
              <a:rPr lang="en-US" altLang="zh-CN" sz="2400" dirty="0"/>
              <a:t>+ </a:t>
            </a:r>
            <a:r>
              <a:rPr lang="zh-CN" altLang="en-US" sz="2400" dirty="0"/>
              <a:t>地 </a:t>
            </a:r>
            <a:r>
              <a:rPr lang="en-US" altLang="zh-CN" sz="2400" dirty="0"/>
              <a:t>+ V</a:t>
            </a:r>
            <a:endParaRPr lang="zh-HK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8513321" y="2053452"/>
            <a:ext cx="247078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舒服</a:t>
            </a:r>
            <a:r>
              <a:rPr lang="zh-HK" altLang="en-US" sz="3600" b="1" dirty="0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地</a:t>
            </a:r>
            <a:r>
              <a:rPr lang="zh-CN" altLang="en-US" sz="3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睡觉</a:t>
            </a:r>
            <a:r>
              <a:rPr lang="zh-HK" altLang="en-US" sz="3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HK" altLang="en-US" sz="32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4" name="圖片 11"/>
          <p:cNvPicPr>
            <a:picLocks noChangeAspect="1"/>
          </p:cNvPicPr>
          <p:nvPr/>
        </p:nvPicPr>
        <p:blipFill rotWithShape="1">
          <a:blip r:embed="rId1"/>
          <a:srcRect b="6521"/>
          <a:stretch>
            <a:fillRect/>
          </a:stretch>
        </p:blipFill>
        <p:spPr>
          <a:xfrm>
            <a:off x="8442445" y="4601795"/>
            <a:ext cx="3718225" cy="2242416"/>
          </a:xfrm>
          <a:prstGeom prst="rect">
            <a:avLst/>
          </a:prstGeom>
        </p:spPr>
      </p:pic>
      <p:sp>
        <p:nvSpPr>
          <p:cNvPr id="15" name="文字方塊 12"/>
          <p:cNvSpPr txBox="1"/>
          <p:nvPr/>
        </p:nvSpPr>
        <p:spPr>
          <a:xfrm>
            <a:off x="9664100" y="4949672"/>
            <a:ext cx="2496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</a:rPr>
              <a:t>地 </a:t>
            </a:r>
            <a:r>
              <a:rPr lang="en-US" altLang="zh-CN" sz="3600" dirty="0">
                <a:solidFill>
                  <a:schemeClr val="bg1"/>
                </a:solidFill>
              </a:rPr>
              <a:t>+ VERB</a:t>
            </a:r>
            <a:endParaRPr lang="zh-HK" altLang="en-US" sz="3600" dirty="0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559468" y="3364386"/>
            <a:ext cx="281940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一直</a:t>
            </a:r>
            <a:r>
              <a:rPr lang="zh-HK" altLang="en-US" sz="3600" b="1" dirty="0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地</a:t>
            </a:r>
            <a:r>
              <a:rPr lang="en-US" altLang="zh-HK" sz="3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..?</a:t>
            </a:r>
            <a:r>
              <a:rPr lang="zh-HK" altLang="en-US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HK" altLang="en-US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937527" y="4690352"/>
            <a:ext cx="34547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HK" altLang="en-US" sz="3600" dirty="0"/>
              <a:t>好好儿</a:t>
            </a:r>
            <a:r>
              <a:rPr lang="zh-HK" altLang="en-US" sz="3600" b="1" dirty="0">
                <a:solidFill>
                  <a:srgbClr val="00B050"/>
                </a:solidFill>
              </a:rPr>
              <a:t>地</a:t>
            </a:r>
            <a:r>
              <a:rPr lang="en-US" altLang="zh-HK" sz="3600" dirty="0"/>
              <a:t>…?</a:t>
            </a:r>
            <a:r>
              <a:rPr lang="zh-HK" altLang="en-US" sz="3600" dirty="0"/>
              <a:t> </a:t>
            </a:r>
            <a:endParaRPr lang="zh-HK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bldLvl="0" animBg="1"/>
      <p:bldP spid="11" grpId="0" bldLvl="0" animBg="1"/>
      <p:bldP spid="12" grpId="0" bldLvl="0" animBg="1"/>
      <p:bldP spid="13" grpId="0"/>
      <p:bldP spid="15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 descr="图片包含 人员, 户外, 年轻, 掌握&#10;&#10;描述已自动生成">
            <a:hlinkClick r:id="rId1"/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11" y="1163703"/>
            <a:ext cx="3019553" cy="4529330"/>
          </a:xfrm>
        </p:spPr>
      </p:pic>
      <p:pic>
        <p:nvPicPr>
          <p:cNvPr id="8" name="图片 7" descr="图片包含 人员, 妇女, 建筑物, 室内&#10;&#10;描述已自动生成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960" y="1752380"/>
            <a:ext cx="5019820" cy="335324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9728" y="359064"/>
            <a:ext cx="10312544" cy="848454"/>
          </a:xfrm>
        </p:spPr>
        <p:txBody>
          <a:bodyPr/>
          <a:lstStyle/>
          <a:p>
            <a:r>
              <a:rPr lang="zh-HK" altLang="en-US" dirty="0">
                <a:latin typeface="+mj-ea"/>
              </a:rPr>
              <a:t>的 </a:t>
            </a:r>
            <a:r>
              <a:rPr lang="en-US" altLang="zh-HK" dirty="0">
                <a:latin typeface="+mj-ea"/>
              </a:rPr>
              <a:t>(de), </a:t>
            </a:r>
            <a:r>
              <a:rPr lang="zh-HK" altLang="en-US" dirty="0">
                <a:latin typeface="+mj-ea"/>
              </a:rPr>
              <a:t>得 </a:t>
            </a:r>
            <a:r>
              <a:rPr lang="en-US" altLang="zh-HK" dirty="0">
                <a:latin typeface="+mj-ea"/>
              </a:rPr>
              <a:t>(de), </a:t>
            </a:r>
            <a:r>
              <a:rPr lang="zh-HK" altLang="en-US" dirty="0">
                <a:latin typeface="+mj-ea"/>
              </a:rPr>
              <a:t>地 </a:t>
            </a:r>
            <a:r>
              <a:rPr lang="en-US" altLang="zh-HK" dirty="0">
                <a:latin typeface="+mj-ea"/>
              </a:rPr>
              <a:t>(de) compared</a:t>
            </a:r>
            <a:endParaRPr kumimoji="1" lang="zh-CN" altLang="en-US" dirty="0">
              <a:latin typeface="+mj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39728" y="270817"/>
            <a:ext cx="1258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rgbClr val="002060"/>
                </a:solidFill>
              </a:rPr>
              <a:t>语法</a:t>
            </a:r>
            <a:endParaRPr kumimoji="1" lang="zh-CN" altLang="en-US" sz="3600" dirty="0">
              <a:solidFill>
                <a:srgbClr val="00206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665017" y="1196308"/>
            <a:ext cx="107418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C</a:t>
            </a:r>
            <a:r>
              <a:rPr lang="en-US" altLang="zh-HK" dirty="0"/>
              <a:t>. </a:t>
            </a:r>
            <a:r>
              <a:rPr lang="zh-HK" altLang="en-US" b="1" dirty="0">
                <a:solidFill>
                  <a:srgbClr val="0070C0"/>
                </a:solidFill>
              </a:rPr>
              <a:t>得</a:t>
            </a:r>
            <a:r>
              <a:rPr lang="zh-HK" altLang="en-US" dirty="0"/>
              <a:t> </a:t>
            </a:r>
            <a:r>
              <a:rPr lang="en-US" altLang="zh-HK" dirty="0"/>
              <a:t>is used after a verb or an adjective to connect it with a </a:t>
            </a:r>
            <a:r>
              <a:rPr lang="en-US" altLang="zh-HK" dirty="0">
                <a:solidFill>
                  <a:srgbClr val="0070C0"/>
                </a:solidFill>
              </a:rPr>
              <a:t>descriptive complement or a complement of degree.</a:t>
            </a:r>
            <a:endParaRPr lang="zh-HK" altLang="en-US" dirty="0">
              <a:solidFill>
                <a:srgbClr val="0070C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864797" y="2410967"/>
            <a:ext cx="21226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+mj-ea"/>
                <a:ea typeface="+mj-ea"/>
              </a:rPr>
              <a:t>走</a:t>
            </a:r>
            <a:r>
              <a:rPr lang="zh-HK" altLang="en-US" sz="3600" b="1" dirty="0">
                <a:solidFill>
                  <a:srgbClr val="0070C0"/>
                </a:solidFill>
                <a:latin typeface="+mj-ea"/>
                <a:ea typeface="+mj-ea"/>
              </a:rPr>
              <a:t>得</a:t>
            </a:r>
            <a:r>
              <a:rPr lang="zh-HK" altLang="en-US" sz="3600" dirty="0">
                <a:latin typeface="+mj-ea"/>
                <a:ea typeface="+mj-ea"/>
              </a:rPr>
              <a:t>很</a:t>
            </a:r>
            <a:r>
              <a:rPr lang="zh-CN" altLang="en-US" sz="3600" dirty="0">
                <a:latin typeface="+mj-ea"/>
                <a:ea typeface="+mj-ea"/>
              </a:rPr>
              <a:t>快</a:t>
            </a:r>
            <a:r>
              <a:rPr lang="zh-HK" altLang="en-US" dirty="0">
                <a:latin typeface="+mj-ea"/>
                <a:ea typeface="+mj-ea"/>
              </a:rPr>
              <a:t> </a:t>
            </a:r>
            <a:endParaRPr lang="zh-HK" altLang="en-US" dirty="0">
              <a:latin typeface="+mj-ea"/>
              <a:ea typeface="+mj-ea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92619" y="2482273"/>
            <a:ext cx="2238145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V + </a:t>
            </a:r>
            <a:r>
              <a:rPr lang="zh-CN" altLang="en-US" sz="2800" dirty="0"/>
              <a:t>得 </a:t>
            </a:r>
            <a:r>
              <a:rPr lang="en-US" altLang="zh-CN" sz="2800" dirty="0"/>
              <a:t>+ </a:t>
            </a:r>
            <a:r>
              <a:rPr lang="en-US" altLang="zh-CN" sz="2800" dirty="0" err="1"/>
              <a:t>Adj</a:t>
            </a:r>
            <a:endParaRPr lang="zh-HK" altLang="en-US" sz="2800" dirty="0"/>
          </a:p>
        </p:txBody>
      </p:sp>
      <p:sp>
        <p:nvSpPr>
          <p:cNvPr id="8" name="矩形 7"/>
          <p:cNvSpPr/>
          <p:nvPr/>
        </p:nvSpPr>
        <p:spPr>
          <a:xfrm>
            <a:off x="5534789" y="2420203"/>
            <a:ext cx="30828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+mj-ea"/>
                <a:ea typeface="+mj-ea"/>
              </a:rPr>
              <a:t>考试考</a:t>
            </a:r>
            <a:r>
              <a:rPr lang="zh-HK" altLang="en-US" sz="3600" b="1" dirty="0">
                <a:solidFill>
                  <a:srgbClr val="0070C0"/>
                </a:solidFill>
                <a:latin typeface="+mj-ea"/>
                <a:ea typeface="+mj-ea"/>
              </a:rPr>
              <a:t>得</a:t>
            </a:r>
            <a:r>
              <a:rPr lang="zh-HK" altLang="en-US" sz="3600" dirty="0">
                <a:latin typeface="+mj-ea"/>
                <a:ea typeface="+mj-ea"/>
              </a:rPr>
              <a:t>很好 </a:t>
            </a:r>
            <a:endParaRPr lang="zh-HK" altLang="en-US" sz="3600" dirty="0">
              <a:latin typeface="+mj-ea"/>
              <a:ea typeface="+mj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864796" y="3554573"/>
            <a:ext cx="30828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高兴</a:t>
            </a:r>
            <a:r>
              <a:rPr lang="zh-HK" altLang="en-US" sz="3600" b="1" dirty="0">
                <a:solidFill>
                  <a:srgbClr val="0070C0"/>
                </a:solidFill>
              </a:rPr>
              <a:t>得</a:t>
            </a:r>
            <a:r>
              <a:rPr lang="zh-HK" altLang="en-US" sz="3600" dirty="0"/>
              <a:t>跳起來 </a:t>
            </a:r>
            <a:endParaRPr lang="zh-HK" altLang="en-US" sz="3600" dirty="0"/>
          </a:p>
        </p:txBody>
      </p:sp>
      <p:sp>
        <p:nvSpPr>
          <p:cNvPr id="11" name="文字方塊 11"/>
          <p:cNvSpPr txBox="1"/>
          <p:nvPr/>
        </p:nvSpPr>
        <p:spPr>
          <a:xfrm>
            <a:off x="260293" y="3616129"/>
            <a:ext cx="2302796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 err="1"/>
              <a:t>Adj</a:t>
            </a:r>
            <a:r>
              <a:rPr lang="en-US" altLang="zh-CN" sz="2800" dirty="0"/>
              <a:t> +</a:t>
            </a:r>
            <a:r>
              <a:rPr lang="zh-CN" altLang="en-US" sz="2800" dirty="0"/>
              <a:t>得 </a:t>
            </a:r>
            <a:r>
              <a:rPr lang="en-US" altLang="zh-CN" sz="2800" dirty="0"/>
              <a:t>+</a:t>
            </a:r>
            <a:r>
              <a:rPr lang="zh-HK" altLang="en-US" sz="2800" dirty="0"/>
              <a:t> </a:t>
            </a:r>
            <a:r>
              <a:rPr lang="en-US" altLang="zh-CN" sz="2800" dirty="0"/>
              <a:t>V</a:t>
            </a:r>
            <a:endParaRPr lang="zh-HK" altLang="en-US" sz="2800" dirty="0"/>
          </a:p>
        </p:txBody>
      </p:sp>
      <p:sp>
        <p:nvSpPr>
          <p:cNvPr id="12" name="矩形 11"/>
          <p:cNvSpPr/>
          <p:nvPr/>
        </p:nvSpPr>
        <p:spPr>
          <a:xfrm>
            <a:off x="9192231" y="2410966"/>
            <a:ext cx="2476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dirty="0">
                <a:latin typeface="+mj-ea"/>
                <a:ea typeface="+mj-ea"/>
              </a:rPr>
              <a:t>V</a:t>
            </a:r>
            <a:r>
              <a:rPr lang="zh-CN" altLang="en-US" sz="3600" dirty="0">
                <a:latin typeface="+mj-ea"/>
                <a:ea typeface="+mj-ea"/>
              </a:rPr>
              <a:t> </a:t>
            </a:r>
            <a:r>
              <a:rPr lang="en-US" altLang="zh-CN" sz="3600" dirty="0">
                <a:latin typeface="+mj-ea"/>
                <a:ea typeface="+mj-ea"/>
              </a:rPr>
              <a:t>+</a:t>
            </a:r>
            <a:r>
              <a:rPr lang="zh-CN" altLang="en-US" sz="3600" dirty="0">
                <a:latin typeface="+mj-ea"/>
                <a:ea typeface="+mj-ea"/>
                <a:sym typeface="Wingdings" panose="05000000000000000000" pitchFamily="2" charset="2"/>
              </a:rPr>
              <a:t>得</a:t>
            </a:r>
            <a:r>
              <a:rPr lang="zh-CN" altLang="en-US" sz="3600" dirty="0">
                <a:latin typeface="+mj-ea"/>
                <a:ea typeface="+mj-ea"/>
              </a:rPr>
              <a:t>？</a:t>
            </a:r>
            <a:endParaRPr lang="zh-HK" altLang="en-US" dirty="0">
              <a:latin typeface="+mj-ea"/>
              <a:ea typeface="+mj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807087" y="4527640"/>
            <a:ext cx="32560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dirty="0">
                <a:latin typeface="+mj-ea"/>
                <a:ea typeface="+mj-ea"/>
              </a:rPr>
              <a:t>…</a:t>
            </a:r>
            <a:r>
              <a:rPr lang="zh-CN" altLang="en-US" sz="3600" b="1" dirty="0">
                <a:solidFill>
                  <a:srgbClr val="0070C0"/>
                </a:solidFill>
                <a:latin typeface="+mj-ea"/>
                <a:ea typeface="+mj-ea"/>
              </a:rPr>
              <a:t>得</a:t>
            </a:r>
            <a:r>
              <a:rPr lang="zh-CN" altLang="en-US" sz="3600" dirty="0">
                <a:latin typeface="+mj-ea"/>
                <a:ea typeface="+mj-ea"/>
              </a:rPr>
              <a:t>不得了  </a:t>
            </a:r>
            <a:endParaRPr lang="zh-HK" altLang="en-US" sz="3600" dirty="0">
              <a:latin typeface="+mj-ea"/>
              <a:ea typeface="+mj-ea"/>
            </a:endParaRPr>
          </a:p>
        </p:txBody>
      </p:sp>
      <p:pic>
        <p:nvPicPr>
          <p:cNvPr id="16" name="圖片 16"/>
          <p:cNvPicPr>
            <a:picLocks noChangeAspect="1"/>
          </p:cNvPicPr>
          <p:nvPr/>
        </p:nvPicPr>
        <p:blipFill rotWithShape="1">
          <a:blip r:embed="rId1"/>
          <a:srcRect b="6521"/>
          <a:stretch>
            <a:fillRect/>
          </a:stretch>
        </p:blipFill>
        <p:spPr>
          <a:xfrm>
            <a:off x="8382443" y="4598040"/>
            <a:ext cx="3718225" cy="2242416"/>
          </a:xfrm>
          <a:prstGeom prst="rect">
            <a:avLst/>
          </a:prstGeom>
        </p:spPr>
      </p:pic>
      <p:sp>
        <p:nvSpPr>
          <p:cNvPr id="17" name="文字方塊 17"/>
          <p:cNvSpPr txBox="1"/>
          <p:nvPr/>
        </p:nvSpPr>
        <p:spPr>
          <a:xfrm>
            <a:off x="9470095" y="4936972"/>
            <a:ext cx="2721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</a:rPr>
              <a:t> V / </a:t>
            </a:r>
            <a:r>
              <a:rPr lang="en-US" altLang="zh-CN" sz="3600" dirty="0" err="1">
                <a:solidFill>
                  <a:schemeClr val="bg1"/>
                </a:solidFill>
              </a:rPr>
              <a:t>Adj</a:t>
            </a:r>
            <a:r>
              <a:rPr lang="en-US" altLang="zh-CN" sz="3600" dirty="0">
                <a:solidFill>
                  <a:schemeClr val="bg1"/>
                </a:solidFill>
              </a:rPr>
              <a:t> + </a:t>
            </a:r>
            <a:r>
              <a:rPr lang="zh-CN" altLang="en-US" sz="3600" dirty="0">
                <a:solidFill>
                  <a:schemeClr val="bg1"/>
                </a:solidFill>
              </a:rPr>
              <a:t>得 </a:t>
            </a:r>
            <a:endParaRPr lang="zh-HK" alt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ldLvl="0" animBg="1"/>
      <p:bldP spid="8" grpId="0"/>
      <p:bldP spid="9" grpId="0"/>
      <p:bldP spid="11" grpId="0" bldLvl="0" animBg="1"/>
      <p:bldP spid="12" grpId="0"/>
      <p:bldP spid="15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 descr="图片包含 人员, 户外, 男士, 深色&#10;&#10;描述已自动生成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4"/>
          <a:stretch>
            <a:fillRect/>
          </a:stretch>
        </p:blipFill>
        <p:spPr>
          <a:xfrm>
            <a:off x="379002" y="358243"/>
            <a:ext cx="3776751" cy="3181369"/>
          </a:xfrm>
        </p:spPr>
      </p:pic>
      <p:pic>
        <p:nvPicPr>
          <p:cNvPr id="7" name="图片 6" descr="图片包含 剪贴画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327" y="3581194"/>
            <a:ext cx="4099403" cy="2885980"/>
          </a:xfrm>
          <a:prstGeom prst="rect">
            <a:avLst/>
          </a:prstGeom>
        </p:spPr>
      </p:pic>
      <p:pic>
        <p:nvPicPr>
          <p:cNvPr id="9" name="图片 8" descr="图片包含 室内, 图书馆, 人员, 餐桌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607" y="530943"/>
            <a:ext cx="4592138" cy="305025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779256" y="3731553"/>
            <a:ext cx="309091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+mj-ea"/>
                <a:ea typeface="+mj-ea"/>
              </a:rPr>
              <a:t>伤心</a:t>
            </a:r>
            <a:r>
              <a:rPr lang="zh-HK" altLang="en-US" sz="3600" b="1" dirty="0">
                <a:solidFill>
                  <a:srgbClr val="0070C0"/>
                </a:solidFill>
                <a:latin typeface="+mj-ea"/>
                <a:ea typeface="+mj-ea"/>
              </a:rPr>
              <a:t>得</a:t>
            </a:r>
            <a:r>
              <a:rPr lang="zh-CN" altLang="en-US" sz="3600" dirty="0">
                <a:latin typeface="+mj-ea"/>
                <a:ea typeface="+mj-ea"/>
              </a:rPr>
              <a:t>哭起来</a:t>
            </a:r>
            <a:r>
              <a:rPr lang="zh-HK" altLang="en-US" sz="3600" dirty="0">
                <a:latin typeface="+mj-ea"/>
                <a:ea typeface="+mj-ea"/>
              </a:rPr>
              <a:t> </a:t>
            </a:r>
            <a:endParaRPr lang="en-US" altLang="zh-HK" sz="3600" dirty="0">
              <a:latin typeface="+mj-ea"/>
              <a:ea typeface="+mj-ea"/>
            </a:endParaRPr>
          </a:p>
          <a:p>
            <a:r>
              <a:rPr lang="zh-HK" altLang="en-US" sz="3600" dirty="0">
                <a:latin typeface="+mj-ea"/>
                <a:ea typeface="+mj-ea"/>
              </a:rPr>
              <a:t>伤心</a:t>
            </a:r>
            <a:r>
              <a:rPr lang="zh-HK" altLang="en-US" sz="3600" b="1" dirty="0">
                <a:solidFill>
                  <a:srgbClr val="0070C0"/>
                </a:solidFill>
                <a:latin typeface="+mj-ea"/>
                <a:ea typeface="+mj-ea"/>
              </a:rPr>
              <a:t>得</a:t>
            </a:r>
            <a:r>
              <a:rPr lang="zh-HK" altLang="en-US" sz="3600" dirty="0">
                <a:latin typeface="+mj-ea"/>
                <a:ea typeface="+mj-ea"/>
              </a:rPr>
              <a:t>不得了</a:t>
            </a:r>
            <a:endParaRPr lang="zh-HK" altLang="en-US" sz="3600" dirty="0">
              <a:latin typeface="+mj-ea"/>
              <a:ea typeface="+mj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338536" y="2782669"/>
            <a:ext cx="30700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+mj-ea"/>
                <a:ea typeface="+mj-ea"/>
              </a:rPr>
              <a:t>危险</a:t>
            </a:r>
            <a:r>
              <a:rPr lang="zh-CN" altLang="en-US" sz="3600" b="1" dirty="0">
                <a:solidFill>
                  <a:srgbClr val="0070C0"/>
                </a:solidFill>
                <a:latin typeface="+mj-ea"/>
                <a:ea typeface="+mj-ea"/>
              </a:rPr>
              <a:t>得</a:t>
            </a:r>
            <a:r>
              <a:rPr lang="zh-CN" altLang="en-US" sz="3600" dirty="0">
                <a:latin typeface="+mj-ea"/>
                <a:ea typeface="+mj-ea"/>
              </a:rPr>
              <a:t>不得了 </a:t>
            </a:r>
            <a:endParaRPr lang="zh-HK" altLang="en-US" sz="3600" dirty="0">
              <a:latin typeface="+mj-ea"/>
              <a:ea typeface="+mj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182201" y="3731552"/>
            <a:ext cx="30700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+mj-ea"/>
                <a:ea typeface="+mj-ea"/>
              </a:rPr>
              <a:t>安静</a:t>
            </a:r>
            <a:r>
              <a:rPr lang="zh-CN" altLang="en-US" sz="3600" b="1" dirty="0">
                <a:solidFill>
                  <a:srgbClr val="0070C0"/>
                </a:solidFill>
                <a:latin typeface="+mj-ea"/>
                <a:ea typeface="+mj-ea"/>
              </a:rPr>
              <a:t>得</a:t>
            </a:r>
            <a:r>
              <a:rPr lang="zh-CN" altLang="en-US" sz="3600" dirty="0">
                <a:latin typeface="+mj-ea"/>
                <a:ea typeface="+mj-ea"/>
              </a:rPr>
              <a:t>不得了 </a:t>
            </a:r>
            <a:endParaRPr lang="zh-HK" altLang="en-US" sz="3600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549400" y="4670425"/>
            <a:ext cx="3937000" cy="14693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2800"/>
              <a:t>A</a:t>
            </a:r>
            <a:r>
              <a:rPr lang="zh-CN" altLang="en-US" sz="2800"/>
              <a:t>：他在做什么？</a:t>
            </a:r>
            <a:endParaRPr lang="zh-CN" altLang="en-US" sz="2800"/>
          </a:p>
          <a:p>
            <a:pPr>
              <a:lnSpc>
                <a:spcPct val="80000"/>
              </a:lnSpc>
            </a:pPr>
            <a:endParaRPr lang="en-US" altLang="zh-CN" sz="2800"/>
          </a:p>
          <a:p>
            <a:pPr>
              <a:lnSpc>
                <a:spcPct val="120000"/>
              </a:lnSpc>
            </a:pPr>
            <a:r>
              <a:rPr lang="en-US" altLang="zh-CN" sz="2800"/>
              <a:t>B</a:t>
            </a:r>
            <a:r>
              <a:rPr lang="zh-CN" altLang="en-US" sz="2800"/>
              <a:t>：他在</a:t>
            </a:r>
            <a:r>
              <a:rPr lang="en-US" altLang="zh-CN" sz="2800"/>
              <a:t>________</a:t>
            </a:r>
            <a:r>
              <a:rPr lang="zh-CN" altLang="en-US" sz="2800"/>
              <a:t>行李</a:t>
            </a:r>
            <a:r>
              <a:rPr lang="zh-CN" altLang="en-US" sz="2800"/>
              <a:t>。</a:t>
            </a:r>
            <a:endParaRPr lang="zh-CN" altLang="en-US" sz="2800"/>
          </a:p>
        </p:txBody>
      </p:sp>
      <p:sp>
        <p:nvSpPr>
          <p:cNvPr id="19" name="文本框 18"/>
          <p:cNvSpPr txBox="1"/>
          <p:nvPr/>
        </p:nvSpPr>
        <p:spPr>
          <a:xfrm>
            <a:off x="2984500" y="5452745"/>
            <a:ext cx="1273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rgbClr val="9D58A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托运</a:t>
            </a:r>
            <a:endParaRPr lang="zh-CN" altLang="en-US" sz="3200" b="1">
              <a:solidFill>
                <a:srgbClr val="9D58A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 descr="171107_0366_ana_rjcc-6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7785" y="1513205"/>
            <a:ext cx="4380230" cy="28270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50" y="1966595"/>
            <a:ext cx="4055110" cy="192024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447790" y="5144135"/>
            <a:ext cx="47605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/>
              <a:t>行李</a:t>
            </a:r>
            <a:r>
              <a:rPr lang="en-US" altLang="zh-CN" sz="2800"/>
              <a:t>_________</a:t>
            </a:r>
            <a:r>
              <a:rPr lang="zh-CN" altLang="en-US" sz="2800"/>
              <a:t>了。</a:t>
            </a:r>
            <a:endParaRPr lang="zh-CN" altLang="en-US" sz="2800"/>
          </a:p>
        </p:txBody>
      </p:sp>
      <p:sp>
        <p:nvSpPr>
          <p:cNvPr id="14" name="文本框 13"/>
          <p:cNvSpPr txBox="1"/>
          <p:nvPr/>
        </p:nvSpPr>
        <p:spPr>
          <a:xfrm>
            <a:off x="8191500" y="4985385"/>
            <a:ext cx="1273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rgbClr val="9D58A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超重</a:t>
            </a:r>
            <a:endParaRPr lang="zh-CN" altLang="en-US" sz="3200" b="1">
              <a:solidFill>
                <a:srgbClr val="9D58A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2" grpId="0"/>
      <p:bldP spid="13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1328" y="257464"/>
            <a:ext cx="10312544" cy="848454"/>
          </a:xfrm>
        </p:spPr>
        <p:txBody>
          <a:bodyPr/>
          <a:lstStyle/>
          <a:p>
            <a:r>
              <a:rPr lang="zh-HK" altLang="en-US" dirty="0">
                <a:latin typeface="+mj-ea"/>
              </a:rPr>
              <a:t>的 </a:t>
            </a:r>
            <a:r>
              <a:rPr lang="en-US" altLang="zh-HK" dirty="0">
                <a:latin typeface="+mj-ea"/>
              </a:rPr>
              <a:t>(de), </a:t>
            </a:r>
            <a:r>
              <a:rPr lang="zh-HK" altLang="en-US" dirty="0">
                <a:latin typeface="+mj-ea"/>
              </a:rPr>
              <a:t>得 </a:t>
            </a:r>
            <a:r>
              <a:rPr lang="en-US" altLang="zh-HK" dirty="0">
                <a:latin typeface="+mj-ea"/>
              </a:rPr>
              <a:t>(de), </a:t>
            </a:r>
            <a:r>
              <a:rPr lang="zh-HK" altLang="en-US" dirty="0">
                <a:latin typeface="+mj-ea"/>
              </a:rPr>
              <a:t>地 </a:t>
            </a:r>
            <a:r>
              <a:rPr lang="en-US" altLang="zh-HK" dirty="0">
                <a:latin typeface="+mj-ea"/>
              </a:rPr>
              <a:t>(de) compared</a:t>
            </a:r>
            <a:endParaRPr kumimoji="1" lang="zh-CN" altLang="en-US" dirty="0">
              <a:latin typeface="+mj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39728" y="270817"/>
            <a:ext cx="1258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rgbClr val="002060"/>
                </a:solidFill>
              </a:rPr>
              <a:t>语法</a:t>
            </a:r>
            <a:endParaRPr kumimoji="1" lang="zh-CN" altLang="en-US" sz="3600" dirty="0">
              <a:solidFill>
                <a:srgbClr val="002060"/>
              </a:solidFill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620664" y="1219583"/>
          <a:ext cx="8950960" cy="519811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58451"/>
                <a:gridCol w="3259732"/>
                <a:gridCol w="4332605"/>
              </a:tblGrid>
              <a:tr h="534418"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*</a:t>
                      </a:r>
                      <a:r>
                        <a:rPr lang="en-US" altLang="zh-CN" sz="2400" dirty="0"/>
                        <a:t>Remember</a:t>
                      </a:r>
                      <a:r>
                        <a:rPr lang="zh-CN" altLang="en-US" sz="2400" dirty="0"/>
                        <a:t>*</a:t>
                      </a:r>
                      <a:endParaRPr lang="zh-CN" altLang="en-US" sz="2400" dirty="0"/>
                    </a:p>
                  </a:txBody>
                  <a:tcPr anchor="ctr" anchorCt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例子 </a:t>
                      </a:r>
                      <a:r>
                        <a:rPr lang="en-US" altLang="zh-CN" sz="2400" dirty="0"/>
                        <a:t>Examples</a:t>
                      </a:r>
                      <a:endParaRPr lang="en-US" altLang="zh-CN" sz="2400" dirty="0"/>
                    </a:p>
                  </a:txBody>
                  <a:tcPr anchor="ctr" anchorCtr="0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dirty="0"/>
                        <a:t>的</a:t>
                      </a:r>
                      <a:endParaRPr lang="zh-HK" altLang="en-US" sz="3200" dirty="0"/>
                    </a:p>
                  </a:txBody>
                  <a:tcPr anchor="ctr" anchorCtr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3200" dirty="0"/>
                        <a:t>什么样</a:t>
                      </a:r>
                      <a:r>
                        <a:rPr lang="zh-CN" altLang="en-US" sz="3200" b="1" dirty="0">
                          <a:solidFill>
                            <a:srgbClr val="FF0000"/>
                          </a:solidFill>
                        </a:rPr>
                        <a:t>的</a:t>
                      </a:r>
                      <a:r>
                        <a:rPr lang="zh-CN" altLang="en-US" sz="3200" u="sng" dirty="0"/>
                        <a:t>东西</a:t>
                      </a:r>
                      <a:endParaRPr lang="en-US" altLang="zh-CN" sz="32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HK" sz="3200" dirty="0"/>
                        <a:t>     (</a:t>
                      </a:r>
                      <a:r>
                        <a:rPr lang="zh-CN" altLang="en-US" sz="3200" dirty="0"/>
                        <a:t>的</a:t>
                      </a:r>
                      <a:r>
                        <a:rPr lang="en-US" altLang="zh-CN" sz="3200" dirty="0"/>
                        <a:t>+ N)</a:t>
                      </a:r>
                      <a:endParaRPr lang="en-US" altLang="zh-CN" sz="32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HK" altLang="en-US" sz="3200" dirty="0"/>
                    </a:p>
                  </a:txBody>
                  <a:tcPr anchor="ctr" anchorCtr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3200" dirty="0">
                          <a:solidFill>
                            <a:schemeClr val="dk1"/>
                          </a:solidFill>
                        </a:rPr>
                        <a:t>妈妈做</a:t>
                      </a:r>
                      <a:r>
                        <a:rPr lang="zh-CN" altLang="en-US" sz="3200" dirty="0">
                          <a:solidFill>
                            <a:srgbClr val="FF0000"/>
                          </a:solidFill>
                        </a:rPr>
                        <a:t>的</a:t>
                      </a:r>
                      <a:r>
                        <a:rPr lang="zh-CN" altLang="en-US" sz="3200" dirty="0"/>
                        <a:t>晚饭</a:t>
                      </a:r>
                      <a:endParaRPr lang="zh-HK" altLang="en-US" sz="3200" dirty="0"/>
                    </a:p>
                  </a:txBody>
                  <a:tcPr anchor="ctr" anchorCtr="0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dirty="0"/>
                        <a:t>地</a:t>
                      </a:r>
                      <a:endParaRPr lang="zh-HK" altLang="en-US" sz="3200" dirty="0"/>
                    </a:p>
                  </a:txBody>
                  <a:tcPr anchor="ctr" anchorCtr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3200" dirty="0"/>
                        <a:t>怎样</a:t>
                      </a:r>
                      <a:r>
                        <a:rPr lang="zh-CN" altLang="en-US" sz="3200" b="1" dirty="0">
                          <a:solidFill>
                            <a:srgbClr val="00B050"/>
                          </a:solidFill>
                        </a:rPr>
                        <a:t>地</a:t>
                      </a:r>
                      <a:r>
                        <a:rPr lang="zh-CN" altLang="en-US" sz="3200" u="sng" dirty="0"/>
                        <a:t>做</a:t>
                      </a:r>
                      <a:endParaRPr lang="zh-HK" altLang="en-US" sz="3200" dirty="0"/>
                    </a:p>
                    <a:p>
                      <a:r>
                        <a:rPr lang="en-US" altLang="zh-HK" sz="3200" dirty="0"/>
                        <a:t>   (</a:t>
                      </a:r>
                      <a:r>
                        <a:rPr lang="zh-CN" altLang="en-US" sz="3200" dirty="0"/>
                        <a:t>地</a:t>
                      </a:r>
                      <a:r>
                        <a:rPr lang="en-US" altLang="zh-CN" sz="3200" dirty="0"/>
                        <a:t>+V)</a:t>
                      </a:r>
                      <a:endParaRPr lang="en-US" altLang="zh-CN" sz="3200" dirty="0"/>
                    </a:p>
                    <a:p>
                      <a:endParaRPr lang="zh-HK" altLang="en-US" sz="3200" dirty="0"/>
                    </a:p>
                  </a:txBody>
                  <a:tcPr anchor="ctr" anchorCtr="0"/>
                </a:tc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高兴</a:t>
                      </a:r>
                      <a:r>
                        <a:rPr lang="zh-CN" altLang="en-US" sz="3200" dirty="0">
                          <a:solidFill>
                            <a:srgbClr val="00B050"/>
                          </a:solidFill>
                        </a:rPr>
                        <a:t>地</a:t>
                      </a:r>
                      <a:r>
                        <a:rPr lang="zh-CN" altLang="en-US" sz="3200" dirty="0"/>
                        <a:t>做饭</a:t>
                      </a:r>
                      <a:endParaRPr lang="zh-HK" altLang="en-US" sz="3200" dirty="0"/>
                    </a:p>
                  </a:txBody>
                  <a:tcPr anchor="ctr" anchorCtr="0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dirty="0"/>
                        <a:t>得</a:t>
                      </a:r>
                      <a:endParaRPr lang="zh-HK" altLang="en-US" sz="3200" dirty="0"/>
                    </a:p>
                  </a:txBody>
                  <a:tcPr anchor="ctr" anchorCtr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3200" u="sng" dirty="0"/>
                        <a:t>做</a:t>
                      </a:r>
                      <a:r>
                        <a:rPr lang="zh-CN" altLang="en-US" sz="3200" b="1" dirty="0">
                          <a:solidFill>
                            <a:srgbClr val="0070C0"/>
                          </a:solidFill>
                        </a:rPr>
                        <a:t>得</a:t>
                      </a:r>
                      <a:r>
                        <a:rPr lang="zh-CN" altLang="en-US" sz="3200" dirty="0"/>
                        <a:t>怎么样</a:t>
                      </a:r>
                      <a:endParaRPr lang="en-US" altLang="zh-CN" sz="32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3200" u="sng" dirty="0">
                          <a:solidFill>
                            <a:schemeClr val="tx1"/>
                          </a:solidFill>
                        </a:rPr>
                        <a:t>好吃</a:t>
                      </a:r>
                      <a:r>
                        <a:rPr lang="zh-CN" altLang="en-US" sz="3200" dirty="0">
                          <a:solidFill>
                            <a:srgbClr val="0070C0"/>
                          </a:solidFill>
                        </a:rPr>
                        <a:t>得</a:t>
                      </a:r>
                      <a:r>
                        <a:rPr lang="zh-CN" altLang="en-US" sz="3200" dirty="0"/>
                        <a:t>怎么样</a:t>
                      </a:r>
                      <a:endParaRPr lang="en-US" altLang="zh-CN" sz="32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HK" altLang="en-US" sz="3200" dirty="0"/>
                        <a:t> </a:t>
                      </a:r>
                      <a:r>
                        <a:rPr lang="en-US" altLang="zh-HK" sz="3200" dirty="0"/>
                        <a:t>(V</a:t>
                      </a:r>
                      <a:r>
                        <a:rPr lang="zh-CN" altLang="en-US" sz="3200" dirty="0"/>
                        <a:t>，</a:t>
                      </a:r>
                      <a:r>
                        <a:rPr lang="en-US" altLang="zh-CN" sz="3200" dirty="0" err="1"/>
                        <a:t>Adj</a:t>
                      </a:r>
                      <a:r>
                        <a:rPr lang="en-US" altLang="zh-HK" sz="3200" dirty="0"/>
                        <a:t>+</a:t>
                      </a:r>
                      <a:r>
                        <a:rPr lang="zh-CN" altLang="en-US" sz="3200" dirty="0"/>
                        <a:t>得</a:t>
                      </a:r>
                      <a:r>
                        <a:rPr lang="en-US" altLang="zh-CN" sz="3200" dirty="0"/>
                        <a:t>)</a:t>
                      </a:r>
                      <a:endParaRPr lang="en-US" altLang="zh-CN" sz="3200" dirty="0"/>
                    </a:p>
                  </a:txBody>
                  <a:tcPr anchor="ctr" anchorCtr="0"/>
                </a:tc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做饭做</a:t>
                      </a:r>
                      <a:r>
                        <a:rPr lang="zh-CN" altLang="en-US" sz="3200" dirty="0">
                          <a:solidFill>
                            <a:srgbClr val="0070C0"/>
                          </a:solidFill>
                        </a:rPr>
                        <a:t>得</a:t>
                      </a:r>
                      <a:r>
                        <a:rPr lang="zh-CN" altLang="en-US" sz="3200" dirty="0"/>
                        <a:t>很快</a:t>
                      </a:r>
                      <a:endParaRPr lang="en-US" altLang="zh-CN" sz="3200" dirty="0"/>
                    </a:p>
                    <a:p>
                      <a:r>
                        <a:rPr lang="zh-CN" altLang="en-US" sz="3200" dirty="0">
                          <a:solidFill>
                            <a:schemeClr val="dk1"/>
                          </a:solidFill>
                        </a:rPr>
                        <a:t>做的饭好吃</a:t>
                      </a:r>
                      <a:r>
                        <a:rPr lang="zh-CN" altLang="en-US" sz="3200" dirty="0">
                          <a:solidFill>
                            <a:srgbClr val="0070C0"/>
                          </a:solidFill>
                        </a:rPr>
                        <a:t>得</a:t>
                      </a:r>
                      <a:r>
                        <a:rPr lang="zh-CN" altLang="en-US" sz="3200" dirty="0"/>
                        <a:t>不得了</a:t>
                      </a:r>
                      <a:endParaRPr lang="zh-HK" altLang="en-US" sz="3200" dirty="0"/>
                    </a:p>
                  </a:txBody>
                  <a:tcPr anchor="ctr" anchorCtr="0"/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628" y="409864"/>
            <a:ext cx="10312544" cy="848454"/>
          </a:xfrm>
        </p:spPr>
        <p:txBody>
          <a:bodyPr/>
          <a:lstStyle/>
          <a:p>
            <a:r>
              <a:rPr lang="en-US" altLang="zh-HK" dirty="0">
                <a:latin typeface="+mj-ea"/>
              </a:rPr>
              <a:t> </a:t>
            </a:r>
            <a:r>
              <a:rPr lang="zh-HK" altLang="en-US" dirty="0">
                <a:latin typeface="+mj-ea"/>
              </a:rPr>
              <a:t>的 </a:t>
            </a:r>
            <a:r>
              <a:rPr lang="en-US" altLang="zh-HK" dirty="0">
                <a:latin typeface="+mj-ea"/>
              </a:rPr>
              <a:t>(de), </a:t>
            </a:r>
            <a:r>
              <a:rPr lang="zh-HK" altLang="en-US" dirty="0">
                <a:latin typeface="+mj-ea"/>
              </a:rPr>
              <a:t>得 </a:t>
            </a:r>
            <a:r>
              <a:rPr lang="en-US" altLang="zh-HK" dirty="0">
                <a:latin typeface="+mj-ea"/>
              </a:rPr>
              <a:t>(de), </a:t>
            </a:r>
            <a:r>
              <a:rPr lang="zh-HK" altLang="en-US" dirty="0">
                <a:latin typeface="+mj-ea"/>
              </a:rPr>
              <a:t>地 </a:t>
            </a:r>
            <a:r>
              <a:rPr lang="en-US" altLang="zh-HK" dirty="0">
                <a:latin typeface="+mj-ea"/>
              </a:rPr>
              <a:t>(de) compared</a:t>
            </a:r>
            <a:endParaRPr kumimoji="1" lang="zh-CN" altLang="en-US" dirty="0">
              <a:latin typeface="+mj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39728" y="270817"/>
            <a:ext cx="1258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rgbClr val="002060"/>
                </a:solidFill>
              </a:rPr>
              <a:t>语法</a:t>
            </a:r>
            <a:endParaRPr kumimoji="1" lang="zh-CN" altLang="en-US" sz="3600" dirty="0">
              <a:solidFill>
                <a:srgbClr val="002060"/>
              </a:solidFill>
            </a:endParaRPr>
          </a:p>
        </p:txBody>
      </p:sp>
      <p:sp>
        <p:nvSpPr>
          <p:cNvPr id="5" name="文字方塊 2"/>
          <p:cNvSpPr txBox="1"/>
          <p:nvPr/>
        </p:nvSpPr>
        <p:spPr>
          <a:xfrm>
            <a:off x="1017154" y="1514337"/>
            <a:ext cx="5452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3200" dirty="0"/>
              <a:t>1. </a:t>
            </a:r>
            <a:r>
              <a:rPr lang="zh-CN" altLang="en-US" sz="3200" dirty="0"/>
              <a:t>这是一套漂亮</a:t>
            </a:r>
            <a:r>
              <a:rPr lang="en-US" altLang="zh-CN" sz="3200" dirty="0"/>
              <a:t>____</a:t>
            </a:r>
            <a:r>
              <a:rPr lang="zh-CN" altLang="en-US" sz="3200" dirty="0"/>
              <a:t>公寓。</a:t>
            </a:r>
            <a:endParaRPr lang="zh-HK" altLang="en-US" sz="3200" dirty="0"/>
          </a:p>
        </p:txBody>
      </p:sp>
      <p:sp>
        <p:nvSpPr>
          <p:cNvPr id="6" name="文字方塊 4"/>
          <p:cNvSpPr txBox="1"/>
          <p:nvPr/>
        </p:nvSpPr>
        <p:spPr>
          <a:xfrm>
            <a:off x="1017154" y="2308683"/>
            <a:ext cx="6465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3200" dirty="0"/>
              <a:t>2. Andrej</a:t>
            </a:r>
            <a:r>
              <a:rPr lang="zh-CN" altLang="en-US" sz="3200" dirty="0"/>
              <a:t>和</a:t>
            </a:r>
            <a:r>
              <a:rPr lang="en-US" altLang="zh-CN" sz="3200" dirty="0"/>
              <a:t>Ivana</a:t>
            </a:r>
            <a:r>
              <a:rPr lang="zh-CN" altLang="en-US" sz="3200" dirty="0"/>
              <a:t>玩</a:t>
            </a:r>
            <a:r>
              <a:rPr lang="en-US" altLang="zh-CN" sz="3200" dirty="0"/>
              <a:t>____</a:t>
            </a:r>
            <a:r>
              <a:rPr lang="zh-CN" altLang="en-US" sz="3200" dirty="0"/>
              <a:t>很开心。</a:t>
            </a:r>
            <a:endParaRPr lang="zh-HK" altLang="en-US" sz="3200" dirty="0"/>
          </a:p>
        </p:txBody>
      </p:sp>
      <p:sp>
        <p:nvSpPr>
          <p:cNvPr id="7" name="文字方塊 7"/>
          <p:cNvSpPr txBox="1"/>
          <p:nvPr/>
        </p:nvSpPr>
        <p:spPr>
          <a:xfrm>
            <a:off x="1017154" y="3132578"/>
            <a:ext cx="6465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3200" dirty="0"/>
              <a:t>3. </a:t>
            </a:r>
            <a:r>
              <a:rPr lang="zh-CN" altLang="en-US" sz="3200" dirty="0"/>
              <a:t>陈老师快乐</a:t>
            </a:r>
            <a:r>
              <a:rPr lang="en-US" altLang="zh-CN" sz="3200" dirty="0"/>
              <a:t>____</a:t>
            </a:r>
            <a:r>
              <a:rPr lang="zh-CN" altLang="en-US" sz="3200" dirty="0"/>
              <a:t>去旅行。</a:t>
            </a:r>
            <a:r>
              <a:rPr lang="en-US" altLang="zh-HK" sz="3200" dirty="0"/>
              <a:t> </a:t>
            </a:r>
            <a:endParaRPr lang="zh-HK" altLang="en-US" sz="3200" dirty="0"/>
          </a:p>
        </p:txBody>
      </p:sp>
      <p:sp>
        <p:nvSpPr>
          <p:cNvPr id="8" name="文字方塊 8"/>
          <p:cNvSpPr txBox="1"/>
          <p:nvPr/>
        </p:nvSpPr>
        <p:spPr>
          <a:xfrm>
            <a:off x="1017154" y="4005791"/>
            <a:ext cx="6465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3200" dirty="0"/>
              <a:t>4. </a:t>
            </a:r>
            <a:r>
              <a:rPr lang="zh-CN" altLang="en-US" sz="3200" dirty="0"/>
              <a:t>你听，她唱歌唱</a:t>
            </a:r>
            <a:r>
              <a:rPr lang="en-US" altLang="zh-CN" sz="3200" dirty="0"/>
              <a:t>____</a:t>
            </a:r>
            <a:r>
              <a:rPr lang="zh-CN" altLang="en-US" sz="3200" dirty="0"/>
              <a:t>很好。</a:t>
            </a:r>
            <a:endParaRPr lang="zh-HK" altLang="en-US" sz="3200" dirty="0"/>
          </a:p>
        </p:txBody>
      </p:sp>
      <p:sp>
        <p:nvSpPr>
          <p:cNvPr id="9" name="文字方塊 11"/>
          <p:cNvSpPr txBox="1"/>
          <p:nvPr/>
        </p:nvSpPr>
        <p:spPr>
          <a:xfrm>
            <a:off x="1017153" y="4800137"/>
            <a:ext cx="6465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3200" dirty="0"/>
              <a:t>5. </a:t>
            </a:r>
            <a:r>
              <a:rPr lang="zh-CN" altLang="en-US" sz="3200" dirty="0"/>
              <a:t>马萨里克大学是有名</a:t>
            </a:r>
            <a:r>
              <a:rPr lang="en-US" altLang="zh-CN" sz="3200" dirty="0"/>
              <a:t>____</a:t>
            </a:r>
            <a:r>
              <a:rPr lang="zh-CN" altLang="en-US" sz="3200" dirty="0"/>
              <a:t>学校。</a:t>
            </a:r>
            <a:r>
              <a:rPr lang="en-US" altLang="zh-HK" sz="3200" dirty="0"/>
              <a:t> </a:t>
            </a:r>
            <a:endParaRPr lang="zh-HK" altLang="en-US" sz="3200" dirty="0"/>
          </a:p>
        </p:txBody>
      </p:sp>
      <p:sp>
        <p:nvSpPr>
          <p:cNvPr id="10" name="文字方塊 13"/>
          <p:cNvSpPr txBox="1"/>
          <p:nvPr/>
        </p:nvSpPr>
        <p:spPr>
          <a:xfrm>
            <a:off x="1017153" y="5615172"/>
            <a:ext cx="6465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3200" dirty="0"/>
              <a:t>6. </a:t>
            </a:r>
            <a:r>
              <a:rPr lang="zh-CN" altLang="en-US" sz="3200" dirty="0"/>
              <a:t>我清楚</a:t>
            </a:r>
            <a:r>
              <a:rPr lang="en-US" altLang="zh-CN" sz="3200" dirty="0"/>
              <a:t>____</a:t>
            </a:r>
            <a:r>
              <a:rPr lang="zh-CN" altLang="en-US" sz="3200" dirty="0"/>
              <a:t>看到公园就在前面。</a:t>
            </a:r>
            <a:r>
              <a:rPr lang="en-US" altLang="zh-HK" sz="3200" dirty="0"/>
              <a:t> </a:t>
            </a:r>
            <a:endParaRPr lang="zh-HK" altLang="en-US" sz="3200" dirty="0"/>
          </a:p>
        </p:txBody>
      </p:sp>
      <p:sp>
        <p:nvSpPr>
          <p:cNvPr id="11" name="文字方塊 15"/>
          <p:cNvSpPr txBox="1"/>
          <p:nvPr/>
        </p:nvSpPr>
        <p:spPr>
          <a:xfrm>
            <a:off x="8532037" y="1964853"/>
            <a:ext cx="2850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</a:rPr>
              <a:t>的</a:t>
            </a:r>
            <a:r>
              <a:rPr lang="zh-CN" altLang="en-US" sz="3600" dirty="0">
                <a:solidFill>
                  <a:schemeClr val="accent2"/>
                </a:solidFill>
              </a:rPr>
              <a:t> </a:t>
            </a:r>
            <a:r>
              <a:rPr lang="en-US" altLang="zh-CN" sz="3600" dirty="0">
                <a:solidFill>
                  <a:schemeClr val="accent2"/>
                </a:solidFill>
              </a:rPr>
              <a:t>+ </a:t>
            </a:r>
            <a:r>
              <a:rPr lang="en-US" altLang="zh-HK" sz="3600" dirty="0">
                <a:solidFill>
                  <a:schemeClr val="accent2"/>
                </a:solidFill>
              </a:rPr>
              <a:t>NOUN</a:t>
            </a:r>
            <a:endParaRPr lang="zh-HK" altLang="en-US" sz="3600" dirty="0">
              <a:solidFill>
                <a:schemeClr val="accent2"/>
              </a:solidFill>
            </a:endParaRPr>
          </a:p>
        </p:txBody>
      </p:sp>
      <p:sp>
        <p:nvSpPr>
          <p:cNvPr id="12" name="文字方塊 16"/>
          <p:cNvSpPr txBox="1"/>
          <p:nvPr/>
        </p:nvSpPr>
        <p:spPr>
          <a:xfrm>
            <a:off x="8532037" y="3241193"/>
            <a:ext cx="2496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00B050"/>
                </a:solidFill>
              </a:rPr>
              <a:t>地</a:t>
            </a:r>
            <a:r>
              <a:rPr lang="zh-CN" altLang="en-US" sz="3600" dirty="0">
                <a:solidFill>
                  <a:schemeClr val="accent2"/>
                </a:solidFill>
              </a:rPr>
              <a:t> </a:t>
            </a:r>
            <a:r>
              <a:rPr lang="en-US" altLang="zh-CN" sz="3600" dirty="0">
                <a:solidFill>
                  <a:schemeClr val="accent2"/>
                </a:solidFill>
              </a:rPr>
              <a:t>+ VERB</a:t>
            </a:r>
            <a:endParaRPr lang="zh-HK" altLang="en-US" sz="3600" dirty="0">
              <a:solidFill>
                <a:schemeClr val="accent2"/>
              </a:solidFill>
            </a:endParaRPr>
          </a:p>
        </p:txBody>
      </p:sp>
      <p:sp>
        <p:nvSpPr>
          <p:cNvPr id="13" name="文字方塊 17"/>
          <p:cNvSpPr txBox="1"/>
          <p:nvPr/>
        </p:nvSpPr>
        <p:spPr>
          <a:xfrm>
            <a:off x="8532037" y="4612016"/>
            <a:ext cx="2721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accent2"/>
                </a:solidFill>
              </a:rPr>
              <a:t> V / </a:t>
            </a:r>
            <a:r>
              <a:rPr lang="en-US" altLang="zh-CN" sz="3600" dirty="0" err="1">
                <a:solidFill>
                  <a:schemeClr val="accent2"/>
                </a:solidFill>
              </a:rPr>
              <a:t>Adj</a:t>
            </a:r>
            <a:r>
              <a:rPr lang="en-US" altLang="zh-CN" sz="3600" dirty="0">
                <a:solidFill>
                  <a:schemeClr val="accent2"/>
                </a:solidFill>
              </a:rPr>
              <a:t> + </a:t>
            </a:r>
            <a:r>
              <a:rPr lang="zh-CN" altLang="en-US" sz="3600" dirty="0">
                <a:solidFill>
                  <a:srgbClr val="0070C0"/>
                </a:solidFill>
              </a:rPr>
              <a:t>得</a:t>
            </a:r>
            <a:r>
              <a:rPr lang="zh-CN" altLang="en-US" sz="3600" dirty="0">
                <a:solidFill>
                  <a:schemeClr val="accent2"/>
                </a:solidFill>
              </a:rPr>
              <a:t> </a:t>
            </a:r>
            <a:endParaRPr lang="zh-HK" altLang="en-US" sz="3600" dirty="0">
              <a:solidFill>
                <a:schemeClr val="accent2"/>
              </a:solidFill>
            </a:endParaRPr>
          </a:p>
        </p:txBody>
      </p:sp>
      <p:sp>
        <p:nvSpPr>
          <p:cNvPr id="14" name="文字方塊 5"/>
          <p:cNvSpPr txBox="1"/>
          <p:nvPr/>
        </p:nvSpPr>
        <p:spPr>
          <a:xfrm>
            <a:off x="4050146" y="1438565"/>
            <a:ext cx="554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</a:rPr>
              <a:t>的</a:t>
            </a:r>
            <a:endParaRPr lang="zh-HK" altLang="en-US" sz="3200" dirty="0">
              <a:solidFill>
                <a:srgbClr val="FF0000"/>
              </a:solidFill>
            </a:endParaRPr>
          </a:p>
        </p:txBody>
      </p:sp>
      <p:sp>
        <p:nvSpPr>
          <p:cNvPr id="15" name="文字方塊 6"/>
          <p:cNvSpPr txBox="1"/>
          <p:nvPr/>
        </p:nvSpPr>
        <p:spPr>
          <a:xfrm>
            <a:off x="4399972" y="2268465"/>
            <a:ext cx="637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0070C0"/>
                </a:solidFill>
              </a:rPr>
              <a:t>得</a:t>
            </a:r>
            <a:endParaRPr lang="zh-HK" altLang="en-US" sz="3200" dirty="0">
              <a:solidFill>
                <a:srgbClr val="0070C0"/>
              </a:solidFill>
            </a:endParaRPr>
          </a:p>
        </p:txBody>
      </p:sp>
      <p:sp>
        <p:nvSpPr>
          <p:cNvPr id="16" name="文字方塊 9"/>
          <p:cNvSpPr txBox="1"/>
          <p:nvPr/>
        </p:nvSpPr>
        <p:spPr>
          <a:xfrm>
            <a:off x="4454236" y="3939426"/>
            <a:ext cx="637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0070C0"/>
                </a:solidFill>
              </a:rPr>
              <a:t>得</a:t>
            </a:r>
            <a:endParaRPr lang="zh-HK" altLang="en-US" sz="3200" dirty="0">
              <a:solidFill>
                <a:srgbClr val="0070C0"/>
              </a:solidFill>
            </a:endParaRPr>
          </a:p>
        </p:txBody>
      </p:sp>
      <p:sp>
        <p:nvSpPr>
          <p:cNvPr id="17" name="文字方塊 10"/>
          <p:cNvSpPr txBox="1"/>
          <p:nvPr/>
        </p:nvSpPr>
        <p:spPr>
          <a:xfrm>
            <a:off x="3645272" y="3079561"/>
            <a:ext cx="637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00B050"/>
                </a:solidFill>
              </a:rPr>
              <a:t>地</a:t>
            </a:r>
            <a:endParaRPr lang="zh-HK" altLang="en-US" sz="3200" dirty="0">
              <a:solidFill>
                <a:srgbClr val="00B050"/>
              </a:solidFill>
            </a:endParaRPr>
          </a:p>
        </p:txBody>
      </p:sp>
      <p:sp>
        <p:nvSpPr>
          <p:cNvPr id="18" name="文字方塊 12"/>
          <p:cNvSpPr txBox="1"/>
          <p:nvPr/>
        </p:nvSpPr>
        <p:spPr>
          <a:xfrm>
            <a:off x="5262748" y="4721257"/>
            <a:ext cx="637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</a:rPr>
              <a:t>的</a:t>
            </a:r>
            <a:endParaRPr lang="zh-HK" altLang="en-US" sz="3200" dirty="0">
              <a:solidFill>
                <a:srgbClr val="FF0000"/>
              </a:solidFill>
            </a:endParaRPr>
          </a:p>
        </p:txBody>
      </p:sp>
      <p:sp>
        <p:nvSpPr>
          <p:cNvPr id="19" name="文字方塊 14"/>
          <p:cNvSpPr txBox="1"/>
          <p:nvPr/>
        </p:nvSpPr>
        <p:spPr>
          <a:xfrm>
            <a:off x="2845622" y="5537083"/>
            <a:ext cx="637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00B050"/>
                </a:solidFill>
              </a:rPr>
              <a:t>地</a:t>
            </a:r>
            <a:endParaRPr lang="zh-HK" altLang="en-US" sz="32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 bwMode="auto">
          <a:xfrm>
            <a:off x="927853" y="396195"/>
            <a:ext cx="10312544" cy="84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defTabSz="914400"/>
            <a:r>
              <a:rPr kumimoji="1" lang="en-US" altLang="zh-CN" dirty="0">
                <a:latin typeface="+mj-ea"/>
              </a:rPr>
              <a:t>Kinship Terms</a:t>
            </a:r>
            <a:endParaRPr kumimoji="1" lang="en-US" altLang="zh-CN" dirty="0">
              <a:latin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75278" y="261585"/>
            <a:ext cx="1068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rgbClr val="002060"/>
                </a:solidFill>
              </a:rPr>
              <a:t>语法</a:t>
            </a:r>
            <a:endParaRPr kumimoji="1" lang="zh-CN" altLang="en-US" sz="3200" dirty="0">
              <a:solidFill>
                <a:srgbClr val="002060"/>
              </a:solidFill>
            </a:endParaRPr>
          </a:p>
        </p:txBody>
      </p:sp>
      <p:pic>
        <p:nvPicPr>
          <p:cNvPr id="3" name="图片 2">
            <a:hlinkClick r:id="rId1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1366520"/>
            <a:ext cx="7239000" cy="5000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059343" y="5589941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/>
              <a:t>我</a:t>
            </a:r>
            <a:endParaRPr kumimoji="1" lang="zh-CN" altLang="en-US" sz="2400" dirty="0"/>
          </a:p>
        </p:txBody>
      </p:sp>
      <p:sp>
        <p:nvSpPr>
          <p:cNvPr id="6" name="文本框 5"/>
          <p:cNvSpPr txBox="1"/>
          <p:nvPr/>
        </p:nvSpPr>
        <p:spPr>
          <a:xfrm>
            <a:off x="2870410" y="227214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爸爸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491533" y="214988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妈妈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82253" y="159860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/>
              <a:t>妈妈的爸爸</a:t>
            </a:r>
            <a:endParaRPr kumimoji="1" lang="zh-CN" altLang="en-US" sz="2400" dirty="0"/>
          </a:p>
        </p:txBody>
      </p:sp>
      <p:sp>
        <p:nvSpPr>
          <p:cNvPr id="10" name="文本框 9"/>
          <p:cNvSpPr txBox="1"/>
          <p:nvPr/>
        </p:nvSpPr>
        <p:spPr>
          <a:xfrm>
            <a:off x="10094317" y="159823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/>
              <a:t>妈妈的妈妈</a:t>
            </a:r>
            <a:endParaRPr kumimoji="1" lang="zh-CN" altLang="en-US" sz="2400" dirty="0"/>
          </a:p>
        </p:txBody>
      </p:sp>
      <p:sp>
        <p:nvSpPr>
          <p:cNvPr id="11" name="文本框 10"/>
          <p:cNvSpPr txBox="1"/>
          <p:nvPr/>
        </p:nvSpPr>
        <p:spPr>
          <a:xfrm>
            <a:off x="1633533" y="10330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爷爷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39808" y="449812"/>
            <a:ext cx="825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3366FF"/>
                </a:solidFill>
              </a:rPr>
              <a:t>祖父</a:t>
            </a:r>
            <a:endParaRPr kumimoji="1" lang="zh-CN" altLang="en-US" sz="2400" dirty="0">
              <a:solidFill>
                <a:srgbClr val="3366FF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585838" y="103379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奶奶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85838" y="453299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3366FF"/>
                </a:solidFill>
              </a:rPr>
              <a:t>祖母</a:t>
            </a:r>
            <a:endParaRPr kumimoji="1" lang="zh-CN" altLang="en-US" sz="2400" dirty="0">
              <a:solidFill>
                <a:srgbClr val="3366FF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673924" y="227124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3366FF"/>
                </a:solidFill>
              </a:rPr>
              <a:t>父亲</a:t>
            </a:r>
            <a:endParaRPr kumimoji="1" lang="zh-CN" altLang="en-US" sz="2400" dirty="0">
              <a:solidFill>
                <a:srgbClr val="3366FF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331470" y="214898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3366FF"/>
                </a:solidFill>
              </a:rPr>
              <a:t>母亲</a:t>
            </a:r>
            <a:endParaRPr kumimoji="1" lang="zh-CN" altLang="en-US" sz="2400" dirty="0">
              <a:solidFill>
                <a:srgbClr val="3366FF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105452" y="105158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姥爷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905834" y="105603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外公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131238" y="102461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姥姥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931755" y="102479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外婆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269402" y="407424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3366FF"/>
                </a:solidFill>
              </a:rPr>
              <a:t>外祖父</a:t>
            </a:r>
            <a:endParaRPr kumimoji="1" lang="zh-CN" altLang="en-US" sz="2400" dirty="0">
              <a:solidFill>
                <a:srgbClr val="3366FF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0296940" y="46144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3366FF"/>
                </a:solidFill>
              </a:rPr>
              <a:t>外祖母</a:t>
            </a:r>
            <a:endParaRPr kumimoji="1" lang="zh-CN" altLang="en-US" sz="2400" dirty="0">
              <a:solidFill>
                <a:srgbClr val="3366FF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735743" y="536511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儿子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577105" y="605159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儿媳妇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0685325" y="605140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女婿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0684928" y="535099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女儿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0188260" y="440909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外孙女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1295022" y="440909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9D58A2"/>
                </a:solidFill>
              </a:rPr>
              <a:t>外孙</a:t>
            </a:r>
            <a:endParaRPr kumimoji="1" lang="zh-CN" altLang="en-US" sz="2400" dirty="0" smtClean="0">
              <a:solidFill>
                <a:srgbClr val="9D58A2"/>
              </a:solidFill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4127064" y="452324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9D58A2"/>
                </a:solidFill>
              </a:rPr>
              <a:t>孙子</a:t>
            </a:r>
            <a:endParaRPr kumimoji="1" lang="zh-CN" altLang="en-US" sz="2400" dirty="0" smtClean="0">
              <a:solidFill>
                <a:srgbClr val="9D58A2"/>
              </a:solidFill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3286382" y="452324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孙女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03740" y="4114967"/>
            <a:ext cx="1599708" cy="1364300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426" y="2755751"/>
            <a:ext cx="1676400" cy="15748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948" y="2682556"/>
            <a:ext cx="1635922" cy="1562232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356752" y="4637399"/>
            <a:ext cx="493839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342900" indent="-342900">
              <a:buFont typeface="Wingdings" panose="05000000000000000000" pitchFamily="2" charset="2"/>
              <a:buChar char="²"/>
            </a:pPr>
            <a:r>
              <a:rPr kumimoji="1" lang="zh-CN" altLang="en-US" sz="2400" dirty="0" smtClean="0"/>
              <a:t>我是爷爷、奶奶的</a:t>
            </a:r>
            <a:r>
              <a:rPr kumimoji="1" lang="en-US" altLang="zh-CN" sz="2400" dirty="0" smtClean="0"/>
              <a:t>_</a:t>
            </a:r>
            <a:r>
              <a:rPr kumimoji="1" lang="en-US" altLang="zh-CN" sz="2400" dirty="0" smtClean="0"/>
              <a:t>__________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46" name="文本框 45"/>
          <p:cNvSpPr txBox="1"/>
          <p:nvPr/>
        </p:nvSpPr>
        <p:spPr>
          <a:xfrm>
            <a:off x="7401322" y="4523248"/>
            <a:ext cx="493839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342900" indent="-342900">
              <a:buFont typeface="Wingdings" panose="05000000000000000000" pitchFamily="2" charset="2"/>
              <a:buChar char="²"/>
            </a:pPr>
            <a:r>
              <a:rPr kumimoji="1" lang="zh-CN" altLang="en-US" sz="2400" dirty="0" smtClean="0"/>
              <a:t>我是外公、外婆的</a:t>
            </a:r>
            <a:r>
              <a:rPr kumimoji="1" lang="en-US" altLang="zh-CN" sz="2400" dirty="0" smtClean="0"/>
              <a:t>___________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47" name="文本框 46"/>
          <p:cNvSpPr txBox="1"/>
          <p:nvPr/>
        </p:nvSpPr>
        <p:spPr>
          <a:xfrm>
            <a:off x="356753" y="5464995"/>
            <a:ext cx="47879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342900" indent="-342900">
              <a:buFont typeface="Wingdings" panose="05000000000000000000" pitchFamily="2" charset="2"/>
              <a:buChar char="²"/>
            </a:pPr>
            <a:r>
              <a:rPr kumimoji="1" lang="zh-CN" altLang="en-US" sz="2400" dirty="0" smtClean="0"/>
              <a:t>爸爸是爷爷、奶奶的</a:t>
            </a:r>
            <a:r>
              <a:rPr kumimoji="1" lang="en-US" altLang="zh-CN" sz="2400" dirty="0" smtClean="0"/>
              <a:t>________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48" name="文本框 47"/>
          <p:cNvSpPr txBox="1"/>
          <p:nvPr/>
        </p:nvSpPr>
        <p:spPr>
          <a:xfrm>
            <a:off x="7401853" y="5463240"/>
            <a:ext cx="46361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342900" indent="-342900">
              <a:buFont typeface="Wingdings" panose="05000000000000000000" pitchFamily="2" charset="2"/>
              <a:buChar char="²"/>
            </a:pPr>
            <a:r>
              <a:rPr kumimoji="1" lang="zh-CN" altLang="en-US" sz="2400" dirty="0" smtClean="0"/>
              <a:t>妈妈是外公、外婆的</a:t>
            </a:r>
            <a:r>
              <a:rPr kumimoji="1" lang="en-US" altLang="zh-CN" sz="2400" dirty="0" smtClean="0"/>
              <a:t>_______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49" name="文本框 48"/>
          <p:cNvSpPr txBox="1"/>
          <p:nvPr/>
        </p:nvSpPr>
        <p:spPr>
          <a:xfrm>
            <a:off x="342482" y="6135636"/>
            <a:ext cx="47879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342900" indent="-342900">
              <a:buFont typeface="Wingdings" panose="05000000000000000000" pitchFamily="2" charset="2"/>
              <a:buChar char="²"/>
            </a:pPr>
            <a:r>
              <a:rPr kumimoji="1" lang="zh-CN" altLang="en-US" sz="2400" dirty="0" smtClean="0"/>
              <a:t>妈妈是爷爷、奶奶的</a:t>
            </a:r>
            <a:r>
              <a:rPr kumimoji="1" lang="en-US" altLang="zh-CN" sz="2400" dirty="0" smtClean="0"/>
              <a:t>________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50" name="文本框 49"/>
          <p:cNvSpPr txBox="1"/>
          <p:nvPr/>
        </p:nvSpPr>
        <p:spPr>
          <a:xfrm>
            <a:off x="7401699" y="6135411"/>
            <a:ext cx="46361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342900" indent="-342900">
              <a:buFont typeface="Wingdings" panose="05000000000000000000" pitchFamily="2" charset="2"/>
              <a:buChar char="²"/>
            </a:pPr>
            <a:r>
              <a:rPr kumimoji="1" lang="zh-CN" altLang="en-US" sz="2400" dirty="0" smtClean="0"/>
              <a:t>爸爸是外公、外婆的</a:t>
            </a:r>
            <a:r>
              <a:rPr kumimoji="1" lang="en-US" altLang="zh-CN" sz="2400" dirty="0" smtClean="0"/>
              <a:t>_______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5062"/>
            <a:ext cx="1409700" cy="1714500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0596" y="269673"/>
            <a:ext cx="1549400" cy="17399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455557" y="1598596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/>
              <a:t>爸爸的妈妈</a:t>
            </a:r>
            <a:endParaRPr kumimoji="1" lang="zh-CN" altLang="en-US" sz="2400" dirty="0"/>
          </a:p>
        </p:txBody>
      </p:sp>
      <p:sp>
        <p:nvSpPr>
          <p:cNvPr id="23" name="文本框 22"/>
          <p:cNvSpPr txBox="1"/>
          <p:nvPr/>
        </p:nvSpPr>
        <p:spPr>
          <a:xfrm>
            <a:off x="1319370" y="1598438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/>
              <a:t>爸爸的爸爸</a:t>
            </a:r>
            <a:endParaRPr kumimoji="1" lang="zh-CN" altLang="en-US" sz="2400" dirty="0"/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4530" y="452625"/>
            <a:ext cx="1316633" cy="1088417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5019" y="382404"/>
            <a:ext cx="1346200" cy="1485900"/>
          </a:xfrm>
          <a:prstGeom prst="rect">
            <a:avLst/>
          </a:prstGeom>
        </p:spPr>
      </p:pic>
      <p:sp>
        <p:nvSpPr>
          <p:cNvPr id="55" name="文本框 54"/>
          <p:cNvSpPr txBox="1"/>
          <p:nvPr/>
        </p:nvSpPr>
        <p:spPr>
          <a:xfrm>
            <a:off x="0" y="0"/>
            <a:ext cx="141577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p>
            <a:r>
              <a:rPr kumimoji="1" lang="zh-CN" altLang="en-US" sz="2400" dirty="0" smtClean="0"/>
              <a:t>我的家人</a:t>
            </a:r>
            <a:endParaRPr kumimoji="1"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5" grpId="0"/>
      <p:bldP spid="46" grpId="0"/>
      <p:bldP spid="47" grpId="0"/>
      <p:bldP spid="48" grpId="0"/>
      <p:bldP spid="49" grpId="0"/>
      <p:bldP spid="50" grpId="0"/>
      <p:bldP spid="8" grpId="0"/>
      <p:bldP spid="2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776943" y="300472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/>
              <a:t>我</a:t>
            </a:r>
            <a:endParaRPr kumimoji="1" lang="zh-CN" altLang="en-US" sz="2400" dirty="0"/>
          </a:p>
        </p:txBody>
      </p:sp>
      <p:sp>
        <p:nvSpPr>
          <p:cNvPr id="5" name="文本框 4"/>
          <p:cNvSpPr txBox="1"/>
          <p:nvPr/>
        </p:nvSpPr>
        <p:spPr>
          <a:xfrm>
            <a:off x="1097177" y="350669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哥哥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08871" y="350631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姐姐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833843" y="438157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嫂嫂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647091" y="438121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9D58A2"/>
                </a:solidFill>
              </a:rPr>
              <a:t>嫂子</a:t>
            </a:r>
            <a:endParaRPr kumimoji="1" lang="zh-CN" altLang="en-US" sz="2400" dirty="0" smtClean="0">
              <a:solidFill>
                <a:srgbClr val="9D58A2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923927" y="5524612"/>
            <a:ext cx="820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姐夫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084457" y="349477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弟弟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9992646" y="438137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弟妹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0378513" y="350628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妹妹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992635" y="552421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妹夫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78638" y="1401329"/>
            <a:ext cx="1599708" cy="136430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4945" y="1217994"/>
            <a:ext cx="1738246" cy="156190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1504" y="1444049"/>
            <a:ext cx="1405909" cy="133287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115" y="1385406"/>
            <a:ext cx="1148909" cy="137869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543" y="1412227"/>
            <a:ext cx="1410759" cy="1363734"/>
          </a:xfrm>
          <a:prstGeom prst="rect">
            <a:avLst/>
          </a:prstGeom>
        </p:spPr>
      </p:pic>
      <p:sp>
        <p:nvSpPr>
          <p:cNvPr id="58" name="文本框 57"/>
          <p:cNvSpPr txBox="1"/>
          <p:nvPr/>
        </p:nvSpPr>
        <p:spPr>
          <a:xfrm>
            <a:off x="498552" y="2965467"/>
            <a:ext cx="1997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kumimoji="1" lang="en-US" altLang="zh-CN" sz="2400" dirty="0" smtClean="0"/>
              <a:t>Older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brother</a:t>
            </a:r>
            <a:endParaRPr kumimoji="1" lang="zh-CN" altLang="en-US" sz="2400" dirty="0"/>
          </a:p>
        </p:txBody>
      </p:sp>
      <p:sp>
        <p:nvSpPr>
          <p:cNvPr id="59" name="文本框 58"/>
          <p:cNvSpPr txBox="1"/>
          <p:nvPr/>
        </p:nvSpPr>
        <p:spPr>
          <a:xfrm>
            <a:off x="2828038" y="2965728"/>
            <a:ext cx="1762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kumimoji="1" lang="en-US" altLang="zh-CN" sz="2400" dirty="0" smtClean="0"/>
              <a:t>Older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sister</a:t>
            </a:r>
            <a:endParaRPr kumimoji="1" lang="zh-CN" altLang="en-US" sz="2400" dirty="0"/>
          </a:p>
        </p:txBody>
      </p:sp>
      <p:sp>
        <p:nvSpPr>
          <p:cNvPr id="60" name="文本框 59"/>
          <p:cNvSpPr txBox="1"/>
          <p:nvPr/>
        </p:nvSpPr>
        <p:spPr>
          <a:xfrm>
            <a:off x="7293791" y="2965392"/>
            <a:ext cx="2380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kumimoji="1" lang="en-US" altLang="zh-CN" sz="2400" dirty="0" smtClean="0"/>
              <a:t>Younger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brother</a:t>
            </a:r>
            <a:endParaRPr kumimoji="1" lang="zh-CN" altLang="en-US" sz="2400" dirty="0"/>
          </a:p>
        </p:txBody>
      </p:sp>
      <p:sp>
        <p:nvSpPr>
          <p:cNvPr id="61" name="文本框 60"/>
          <p:cNvSpPr txBox="1"/>
          <p:nvPr/>
        </p:nvSpPr>
        <p:spPr>
          <a:xfrm>
            <a:off x="9705225" y="2965691"/>
            <a:ext cx="2146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kumimoji="1" lang="en-US" altLang="zh-CN" sz="2400" dirty="0" smtClean="0"/>
              <a:t>Younger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sister</a:t>
            </a:r>
            <a:endParaRPr kumimoji="1" lang="zh-CN" altLang="en-US" sz="2400" dirty="0"/>
          </a:p>
        </p:txBody>
      </p:sp>
      <p:sp>
        <p:nvSpPr>
          <p:cNvPr id="62" name="文本框 61"/>
          <p:cNvSpPr txBox="1"/>
          <p:nvPr/>
        </p:nvSpPr>
        <p:spPr>
          <a:xfrm>
            <a:off x="827665" y="4488732"/>
            <a:ext cx="50901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342900" indent="-342900">
              <a:buFont typeface="Wingdings" panose="05000000000000000000" pitchFamily="2" charset="2"/>
              <a:buChar char="²"/>
            </a:pPr>
            <a:r>
              <a:rPr kumimoji="1" lang="zh-CN" altLang="en-US" sz="2400" dirty="0" smtClean="0"/>
              <a:t>哥哥的妻子是我的</a:t>
            </a:r>
            <a:r>
              <a:rPr kumimoji="1" lang="en-US" altLang="zh-CN" sz="2400" dirty="0" smtClean="0"/>
              <a:t>_</a:t>
            </a:r>
            <a:r>
              <a:rPr kumimoji="1" lang="en-US" altLang="zh-CN" sz="2400" dirty="0" smtClean="0"/>
              <a:t>___________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63" name="文本框 62"/>
          <p:cNvSpPr txBox="1"/>
          <p:nvPr/>
        </p:nvSpPr>
        <p:spPr>
          <a:xfrm>
            <a:off x="856204" y="5630245"/>
            <a:ext cx="4480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342900" indent="-342900">
              <a:buFont typeface="Wingdings" panose="05000000000000000000" pitchFamily="2" charset="2"/>
              <a:buChar char="²"/>
            </a:pPr>
            <a:r>
              <a:rPr kumimoji="1" lang="zh-CN" altLang="en-US" sz="2400" dirty="0" smtClean="0"/>
              <a:t>姐姐的丈夫是我的</a:t>
            </a:r>
            <a:r>
              <a:rPr kumimoji="1" lang="en-US" altLang="zh-CN" sz="2400" dirty="0" smtClean="0"/>
              <a:t>________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64" name="文本框 63"/>
          <p:cNvSpPr txBox="1"/>
          <p:nvPr/>
        </p:nvSpPr>
        <p:spPr>
          <a:xfrm>
            <a:off x="6910460" y="4488766"/>
            <a:ext cx="4480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342900" indent="-342900">
              <a:buFont typeface="Wingdings" panose="05000000000000000000" pitchFamily="2" charset="2"/>
              <a:buChar char="²"/>
            </a:pPr>
            <a:r>
              <a:rPr kumimoji="1" lang="zh-CN" altLang="en-US" sz="2400" dirty="0" smtClean="0"/>
              <a:t>弟弟的妻子是我的</a:t>
            </a:r>
            <a:r>
              <a:rPr kumimoji="1" lang="en-US" altLang="zh-CN" sz="2400" dirty="0" smtClean="0"/>
              <a:t>________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65" name="文本框 64"/>
          <p:cNvSpPr txBox="1"/>
          <p:nvPr/>
        </p:nvSpPr>
        <p:spPr>
          <a:xfrm>
            <a:off x="6910759" y="5630281"/>
            <a:ext cx="4480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342900" indent="-342900">
              <a:buFont typeface="Wingdings" panose="05000000000000000000" pitchFamily="2" charset="2"/>
              <a:buChar char="²"/>
            </a:pPr>
            <a:r>
              <a:rPr kumimoji="1" lang="zh-CN" altLang="en-US" sz="2400" dirty="0" smtClean="0"/>
              <a:t>妹妹的丈夫是我的</a:t>
            </a:r>
            <a:r>
              <a:rPr kumimoji="1" lang="en-US" altLang="zh-CN" sz="2400" dirty="0" smtClean="0"/>
              <a:t>________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66" name="文本框 65"/>
          <p:cNvSpPr txBox="1"/>
          <p:nvPr/>
        </p:nvSpPr>
        <p:spPr>
          <a:xfrm>
            <a:off x="1351280" y="469265"/>
            <a:ext cx="1846580" cy="5219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kumimoji="1" lang="zh-CN" altLang="en-US" sz="2800" dirty="0" smtClean="0"/>
              <a:t>我的家人</a:t>
            </a:r>
            <a:endParaRPr kumimoji="1" lang="zh-CN" alt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727407" y="180749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/>
              <a:t>我</a:t>
            </a:r>
            <a:endParaRPr kumimoji="1" lang="zh-CN" altLang="en-US" sz="2400" dirty="0"/>
          </a:p>
        </p:txBody>
      </p:sp>
      <p:sp>
        <p:nvSpPr>
          <p:cNvPr id="6" name="文本框 5"/>
          <p:cNvSpPr txBox="1"/>
          <p:nvPr/>
        </p:nvSpPr>
        <p:spPr>
          <a:xfrm>
            <a:off x="951465" y="2583573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kumimoji="1" lang="zh-CN" altLang="en-US" sz="2400" dirty="0" smtClean="0"/>
              <a:t>爸爸的哥哥</a:t>
            </a:r>
            <a:endParaRPr kumimoji="1" lang="zh-CN" alt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3221026" y="258374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kumimoji="1" lang="zh-CN" altLang="en-US" sz="2400" dirty="0" smtClean="0"/>
              <a:t>爸爸的弟弟</a:t>
            </a:r>
            <a:endParaRPr kumimoji="1" lang="zh-CN" alt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7233893" y="2583583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/>
              <a:t>爸爸的姐姐</a:t>
            </a:r>
            <a:endParaRPr kumimoji="1" lang="zh-CN" altLang="en-US" sz="2400" dirty="0"/>
          </a:p>
        </p:txBody>
      </p:sp>
      <p:sp>
        <p:nvSpPr>
          <p:cNvPr id="9" name="文本框 8"/>
          <p:cNvSpPr txBox="1"/>
          <p:nvPr/>
        </p:nvSpPr>
        <p:spPr>
          <a:xfrm>
            <a:off x="9648275" y="2583986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/>
              <a:t>爸爸的妹妹</a:t>
            </a:r>
            <a:endParaRPr kumimoji="1" lang="zh-CN" altLang="en-US" sz="2400" dirty="0"/>
          </a:p>
        </p:txBody>
      </p:sp>
      <p:sp>
        <p:nvSpPr>
          <p:cNvPr id="10" name="文本框 9"/>
          <p:cNvSpPr txBox="1"/>
          <p:nvPr/>
        </p:nvSpPr>
        <p:spPr>
          <a:xfrm>
            <a:off x="427987" y="313763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大爷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356287" y="313740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伯伯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79754" y="313773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0000FF"/>
                </a:solidFill>
              </a:rPr>
              <a:t>伯父</a:t>
            </a:r>
            <a:endParaRPr kumimoji="1" lang="zh-CN" altLang="en-US" sz="2400" dirty="0">
              <a:solidFill>
                <a:srgbClr val="0000FF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10048" y="3923629"/>
            <a:ext cx="71513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342900" indent="-342900">
              <a:buFont typeface="Wingdings" panose="05000000000000000000" pitchFamily="2" charset="2"/>
              <a:buChar char="²"/>
            </a:pPr>
            <a:r>
              <a:rPr kumimoji="1" lang="zh-CN" altLang="en-US" sz="2400" dirty="0" smtClean="0"/>
              <a:t>大爷</a:t>
            </a:r>
            <a:r>
              <a:rPr kumimoji="1" lang="en-US" altLang="zh-CN" sz="2400" dirty="0" smtClean="0"/>
              <a:t>/</a:t>
            </a:r>
            <a:r>
              <a:rPr kumimoji="1" lang="zh-CN" altLang="en-US" sz="2400" dirty="0" smtClean="0"/>
              <a:t>伯伯</a:t>
            </a:r>
            <a:r>
              <a:rPr kumimoji="1" lang="en-US" altLang="zh-CN" sz="2400" dirty="0" smtClean="0"/>
              <a:t>/</a:t>
            </a:r>
            <a:r>
              <a:rPr kumimoji="1" lang="zh-CN" altLang="en-US" sz="2400" dirty="0" smtClean="0"/>
              <a:t>伯父的妻子是我的</a:t>
            </a:r>
            <a:r>
              <a:rPr kumimoji="1" lang="en-US" altLang="zh-CN" sz="2400" dirty="0" smtClean="0"/>
              <a:t>___</a:t>
            </a:r>
            <a:r>
              <a:rPr kumimoji="1" lang="en-US" altLang="zh-CN" sz="2400" dirty="0" smtClean="0"/>
              <a:t>_____________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16" name="文本框 15"/>
          <p:cNvSpPr txBox="1"/>
          <p:nvPr/>
        </p:nvSpPr>
        <p:spPr>
          <a:xfrm>
            <a:off x="4658667" y="3846407"/>
            <a:ext cx="2202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大妈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/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大娘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/</a:t>
            </a:r>
            <a:r>
              <a:rPr kumimoji="1" lang="zh-CN" altLang="en-US" sz="2400" dirty="0" smtClean="0">
                <a:solidFill>
                  <a:srgbClr val="0000FF"/>
                </a:solidFill>
              </a:rPr>
              <a:t>伯母</a:t>
            </a:r>
            <a:endParaRPr kumimoji="1" lang="zh-CN" altLang="en-US" sz="2400" dirty="0">
              <a:solidFill>
                <a:srgbClr val="0000FF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345619" y="313727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叔叔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211741" y="313741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0000FF"/>
                </a:solidFill>
              </a:rPr>
              <a:t>叔父</a:t>
            </a:r>
            <a:endParaRPr kumimoji="1" lang="zh-CN" altLang="en-US" sz="2400" dirty="0">
              <a:solidFill>
                <a:srgbClr val="0000FF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10452" y="4684907"/>
            <a:ext cx="6058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342900" indent="-342900">
              <a:buFont typeface="Wingdings" panose="05000000000000000000" pitchFamily="2" charset="2"/>
              <a:buChar char="²"/>
            </a:pPr>
            <a:r>
              <a:rPr kumimoji="1" lang="zh-CN" altLang="en-US" sz="2400" dirty="0" smtClean="0"/>
              <a:t>叔叔</a:t>
            </a:r>
            <a:r>
              <a:rPr kumimoji="1" lang="en-US" altLang="zh-CN" sz="2400" dirty="0" smtClean="0"/>
              <a:t>/</a:t>
            </a:r>
            <a:r>
              <a:rPr kumimoji="1" lang="zh-CN" altLang="en-US" sz="2400" dirty="0" smtClean="0"/>
              <a:t>叔父的妻子是我的</a:t>
            </a:r>
            <a:r>
              <a:rPr kumimoji="1" lang="en-US" altLang="zh-CN" sz="2400" dirty="0" smtClean="0"/>
              <a:t>____________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20" name="文本框 19"/>
          <p:cNvSpPr txBox="1"/>
          <p:nvPr/>
        </p:nvSpPr>
        <p:spPr>
          <a:xfrm>
            <a:off x="3973981" y="4596081"/>
            <a:ext cx="1505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婶婶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/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婶儿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551163" y="3137837"/>
            <a:ext cx="1773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kumimoji="1" lang="zh-CN" altLang="en-US" sz="2400" dirty="0" smtClean="0">
                <a:solidFill>
                  <a:srgbClr val="FF0000"/>
                </a:solidFill>
              </a:rPr>
              <a:t>姑姑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/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姑妈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962363" y="4596095"/>
            <a:ext cx="1501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姑父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/</a:t>
            </a:r>
            <a:r>
              <a:rPr kumimoji="1" lang="zh-CN" altLang="en-US" sz="2400" dirty="0">
                <a:solidFill>
                  <a:srgbClr val="FF0000"/>
                </a:solidFill>
              </a:rPr>
              <a:t>姑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丈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86867" y="5988409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堂哥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999028" y="598880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堂弟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234058" y="598861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表哥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221257" y="598890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堂姐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453373" y="598849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堂妹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8326492" y="598883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表姐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9375153" y="598858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表弟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0525969" y="598852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表妹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61258" y="347973"/>
            <a:ext cx="1599708" cy="1364300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6268292" y="4685098"/>
            <a:ext cx="56654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342900" indent="-342900">
              <a:buFont typeface="Wingdings" panose="05000000000000000000" pitchFamily="2" charset="2"/>
              <a:buChar char="²"/>
            </a:pPr>
            <a:r>
              <a:rPr kumimoji="1" lang="zh-CN" altLang="en-US" sz="2400" dirty="0"/>
              <a:t>姑姑</a:t>
            </a:r>
            <a:r>
              <a:rPr kumimoji="1" lang="en-US" altLang="zh-CN" sz="2400" dirty="0"/>
              <a:t>/</a:t>
            </a:r>
            <a:r>
              <a:rPr kumimoji="1" lang="zh-CN" altLang="en-US" sz="2400" dirty="0" smtClean="0"/>
              <a:t>姑妈的丈夫是我的</a:t>
            </a:r>
            <a:r>
              <a:rPr kumimoji="1" lang="en-US" altLang="zh-CN" sz="2400" dirty="0" smtClean="0"/>
              <a:t>__</a:t>
            </a:r>
            <a:r>
              <a:rPr kumimoji="1" lang="en-US" altLang="zh-CN" sz="2400" dirty="0" smtClean="0"/>
              <a:t>_________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775" y="1352199"/>
            <a:ext cx="1169600" cy="1084847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872" y="1327010"/>
            <a:ext cx="937969" cy="1135436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3911" y="1441161"/>
            <a:ext cx="1204102" cy="100059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5334" y="1386562"/>
            <a:ext cx="1069708" cy="1115553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1369060" y="463550"/>
            <a:ext cx="2314575" cy="4603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kumimoji="1" lang="zh-CN" altLang="en-US" sz="2400" dirty="0" smtClean="0"/>
              <a:t>爸爸家的亲戚</a:t>
            </a:r>
            <a:endParaRPr kumimoji="1" lang="zh-CN" altLang="en-US" sz="2400" dirty="0"/>
          </a:p>
        </p:txBody>
      </p:sp>
      <p:sp>
        <p:nvSpPr>
          <p:cNvPr id="46" name="文本框 45"/>
          <p:cNvSpPr txBox="1"/>
          <p:nvPr/>
        </p:nvSpPr>
        <p:spPr>
          <a:xfrm>
            <a:off x="1228267" y="5349876"/>
            <a:ext cx="3725900" cy="461665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p>
            <a:pPr algn="ctr"/>
            <a:r>
              <a:rPr kumimoji="1" lang="en-US" altLang="zh-CN" sz="2400" dirty="0" smtClean="0">
                <a:solidFill>
                  <a:schemeClr val="bg1"/>
                </a:solidFill>
              </a:rPr>
              <a:t>Share</a:t>
            </a:r>
            <a:r>
              <a:rPr kumimoji="1" lang="zh-CN" altLang="en-US" sz="2400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sz="2400" dirty="0" smtClean="0">
                <a:solidFill>
                  <a:schemeClr val="bg1"/>
                </a:solidFill>
              </a:rPr>
              <a:t>the</a:t>
            </a:r>
            <a:r>
              <a:rPr kumimoji="1" lang="zh-CN" altLang="en-US" sz="2400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sz="2400" dirty="0" smtClean="0">
                <a:solidFill>
                  <a:schemeClr val="bg1"/>
                </a:solidFill>
              </a:rPr>
              <a:t>same</a:t>
            </a:r>
            <a:r>
              <a:rPr kumimoji="1" lang="zh-CN" altLang="en-US" sz="2400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sz="2400" dirty="0" smtClean="0">
                <a:solidFill>
                  <a:schemeClr val="bg1"/>
                </a:solidFill>
              </a:rPr>
              <a:t>surname</a:t>
            </a:r>
            <a:r>
              <a:rPr kumimoji="1" lang="en-US" altLang="zh-CN" sz="2400" dirty="0" smtClean="0">
                <a:solidFill>
                  <a:srgbClr val="FEFFFF"/>
                </a:solidFill>
              </a:rPr>
              <a:t>.</a:t>
            </a:r>
            <a:endParaRPr kumimoji="1" lang="en-US" altLang="zh-CN" sz="2400" dirty="0" smtClean="0">
              <a:solidFill>
                <a:srgbClr val="FE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6" grpId="0"/>
      <p:bldP spid="17" grpId="0"/>
      <p:bldP spid="18" grpId="0"/>
      <p:bldP spid="19" grpId="0"/>
      <p:bldP spid="20" grpId="0"/>
      <p:bldP spid="22" grpId="0"/>
      <p:bldP spid="14" grpId="0"/>
      <p:bldP spid="15" grpId="0"/>
      <p:bldP spid="21" grpId="0"/>
      <p:bldP spid="23" grpId="0"/>
      <p:bldP spid="32" grpId="0"/>
      <p:bldP spid="33" grpId="0"/>
      <p:bldP spid="34" grpId="0"/>
      <p:bldP spid="35" grpId="0"/>
      <p:bldP spid="36" grpId="0"/>
      <p:bldP spid="38" grpId="0"/>
      <p:bldP spid="46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44"/>
          <p:cNvSpPr txBox="1"/>
          <p:nvPr/>
        </p:nvSpPr>
        <p:spPr>
          <a:xfrm>
            <a:off x="1369060" y="463550"/>
            <a:ext cx="2314575" cy="4603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kumimoji="1" lang="zh-CN" altLang="en-US" sz="2400" dirty="0" smtClean="0"/>
              <a:t>妈妈家的亲戚</a:t>
            </a:r>
            <a:endParaRPr kumimoji="1" lang="zh-CN" altLang="en-US" sz="2400" dirty="0"/>
          </a:p>
        </p:txBody>
      </p:sp>
      <p:sp>
        <p:nvSpPr>
          <p:cNvPr id="4" name="文本框 3"/>
          <p:cNvSpPr txBox="1"/>
          <p:nvPr/>
        </p:nvSpPr>
        <p:spPr>
          <a:xfrm>
            <a:off x="5632614" y="174335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/>
              <a:t>我</a:t>
            </a:r>
            <a:endParaRPr kumimoji="1" lang="zh-CN" altLang="en-US" sz="2400" dirty="0"/>
          </a:p>
        </p:txBody>
      </p:sp>
      <p:sp>
        <p:nvSpPr>
          <p:cNvPr id="3" name="文本框 2"/>
          <p:cNvSpPr txBox="1"/>
          <p:nvPr/>
        </p:nvSpPr>
        <p:spPr>
          <a:xfrm>
            <a:off x="584929" y="341743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kumimoji="1" lang="zh-CN" altLang="en-US" sz="2400" dirty="0" smtClean="0"/>
              <a:t>妈妈的哥哥</a:t>
            </a:r>
            <a:endParaRPr kumimoji="1" lang="zh-CN" altLang="en-US" sz="2400" dirty="0"/>
          </a:p>
        </p:txBody>
      </p:sp>
      <p:sp>
        <p:nvSpPr>
          <p:cNvPr id="5" name="文本框 4"/>
          <p:cNvSpPr txBox="1"/>
          <p:nvPr/>
        </p:nvSpPr>
        <p:spPr>
          <a:xfrm>
            <a:off x="3279850" y="3417396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kumimoji="1" lang="zh-CN" altLang="en-US" sz="2400" dirty="0" smtClean="0"/>
              <a:t>妈妈的弟弟</a:t>
            </a:r>
            <a:endParaRPr kumimoji="1" lang="zh-CN" altLang="en-US" sz="2400" dirty="0"/>
          </a:p>
        </p:txBody>
      </p:sp>
      <p:sp>
        <p:nvSpPr>
          <p:cNvPr id="24" name="文本框 23"/>
          <p:cNvSpPr txBox="1"/>
          <p:nvPr/>
        </p:nvSpPr>
        <p:spPr>
          <a:xfrm>
            <a:off x="7180813" y="3417873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kumimoji="1" lang="zh-CN" altLang="en-US" sz="2400" dirty="0" smtClean="0"/>
              <a:t>妈妈的姐姐</a:t>
            </a:r>
            <a:endParaRPr kumimoji="1" lang="zh-CN" altLang="en-US" sz="2400" dirty="0"/>
          </a:p>
        </p:txBody>
      </p:sp>
      <p:sp>
        <p:nvSpPr>
          <p:cNvPr id="25" name="文本框 24"/>
          <p:cNvSpPr txBox="1"/>
          <p:nvPr/>
        </p:nvSpPr>
        <p:spPr>
          <a:xfrm>
            <a:off x="9755827" y="3417308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kumimoji="1" lang="zh-CN" altLang="en-US" sz="2400" dirty="0" smtClean="0"/>
              <a:t>妈妈的妹妹</a:t>
            </a:r>
            <a:endParaRPr kumimoji="1" lang="zh-CN" altLang="en-US" sz="2400" dirty="0"/>
          </a:p>
        </p:txBody>
      </p:sp>
      <p:sp>
        <p:nvSpPr>
          <p:cNvPr id="26" name="文本框 25"/>
          <p:cNvSpPr txBox="1"/>
          <p:nvPr/>
        </p:nvSpPr>
        <p:spPr>
          <a:xfrm>
            <a:off x="2379729" y="401690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舅舅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12510" y="4969865"/>
            <a:ext cx="43313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342900" indent="-342900">
              <a:buFont typeface="Wingdings" panose="05000000000000000000" pitchFamily="2" charset="2"/>
              <a:buChar char="²"/>
            </a:pPr>
            <a:r>
              <a:rPr kumimoji="1" lang="zh-CN" altLang="en-US" sz="2400" dirty="0" smtClean="0"/>
              <a:t>舅舅的妻子是我的</a:t>
            </a:r>
            <a:r>
              <a:rPr kumimoji="1" lang="en-US" altLang="zh-CN" sz="2400" dirty="0" smtClean="0"/>
              <a:t>_</a:t>
            </a:r>
            <a:r>
              <a:rPr kumimoji="1" lang="en-US" altLang="zh-CN" sz="2400" dirty="0" smtClean="0"/>
              <a:t>______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28" name="文本框 27"/>
          <p:cNvSpPr txBox="1"/>
          <p:nvPr/>
        </p:nvSpPr>
        <p:spPr>
          <a:xfrm>
            <a:off x="3729056" y="489335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舅妈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642462" y="401710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姨妈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0328660" y="401687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阿姨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139316" y="401671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姨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5960866" y="4968671"/>
            <a:ext cx="56654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342900" indent="-342900">
              <a:buFont typeface="Wingdings" panose="05000000000000000000" pitchFamily="2" charset="2"/>
              <a:buChar char="²"/>
            </a:pPr>
            <a:r>
              <a:rPr kumimoji="1" lang="zh-CN" altLang="en-US" sz="2400" dirty="0" smtClean="0"/>
              <a:t>姨妈</a:t>
            </a:r>
            <a:r>
              <a:rPr kumimoji="1" lang="en-US" altLang="zh-CN" sz="2400" dirty="0" smtClean="0"/>
              <a:t>/</a:t>
            </a:r>
            <a:r>
              <a:rPr kumimoji="1" lang="zh-CN" altLang="en-US" sz="2400" dirty="0" smtClean="0"/>
              <a:t>阿姨的丈夫是我的</a:t>
            </a:r>
            <a:r>
              <a:rPr kumimoji="1" lang="en-US" altLang="zh-CN" sz="2400" dirty="0" smtClean="0"/>
              <a:t>___________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41" name="文本框 40"/>
          <p:cNvSpPr txBox="1"/>
          <p:nvPr/>
        </p:nvSpPr>
        <p:spPr>
          <a:xfrm>
            <a:off x="9657927" y="4893037"/>
            <a:ext cx="1501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姨夫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/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姨丈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1579741" y="5853329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表哥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3894057" y="585354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表姐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6842167" y="585340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表弟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9364514" y="585343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表妹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04178" y="319435"/>
            <a:ext cx="1599708" cy="1364300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485" y="1978337"/>
            <a:ext cx="1506820" cy="128283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4763" y="1898946"/>
            <a:ext cx="1478831" cy="1400997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8150" y="1954842"/>
            <a:ext cx="1105230" cy="1329074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218" y="1938849"/>
            <a:ext cx="1349749" cy="1360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40" grpId="0"/>
      <p:bldP spid="41" grpId="0"/>
      <p:bldP spid="47" grpId="0"/>
      <p:bldP spid="48" grpId="0"/>
      <p:bldP spid="49" grpId="0"/>
      <p:bldP spid="5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790575" y="3484880"/>
            <a:ext cx="6805295" cy="189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en-US" altLang="zh-CN" sz="2800"/>
              <a:t>Example</a:t>
            </a:r>
            <a:r>
              <a:rPr lang="zh-CN" altLang="en-US" sz="2800"/>
              <a:t>：</a:t>
            </a:r>
            <a:endParaRPr lang="en-US" altLang="zh-CN" sz="2800"/>
          </a:p>
          <a:p>
            <a:pPr>
              <a:lnSpc>
                <a:spcPct val="140000"/>
              </a:lnSpc>
            </a:pPr>
            <a:r>
              <a:rPr lang="en-US" altLang="zh-CN" sz="2800"/>
              <a:t>A</a:t>
            </a:r>
            <a:r>
              <a:rPr lang="zh-CN" altLang="en-US" sz="2800"/>
              <a:t>：你家有几口人？</a:t>
            </a:r>
            <a:endParaRPr lang="zh-CN" altLang="en-US" sz="2800"/>
          </a:p>
          <a:p>
            <a:pPr>
              <a:lnSpc>
                <a:spcPct val="140000"/>
              </a:lnSpc>
            </a:pPr>
            <a:r>
              <a:rPr lang="en-US" altLang="zh-CN" sz="2800"/>
              <a:t>B</a:t>
            </a:r>
            <a:r>
              <a:rPr lang="zh-CN" altLang="en-US" sz="2800"/>
              <a:t>：我家有三口人。我爸爸、妈妈和我。</a:t>
            </a:r>
            <a:endParaRPr lang="zh-CN" altLang="en-US" sz="28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31125" y="1139825"/>
            <a:ext cx="3241040" cy="45783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37565" y="1579880"/>
            <a:ext cx="5582285" cy="1383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800"/>
              <a:t>Introduce your family to your partner and then your partner will introduce your family to us.</a:t>
            </a:r>
            <a:endParaRPr lang="en-US" altLang="zh-CN" sz="2800"/>
          </a:p>
        </p:txBody>
      </p:sp>
      <p:sp>
        <p:nvSpPr>
          <p:cNvPr id="9" name="文本框 13"/>
          <p:cNvSpPr txBox="1"/>
          <p:nvPr/>
        </p:nvSpPr>
        <p:spPr>
          <a:xfrm>
            <a:off x="1409065" y="494665"/>
            <a:ext cx="43878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600" b="1" dirty="0">
                <a:latin typeface="+mj-ea"/>
                <a:ea typeface="+mj-ea"/>
              </a:rPr>
              <a:t>对话练习</a:t>
            </a:r>
            <a:r>
              <a:rPr lang="zh-CN" altLang="en-US" sz="36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2800" b="1" dirty="0" smtClean="0">
                <a:latin typeface="+mj-ea"/>
                <a:ea typeface="+mj-ea"/>
                <a:sym typeface="+mn-ea"/>
              </a:rPr>
              <a:t>– </a:t>
            </a:r>
            <a:r>
              <a:rPr lang="en-US" altLang="zh-CN" sz="2800" b="1" i="1" dirty="0" err="1">
                <a:latin typeface="Calibri" panose="020F0502020204030204" pitchFamily="34" charset="0"/>
                <a:ea typeface="+mj-ea"/>
                <a:sym typeface="+mn-ea"/>
              </a:rPr>
              <a:t>Pairwork</a:t>
            </a:r>
            <a:r>
              <a:rPr lang="en-US" altLang="zh-CN" sz="2400" b="1" i="1" dirty="0">
                <a:latin typeface="Calibri" panose="020F0502020204030204" pitchFamily="34" charset="0"/>
                <a:ea typeface="+mj-ea"/>
                <a:sym typeface="+mn-ea"/>
              </a:rPr>
              <a:t> </a:t>
            </a:r>
            <a:endParaRPr lang="en-US" altLang="zh-CN" sz="3600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0">
            <a:hlinkClick r:id="rId1" action="ppaction://hlinkfile"/>
          </p:cNvPr>
          <p:cNvSpPr>
            <a:spLocks noChangeArrowheads="1"/>
          </p:cNvSpPr>
          <p:nvPr/>
        </p:nvSpPr>
        <p:spPr bwMode="auto">
          <a:xfrm>
            <a:off x="4605339" y="2921635"/>
            <a:ext cx="2980690" cy="101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915169"/>
                </a:solidFill>
                <a:latin typeface="Segoe Print" panose="02000600000000000000" charset="0"/>
                <a:ea typeface="YF补 汉仪夏日体" panose="020B0604000101010104" pitchFamily="34" charset="-128"/>
                <a:cs typeface="Segoe Print" panose="02000600000000000000" charset="0"/>
              </a:rPr>
              <a:t>Kahoot</a:t>
            </a:r>
            <a:endParaRPr lang="en-US" altLang="zh-CN" sz="6600" dirty="0">
              <a:solidFill>
                <a:srgbClr val="915169"/>
              </a:solidFill>
              <a:latin typeface="Segoe Print" panose="02000600000000000000" charset="0"/>
              <a:ea typeface="YF补 汉仪夏日体" panose="020B0604000101010104" pitchFamily="34" charset="-128"/>
              <a:cs typeface="Segoe Print" panose="02000600000000000000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0"/>
          <p:cNvSpPr>
            <a:spLocks noChangeArrowheads="1"/>
          </p:cNvSpPr>
          <p:nvPr/>
        </p:nvSpPr>
        <p:spPr bwMode="auto">
          <a:xfrm>
            <a:off x="3736341" y="2921635"/>
            <a:ext cx="4718685" cy="101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915169"/>
                </a:solidFill>
                <a:latin typeface="Segoe Print" panose="02000600000000000000" charset="0"/>
                <a:ea typeface="YF补 汉仪夏日体" panose="020B0604000101010104" pitchFamily="34" charset="-128"/>
                <a:cs typeface="Segoe Print" panose="02000600000000000000" charset="0"/>
              </a:rPr>
              <a:t>Thank you!</a:t>
            </a:r>
            <a:endParaRPr lang="en-US" altLang="zh-CN" sz="6600" dirty="0">
              <a:solidFill>
                <a:srgbClr val="915169"/>
              </a:solidFill>
              <a:latin typeface="Segoe Print" panose="02000600000000000000" charset="0"/>
              <a:ea typeface="YF补 汉仪夏日体" panose="020B0604000101010104" pitchFamily="34" charset="-128"/>
              <a:cs typeface="Segoe Print" panose="02000600000000000000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7590" y="1501775"/>
            <a:ext cx="5183505" cy="304292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447415" y="4838065"/>
            <a:ext cx="14414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9D58A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登机牌</a:t>
            </a:r>
            <a:endParaRPr lang="zh-CN" altLang="en-US" sz="2800" b="1">
              <a:solidFill>
                <a:srgbClr val="9D58A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616075" y="4914900"/>
            <a:ext cx="4026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/>
              <a:t>这是一张</a:t>
            </a:r>
            <a:r>
              <a:rPr lang="en-US" altLang="zh-CN" sz="2800"/>
              <a:t>__________</a:t>
            </a:r>
            <a:r>
              <a:rPr lang="zh-CN" altLang="en-US" sz="2800"/>
              <a:t>。</a:t>
            </a:r>
            <a:endParaRPr lang="zh-CN" altLang="en-US" sz="2800"/>
          </a:p>
        </p:txBody>
      </p:sp>
      <p:sp>
        <p:nvSpPr>
          <p:cNvPr id="16" name="文本框 15"/>
          <p:cNvSpPr txBox="1"/>
          <p:nvPr/>
        </p:nvSpPr>
        <p:spPr>
          <a:xfrm>
            <a:off x="825500" y="5648325"/>
            <a:ext cx="56083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/>
              <a:t>登机牌上写的是</a:t>
            </a:r>
            <a:r>
              <a:rPr lang="en-US" altLang="zh-CN" sz="2800"/>
              <a:t>20</a:t>
            </a:r>
            <a:r>
              <a:rPr lang="zh-CN" altLang="en-US" sz="2800"/>
              <a:t>号</a:t>
            </a:r>
            <a:r>
              <a:rPr lang="en-US" altLang="zh-CN" sz="2800"/>
              <a:t>_</a:t>
            </a:r>
            <a:r>
              <a:rPr lang="en-US" altLang="zh-CN" sz="2800"/>
              <a:t>________</a:t>
            </a:r>
            <a:r>
              <a:rPr lang="zh-CN" altLang="en-US" sz="2800"/>
              <a:t>。</a:t>
            </a:r>
            <a:endParaRPr lang="zh-CN" altLang="en-US" sz="2800"/>
          </a:p>
        </p:txBody>
      </p:sp>
      <p:sp>
        <p:nvSpPr>
          <p:cNvPr id="17" name="文本框 16"/>
          <p:cNvSpPr txBox="1"/>
          <p:nvPr/>
        </p:nvSpPr>
        <p:spPr>
          <a:xfrm>
            <a:off x="4346575" y="5572125"/>
            <a:ext cx="14414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9D58A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登机口</a:t>
            </a:r>
            <a:endParaRPr lang="en-US" altLang="zh-CN" sz="2800" b="1">
              <a:solidFill>
                <a:srgbClr val="9D58A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19" name="图片 18" descr="norma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705" y="1595120"/>
            <a:ext cx="4282440" cy="285559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6563995" y="4914900"/>
            <a:ext cx="4721860" cy="1210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2800"/>
              <a:t>高小音病了，妈妈要在医院</a:t>
            </a:r>
            <a:endParaRPr lang="zh-CN" altLang="en-US" sz="2800"/>
          </a:p>
          <a:p>
            <a:pPr algn="ctr">
              <a:lnSpc>
                <a:spcPct val="130000"/>
              </a:lnSpc>
            </a:pPr>
            <a:r>
              <a:rPr lang="en-US" altLang="zh-CN" sz="2800"/>
              <a:t>________</a:t>
            </a:r>
            <a:r>
              <a:rPr lang="zh-CN" altLang="en-US" sz="2800"/>
              <a:t>她。</a:t>
            </a:r>
            <a:endParaRPr lang="zh-CN" altLang="en-US" sz="2800"/>
          </a:p>
        </p:txBody>
      </p:sp>
      <p:sp>
        <p:nvSpPr>
          <p:cNvPr id="22" name="文本框 21"/>
          <p:cNvSpPr txBox="1"/>
          <p:nvPr/>
        </p:nvSpPr>
        <p:spPr>
          <a:xfrm>
            <a:off x="8052435" y="5521325"/>
            <a:ext cx="10680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9D58A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照顾</a:t>
            </a:r>
            <a:endParaRPr lang="zh-CN" altLang="en-US" sz="2800" b="1">
              <a:solidFill>
                <a:srgbClr val="9D58A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4290" y="1614170"/>
            <a:ext cx="4588510" cy="33502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82295" y="5377180"/>
            <a:ext cx="60318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/>
              <a:t>去米兰的飞机早上</a:t>
            </a:r>
            <a:r>
              <a:rPr lang="en-US" altLang="zh-CN" sz="2800"/>
              <a:t>10:25_________</a:t>
            </a:r>
            <a:r>
              <a:rPr lang="zh-CN" altLang="en-US" sz="2800"/>
              <a:t>。</a:t>
            </a:r>
            <a:endParaRPr lang="zh-CN" altLang="en-US" sz="2800"/>
          </a:p>
        </p:txBody>
      </p:sp>
      <p:sp>
        <p:nvSpPr>
          <p:cNvPr id="5" name="文本框 4"/>
          <p:cNvSpPr txBox="1"/>
          <p:nvPr/>
        </p:nvSpPr>
        <p:spPr>
          <a:xfrm>
            <a:off x="4712970" y="5262245"/>
            <a:ext cx="10807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9D58A2"/>
                </a:solidFill>
              </a:rPr>
              <a:t>起飞</a:t>
            </a:r>
            <a:endParaRPr lang="zh-CN" altLang="en-US" sz="2800" b="1">
              <a:solidFill>
                <a:srgbClr val="9D58A2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1835" y="1908810"/>
            <a:ext cx="3920490" cy="27609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770370" y="5377180"/>
            <a:ext cx="45034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/>
              <a:t>下雨天开车要</a:t>
            </a:r>
            <a:r>
              <a:rPr lang="en-US" altLang="zh-CN" sz="2800"/>
              <a:t>_________</a:t>
            </a:r>
            <a:r>
              <a:rPr lang="zh-CN" altLang="en-US" sz="2800"/>
              <a:t>。</a:t>
            </a:r>
            <a:endParaRPr lang="zh-CN" altLang="en-US" sz="2800"/>
          </a:p>
        </p:txBody>
      </p:sp>
      <p:sp>
        <p:nvSpPr>
          <p:cNvPr id="9" name="文本框 8"/>
          <p:cNvSpPr txBox="1"/>
          <p:nvPr/>
        </p:nvSpPr>
        <p:spPr>
          <a:xfrm>
            <a:off x="9356725" y="5262245"/>
            <a:ext cx="10807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9D58A2"/>
                </a:solidFill>
              </a:rPr>
              <a:t>小心</a:t>
            </a:r>
            <a:endParaRPr lang="zh-CN" altLang="en-US" sz="2800" b="1">
              <a:solidFill>
                <a:srgbClr val="9D58A2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76450" y="1713865"/>
            <a:ext cx="2825115" cy="28251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73430" y="4953000"/>
            <a:ext cx="5970905" cy="12115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800"/>
              <a:t>A</a:t>
            </a:r>
            <a:r>
              <a:rPr lang="zh-CN" altLang="en-US" sz="2800"/>
              <a:t>：我要上飞机了，再见！</a:t>
            </a:r>
            <a:endParaRPr lang="zh-CN" altLang="en-US" sz="2800"/>
          </a:p>
          <a:p>
            <a:pPr algn="l">
              <a:lnSpc>
                <a:spcPct val="160000"/>
              </a:lnSpc>
            </a:pPr>
            <a:r>
              <a:rPr lang="en-US" altLang="zh-CN" sz="2800"/>
              <a:t>B</a:t>
            </a:r>
            <a:r>
              <a:rPr lang="zh-CN" altLang="en-US" sz="2800"/>
              <a:t>：好的，再见！祝你</a:t>
            </a:r>
            <a:r>
              <a:rPr lang="en-US" altLang="zh-CN" sz="2800"/>
              <a:t>___________</a:t>
            </a:r>
            <a:r>
              <a:rPr lang="zh-CN" altLang="en-US" sz="2800"/>
              <a:t>。</a:t>
            </a:r>
            <a:endParaRPr lang="zh-CN" altLang="en-US" sz="2800"/>
          </a:p>
        </p:txBody>
      </p:sp>
      <p:sp>
        <p:nvSpPr>
          <p:cNvPr id="12" name="文本框 11"/>
          <p:cNvSpPr txBox="1"/>
          <p:nvPr/>
        </p:nvSpPr>
        <p:spPr>
          <a:xfrm>
            <a:off x="4312920" y="5493385"/>
            <a:ext cx="18275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9D58A2"/>
                </a:solidFill>
              </a:rPr>
              <a:t>一路平安</a:t>
            </a:r>
            <a:endParaRPr lang="zh-CN" altLang="en-US" sz="2800" b="1">
              <a:solidFill>
                <a:srgbClr val="9D58A2"/>
              </a:solidFill>
            </a:endParaRPr>
          </a:p>
        </p:txBody>
      </p:sp>
      <p:pic>
        <p:nvPicPr>
          <p:cNvPr id="13" name="图片 12" descr="karaoke_ojisan_obas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5700" y="1677670"/>
            <a:ext cx="3500120" cy="289750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804660" y="5297805"/>
            <a:ext cx="4902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/>
              <a:t>________</a:t>
            </a:r>
            <a:r>
              <a:rPr lang="zh-CN" altLang="en-US" sz="2800"/>
              <a:t>和</a:t>
            </a:r>
            <a:r>
              <a:rPr lang="en-US" altLang="zh-CN" sz="2800"/>
              <a:t>________</a:t>
            </a:r>
            <a:r>
              <a:rPr lang="zh-CN" altLang="en-US" sz="2800"/>
              <a:t>在唱歌。</a:t>
            </a:r>
            <a:endParaRPr lang="zh-CN" altLang="en-US" sz="2800"/>
          </a:p>
        </p:txBody>
      </p:sp>
      <p:sp>
        <p:nvSpPr>
          <p:cNvPr id="15" name="文本框 14"/>
          <p:cNvSpPr txBox="1"/>
          <p:nvPr/>
        </p:nvSpPr>
        <p:spPr>
          <a:xfrm>
            <a:off x="6990715" y="5203190"/>
            <a:ext cx="13131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9D58A2"/>
                </a:solidFill>
              </a:rPr>
              <a:t>叔叔</a:t>
            </a:r>
            <a:endParaRPr lang="zh-CN" altLang="en-US" sz="2800" b="1">
              <a:solidFill>
                <a:srgbClr val="9D58A2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764905" y="5203190"/>
            <a:ext cx="13131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9D58A2"/>
                </a:solidFill>
              </a:rPr>
              <a:t>阿姨</a:t>
            </a:r>
            <a:endParaRPr lang="zh-CN" altLang="en-US" sz="2800" b="1">
              <a:solidFill>
                <a:srgbClr val="9D58A2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1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4055" y="1572260"/>
            <a:ext cx="4048125" cy="26936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410" y="1649095"/>
            <a:ext cx="3816350" cy="253936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680335" y="4777105"/>
            <a:ext cx="68319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/>
              <a:t>________</a:t>
            </a:r>
            <a:r>
              <a:rPr lang="zh-CN" altLang="en-US" sz="2800"/>
              <a:t>你们来北京玩儿！</a:t>
            </a:r>
            <a:endParaRPr lang="zh-CN" altLang="en-US" sz="2800"/>
          </a:p>
        </p:txBody>
      </p:sp>
      <p:sp>
        <p:nvSpPr>
          <p:cNvPr id="12" name="文本框 11"/>
          <p:cNvSpPr txBox="1"/>
          <p:nvPr/>
        </p:nvSpPr>
        <p:spPr>
          <a:xfrm>
            <a:off x="2680335" y="5516880"/>
            <a:ext cx="68319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/>
              <a:t>北京</a:t>
            </a:r>
            <a:r>
              <a:rPr lang="en-US" altLang="zh-CN" sz="2800"/>
              <a:t>________</a:t>
            </a:r>
            <a:r>
              <a:rPr lang="zh-CN" altLang="en-US" sz="2800"/>
              <a:t>很好吃</a:t>
            </a:r>
            <a:r>
              <a:rPr lang="zh-CN" altLang="en-US" sz="2800"/>
              <a:t>！</a:t>
            </a:r>
            <a:endParaRPr lang="zh-CN" altLang="en-US" sz="2800"/>
          </a:p>
        </p:txBody>
      </p:sp>
      <p:sp>
        <p:nvSpPr>
          <p:cNvPr id="14" name="文本框 13"/>
          <p:cNvSpPr txBox="1"/>
          <p:nvPr/>
        </p:nvSpPr>
        <p:spPr>
          <a:xfrm>
            <a:off x="3914140" y="4700905"/>
            <a:ext cx="1466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9D58A2"/>
                </a:solidFill>
              </a:rPr>
              <a:t>欢迎</a:t>
            </a:r>
            <a:endParaRPr lang="zh-CN" altLang="en-US" sz="2800" b="1">
              <a:solidFill>
                <a:srgbClr val="9D58A2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006340" y="5445125"/>
            <a:ext cx="1466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9D58A2"/>
                </a:solidFill>
              </a:rPr>
              <a:t>烤鸭</a:t>
            </a:r>
            <a:endParaRPr lang="zh-CN" altLang="en-US" sz="2800" b="1">
              <a:solidFill>
                <a:srgbClr val="9D58A2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55465" y="1283970"/>
            <a:ext cx="3480435" cy="32264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335655" y="4914265"/>
            <a:ext cx="58026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/>
              <a:t>_________</a:t>
            </a:r>
            <a:r>
              <a:rPr lang="zh-CN" altLang="en-US" sz="2800"/>
              <a:t>比</a:t>
            </a:r>
            <a:r>
              <a:rPr lang="en-US" altLang="zh-CN" sz="2800"/>
              <a:t>_________</a:t>
            </a:r>
            <a:r>
              <a:rPr lang="zh-CN" altLang="en-US" sz="2800"/>
              <a:t>胖。</a:t>
            </a:r>
            <a:endParaRPr lang="zh-CN" altLang="en-US" sz="2800"/>
          </a:p>
        </p:txBody>
      </p:sp>
      <p:sp>
        <p:nvSpPr>
          <p:cNvPr id="6" name="文本框 5"/>
          <p:cNvSpPr txBox="1"/>
          <p:nvPr/>
        </p:nvSpPr>
        <p:spPr>
          <a:xfrm>
            <a:off x="3335655" y="5774055"/>
            <a:ext cx="58026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/>
              <a:t>奶奶比爷爷</a:t>
            </a:r>
            <a:r>
              <a:rPr lang="en-US" altLang="zh-CN" sz="2800"/>
              <a:t>________</a:t>
            </a:r>
            <a:r>
              <a:rPr lang="zh-CN" altLang="en-US" sz="2800"/>
              <a:t>。</a:t>
            </a:r>
            <a:endParaRPr lang="zh-CN" altLang="en-US" sz="2800"/>
          </a:p>
        </p:txBody>
      </p:sp>
      <p:sp>
        <p:nvSpPr>
          <p:cNvPr id="7" name="文本框 6"/>
          <p:cNvSpPr txBox="1"/>
          <p:nvPr/>
        </p:nvSpPr>
        <p:spPr>
          <a:xfrm>
            <a:off x="4249420" y="4836795"/>
            <a:ext cx="13385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9D58A2"/>
                </a:solidFill>
              </a:rPr>
              <a:t>爷爷</a:t>
            </a:r>
            <a:endParaRPr lang="zh-CN" altLang="en-US" sz="2800" b="1">
              <a:solidFill>
                <a:srgbClr val="9D58A2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90615" y="4836795"/>
            <a:ext cx="13385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9D58A2"/>
                </a:solidFill>
              </a:rPr>
              <a:t>奶奶</a:t>
            </a:r>
            <a:endParaRPr lang="zh-CN" altLang="en-US" sz="2800" b="1">
              <a:solidFill>
                <a:srgbClr val="9D58A2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80785" y="5684520"/>
            <a:ext cx="13385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9D58A2"/>
                </a:solidFill>
              </a:rPr>
              <a:t>瘦</a:t>
            </a:r>
            <a:endParaRPr lang="zh-CN" altLang="en-US" sz="2800" b="1">
              <a:solidFill>
                <a:srgbClr val="9D58A2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9728" y="193964"/>
            <a:ext cx="10312544" cy="848454"/>
          </a:xfrm>
        </p:spPr>
        <p:txBody>
          <a:bodyPr/>
          <a:lstStyle/>
          <a:p>
            <a:r>
              <a:rPr lang="en-US" altLang="zh-HK" dirty="0">
                <a:latin typeface="+mj-ea"/>
              </a:rPr>
              <a:t>…</a:t>
            </a:r>
            <a:r>
              <a:rPr lang="zh-HK" altLang="en-US" dirty="0">
                <a:latin typeface="+mj-ea"/>
              </a:rPr>
              <a:t>的时候 </a:t>
            </a:r>
            <a:r>
              <a:rPr lang="en-US" altLang="zh-HK" dirty="0">
                <a:latin typeface="+mj-ea"/>
              </a:rPr>
              <a:t>and …</a:t>
            </a:r>
            <a:r>
              <a:rPr lang="zh-HK" altLang="en-US" dirty="0">
                <a:latin typeface="+mj-ea"/>
              </a:rPr>
              <a:t>以</a:t>
            </a:r>
            <a:r>
              <a:rPr lang="zh-CN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后</a:t>
            </a:r>
            <a:r>
              <a:rPr lang="zh-CN" altLang="en-US" dirty="0">
                <a:latin typeface="+mj-ea"/>
              </a:rPr>
              <a:t> </a:t>
            </a:r>
            <a:r>
              <a:rPr lang="en-US" altLang="zh-HK" dirty="0">
                <a:latin typeface="+mj-ea"/>
              </a:rPr>
              <a:t>compared </a:t>
            </a:r>
            <a:endParaRPr lang="zh-HK" altLang="en-US" dirty="0">
              <a:latin typeface="+mj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39728" y="270817"/>
            <a:ext cx="1258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rgbClr val="002060"/>
                </a:solidFill>
              </a:rPr>
              <a:t>语法</a:t>
            </a:r>
            <a:endParaRPr kumimoji="1" lang="zh-CN" altLang="en-US" sz="3600" dirty="0">
              <a:solidFill>
                <a:srgbClr val="00206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02740" y="916940"/>
            <a:ext cx="8963025" cy="89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800" dirty="0"/>
              <a:t>“V1  </a:t>
            </a:r>
            <a:r>
              <a:rPr lang="zh-HK" altLang="en-US" sz="2800" b="1" dirty="0">
                <a:solidFill>
                  <a:srgbClr val="FF0000"/>
                </a:solidFill>
              </a:rPr>
              <a:t>的时候</a:t>
            </a:r>
            <a:r>
              <a:rPr lang="zh-HK" altLang="en-US" sz="2800" dirty="0"/>
              <a:t> </a:t>
            </a:r>
            <a:r>
              <a:rPr lang="en-US" altLang="zh-HK" sz="2800" dirty="0"/>
              <a:t>, V2...,” </a:t>
            </a:r>
            <a:r>
              <a:rPr lang="en-US" altLang="zh-HK" dirty="0"/>
              <a:t>the second action and the first</a:t>
            </a:r>
            <a:r>
              <a:rPr lang="zh-CN" altLang="en-US" dirty="0"/>
              <a:t> </a:t>
            </a:r>
            <a:r>
              <a:rPr lang="en-US" altLang="zh-HK" dirty="0"/>
              <a:t>action </a:t>
            </a:r>
            <a:r>
              <a:rPr lang="en-US" altLang="zh-HK" dirty="0">
                <a:solidFill>
                  <a:srgbClr val="FF0000"/>
                </a:solidFill>
              </a:rPr>
              <a:t>take place simultaneously</a:t>
            </a:r>
            <a:r>
              <a:rPr lang="en-US" altLang="zh-HK" dirty="0"/>
              <a:t>.</a:t>
            </a:r>
            <a:endParaRPr lang="en-US" altLang="zh-HK" dirty="0"/>
          </a:p>
        </p:txBody>
      </p:sp>
      <p:sp>
        <p:nvSpPr>
          <p:cNvPr id="6" name="矩形 5"/>
          <p:cNvSpPr/>
          <p:nvPr/>
        </p:nvSpPr>
        <p:spPr>
          <a:xfrm>
            <a:off x="545818" y="1978953"/>
            <a:ext cx="59811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3200" dirty="0"/>
              <a:t>去机场</a:t>
            </a:r>
            <a:r>
              <a:rPr lang="zh-CN" altLang="en-US" sz="3200" dirty="0">
                <a:solidFill>
                  <a:srgbClr val="FF0000"/>
                </a:solidFill>
              </a:rPr>
              <a:t>的时候</a:t>
            </a:r>
            <a:r>
              <a:rPr lang="zh-CN" altLang="en-US" sz="3200" dirty="0"/>
              <a:t>别忘了带护照。</a:t>
            </a:r>
            <a:endParaRPr lang="zh-HK" altLang="en-US" sz="3200" dirty="0"/>
          </a:p>
        </p:txBody>
      </p:sp>
      <p:sp>
        <p:nvSpPr>
          <p:cNvPr id="7" name="矩形 6"/>
          <p:cNvSpPr/>
          <p:nvPr/>
        </p:nvSpPr>
        <p:spPr>
          <a:xfrm>
            <a:off x="545818" y="3136750"/>
            <a:ext cx="59811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3200" dirty="0"/>
              <a:t>去上课</a:t>
            </a:r>
            <a:r>
              <a:rPr lang="zh-CN" altLang="en-US" sz="3200" dirty="0">
                <a:solidFill>
                  <a:srgbClr val="FF0000"/>
                </a:solidFill>
              </a:rPr>
              <a:t>的时候</a:t>
            </a:r>
            <a:r>
              <a:rPr lang="zh-CN" altLang="en-US" sz="3200" dirty="0"/>
              <a:t>别忘了带课本。</a:t>
            </a:r>
            <a:endParaRPr lang="zh-HK" altLang="en-US" sz="3200" dirty="0"/>
          </a:p>
        </p:txBody>
      </p:sp>
      <p:sp>
        <p:nvSpPr>
          <p:cNvPr id="8" name="矩形 7"/>
          <p:cNvSpPr/>
          <p:nvPr/>
        </p:nvSpPr>
        <p:spPr>
          <a:xfrm>
            <a:off x="545818" y="4451751"/>
            <a:ext cx="67360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3200" dirty="0"/>
              <a:t>我看见小白</a:t>
            </a:r>
            <a:r>
              <a:rPr lang="zh-CN" altLang="en-US" sz="3200" dirty="0">
                <a:solidFill>
                  <a:srgbClr val="FF0000"/>
                </a:solidFill>
              </a:rPr>
              <a:t>的时候</a:t>
            </a:r>
            <a:r>
              <a:rPr lang="zh-CN" altLang="en-US" sz="3200" dirty="0"/>
              <a:t>，她正在复习。 </a:t>
            </a:r>
            <a:endParaRPr lang="zh-HK" altLang="en-US" sz="3200" dirty="0"/>
          </a:p>
        </p:txBody>
      </p:sp>
      <p:sp>
        <p:nvSpPr>
          <p:cNvPr id="9" name="矩形 8"/>
          <p:cNvSpPr/>
          <p:nvPr/>
        </p:nvSpPr>
        <p:spPr>
          <a:xfrm>
            <a:off x="545818" y="5265561"/>
            <a:ext cx="4297680" cy="1076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3200" dirty="0"/>
              <a:t>我看见小天</a:t>
            </a:r>
            <a:r>
              <a:rPr lang="zh-CN" altLang="en-US" sz="3200" dirty="0">
                <a:solidFill>
                  <a:srgbClr val="FF0000"/>
                </a:solidFill>
              </a:rPr>
              <a:t>的时候</a:t>
            </a:r>
            <a:r>
              <a:rPr lang="zh-CN" altLang="en-US" sz="3200" dirty="0"/>
              <a:t>，</a:t>
            </a:r>
            <a:endParaRPr lang="en-US" altLang="zh-CN" sz="3200" dirty="0"/>
          </a:p>
          <a:p>
            <a:r>
              <a:rPr lang="en-US" altLang="zh-CN" sz="3200" dirty="0"/>
              <a:t>    </a:t>
            </a:r>
            <a:r>
              <a:rPr lang="zh-CN" altLang="en-US" sz="3200" dirty="0"/>
              <a:t>他正在吃饭。 </a:t>
            </a:r>
            <a:endParaRPr lang="zh-HK" altLang="en-US" sz="3200" dirty="0"/>
          </a:p>
        </p:txBody>
      </p:sp>
      <p:sp>
        <p:nvSpPr>
          <p:cNvPr id="10" name="文字方塊 7"/>
          <p:cNvSpPr txBox="1"/>
          <p:nvPr/>
        </p:nvSpPr>
        <p:spPr>
          <a:xfrm>
            <a:off x="7766144" y="2563728"/>
            <a:ext cx="415636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去</a:t>
            </a:r>
            <a:r>
              <a:rPr lang="en-US" altLang="zh-CN" sz="2800" dirty="0"/>
              <a:t>…</a:t>
            </a:r>
            <a:r>
              <a:rPr lang="zh-CN" altLang="en-US" sz="2800" dirty="0">
                <a:solidFill>
                  <a:srgbClr val="FF0000"/>
                </a:solidFill>
              </a:rPr>
              <a:t>的时候</a:t>
            </a:r>
            <a:r>
              <a:rPr lang="zh-CN" altLang="en-US" sz="2800" dirty="0"/>
              <a:t>，别忘了带</a:t>
            </a:r>
            <a:r>
              <a:rPr lang="en-US" altLang="zh-CN" sz="2800" dirty="0"/>
              <a:t>…</a:t>
            </a:r>
            <a:endParaRPr lang="zh-HK" altLang="en-US" sz="2800" dirty="0"/>
          </a:p>
        </p:txBody>
      </p:sp>
      <p:sp>
        <p:nvSpPr>
          <p:cNvPr id="11" name="文字方塊 8"/>
          <p:cNvSpPr txBox="1"/>
          <p:nvPr/>
        </p:nvSpPr>
        <p:spPr>
          <a:xfrm>
            <a:off x="8788589" y="5003754"/>
            <a:ext cx="3174293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我看见</a:t>
            </a:r>
            <a:r>
              <a:rPr lang="en-US" altLang="zh-CN" sz="2800" dirty="0"/>
              <a:t>…</a:t>
            </a:r>
            <a:r>
              <a:rPr lang="zh-CN" altLang="en-US" sz="2800" dirty="0">
                <a:solidFill>
                  <a:srgbClr val="FF0000"/>
                </a:solidFill>
              </a:rPr>
              <a:t>的时候</a:t>
            </a:r>
            <a:r>
              <a:rPr lang="zh-CN" altLang="en-US" sz="2800" dirty="0"/>
              <a:t>，</a:t>
            </a:r>
            <a:r>
              <a:rPr lang="en-US" altLang="zh-CN" sz="2800" dirty="0"/>
              <a:t>(somebody)</a:t>
            </a:r>
            <a:r>
              <a:rPr lang="zh-CN" altLang="en-US" sz="2800" dirty="0"/>
              <a:t>正在</a:t>
            </a:r>
            <a:r>
              <a:rPr lang="en-US" altLang="zh-CN" sz="2800" dirty="0"/>
              <a:t>…</a:t>
            </a:r>
            <a:endParaRPr lang="zh-HK" altLang="en-US" sz="2800" dirty="0"/>
          </a:p>
        </p:txBody>
      </p:sp>
      <p:pic>
        <p:nvPicPr>
          <p:cNvPr id="12" name="圖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50919" y="1432567"/>
            <a:ext cx="1053560" cy="1580341"/>
          </a:xfrm>
          <a:prstGeom prst="rect">
            <a:avLst/>
          </a:prstGeom>
        </p:spPr>
      </p:pic>
      <p:pic>
        <p:nvPicPr>
          <p:cNvPr id="13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076" y="3002495"/>
            <a:ext cx="1066892" cy="1146147"/>
          </a:xfrm>
          <a:prstGeom prst="rect">
            <a:avLst/>
          </a:prstGeom>
        </p:spPr>
      </p:pic>
      <p:pic>
        <p:nvPicPr>
          <p:cNvPr id="14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208" y="4144069"/>
            <a:ext cx="1554238" cy="1295198"/>
          </a:xfrm>
          <a:prstGeom prst="rect">
            <a:avLst/>
          </a:prstGeom>
        </p:spPr>
      </p:pic>
      <p:pic>
        <p:nvPicPr>
          <p:cNvPr id="15" name="圖片 12"/>
          <p:cNvPicPr>
            <a:picLocks noChangeAspect="1"/>
          </p:cNvPicPr>
          <p:nvPr/>
        </p:nvPicPr>
        <p:blipFill rotWithShape="1">
          <a:blip r:embed="rId4"/>
          <a:srcRect l="48368" t="-1141" r="-653" b="10749"/>
          <a:stretch>
            <a:fillRect/>
          </a:stretch>
        </p:blipFill>
        <p:spPr>
          <a:xfrm>
            <a:off x="5391182" y="5118147"/>
            <a:ext cx="1386517" cy="1372045"/>
          </a:xfrm>
          <a:prstGeom prst="rect">
            <a:avLst/>
          </a:prstGeom>
        </p:spPr>
      </p:pic>
      <p:sp>
        <p:nvSpPr>
          <p:cNvPr id="16" name="文字方塊 13"/>
          <p:cNvSpPr txBox="1"/>
          <p:nvPr/>
        </p:nvSpPr>
        <p:spPr>
          <a:xfrm>
            <a:off x="7766144" y="2096208"/>
            <a:ext cx="142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想一想：</a:t>
            </a:r>
            <a:endParaRPr lang="zh-HK" altLang="en-US" sz="2400" dirty="0"/>
          </a:p>
        </p:txBody>
      </p:sp>
      <p:sp>
        <p:nvSpPr>
          <p:cNvPr id="17" name="文字方塊 14"/>
          <p:cNvSpPr txBox="1"/>
          <p:nvPr/>
        </p:nvSpPr>
        <p:spPr>
          <a:xfrm>
            <a:off x="8756998" y="4565026"/>
            <a:ext cx="142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想一想：</a:t>
            </a:r>
            <a:endParaRPr lang="zh-HK" altLang="en-US" sz="2400" dirty="0"/>
          </a:p>
        </p:txBody>
      </p:sp>
      <p:sp>
        <p:nvSpPr>
          <p:cNvPr id="18" name="文本框 17"/>
          <p:cNvSpPr txBox="1"/>
          <p:nvPr/>
        </p:nvSpPr>
        <p:spPr>
          <a:xfrm>
            <a:off x="6777355" y="6029960"/>
            <a:ext cx="890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小天</a:t>
            </a:r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7897495" y="3721735"/>
            <a:ext cx="890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小白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 animBg="1"/>
      <p:bldP spid="6" grpId="0"/>
      <p:bldP spid="7" grpId="0"/>
      <p:bldP spid="17" grpId="0"/>
      <p:bldP spid="11" grpId="0" animBg="1"/>
      <p:bldP spid="19" grpId="0"/>
      <p:bldP spid="8" grpId="0"/>
      <p:bldP spid="18" grpId="0"/>
      <p:bldP spid="9" grpId="0"/>
    </p:bldLst>
  </p:timing>
</p:sld>
</file>

<file path=ppt/tags/tag1.xml><?xml version="1.0" encoding="utf-8"?>
<p:tagLst xmlns:p="http://schemas.openxmlformats.org/presentationml/2006/main">
  <p:tag name="KSO_WM_SLIDE_MODEL_TYPE" val="cover"/>
</p:tagLst>
</file>

<file path=ppt/tags/tag2.xml><?xml version="1.0" encoding="utf-8"?>
<p:tagLst xmlns:p="http://schemas.openxmlformats.org/presentationml/2006/main">
  <p:tag name="KSO_WM_DOC_GUID" val="{3918e17c-46a2-40b9-8ebe-21154d3501b4}"/>
</p:tagLst>
</file>

<file path=ppt/theme/theme1.xml><?xml version="1.0" encoding="utf-8"?>
<a:theme xmlns:a="http://schemas.openxmlformats.org/drawingml/2006/main" name="A000120141119A01PPBG">
  <a:themeElements>
    <a:clrScheme name="自定义 138">
      <a:dk1>
        <a:srgbClr val="4D4D4D"/>
      </a:dk1>
      <a:lt1>
        <a:srgbClr val="FFFFFF"/>
      </a:lt1>
      <a:dk2>
        <a:srgbClr val="4D4D4D"/>
      </a:dk2>
      <a:lt2>
        <a:srgbClr val="FFFFFF"/>
      </a:lt2>
      <a:accent1>
        <a:srgbClr val="915169"/>
      </a:accent1>
      <a:accent2>
        <a:srgbClr val="D08B76"/>
      </a:accent2>
      <a:accent3>
        <a:srgbClr val="FFB14A"/>
      </a:accent3>
      <a:accent4>
        <a:srgbClr val="9CCF96"/>
      </a:accent4>
      <a:accent5>
        <a:srgbClr val="81C9DF"/>
      </a:accent5>
      <a:accent6>
        <a:srgbClr val="BD89B9"/>
      </a:accent6>
      <a:hlink>
        <a:srgbClr val="EB2D68"/>
      </a:hlink>
      <a:folHlink>
        <a:srgbClr val="7F7F7F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小清新文艺花瓣模板</Template>
  <TotalTime>0</TotalTime>
  <Words>3727</Words>
  <Application>WPS 演示</Application>
  <PresentationFormat>宽屏</PresentationFormat>
  <Paragraphs>677</Paragraphs>
  <Slides>39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9" baseType="lpstr">
      <vt:lpstr>Arial</vt:lpstr>
      <vt:lpstr>宋体</vt:lpstr>
      <vt:lpstr>Wingdings</vt:lpstr>
      <vt:lpstr>Calibri</vt:lpstr>
      <vt:lpstr>幼圆</vt:lpstr>
      <vt:lpstr>等线 Light</vt:lpstr>
      <vt:lpstr>Tempus Sans ITC</vt:lpstr>
      <vt:lpstr>Wingdings 2</vt:lpstr>
      <vt:lpstr>微软雅黑</vt:lpstr>
      <vt:lpstr>YF补 汉仪夏日体</vt:lpstr>
      <vt:lpstr>MS UI Gothic</vt:lpstr>
      <vt:lpstr>Times New Roman</vt:lpstr>
      <vt:lpstr>Microsoft JhengHei</vt:lpstr>
      <vt:lpstr>等线</vt:lpstr>
      <vt:lpstr>Arial Unicode MS</vt:lpstr>
      <vt:lpstr>黑体</vt:lpstr>
      <vt:lpstr>Segoe Print</vt:lpstr>
      <vt:lpstr>Wingdings</vt:lpstr>
      <vt:lpstr>Gabriola</vt:lpstr>
      <vt:lpstr>A000120141119A01PPBG</vt:lpstr>
      <vt:lpstr>在机场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…的时候 and …以后 compared </vt:lpstr>
      <vt:lpstr>…的时候 and …以后 compared </vt:lpstr>
      <vt:lpstr>PowerPoint 演示文稿</vt:lpstr>
      <vt:lpstr>…的时候 and …以后 compared </vt:lpstr>
      <vt:lpstr>…的时候 and …以后 compared </vt:lpstr>
      <vt:lpstr>…的时候 and …以后 compared </vt:lpstr>
      <vt:lpstr>…的时候 and …以后 compared </vt:lpstr>
      <vt:lpstr>…的时候 and …以后 compared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的 (de), 得 (de), 地 (de) compared</vt:lpstr>
      <vt:lpstr>PowerPoint 演示文稿</vt:lpstr>
      <vt:lpstr>的 (de), 得 (de), 地 (de) compared</vt:lpstr>
      <vt:lpstr>的 (de), 得 (de), 地 (de) compared</vt:lpstr>
      <vt:lpstr>PowerPoint 演示文稿</vt:lpstr>
      <vt:lpstr>的 (de), 得 (de), 地 (de) compared</vt:lpstr>
      <vt:lpstr>PowerPoint 演示文稿</vt:lpstr>
      <vt:lpstr>的 (de), 得 (de), 地 (de) compared</vt:lpstr>
      <vt:lpstr> 的 (de), 得 (de), 地 (de) compared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大侠素材铺</dc:title>
  <dc:creator>https://dxpu.taobao.com/</dc:creator>
  <dc:description>大侠素材铺  淘宝店：https://dxpu.taobao.com/</dc:description>
  <cp:lastModifiedBy>Administrator</cp:lastModifiedBy>
  <cp:revision>1445</cp:revision>
  <dcterms:created xsi:type="dcterms:W3CDTF">2016-06-21T13:40:00Z</dcterms:created>
  <dcterms:modified xsi:type="dcterms:W3CDTF">2019-05-01T21:18:48Z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2052-11.1.0.8573</vt:lpwstr>
  </property>
</Properties>
</file>