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9" r:id="rId3"/>
    <p:sldId id="293" r:id="rId5"/>
    <p:sldId id="330" r:id="rId6"/>
    <p:sldId id="355" r:id="rId7"/>
    <p:sldId id="405" r:id="rId8"/>
    <p:sldId id="379" r:id="rId9"/>
    <p:sldId id="406" r:id="rId10"/>
    <p:sldId id="407" r:id="rId11"/>
    <p:sldId id="381" r:id="rId12"/>
    <p:sldId id="410" r:id="rId13"/>
    <p:sldId id="411" r:id="rId14"/>
    <p:sldId id="415" r:id="rId15"/>
    <p:sldId id="416" r:id="rId16"/>
    <p:sldId id="417" r:id="rId17"/>
    <p:sldId id="418" r:id="rId18"/>
    <p:sldId id="419" r:id="rId19"/>
    <p:sldId id="420" r:id="rId20"/>
    <p:sldId id="421" r:id="rId21"/>
    <p:sldId id="422" r:id="rId22"/>
    <p:sldId id="423" r:id="rId23"/>
    <p:sldId id="424" r:id="rId24"/>
    <p:sldId id="427" r:id="rId25"/>
    <p:sldId id="426" r:id="rId26"/>
    <p:sldId id="428" r:id="rId27"/>
    <p:sldId id="429" r:id="rId28"/>
    <p:sldId id="430" r:id="rId29"/>
    <p:sldId id="431" r:id="rId30"/>
    <p:sldId id="432" r:id="rId31"/>
    <p:sldId id="306" r:id="rId32"/>
    <p:sldId id="408" r:id="rId33"/>
    <p:sldId id="433" r:id="rId34"/>
    <p:sldId id="412" r:id="rId35"/>
  </p:sldIdLst>
  <p:sldSz cx="12192000" cy="6858000"/>
  <p:notesSz cx="6858000" cy="9144000"/>
  <p:defaultTextStyle>
    <a:defPPr>
      <a:defRPr lang="zh-CN"/>
    </a:defPPr>
    <a:lvl1pPr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608330" indent="-1511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1217930" indent="-3035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827530" indent="-4559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2437130" indent="-6083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FF"/>
    <a:srgbClr val="EEECED"/>
    <a:srgbClr val="3F3F3F"/>
    <a:srgbClr val="3B3A3A"/>
    <a:srgbClr val="4E4D4D"/>
    <a:srgbClr val="E8E5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1" autoAdjust="0"/>
    <p:restoredTop sz="99766" autoAdjust="0"/>
  </p:normalViewPr>
  <p:slideViewPr>
    <p:cSldViewPr snapToGrid="0">
      <p:cViewPr varScale="1">
        <p:scale>
          <a:sx n="110" d="100"/>
          <a:sy n="110" d="100"/>
        </p:scale>
        <p:origin x="-648" y="-96"/>
      </p:cViewPr>
      <p:guideLst>
        <p:guide orient="horz" pos="2086"/>
        <p:guide pos="38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2A628-5979-4657-85CB-1651BBF7C9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188B5-F242-46A8-BC70-F730184234E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8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dirty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spcBef>
                <a:spcPct val="30000"/>
              </a:spcBef>
              <a:buFont typeface="Arial" panose="020B0604020202020204" pitchFamily="34" charset="0"/>
              <a:defRPr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729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FADC5A8A-2915-45FF-8245-75070A7CF0E2}" type="slidenum">
              <a:rPr lang="zh-CN" altLang="en-US" smtClean="0">
                <a:solidFill>
                  <a:schemeClr val="tx1"/>
                </a:solidFill>
              </a:rPr>
            </a:fld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857501" y="1288473"/>
            <a:ext cx="6476999" cy="2937163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50000"/>
              </a:lnSpc>
              <a:defRPr sz="4800" b="1" i="0">
                <a:ln w="19050">
                  <a:noFill/>
                </a:ln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953722" y="4627052"/>
            <a:ext cx="6284557" cy="734830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ln>
                  <a:noFill/>
                </a:ln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  <p:sp>
        <p:nvSpPr>
          <p:cNvPr id="29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838200" y="6460854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0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038600" y="6460854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1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610600" y="6460854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328" y="1574542"/>
            <a:ext cx="9587345" cy="2389874"/>
          </a:xfrm>
          <a:noFill/>
          <a:ln w="57150">
            <a:noFill/>
          </a:ln>
          <a:effectLst/>
        </p:spPr>
        <p:txBody>
          <a:bodyPr anchor="ctr"/>
          <a:lstStyle>
            <a:lvl1pPr algn="ctr">
              <a:lnSpc>
                <a:spcPct val="150000"/>
              </a:lnSpc>
              <a:defRPr sz="4800">
                <a:ln w="3175">
                  <a:noFill/>
                </a:ln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27044" y="4419598"/>
            <a:ext cx="9537913" cy="687863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800" b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017" y="603832"/>
            <a:ext cx="9267825" cy="84845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4063" y="1585054"/>
            <a:ext cx="10680700" cy="477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fld id="{73B25E68-99F1-4046-B09B-134B52642A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fld id="{3E3CA578-6D8C-4084-809D-66D25A20E1A2}" type="slidenum">
              <a:rPr lang="zh-CN" altLang="en-US" smtClean="0"/>
            </a:fld>
            <a:endParaRPr lang="zh-CN" altLang="en-US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939728" y="409864"/>
            <a:ext cx="10312544" cy="84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ln w="3175">
            <a:noFill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9pPr>
    </p:titleStyle>
    <p:bodyStyle>
      <a:lvl1pPr marL="357505" indent="-357505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505" indent="-357505" algn="l" rtl="0" eaLnBrk="1" fontAlgn="base" hangingPunct="1">
        <a:lnSpc>
          <a:spcPct val="13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ê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48.jpeg"/><Relationship Id="rId6" Type="http://schemas.microsoft.com/office/2007/relationships/hdphoto" Target="../media/image47.wdp"/><Relationship Id="rId5" Type="http://schemas.openxmlformats.org/officeDocument/2006/relationships/image" Target="../media/image46.png"/><Relationship Id="rId4" Type="http://schemas.microsoft.com/office/2007/relationships/hdphoto" Target="../media/image45.wdp"/><Relationship Id="rId3" Type="http://schemas.openxmlformats.org/officeDocument/2006/relationships/image" Target="../media/image44.png"/><Relationship Id="rId2" Type="http://schemas.microsoft.com/office/2007/relationships/hdphoto" Target="../media/image43.wdp"/><Relationship Id="rId1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2.jpeg"/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56.jpeg"/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microsoft.com/office/2007/relationships/hdphoto" Target="../media/image61.wdp"/><Relationship Id="rId2" Type="http://schemas.microsoft.com/office/2007/relationships/hdphoto" Target="../media/image60.wdp"/><Relationship Id="rId1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3.jpeg"/><Relationship Id="rId1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4.jpeg"/><Relationship Id="rId1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9.jpeg"/><Relationship Id="rId1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1.jpeg"/><Relationship Id="rId1" Type="http://schemas.openxmlformats.org/officeDocument/2006/relationships/image" Target="../media/image7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3.jpeg"/><Relationship Id="rId1" Type="http://schemas.openxmlformats.org/officeDocument/2006/relationships/image" Target="../media/image7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5.jpeg"/><Relationship Id="rId1" Type="http://schemas.openxmlformats.org/officeDocument/2006/relationships/image" Target="../media/image7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7.jpeg"/><Relationship Id="rId1" Type="http://schemas.openxmlformats.org/officeDocument/2006/relationships/image" Target="../media/image7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9.jpeg"/><Relationship Id="rId1" Type="http://schemas.openxmlformats.org/officeDocument/2006/relationships/image" Target="../media/image7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81.jpeg"/><Relationship Id="rId1" Type="http://schemas.openxmlformats.org/officeDocument/2006/relationships/image" Target="../media/image80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86.png"/><Relationship Id="rId2" Type="http://schemas.openxmlformats.org/officeDocument/2006/relationships/image" Target="../media/image21.png"/><Relationship Id="rId1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hyperlink" Target="https://play.kahoot.it/#/?quizId=28a33078-2d43-4383-8110-923c8d63cd54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34.png"/><Relationship Id="rId4" Type="http://schemas.openxmlformats.org/officeDocument/2006/relationships/image" Target="../media/image24.png"/><Relationship Id="rId3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5"/>
          <p:cNvSpPr>
            <a:spLocks noGrp="1"/>
          </p:cNvSpPr>
          <p:nvPr>
            <p:ph type="ctrTitle"/>
          </p:nvPr>
        </p:nvSpPr>
        <p:spPr>
          <a:xfrm>
            <a:off x="2434590" y="2510155"/>
            <a:ext cx="7322820" cy="1838325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tán tiānqì</a:t>
            </a:r>
            <a:br>
              <a:rPr lang="zh-CN" altLang="en-US" sz="4400" dirty="0">
                <a:latin typeface="+mj-ea"/>
              </a:rPr>
            </a:br>
            <a:r>
              <a:rPr lang="zh-CN" altLang="en-US" sz="4400" dirty="0">
                <a:latin typeface="+mj-ea"/>
              </a:rPr>
              <a:t>谈 天气</a:t>
            </a:r>
            <a:br>
              <a:rPr lang="zh-CN" altLang="en-US" sz="4400" dirty="0">
                <a:latin typeface="+mj-ea"/>
              </a:rPr>
            </a:b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Talking about the weather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34590" y="987425"/>
            <a:ext cx="526288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 b="1">
                <a:solidFill>
                  <a:srgbClr val="915169"/>
                </a:solidFill>
                <a:latin typeface="微软雅黑" panose="020B0503020204020204" charset="-122"/>
                <a:ea typeface="微软雅黑" panose="020B0503020204020204" charset="-122"/>
              </a:rPr>
              <a:t> Dì-shíyī  kè</a:t>
            </a:r>
            <a:endParaRPr lang="zh-CN" altLang="en-US" sz="2000" b="1">
              <a:solidFill>
                <a:srgbClr val="91516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3200" b="1">
                <a:solidFill>
                  <a:srgbClr val="915169"/>
                </a:solidFill>
                <a:latin typeface="微软雅黑" panose="020B0503020204020204" charset="-122"/>
                <a:ea typeface="微软雅黑" panose="020B0503020204020204" charset="-122"/>
              </a:rPr>
              <a:t>第十一课  </a:t>
            </a:r>
            <a:r>
              <a:rPr lang="en-US" altLang="zh-CN" sz="3200" b="1">
                <a:solidFill>
                  <a:srgbClr val="915169"/>
                </a:solidFill>
                <a:latin typeface="微软雅黑" panose="020B0503020204020204" charset="-122"/>
                <a:ea typeface="微软雅黑" panose="020B0503020204020204" charset="-122"/>
              </a:rPr>
              <a:t>Lesson 11</a:t>
            </a:r>
            <a:endParaRPr lang="en-US" altLang="zh-CN" sz="3200" b="1">
              <a:solidFill>
                <a:srgbClr val="91516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342390" y="319405"/>
            <a:ext cx="11614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了</a:t>
            </a:r>
            <a:endParaRPr lang="en-US" altLang="zh-CN" sz="540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03805" y="694690"/>
            <a:ext cx="74752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了</a:t>
            </a:r>
            <a:r>
              <a:rPr lang="zh-CN" altLang="en-US"/>
              <a:t>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as a Sentence-Final Particle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51610" y="1279525"/>
            <a:ext cx="9288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 usually indicates a change of status or the realization of a new situation.</a:t>
            </a:r>
            <a:r>
              <a:rPr lang="en-US" altLang="zh-CN"/>
              <a:t> </a:t>
            </a:r>
            <a:endParaRPr lang="en-US" altLang="zh-CN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9330" y="2108835"/>
            <a:ext cx="2981325" cy="15335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95" y="3975100"/>
            <a:ext cx="3414395" cy="232219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072890" y="2645410"/>
            <a:ext cx="2019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她没钱了。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225925" y="4906010"/>
            <a:ext cx="2673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我不去看电影了。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乘号 17"/>
          <p:cNvSpPr/>
          <p:nvPr/>
        </p:nvSpPr>
        <p:spPr>
          <a:xfrm>
            <a:off x="814705" y="3967480"/>
            <a:ext cx="1029335" cy="1054100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570" y="2108835"/>
            <a:ext cx="3043555" cy="202565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9847580" y="2891155"/>
            <a:ext cx="16338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下雪了。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5965" y="4300220"/>
            <a:ext cx="2057400" cy="221932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9143365" y="5179695"/>
            <a:ext cx="26739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她不买东西了。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6" name="乘号 25"/>
          <p:cNvSpPr/>
          <p:nvPr/>
        </p:nvSpPr>
        <p:spPr>
          <a:xfrm>
            <a:off x="6997065" y="4831715"/>
            <a:ext cx="1029335" cy="10541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3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342390" y="319405"/>
            <a:ext cx="11614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了</a:t>
            </a:r>
            <a:endParaRPr lang="en-US" altLang="zh-CN" sz="540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03805" y="694690"/>
            <a:ext cx="74752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了</a:t>
            </a:r>
            <a:r>
              <a:rPr lang="zh-CN" altLang="en-US"/>
              <a:t>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as a Sentence-Final Particle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51610" y="1279525"/>
            <a:ext cx="9288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It usually indicates a change of status or the realization of a new situation.</a:t>
            </a:r>
            <a:r>
              <a:rPr lang="en-US" altLang="zh-CN"/>
              <a:t> </a:t>
            </a:r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8045" y="2080260"/>
            <a:ext cx="3357880" cy="211963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398645" y="2909570"/>
            <a:ext cx="2675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你看，地铁来了。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730" y="4397375"/>
            <a:ext cx="2811145" cy="21056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13530" y="5220335"/>
            <a:ext cx="22390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他吃完饭了。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275" y="2715260"/>
            <a:ext cx="2929890" cy="21945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661910" y="5220335"/>
            <a:ext cx="2675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他做完功课了。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3142" y="617167"/>
            <a:ext cx="9267825" cy="848454"/>
          </a:xfrm>
        </p:spPr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A+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比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B+Adj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25053" y="411474"/>
            <a:ext cx="194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b="1" dirty="0"/>
              <a:t>语法</a:t>
            </a:r>
            <a:endParaRPr kumimoji="1" lang="zh-CN" altLang="en-US" sz="4000" b="1" dirty="0"/>
          </a:p>
        </p:txBody>
      </p:sp>
      <p:sp>
        <p:nvSpPr>
          <p:cNvPr id="4" name="标题 1"/>
          <p:cNvSpPr txBox="1"/>
          <p:nvPr/>
        </p:nvSpPr>
        <p:spPr bwMode="auto">
          <a:xfrm>
            <a:off x="411992" y="2043774"/>
            <a:ext cx="9587345" cy="238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defTabSz="914400"/>
            <a:endParaRPr lang="zh-CN" altLang="en-US" b="1" dirty="0"/>
          </a:p>
        </p:txBody>
      </p:sp>
      <p:sp>
        <p:nvSpPr>
          <p:cNvPr id="5" name="文本占位符 2"/>
          <p:cNvSpPr txBox="1"/>
          <p:nvPr/>
        </p:nvSpPr>
        <p:spPr>
          <a:xfrm>
            <a:off x="993880" y="1922677"/>
            <a:ext cx="9381503" cy="3369863"/>
          </a:xfrm>
          <a:prstGeom prst="rect">
            <a:avLst/>
          </a:prstGeom>
        </p:spPr>
        <p:txBody>
          <a:bodyPr/>
          <a:lstStyle>
            <a:lvl1pPr marL="357505" indent="-35750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Char char="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哥哥比妹妹高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defTabSz="914400"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昨天比今天热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defTabSz="914400"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香蕉比苹果小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defTabSz="914400">
              <a:buNone/>
            </a:pP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苹果比香蕉大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defTabSz="914400">
              <a:buNone/>
            </a:pP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 descr="图片包含 玩具, 玩偶&#10;&#10;&#10;&#10;自动生成的说明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464" b="93750" l="9375" r="89286">
                        <a14:foregroundMark x1="29911" y1="94196" x2="41964" y2="92857"/>
                        <a14:foregroundMark x1="58036" y1="94196" x2="70089" y2="93750"/>
                        <a14:foregroundMark x1="24554" y1="16518" x2="40179" y2="4464"/>
                        <a14:foregroundMark x1="40179" y1="4464" x2="43750" y2="15625"/>
                        <a14:foregroundMark x1="51339" y1="35714" x2="69643" y2="36161"/>
                        <a14:foregroundMark x1="69643" y1="36161" x2="71429" y2="473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57" y="1690971"/>
            <a:ext cx="2856966" cy="2856966"/>
          </a:xfrm>
          <a:prstGeom prst="rect">
            <a:avLst/>
          </a:prstGeom>
        </p:spPr>
      </p:pic>
      <p:pic>
        <p:nvPicPr>
          <p:cNvPr id="7" name="图片 6" descr="图片包含 水果, 香蕉, 室内, 餐桌&#10;&#10;&#10;&#10;自动生成的说明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97" b="94536" l="4364" r="89818">
                        <a14:foregroundMark x1="4727" y1="36066" x2="9818" y2="59563"/>
                        <a14:foregroundMark x1="21818" y1="8743" x2="26909" y2="16393"/>
                        <a14:foregroundMark x1="28000" y1="94536" x2="52000" y2="86885"/>
                        <a14:foregroundMark x1="87273" y1="39891" x2="89818" y2="426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929" y="5167029"/>
            <a:ext cx="1969536" cy="1308232"/>
          </a:xfrm>
          <a:prstGeom prst="rect">
            <a:avLst/>
          </a:prstGeom>
        </p:spPr>
      </p:pic>
      <p:pic>
        <p:nvPicPr>
          <p:cNvPr id="8" name="图片 7" descr="图片包含 水果, 苹果, 餐桌, 室内&#10;&#10;&#10;&#10;自动生成的说明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42" b="97608" l="0" r="94191">
                        <a14:foregroundMark x1="6224" y1="37799" x2="0" y2="67943"/>
                        <a14:foregroundMark x1="0" y1="67943" x2="8714" y2="60766"/>
                        <a14:foregroundMark x1="63071" y1="12919" x2="79253" y2="28230"/>
                        <a14:foregroundMark x1="79253" y1="28230" x2="78008" y2="53110"/>
                        <a14:foregroundMark x1="78008" y1="53110" x2="87137" y2="43062"/>
                        <a14:foregroundMark x1="54357" y1="12440" x2="75104" y2="9091"/>
                        <a14:foregroundMark x1="75104" y1="9091" x2="90041" y2="23923"/>
                        <a14:foregroundMark x1="90041" y1="23923" x2="94191" y2="46411"/>
                        <a14:foregroundMark x1="94191" y1="46411" x2="94191" y2="47847"/>
                        <a14:foregroundMark x1="22407" y1="90909" x2="63485" y2="87081"/>
                        <a14:foregroundMark x1="63485" y1="87081" x2="64315" y2="87081"/>
                        <a14:foregroundMark x1="48963" y1="98086" x2="56846" y2="89474"/>
                        <a14:foregroundMark x1="54357" y1="13876" x2="73444" y2="5742"/>
                        <a14:foregroundMark x1="73444" y1="5742" x2="73444" y2="5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742" y="3119454"/>
            <a:ext cx="3090475" cy="2678411"/>
          </a:xfrm>
          <a:prstGeom prst="rect">
            <a:avLst/>
          </a:prstGeom>
        </p:spPr>
      </p:pic>
      <p:pic>
        <p:nvPicPr>
          <p:cNvPr id="10" name="图片 9" descr="图片包含 文字&#10;&#10;&#10;&#10;自动生成的说明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257" y="146910"/>
            <a:ext cx="2872116" cy="2872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1302385" y="126365"/>
            <a:ext cx="9587230" cy="1367790"/>
          </a:xfrm>
        </p:spPr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A+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比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B+Adj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25053" y="411474"/>
            <a:ext cx="194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b="1" dirty="0"/>
              <a:t>语法</a:t>
            </a:r>
            <a:endParaRPr kumimoji="1" lang="zh-CN" altLang="en-US" sz="4000" b="1" dirty="0"/>
          </a:p>
        </p:txBody>
      </p:sp>
      <p:pic>
        <p:nvPicPr>
          <p:cNvPr id="7" name="图片 6" descr="图片包含 屏幕截图&#10;&#10;&#10;&#10;自动生成的说明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0" t="31704" b="25286"/>
          <a:stretch>
            <a:fillRect/>
          </a:stretch>
        </p:blipFill>
        <p:spPr>
          <a:xfrm>
            <a:off x="1448569" y="1700797"/>
            <a:ext cx="4018317" cy="1724357"/>
          </a:xfrm>
          <a:prstGeom prst="rect">
            <a:avLst/>
          </a:prstGeom>
        </p:spPr>
      </p:pic>
      <p:pic>
        <p:nvPicPr>
          <p:cNvPr id="10" name="图片 9" descr="图片包含 屏幕截图&#10;&#10;&#10;&#10;自动生成的说明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4" r="46664" b="27358"/>
          <a:stretch>
            <a:fillRect/>
          </a:stretch>
        </p:blipFill>
        <p:spPr>
          <a:xfrm>
            <a:off x="6909825" y="1657832"/>
            <a:ext cx="3360295" cy="176732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883389" y="1665228"/>
            <a:ext cx="1392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/>
              <a:t>昨天</a:t>
            </a:r>
            <a:endParaRPr kumimoji="1" lang="zh-CN" altLang="en-US" sz="3600" dirty="0"/>
          </a:p>
        </p:txBody>
      </p:sp>
      <p:sp>
        <p:nvSpPr>
          <p:cNvPr id="13" name="文本框 12"/>
          <p:cNvSpPr txBox="1"/>
          <p:nvPr/>
        </p:nvSpPr>
        <p:spPr>
          <a:xfrm>
            <a:off x="2139950" y="3440430"/>
            <a:ext cx="26352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/>
              <a:t>今天比昨天热</a:t>
            </a:r>
            <a:endParaRPr kumimoji="1" lang="zh-CN" altLang="en-US" sz="3200" dirty="0"/>
          </a:p>
        </p:txBody>
      </p:sp>
      <p:pic>
        <p:nvPicPr>
          <p:cNvPr id="16" name="图片 15" descr="图片包含 屏幕截图&#10;&#10;&#10;&#10;自动生成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6" r="30487" b="26293"/>
          <a:stretch>
            <a:fillRect/>
          </a:stretch>
        </p:blipFill>
        <p:spPr>
          <a:xfrm>
            <a:off x="1585921" y="4090671"/>
            <a:ext cx="3880965" cy="1782857"/>
          </a:xfrm>
          <a:prstGeom prst="rect">
            <a:avLst/>
          </a:prstGeom>
        </p:spPr>
      </p:pic>
      <p:pic>
        <p:nvPicPr>
          <p:cNvPr id="18" name="图片 17" descr="图片包含 文字&#10;&#10;&#10;&#10;自动生成的说明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18" b="64482"/>
          <a:stretch>
            <a:fillRect/>
          </a:stretch>
        </p:blipFill>
        <p:spPr>
          <a:xfrm>
            <a:off x="6909825" y="4185791"/>
            <a:ext cx="3360295" cy="1724357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4137285" y="4335766"/>
            <a:ext cx="1144891" cy="481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889783" y="4576291"/>
            <a:ext cx="1144891" cy="481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3934758" y="4199362"/>
            <a:ext cx="1392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/>
              <a:t>晚上</a:t>
            </a:r>
            <a:endParaRPr kumimoji="1" lang="zh-CN" altLang="en-US" sz="3600" dirty="0"/>
          </a:p>
        </p:txBody>
      </p:sp>
      <p:sp>
        <p:nvSpPr>
          <p:cNvPr id="23" name="文本框 22"/>
          <p:cNvSpPr txBox="1"/>
          <p:nvPr/>
        </p:nvSpPr>
        <p:spPr>
          <a:xfrm>
            <a:off x="8907591" y="4335766"/>
            <a:ext cx="1392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/>
              <a:t>下午</a:t>
            </a:r>
            <a:endParaRPr kumimoji="1" lang="zh-CN" altLang="en-US" sz="3600" dirty="0"/>
          </a:p>
        </p:txBody>
      </p:sp>
      <p:sp>
        <p:nvSpPr>
          <p:cNvPr id="21" name="文本框 20"/>
          <p:cNvSpPr txBox="1"/>
          <p:nvPr/>
        </p:nvSpPr>
        <p:spPr>
          <a:xfrm>
            <a:off x="2066290" y="6095365"/>
            <a:ext cx="2782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/>
              <a:t>晚上比下午冷</a:t>
            </a:r>
            <a:endParaRPr kumimoji="1" lang="zh-CN" altLang="en-US" sz="3200" dirty="0"/>
          </a:p>
        </p:txBody>
      </p:sp>
      <p:sp>
        <p:nvSpPr>
          <p:cNvPr id="27" name="矩形 26"/>
          <p:cNvSpPr/>
          <p:nvPr/>
        </p:nvSpPr>
        <p:spPr>
          <a:xfrm>
            <a:off x="4182376" y="1657832"/>
            <a:ext cx="1144891" cy="481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029783" y="1724033"/>
            <a:ext cx="1392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/>
              <a:t>今天</a:t>
            </a:r>
            <a:endParaRPr kumimoji="1" lang="zh-CN" altLang="en-US" sz="3600" dirty="0"/>
          </a:p>
        </p:txBody>
      </p:sp>
      <p:sp>
        <p:nvSpPr>
          <p:cNvPr id="28" name="文本框 27"/>
          <p:cNvSpPr txBox="1"/>
          <p:nvPr/>
        </p:nvSpPr>
        <p:spPr>
          <a:xfrm>
            <a:off x="7218045" y="3507105"/>
            <a:ext cx="2745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/>
              <a:t>昨天比今天冷</a:t>
            </a:r>
            <a:endParaRPr kumimoji="1" lang="zh-CN" altLang="en-US" sz="3200" dirty="0"/>
          </a:p>
        </p:txBody>
      </p:sp>
      <p:sp>
        <p:nvSpPr>
          <p:cNvPr id="29" name="文本框 28"/>
          <p:cNvSpPr txBox="1"/>
          <p:nvPr/>
        </p:nvSpPr>
        <p:spPr>
          <a:xfrm>
            <a:off x="7115859" y="6095121"/>
            <a:ext cx="2949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/>
              <a:t>下午比晚上热</a:t>
            </a:r>
            <a:endParaRPr kumimoji="1"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3"/>
          <p:cNvSpPr>
            <a:spLocks noGrp="1"/>
          </p:cNvSpPr>
          <p:nvPr>
            <p:ph type="title"/>
          </p:nvPr>
        </p:nvSpPr>
        <p:spPr>
          <a:xfrm>
            <a:off x="1773230" y="242448"/>
            <a:ext cx="9267825" cy="848454"/>
          </a:xfrm>
        </p:spPr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A+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比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B+Adj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69379" y="1985627"/>
            <a:ext cx="4965696" cy="3753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1"/>
                </a:solidFill>
                <a:latin typeface="+mn-ea"/>
              </a:rPr>
              <a:t>-</a:t>
            </a:r>
            <a:r>
              <a:rPr lang="zh-CN" altLang="en-US" sz="3200" dirty="0">
                <a:solidFill>
                  <a:schemeClr val="tx1"/>
                </a:solidFill>
                <a:latin typeface="+mn-ea"/>
              </a:rPr>
              <a:t>你觉得什么</a:t>
            </a:r>
            <a:endParaRPr lang="en-US" altLang="zh-CN" sz="32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+mn-ea"/>
              </a:rPr>
              <a:t>  菜更好吃？</a:t>
            </a:r>
            <a:endParaRPr lang="en-US" altLang="zh-CN" sz="32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32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1"/>
                </a:solidFill>
                <a:latin typeface="+mn-ea"/>
              </a:rPr>
              <a:t>-</a:t>
            </a:r>
            <a:r>
              <a:rPr lang="zh-CN" altLang="en-US" sz="3200" dirty="0">
                <a:solidFill>
                  <a:schemeClr val="tx1"/>
                </a:solidFill>
                <a:latin typeface="+mn-ea"/>
              </a:rPr>
              <a:t>我觉得</a:t>
            </a:r>
            <a:r>
              <a:rPr lang="en-US" altLang="zh-CN" sz="3200" dirty="0">
                <a:solidFill>
                  <a:schemeClr val="tx1"/>
                </a:solidFill>
                <a:latin typeface="+mn-ea"/>
              </a:rPr>
              <a:t>…</a:t>
            </a:r>
            <a:endParaRPr lang="zh-CN" altLang="zh-CN" sz="32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3" name="图片 2" descr="图片包含 盘子, 餐桌, 美食, 室内&#10;&#10;&#10;&#10;自动生成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432" y="1007592"/>
            <a:ext cx="2779075" cy="2089692"/>
          </a:xfrm>
          <a:prstGeom prst="rect">
            <a:avLst/>
          </a:prstGeom>
        </p:spPr>
      </p:pic>
      <p:pic>
        <p:nvPicPr>
          <p:cNvPr id="5" name="图片 4" descr="图片包含 盘子, 美食, 餐桌&#10;&#10;&#10;&#10;自动生成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06" y="1136404"/>
            <a:ext cx="3101915" cy="206039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52227" y="3273175"/>
            <a:ext cx="2785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/>
              <a:t>捷克菜</a:t>
            </a:r>
            <a:endParaRPr kumimoji="1" lang="zh-CN" altLang="en-US" sz="2800" dirty="0"/>
          </a:p>
        </p:txBody>
      </p:sp>
      <p:sp>
        <p:nvSpPr>
          <p:cNvPr id="21" name="文本框 20"/>
          <p:cNvSpPr txBox="1"/>
          <p:nvPr/>
        </p:nvSpPr>
        <p:spPr>
          <a:xfrm>
            <a:off x="6489692" y="3234987"/>
            <a:ext cx="2785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/>
              <a:t>中国菜</a:t>
            </a:r>
            <a:endParaRPr kumimoji="1" lang="zh-CN" altLang="en-US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9993156" y="3072867"/>
            <a:ext cx="1124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/>
              <a:t>好吃</a:t>
            </a:r>
            <a:endParaRPr kumimoji="1" lang="zh-CN" altLang="en-US" sz="3200" dirty="0"/>
          </a:p>
        </p:txBody>
      </p:sp>
      <p:pic>
        <p:nvPicPr>
          <p:cNvPr id="9" name="图片 8" descr="图片包含 美食, 餐桌, 零食食品, 三明治&#10;&#10;&#10;&#10;自动生成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93" y="3841897"/>
            <a:ext cx="3012954" cy="1915378"/>
          </a:xfrm>
          <a:prstGeom prst="rect">
            <a:avLst/>
          </a:prstGeom>
        </p:spPr>
      </p:pic>
      <p:pic>
        <p:nvPicPr>
          <p:cNvPr id="11" name="图片 10" descr="图片包含 美食, 餐桌, 盘子&#10;&#10;&#10;&#10;自动生成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2" y="3796395"/>
            <a:ext cx="2620442" cy="1970409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2628492" y="5933166"/>
            <a:ext cx="2785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/>
              <a:t>美国菜</a:t>
            </a:r>
            <a:endParaRPr kumimoji="1" lang="zh-CN" altLang="en-US" sz="2800" dirty="0"/>
          </a:p>
        </p:txBody>
      </p:sp>
      <p:sp>
        <p:nvSpPr>
          <p:cNvPr id="38" name="文本框 37"/>
          <p:cNvSpPr txBox="1"/>
          <p:nvPr/>
        </p:nvSpPr>
        <p:spPr>
          <a:xfrm>
            <a:off x="6407143" y="5933166"/>
            <a:ext cx="2785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/>
              <a:t>法国菜</a:t>
            </a:r>
            <a:endParaRPr kumimoji="1" lang="zh-CN" altLang="en-US" sz="2800" dirty="0"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A+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比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+B+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更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还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27017" y="320173"/>
            <a:ext cx="194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b="1" dirty="0"/>
              <a:t>语法</a:t>
            </a:r>
            <a:endParaRPr kumimoji="1" lang="zh-CN" altLang="en-US" sz="4000" b="1" dirty="0"/>
          </a:p>
        </p:txBody>
      </p:sp>
      <p:pic>
        <p:nvPicPr>
          <p:cNvPr id="24" name="圖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566" y="1735942"/>
            <a:ext cx="2143125" cy="2143125"/>
          </a:xfrm>
          <a:prstGeom prst="rect">
            <a:avLst/>
          </a:prstGeom>
        </p:spPr>
      </p:pic>
      <p:pic>
        <p:nvPicPr>
          <p:cNvPr id="25" name="圖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7057" y="1735944"/>
            <a:ext cx="2143125" cy="2143125"/>
          </a:xfrm>
          <a:prstGeom prst="rect">
            <a:avLst/>
          </a:prstGeom>
        </p:spPr>
      </p:pic>
      <p:pic>
        <p:nvPicPr>
          <p:cNvPr id="26" name="圖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7981" y="1735943"/>
            <a:ext cx="2143125" cy="21431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09070" y="4162725"/>
            <a:ext cx="133412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/>
              <a:t>今天</a:t>
            </a:r>
            <a:endParaRPr kumimoji="1" lang="zh-CN" altLang="en-US" sz="3200" dirty="0"/>
          </a:p>
        </p:txBody>
      </p:sp>
      <p:sp>
        <p:nvSpPr>
          <p:cNvPr id="27" name="文本框 26"/>
          <p:cNvSpPr txBox="1"/>
          <p:nvPr/>
        </p:nvSpPr>
        <p:spPr>
          <a:xfrm>
            <a:off x="7133119" y="4162725"/>
            <a:ext cx="133412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/>
              <a:t>昨天</a:t>
            </a:r>
            <a:endParaRPr kumimoji="1" lang="zh-CN" altLang="en-US" sz="3200" dirty="0"/>
          </a:p>
        </p:txBody>
      </p:sp>
      <p:sp>
        <p:nvSpPr>
          <p:cNvPr id="3" name="文本框 2"/>
          <p:cNvSpPr txBox="1"/>
          <p:nvPr/>
        </p:nvSpPr>
        <p:spPr>
          <a:xfrm>
            <a:off x="2709070" y="5291528"/>
            <a:ext cx="473154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/>
              <a:t>今天热，昨天比今天还热</a:t>
            </a:r>
            <a:endParaRPr kumimoji="1" lang="zh-CN" altLang="en-US" sz="3200" dirty="0"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A+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比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+B+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更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还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27017" y="320173"/>
            <a:ext cx="194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b="1" dirty="0"/>
              <a:t>语法</a:t>
            </a:r>
            <a:endParaRPr kumimoji="1" lang="zh-CN" altLang="en-US" sz="4000" b="1" dirty="0"/>
          </a:p>
        </p:txBody>
      </p:sp>
      <p:pic>
        <p:nvPicPr>
          <p:cNvPr id="24" name="圖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566" y="1735942"/>
            <a:ext cx="2143125" cy="2143125"/>
          </a:xfrm>
          <a:prstGeom prst="rect">
            <a:avLst/>
          </a:prstGeom>
        </p:spPr>
      </p:pic>
      <p:pic>
        <p:nvPicPr>
          <p:cNvPr id="25" name="圖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7057" y="1735944"/>
            <a:ext cx="2143125" cy="2143125"/>
          </a:xfrm>
          <a:prstGeom prst="rect">
            <a:avLst/>
          </a:prstGeom>
        </p:spPr>
      </p:pic>
      <p:pic>
        <p:nvPicPr>
          <p:cNvPr id="26" name="圖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7981" y="1735943"/>
            <a:ext cx="2143125" cy="21431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09070" y="4162725"/>
            <a:ext cx="133412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/>
              <a:t>昨天</a:t>
            </a:r>
            <a:endParaRPr kumimoji="1" lang="zh-CN" altLang="en-US" sz="3200" dirty="0"/>
          </a:p>
        </p:txBody>
      </p:sp>
      <p:sp>
        <p:nvSpPr>
          <p:cNvPr id="27" name="文本框 26"/>
          <p:cNvSpPr txBox="1"/>
          <p:nvPr/>
        </p:nvSpPr>
        <p:spPr>
          <a:xfrm>
            <a:off x="7133119" y="4162725"/>
            <a:ext cx="133412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/>
              <a:t>前天</a:t>
            </a:r>
            <a:endParaRPr kumimoji="1" lang="zh-CN" altLang="en-US" sz="3200" dirty="0"/>
          </a:p>
        </p:txBody>
      </p:sp>
      <p:sp>
        <p:nvSpPr>
          <p:cNvPr id="3" name="文本框 2"/>
          <p:cNvSpPr txBox="1"/>
          <p:nvPr/>
        </p:nvSpPr>
        <p:spPr>
          <a:xfrm>
            <a:off x="2709070" y="5329722"/>
            <a:ext cx="706451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/>
              <a:t>昨天</a:t>
            </a:r>
            <a:r>
              <a:rPr kumimoji="1" lang="en-US" altLang="zh-CN" sz="3200" dirty="0"/>
              <a:t>______</a:t>
            </a:r>
            <a:r>
              <a:rPr kumimoji="1" lang="zh-CN" altLang="en-US" sz="3200" dirty="0"/>
              <a:t>，前天</a:t>
            </a:r>
            <a:r>
              <a:rPr kumimoji="1" lang="en-US" altLang="zh-CN" sz="3200" dirty="0"/>
              <a:t>____</a:t>
            </a:r>
            <a:r>
              <a:rPr kumimoji="1" lang="zh-CN" altLang="en-US" sz="3200" dirty="0"/>
              <a:t>昨天</a:t>
            </a:r>
            <a:r>
              <a:rPr kumimoji="1" lang="en-US" altLang="zh-CN" sz="3200" dirty="0"/>
              <a:t>________</a:t>
            </a:r>
            <a:endParaRPr kumimoji="1" lang="zh-CN" altLang="en-US" sz="3200" dirty="0"/>
          </a:p>
        </p:txBody>
      </p:sp>
      <p:sp>
        <p:nvSpPr>
          <p:cNvPr id="4" name="文本框 3"/>
          <p:cNvSpPr txBox="1"/>
          <p:nvPr/>
        </p:nvSpPr>
        <p:spPr>
          <a:xfrm>
            <a:off x="482637" y="1735942"/>
            <a:ext cx="9443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3600" dirty="0"/>
              <a:t>热</a:t>
            </a:r>
            <a:endParaRPr kumimoji="1" lang="zh-CN" altLang="en-US" sz="3600" dirty="0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A+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比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+B+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更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还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27017" y="320173"/>
            <a:ext cx="194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b="1" dirty="0"/>
              <a:t>语法</a:t>
            </a:r>
            <a:endParaRPr kumimoji="1" lang="zh-CN" altLang="en-US" sz="40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2042008" y="4161449"/>
            <a:ext cx="133412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/>
              <a:t>北京</a:t>
            </a:r>
            <a:endParaRPr kumimoji="1" lang="zh-CN" altLang="en-US" sz="3200" dirty="0"/>
          </a:p>
        </p:txBody>
      </p:sp>
      <p:sp>
        <p:nvSpPr>
          <p:cNvPr id="27" name="文本框 26"/>
          <p:cNvSpPr txBox="1"/>
          <p:nvPr/>
        </p:nvSpPr>
        <p:spPr>
          <a:xfrm>
            <a:off x="6739419" y="4161449"/>
            <a:ext cx="207645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/>
              <a:t>布尔诺</a:t>
            </a:r>
            <a:endParaRPr kumimoji="1" lang="zh-CN" altLang="en-US" sz="3200" dirty="0"/>
          </a:p>
        </p:txBody>
      </p:sp>
      <p:sp>
        <p:nvSpPr>
          <p:cNvPr id="3" name="文本框 2"/>
          <p:cNvSpPr txBox="1"/>
          <p:nvPr/>
        </p:nvSpPr>
        <p:spPr>
          <a:xfrm>
            <a:off x="2052834" y="5324330"/>
            <a:ext cx="706451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/>
              <a:t>北京</a:t>
            </a:r>
            <a:r>
              <a:rPr kumimoji="1" lang="en-US" altLang="zh-CN" sz="3200" dirty="0"/>
              <a:t>______</a:t>
            </a:r>
            <a:r>
              <a:rPr kumimoji="1" lang="zh-CN" altLang="en-US" sz="3200" dirty="0"/>
              <a:t>，布尔诺</a:t>
            </a:r>
            <a:r>
              <a:rPr kumimoji="1" lang="en-US" altLang="zh-CN" sz="3200" dirty="0"/>
              <a:t>____</a:t>
            </a:r>
            <a:r>
              <a:rPr kumimoji="1" lang="zh-CN" altLang="en-US" sz="3200" dirty="0"/>
              <a:t>北京</a:t>
            </a:r>
            <a:r>
              <a:rPr kumimoji="1" lang="en-US" altLang="zh-CN" sz="3200" dirty="0"/>
              <a:t>________</a:t>
            </a:r>
            <a:endParaRPr kumimoji="1" lang="zh-CN" altLang="en-US" sz="3200" dirty="0"/>
          </a:p>
        </p:txBody>
      </p:sp>
      <p:pic>
        <p:nvPicPr>
          <p:cNvPr id="10" name="圖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8175" y="1533670"/>
            <a:ext cx="2076450" cy="2209800"/>
          </a:xfrm>
          <a:prstGeom prst="rect">
            <a:avLst/>
          </a:prstGeom>
        </p:spPr>
      </p:pic>
      <p:pic>
        <p:nvPicPr>
          <p:cNvPr id="11" name="圖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077" y="1533670"/>
            <a:ext cx="2076450" cy="2209800"/>
          </a:xfrm>
          <a:prstGeom prst="rect">
            <a:avLst/>
          </a:prstGeom>
        </p:spPr>
      </p:pic>
      <p:pic>
        <p:nvPicPr>
          <p:cNvPr id="12" name="圖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86621" y="1533670"/>
            <a:ext cx="2076450" cy="22098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82637" y="1735942"/>
            <a:ext cx="9443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3600" dirty="0"/>
              <a:t>冷</a:t>
            </a:r>
            <a:endParaRPr kumimoji="1" lang="zh-CN" altLang="en-US" sz="3600" dirty="0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A+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比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+B+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更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还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27017" y="320173"/>
            <a:ext cx="194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b="1" dirty="0"/>
              <a:t>语法</a:t>
            </a:r>
            <a:endParaRPr kumimoji="1" lang="zh-CN" altLang="en-US" sz="40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2709070" y="5041382"/>
            <a:ext cx="133412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/>
              <a:t>妹妹</a:t>
            </a:r>
            <a:endParaRPr kumimoji="1" lang="zh-CN" altLang="en-US" sz="3200" dirty="0"/>
          </a:p>
        </p:txBody>
      </p:sp>
      <p:sp>
        <p:nvSpPr>
          <p:cNvPr id="27" name="文本框 26"/>
          <p:cNvSpPr txBox="1"/>
          <p:nvPr/>
        </p:nvSpPr>
        <p:spPr>
          <a:xfrm>
            <a:off x="7013375" y="5041382"/>
            <a:ext cx="163568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/>
              <a:t>姐姐</a:t>
            </a:r>
            <a:endParaRPr kumimoji="1" lang="zh-CN" altLang="en-US" sz="3200" dirty="0"/>
          </a:p>
        </p:txBody>
      </p:sp>
      <p:sp>
        <p:nvSpPr>
          <p:cNvPr id="3" name="文本框 2"/>
          <p:cNvSpPr txBox="1"/>
          <p:nvPr/>
        </p:nvSpPr>
        <p:spPr>
          <a:xfrm>
            <a:off x="2709070" y="5953052"/>
            <a:ext cx="706451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/>
              <a:t>妹妹</a:t>
            </a:r>
            <a:r>
              <a:rPr kumimoji="1" lang="en-US" altLang="zh-CN" sz="3200" dirty="0"/>
              <a:t>______</a:t>
            </a:r>
            <a:r>
              <a:rPr kumimoji="1" lang="zh-CN" altLang="en-US" sz="3200" dirty="0"/>
              <a:t>，姐姐</a:t>
            </a:r>
            <a:r>
              <a:rPr kumimoji="1" lang="en-US" altLang="zh-CN" sz="3200" dirty="0"/>
              <a:t>____</a:t>
            </a:r>
            <a:r>
              <a:rPr kumimoji="1" lang="zh-CN" altLang="en-US" sz="3200" dirty="0"/>
              <a:t>妹妹</a:t>
            </a:r>
            <a:r>
              <a:rPr kumimoji="1" lang="en-US" altLang="zh-CN" sz="3200" dirty="0"/>
              <a:t>_______</a:t>
            </a:r>
            <a:endParaRPr kumimoji="1" lang="zh-CN" altLang="en-US" sz="3200" dirty="0"/>
          </a:p>
        </p:txBody>
      </p:sp>
      <p:sp>
        <p:nvSpPr>
          <p:cNvPr id="13" name="文本框 12"/>
          <p:cNvSpPr txBox="1"/>
          <p:nvPr/>
        </p:nvSpPr>
        <p:spPr>
          <a:xfrm>
            <a:off x="770423" y="1952322"/>
            <a:ext cx="9443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3600" dirty="0"/>
              <a:t>高</a:t>
            </a:r>
            <a:endParaRPr kumimoji="1" lang="zh-CN" altLang="en-US" sz="3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667" b="94667" l="9375" r="89286">
                        <a14:foregroundMark x1="43750" y1="12000" x2="55357" y2="14222"/>
                        <a14:foregroundMark x1="53125" y1="3111" x2="53125" y2="7111"/>
                        <a14:foregroundMark x1="53571" y1="76889" x2="54911" y2="9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03" y="2018150"/>
            <a:ext cx="3104060" cy="31040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4667" l="9375" r="89286">
                        <a14:foregroundMark x1="43750" y1="12000" x2="55357" y2="14222"/>
                        <a14:foregroundMark x1="53125" y1="3111" x2="53125" y2="7111"/>
                        <a14:foregroundMark x1="53571" y1="76889" x2="54911" y2="9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79" y="1256259"/>
            <a:ext cx="3865951" cy="3865951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A+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比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B+Adj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得多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27017" y="320173"/>
            <a:ext cx="194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b="1" dirty="0"/>
              <a:t>语法</a:t>
            </a:r>
            <a:endParaRPr kumimoji="1" lang="zh-CN" altLang="en-US" sz="4000" b="1" dirty="0"/>
          </a:p>
        </p:txBody>
      </p:sp>
      <p:pic>
        <p:nvPicPr>
          <p:cNvPr id="6" name="图片 5" descr="图片包含 人员, 室内, 服装, 微笑&#10;&#10;&#10;&#10;自动生成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641" y="2245363"/>
            <a:ext cx="3162801" cy="2378230"/>
          </a:xfrm>
          <a:prstGeom prst="rect">
            <a:avLst/>
          </a:prstGeom>
        </p:spPr>
      </p:pic>
      <p:pic>
        <p:nvPicPr>
          <p:cNvPr id="8" name="图片 7" descr="图片包含 人员, 室内, 墙壁, 妇女&#10;&#10;&#10;&#10;自动生成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574" y="1522089"/>
            <a:ext cx="2671426" cy="355833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36359" y="5211785"/>
            <a:ext cx="190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/>
              <a:t>妹妹</a:t>
            </a:r>
            <a:endParaRPr kumimoji="1" lang="zh-CN" altLang="en-US" sz="2800" dirty="0"/>
          </a:p>
        </p:txBody>
      </p:sp>
      <p:sp>
        <p:nvSpPr>
          <p:cNvPr id="10" name="文本框 9"/>
          <p:cNvSpPr txBox="1"/>
          <p:nvPr/>
        </p:nvSpPr>
        <p:spPr>
          <a:xfrm>
            <a:off x="3419519" y="5211785"/>
            <a:ext cx="12630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/>
              <a:t>姐姐</a:t>
            </a:r>
            <a:endParaRPr kumimoji="1" lang="en-US" altLang="zh-CN" sz="2800" dirty="0"/>
          </a:p>
          <a:p>
            <a:endParaRPr kumimoji="1" lang="zh-CN" altLang="en-US" sz="2800" dirty="0"/>
          </a:p>
        </p:txBody>
      </p:sp>
      <p:sp>
        <p:nvSpPr>
          <p:cNvPr id="11" name="文本框 10"/>
          <p:cNvSpPr txBox="1"/>
          <p:nvPr/>
        </p:nvSpPr>
        <p:spPr>
          <a:xfrm>
            <a:off x="3989744" y="5873505"/>
            <a:ext cx="517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>
                <a:solidFill>
                  <a:schemeClr val="accent1"/>
                </a:solidFill>
              </a:rPr>
              <a:t>姐姐比妹妹漂亮得多</a:t>
            </a:r>
            <a:endParaRPr kumimoji="1"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5642" y="3167390"/>
            <a:ext cx="93372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/>
              <a:t>漂亮</a:t>
            </a:r>
            <a:endParaRPr kumimoji="1" lang="zh-CN" altLang="en-US" sz="2800" dirty="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9505" y="1205865"/>
            <a:ext cx="4162425" cy="27952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974715" y="1595755"/>
            <a:ext cx="1272540" cy="18630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60000"/>
              </a:lnSpc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约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60000"/>
              </a:lnSpc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公园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60000"/>
              </a:lnSpc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滑冰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86955" y="1890395"/>
            <a:ext cx="40392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她约朋友去公园滑冰。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86955" y="2714625"/>
            <a:ext cx="40392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你觉得滑冰好玩儿吗？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21435" y="453390"/>
            <a:ext cx="134493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600" dirty="0">
                <a:solidFill>
                  <a:srgbClr val="9151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YF补 汉仪夏日体" panose="020B0604000101010104" pitchFamily="34" charset="-128"/>
              </a:rPr>
              <a:t>生词</a:t>
            </a:r>
            <a:endParaRPr lang="en-US" altLang="zh-CN" sz="2800" dirty="0">
              <a:solidFill>
                <a:srgbClr val="91516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YF补 汉仪夏日体" panose="020B06040001010101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0" y="4129405"/>
            <a:ext cx="2476500" cy="2486025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3270885" y="6046470"/>
            <a:ext cx="2290445" cy="46355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853940" y="5586095"/>
            <a:ext cx="965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出去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955" y="4129405"/>
            <a:ext cx="2476500" cy="2486025"/>
          </a:xfrm>
          <a:prstGeom prst="rect">
            <a:avLst/>
          </a:prstGeom>
        </p:spPr>
      </p:pic>
      <p:sp>
        <p:nvSpPr>
          <p:cNvPr id="11" name="右箭头 10"/>
          <p:cNvSpPr/>
          <p:nvPr/>
        </p:nvSpPr>
        <p:spPr>
          <a:xfrm flipH="1">
            <a:off x="8622030" y="6046470"/>
            <a:ext cx="2290445" cy="46355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243820" y="5586095"/>
            <a:ext cx="965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回去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A+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比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B+Adj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得多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27017" y="320173"/>
            <a:ext cx="194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b="1" dirty="0"/>
              <a:t>语法</a:t>
            </a:r>
            <a:endParaRPr kumimoji="1" lang="zh-CN" altLang="en-US" sz="4000" b="1" dirty="0"/>
          </a:p>
        </p:txBody>
      </p:sp>
      <p:pic>
        <p:nvPicPr>
          <p:cNvPr id="7" name="图片 6" descr="图片包含 人员, 室内, 服装, 微笑&#10;&#10;&#10;&#10;自动生成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96" y="2281149"/>
            <a:ext cx="3463590" cy="2604404"/>
          </a:xfrm>
          <a:prstGeom prst="rect">
            <a:avLst/>
          </a:prstGeom>
        </p:spPr>
      </p:pic>
      <p:pic>
        <p:nvPicPr>
          <p:cNvPr id="3" name="图片 2" descr="图片包含 人员, 草, 运动, 男士&#10;&#10;&#10;&#10;自动生成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20" y="1972447"/>
            <a:ext cx="4143642" cy="291310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043070" y="5063799"/>
            <a:ext cx="1792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/>
              <a:t>哥哥</a:t>
            </a:r>
            <a:endParaRPr kumimoji="1" lang="zh-CN" altLang="en-US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8333079" y="5063799"/>
            <a:ext cx="1106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/>
              <a:t>弟弟</a:t>
            </a:r>
            <a:endParaRPr kumimoji="1" lang="zh-CN" altLang="en-US" sz="2800" dirty="0"/>
          </a:p>
        </p:txBody>
      </p:sp>
      <p:sp>
        <p:nvSpPr>
          <p:cNvPr id="9" name="文本框 8"/>
          <p:cNvSpPr txBox="1"/>
          <p:nvPr/>
        </p:nvSpPr>
        <p:spPr>
          <a:xfrm>
            <a:off x="4939423" y="5749636"/>
            <a:ext cx="4500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solidFill>
                  <a:schemeClr val="accent1"/>
                </a:solidFill>
              </a:rPr>
              <a:t>哥哥比弟弟帅得多</a:t>
            </a:r>
            <a:endParaRPr kumimoji="1" lang="zh-CN" altLang="en-US" sz="2800" dirty="0">
              <a:solidFill>
                <a:schemeClr val="accent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20015" y="2729875"/>
            <a:ext cx="93372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/>
              <a:t>帅</a:t>
            </a:r>
            <a:endParaRPr kumimoji="1" lang="zh-CN" altLang="en-US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A+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比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B+Adj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得多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27017" y="320173"/>
            <a:ext cx="194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b="1" dirty="0"/>
              <a:t>语法</a:t>
            </a:r>
            <a:endParaRPr kumimoji="1" lang="zh-CN" altLang="en-US" sz="4000" b="1" dirty="0"/>
          </a:p>
        </p:txBody>
      </p:sp>
      <p:pic>
        <p:nvPicPr>
          <p:cNvPr id="3" name="图片 2" descr="图片包含 人员, 室内, 墙壁, 男士&#10;&#10;&#10;&#10;自动生成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07" y="1591565"/>
            <a:ext cx="2372557" cy="3373480"/>
          </a:xfrm>
          <a:prstGeom prst="rect">
            <a:avLst/>
          </a:prstGeom>
        </p:spPr>
      </p:pic>
      <p:pic>
        <p:nvPicPr>
          <p:cNvPr id="5" name="图片 4" descr="图片包含 人员, 户外, 孩子, 餐桌&#10;&#10;&#10;&#10;自动生成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31720"/>
            <a:ext cx="3957158" cy="28333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64000" y="5152443"/>
            <a:ext cx="2273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马克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7262447" y="5266435"/>
            <a:ext cx="162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李友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3914221" y="5771280"/>
            <a:ext cx="3957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chemeClr val="accent1"/>
                </a:solidFill>
              </a:rPr>
              <a:t>马克比李友有钱得多</a:t>
            </a:r>
            <a:endParaRPr kumimoji="1" lang="zh-CN" altLang="en-US" sz="3200" dirty="0">
              <a:solidFill>
                <a:schemeClr val="accent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3" y="3210877"/>
            <a:ext cx="1754168" cy="175416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39110" y="2150303"/>
            <a:ext cx="93372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/>
              <a:t>有钱</a:t>
            </a:r>
            <a:endParaRPr kumimoji="1" lang="zh-CN" altLang="en-US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A+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比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B+Adj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得多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27017" y="320173"/>
            <a:ext cx="194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b="1" dirty="0"/>
              <a:t>语法</a:t>
            </a:r>
            <a:endParaRPr kumimoji="1" lang="zh-CN" altLang="en-US" sz="4000" b="1" dirty="0"/>
          </a:p>
        </p:txBody>
      </p:sp>
      <p:pic>
        <p:nvPicPr>
          <p:cNvPr id="4" name="图片 3" descr="图片包含 树&#10;&#10;&#10;&#10;自动生成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963" y="1522035"/>
            <a:ext cx="2382251" cy="31681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531" y="1837545"/>
            <a:ext cx="2836054" cy="283605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033963" y="4949493"/>
            <a:ext cx="2466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妹妹</a:t>
            </a:r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7774406" y="4949492"/>
            <a:ext cx="1684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哥哥</a:t>
            </a:r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4477754" y="5687050"/>
            <a:ext cx="4223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>
                <a:solidFill>
                  <a:schemeClr val="accent1"/>
                </a:solidFill>
              </a:rPr>
              <a:t>妹妹比哥哥可爱得多</a:t>
            </a:r>
            <a:endParaRPr kumimoji="1"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08446" y="2337205"/>
            <a:ext cx="93372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/>
              <a:t>可爱</a:t>
            </a:r>
            <a:endParaRPr kumimoji="1" lang="zh-CN" altLang="en-US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3"/>
          <p:cNvSpPr>
            <a:spLocks noGrp="1"/>
          </p:cNvSpPr>
          <p:nvPr>
            <p:ph type="title"/>
          </p:nvPr>
        </p:nvSpPr>
        <p:spPr>
          <a:xfrm>
            <a:off x="1427017" y="540332"/>
            <a:ext cx="9267825" cy="848454"/>
          </a:xfrm>
        </p:spPr>
        <p:txBody>
          <a:bodyPr/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A+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比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B+Adj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得多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27017" y="320173"/>
            <a:ext cx="194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b="1" dirty="0"/>
              <a:t>语法</a:t>
            </a:r>
            <a:endParaRPr kumimoji="1" lang="zh-CN" altLang="en-US" sz="4000" b="1" dirty="0"/>
          </a:p>
        </p:txBody>
      </p:sp>
      <p:pic>
        <p:nvPicPr>
          <p:cNvPr id="3" name="图片 2" descr="图片包含 平面, 户外, 天空, 放飞&#10;&#10;&#10;&#10;自动生成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91" y="1574654"/>
            <a:ext cx="4307367" cy="2773944"/>
          </a:xfrm>
          <a:prstGeom prst="rect">
            <a:avLst/>
          </a:prstGeom>
        </p:spPr>
      </p:pic>
      <p:pic>
        <p:nvPicPr>
          <p:cNvPr id="5" name="图片 4" descr="图片包含 道路, 汽车, 建筑物, 户外&#10;&#10;&#10;&#10;自动生成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771" y="1574654"/>
            <a:ext cx="4177627" cy="277394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62359" y="4562164"/>
            <a:ext cx="1431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坐飞机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8480989" y="4689387"/>
            <a:ext cx="1431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坐出租车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007539" y="5319420"/>
            <a:ext cx="5402179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chemeClr val="accent1"/>
                </a:solidFill>
              </a:rPr>
              <a:t>坐飞机比坐出租车快得多</a:t>
            </a:r>
            <a:endParaRPr kumimoji="1" lang="en-US" altLang="zh-CN" sz="3200" dirty="0">
              <a:solidFill>
                <a:schemeClr val="accent1"/>
              </a:solidFill>
            </a:endParaRPr>
          </a:p>
          <a:p>
            <a:pPr algn="ctr"/>
            <a:r>
              <a:rPr kumimoji="1" lang="zh-CN" altLang="en-US" sz="3200" dirty="0">
                <a:solidFill>
                  <a:schemeClr val="accent1"/>
                </a:solidFill>
              </a:rPr>
              <a:t>坐飞机比坐出租车贵得多</a:t>
            </a:r>
            <a:endParaRPr kumimoji="1" lang="en-US" altLang="zh-CN" sz="3200" dirty="0">
              <a:solidFill>
                <a:schemeClr val="accent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7556" y="2044005"/>
            <a:ext cx="933722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/>
              <a:t>快</a:t>
            </a:r>
            <a:endParaRPr kumimoji="1" lang="en-US" altLang="zh-CN" sz="2800" dirty="0"/>
          </a:p>
          <a:p>
            <a:pPr algn="ctr"/>
            <a:endParaRPr kumimoji="1" lang="en-US" altLang="zh-CN" sz="2800" dirty="0"/>
          </a:p>
          <a:p>
            <a:pPr algn="ctr"/>
            <a:r>
              <a:rPr kumimoji="1" lang="zh-CN" altLang="en-US" sz="2800" dirty="0"/>
              <a:t>贵</a:t>
            </a:r>
            <a:endParaRPr kumimoji="1" lang="zh-CN" altLang="en-US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27017" y="320173"/>
            <a:ext cx="194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b="1" dirty="0"/>
              <a:t>语法</a:t>
            </a:r>
            <a:endParaRPr kumimoji="1" lang="zh-CN" altLang="en-US" sz="4000" b="1" dirty="0"/>
          </a:p>
        </p:txBody>
      </p:sp>
      <p:sp>
        <p:nvSpPr>
          <p:cNvPr id="4" name="标题 3"/>
          <p:cNvSpPr txBox="1"/>
          <p:nvPr/>
        </p:nvSpPr>
        <p:spPr bwMode="auto">
          <a:xfrm>
            <a:off x="1579417" y="756232"/>
            <a:ext cx="9267825" cy="84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defTabSz="914400"/>
            <a: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A+</a:t>
            </a:r>
            <a:r>
              <a:rPr lang="zh-C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比</a:t>
            </a:r>
            <a: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+B+Adj+</a:t>
            </a:r>
            <a:r>
              <a:rPr lang="zh-C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得多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图片包含 人员, 户外, 围栏, 滑雪&#10;&#10;&#10;&#10;自动生成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618" y="1744002"/>
            <a:ext cx="4051362" cy="2722515"/>
          </a:xfrm>
          <a:prstGeom prst="rect">
            <a:avLst/>
          </a:prstGeom>
        </p:spPr>
      </p:pic>
      <p:pic>
        <p:nvPicPr>
          <p:cNvPr id="8" name="图片 7" descr="图片包含 人员, 运动, 竞技运动, 男士&#10;&#10;&#10;&#10;自动生成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22" y="1744003"/>
            <a:ext cx="2925588" cy="272251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420615" y="4740443"/>
            <a:ext cx="2045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冰球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001958" y="4740442"/>
            <a:ext cx="1720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篮球</a:t>
            </a:r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4908519" y="5516993"/>
            <a:ext cx="4051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>
                <a:solidFill>
                  <a:schemeClr val="accent1"/>
                </a:solidFill>
              </a:rPr>
              <a:t>冰球比篮球好玩得多</a:t>
            </a:r>
            <a:endParaRPr kumimoji="1"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80047" y="2325180"/>
            <a:ext cx="93372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/>
              <a:t>好玩</a:t>
            </a:r>
            <a:endParaRPr kumimoji="1"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27017" y="320173"/>
            <a:ext cx="194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b="1" dirty="0"/>
              <a:t>语法</a:t>
            </a:r>
            <a:endParaRPr kumimoji="1" lang="zh-CN" altLang="en-US" sz="4000" b="1" dirty="0"/>
          </a:p>
        </p:txBody>
      </p:sp>
      <p:sp>
        <p:nvSpPr>
          <p:cNvPr id="4" name="标题 3"/>
          <p:cNvSpPr txBox="1"/>
          <p:nvPr/>
        </p:nvSpPr>
        <p:spPr bwMode="auto">
          <a:xfrm>
            <a:off x="1579417" y="591132"/>
            <a:ext cx="9267825" cy="84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defTabSz="914400"/>
            <a: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A+</a:t>
            </a:r>
            <a:r>
              <a:rPr lang="zh-C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比</a:t>
            </a:r>
            <a: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+B+Adj+</a:t>
            </a:r>
            <a:r>
              <a:rPr lang="zh-C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得多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 descr="图片包含 建筑物, 图书馆, 房间, 场景&#10;&#10;&#10;&#10;自动生成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028" y="1604686"/>
            <a:ext cx="4687637" cy="3112591"/>
          </a:xfrm>
          <a:prstGeom prst="rect">
            <a:avLst/>
          </a:prstGeom>
        </p:spPr>
      </p:pic>
      <p:pic>
        <p:nvPicPr>
          <p:cNvPr id="12" name="图片 11" descr="图片包含 室内, 墙壁, 地板, 椅子&#10;&#10;&#10;&#10;自动生成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323" y="1604686"/>
            <a:ext cx="4924986" cy="311259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892256" y="4801663"/>
            <a:ext cx="197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图书馆</a:t>
            </a:r>
            <a:endParaRPr kumimoji="1"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7959226" y="4801663"/>
            <a:ext cx="197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教室</a:t>
            </a:r>
            <a:endParaRPr kumimoji="1"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4228933" y="5554110"/>
            <a:ext cx="4223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chemeClr val="accent1"/>
                </a:solidFill>
              </a:rPr>
              <a:t>图书馆比教室大得多</a:t>
            </a:r>
            <a:endParaRPr kumimoji="1" lang="zh-CN" altLang="en-US" sz="3200" dirty="0">
              <a:solidFill>
                <a:schemeClr val="accent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21889" y="2204863"/>
            <a:ext cx="93372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/>
              <a:t>大</a:t>
            </a:r>
            <a:endParaRPr kumimoji="1"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27017" y="320173"/>
            <a:ext cx="194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b="1" dirty="0"/>
              <a:t>语法</a:t>
            </a:r>
            <a:endParaRPr kumimoji="1" lang="zh-CN" altLang="en-US" sz="4000" b="1" dirty="0"/>
          </a:p>
        </p:txBody>
      </p:sp>
      <p:sp>
        <p:nvSpPr>
          <p:cNvPr id="4" name="标题 3"/>
          <p:cNvSpPr txBox="1"/>
          <p:nvPr/>
        </p:nvSpPr>
        <p:spPr bwMode="auto">
          <a:xfrm>
            <a:off x="1579417" y="616532"/>
            <a:ext cx="9267825" cy="84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defTabSz="914400"/>
            <a:r>
              <a:rPr lang="zh-CN" altLang="en-US" sz="4000" b="1" dirty="0"/>
              <a:t>会 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endParaRPr lang="en-US" altLang="zh-C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 descr="图片包含 天空, 火车, 户外, 地面&#10;&#10;&#10;&#10;自动生成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52" y="1707105"/>
            <a:ext cx="4869744" cy="2739231"/>
          </a:xfrm>
          <a:prstGeom prst="rect">
            <a:avLst/>
          </a:prstGeom>
        </p:spPr>
      </p:pic>
      <p:pic>
        <p:nvPicPr>
          <p:cNvPr id="6" name="图片 5" descr="图片包含 雨伞, 户外, 配件, 掌握&#10;&#10;&#10;&#10;自动生成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803" y="1707107"/>
            <a:ext cx="4125345" cy="273922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12028" y="4602748"/>
            <a:ext cx="3128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学校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245349" y="4595182"/>
            <a:ext cx="1816769" cy="469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下雨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165852" y="5282989"/>
            <a:ext cx="4786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>
                <a:solidFill>
                  <a:schemeClr val="accent1"/>
                </a:solidFill>
              </a:rPr>
              <a:t>你会来学校吗？</a:t>
            </a:r>
            <a:endParaRPr kumimoji="1" lang="en-US" altLang="zh-CN" dirty="0">
              <a:solidFill>
                <a:schemeClr val="accent1"/>
              </a:solidFill>
            </a:endParaRPr>
          </a:p>
          <a:p>
            <a:pPr algn="ctr"/>
            <a:endParaRPr kumimoji="1" lang="en-US" altLang="zh-CN" dirty="0">
              <a:solidFill>
                <a:schemeClr val="accent1"/>
              </a:solidFill>
            </a:endParaRPr>
          </a:p>
          <a:p>
            <a:pPr algn="ctr"/>
            <a:r>
              <a:rPr kumimoji="1" lang="zh-CN" altLang="en-US" dirty="0">
                <a:solidFill>
                  <a:schemeClr val="accent1"/>
                </a:solidFill>
              </a:rPr>
              <a:t>我会来学校</a:t>
            </a:r>
            <a:r>
              <a:rPr kumimoji="1" lang="en-US" altLang="zh-CN" dirty="0">
                <a:solidFill>
                  <a:schemeClr val="accent1"/>
                </a:solidFill>
              </a:rPr>
              <a:t>/</a:t>
            </a:r>
            <a:r>
              <a:rPr kumimoji="1" lang="zh-CN" altLang="en-US" dirty="0">
                <a:solidFill>
                  <a:schemeClr val="accent1"/>
                </a:solidFill>
              </a:rPr>
              <a:t>我不会来学校</a:t>
            </a:r>
            <a:endParaRPr kumimoji="1" lang="zh-CN" altLang="en-US" dirty="0">
              <a:solidFill>
                <a:schemeClr val="accent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60577" y="5283043"/>
            <a:ext cx="4786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>
                <a:solidFill>
                  <a:schemeClr val="accent1"/>
                </a:solidFill>
              </a:rPr>
              <a:t>今天会下雨吗？</a:t>
            </a:r>
            <a:endParaRPr kumimoji="1" lang="en-US" altLang="zh-CN" dirty="0">
              <a:solidFill>
                <a:schemeClr val="accent1"/>
              </a:solidFill>
            </a:endParaRPr>
          </a:p>
          <a:p>
            <a:pPr algn="ctr"/>
            <a:endParaRPr kumimoji="1" lang="en-US" altLang="zh-CN" dirty="0">
              <a:solidFill>
                <a:schemeClr val="accent1"/>
              </a:solidFill>
            </a:endParaRPr>
          </a:p>
          <a:p>
            <a:pPr algn="ctr"/>
            <a:r>
              <a:rPr kumimoji="1" lang="zh-CN" altLang="en-US" dirty="0">
                <a:solidFill>
                  <a:schemeClr val="accent1"/>
                </a:solidFill>
              </a:rPr>
              <a:t>今天会下雨</a:t>
            </a:r>
            <a:r>
              <a:rPr kumimoji="1" lang="en-US" altLang="zh-CN" dirty="0">
                <a:solidFill>
                  <a:schemeClr val="accent1"/>
                </a:solidFill>
              </a:rPr>
              <a:t>/</a:t>
            </a:r>
            <a:r>
              <a:rPr kumimoji="1" lang="zh-CN" altLang="en-US" dirty="0">
                <a:solidFill>
                  <a:schemeClr val="accent1"/>
                </a:solidFill>
              </a:rPr>
              <a:t>今天不会下雨</a:t>
            </a:r>
            <a:endParaRPr kumimoji="1" lang="zh-CN" alt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27017" y="320173"/>
            <a:ext cx="194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b="1" dirty="0"/>
              <a:t>语法</a:t>
            </a:r>
            <a:endParaRPr kumimoji="1" lang="zh-CN" altLang="en-US" sz="4000" b="1" dirty="0"/>
          </a:p>
        </p:txBody>
      </p:sp>
      <p:sp>
        <p:nvSpPr>
          <p:cNvPr id="4" name="标题 3"/>
          <p:cNvSpPr txBox="1"/>
          <p:nvPr/>
        </p:nvSpPr>
        <p:spPr bwMode="auto">
          <a:xfrm>
            <a:off x="1579417" y="756232"/>
            <a:ext cx="9267825" cy="84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defTabSz="914400"/>
            <a:r>
              <a:rPr lang="zh-CN" altLang="en-US" sz="4000" b="1" dirty="0"/>
              <a:t>会 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endParaRPr lang="en-US" altLang="zh-C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 descr="图片包含 人员, 运动, 舞者&#10;&#10;&#10;&#10;自动生成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18" y="1820530"/>
            <a:ext cx="4303630" cy="2960897"/>
          </a:xfrm>
          <a:prstGeom prst="rect">
            <a:avLst/>
          </a:prstGeom>
        </p:spPr>
      </p:pic>
      <p:pic>
        <p:nvPicPr>
          <p:cNvPr id="7" name="图片 6" descr="图片包含 人员, 墙壁, 室内, 美食&#10;&#10;&#10;&#10;自动生成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054" y="1820531"/>
            <a:ext cx="4432479" cy="296089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980470" y="4834111"/>
            <a:ext cx="2791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跳舞</a:t>
            </a:r>
            <a:endParaRPr kumimoji="1"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8001988" y="4834111"/>
            <a:ext cx="175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吃饭</a:t>
            </a:r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1340022" y="5360525"/>
            <a:ext cx="4071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>
                <a:solidFill>
                  <a:schemeClr val="accent1"/>
                </a:solidFill>
              </a:rPr>
              <a:t>你会去跳舞吗？</a:t>
            </a:r>
            <a:endParaRPr kumimoji="1" lang="en-US" altLang="zh-CN" dirty="0">
              <a:solidFill>
                <a:schemeClr val="accent1"/>
              </a:solidFill>
            </a:endParaRPr>
          </a:p>
          <a:p>
            <a:pPr algn="ctr"/>
            <a:endParaRPr kumimoji="1" lang="en-US" altLang="zh-CN" dirty="0">
              <a:solidFill>
                <a:schemeClr val="accent1"/>
              </a:solidFill>
            </a:endParaRPr>
          </a:p>
          <a:p>
            <a:pPr algn="ctr"/>
            <a:r>
              <a:rPr kumimoji="1" lang="zh-CN" altLang="en-US" dirty="0">
                <a:solidFill>
                  <a:schemeClr val="accent1"/>
                </a:solidFill>
              </a:rPr>
              <a:t>我会去跳舞</a:t>
            </a:r>
            <a:r>
              <a:rPr kumimoji="1" lang="en-US" altLang="zh-CN" dirty="0">
                <a:solidFill>
                  <a:schemeClr val="accent1"/>
                </a:solidFill>
              </a:rPr>
              <a:t>/</a:t>
            </a:r>
            <a:r>
              <a:rPr kumimoji="1" lang="zh-CN" altLang="en-US" dirty="0">
                <a:solidFill>
                  <a:schemeClr val="accent1"/>
                </a:solidFill>
              </a:rPr>
              <a:t>我会去跳舞</a:t>
            </a:r>
            <a:endParaRPr kumimoji="1" lang="zh-CN" altLang="en-US" dirty="0">
              <a:solidFill>
                <a:schemeClr val="accent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44701" y="5589125"/>
            <a:ext cx="4071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>
                <a:solidFill>
                  <a:schemeClr val="accent1"/>
                </a:solidFill>
              </a:rPr>
              <a:t>你会去吃饭吗？</a:t>
            </a:r>
            <a:endParaRPr kumimoji="1" lang="zh-CN" alt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27017" y="320173"/>
            <a:ext cx="194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b="1" dirty="0"/>
              <a:t>语法</a:t>
            </a:r>
            <a:endParaRPr kumimoji="1" lang="zh-CN" altLang="en-US" sz="4000" b="1" dirty="0"/>
          </a:p>
        </p:txBody>
      </p:sp>
      <p:sp>
        <p:nvSpPr>
          <p:cNvPr id="4" name="标题 3"/>
          <p:cNvSpPr txBox="1"/>
          <p:nvPr/>
        </p:nvSpPr>
        <p:spPr bwMode="auto">
          <a:xfrm>
            <a:off x="1579417" y="756232"/>
            <a:ext cx="9267825" cy="84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defTabSz="914400"/>
            <a:r>
              <a:rPr lang="zh-CN" altLang="en-US" sz="4000" b="1" dirty="0"/>
              <a:t>会 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endParaRPr lang="en-US" altLang="zh-C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 descr="图片包含 人员, 掌握, 妇女, 室内&#10;&#10;&#10;&#10;自动生成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17" y="1807104"/>
            <a:ext cx="4263468" cy="2730439"/>
          </a:xfrm>
          <a:prstGeom prst="rect">
            <a:avLst/>
          </a:prstGeom>
        </p:spPr>
      </p:pic>
      <p:pic>
        <p:nvPicPr>
          <p:cNvPr id="13" name="图片 12" descr="图片包含 地板, 人员, 地面, 室内&#10;&#10;&#10;&#10;自动生成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517" y="1807103"/>
            <a:ext cx="4390291" cy="273043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39386" y="4786717"/>
            <a:ext cx="3951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看电影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6501515" y="4786717"/>
            <a:ext cx="3951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/>
              <a:t>打篮球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180908" y="5640103"/>
            <a:ext cx="3068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>
                <a:solidFill>
                  <a:schemeClr val="accent1"/>
                </a:solidFill>
              </a:rPr>
              <a:t>你会去看电影吗？</a:t>
            </a:r>
            <a:endParaRPr kumimoji="1" lang="zh-CN" altLang="en-US" dirty="0">
              <a:solidFill>
                <a:schemeClr val="accent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62635" y="5640102"/>
            <a:ext cx="3068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>
                <a:solidFill>
                  <a:schemeClr val="accent1"/>
                </a:solidFill>
              </a:rPr>
              <a:t>你会去打篮球吗？</a:t>
            </a:r>
            <a:endParaRPr kumimoji="1" lang="zh-CN" alt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321435" y="453390"/>
            <a:ext cx="134493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600" dirty="0">
                <a:solidFill>
                  <a:srgbClr val="9151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YF补 汉仪夏日体" panose="020B0604000101010104" pitchFamily="34" charset="-128"/>
              </a:rPr>
              <a:t>语法</a:t>
            </a:r>
            <a:endParaRPr lang="en-US" altLang="zh-CN" sz="2800" dirty="0">
              <a:solidFill>
                <a:srgbClr val="91516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YF补 汉仪夏日体" panose="020B06040001010101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98140" y="527685"/>
            <a:ext cx="67494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Adj/V + 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 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 Adj/V + 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可是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但是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en-US" altLang="zh-CN" sz="3200" b="1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71825" y="3825240"/>
            <a:ext cx="2975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舒服    大小不合适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48095" y="3837305"/>
            <a:ext cx="58693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鞋子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____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____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，但是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可是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_________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" y="4971415"/>
            <a:ext cx="2369185" cy="147002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591621" y="5476123"/>
            <a:ext cx="239993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便宜       慢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294755" y="5476240"/>
            <a:ext cx="5866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公共汽车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____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____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，但是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可是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_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_____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91560" y="2171065"/>
            <a:ext cx="2235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好看       难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659255"/>
            <a:ext cx="2457450" cy="148463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508750" y="2171065"/>
            <a:ext cx="52857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汉字好看是好看，但是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可是太难了。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35495" y="1213485"/>
            <a:ext cx="3202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虽然</a:t>
            </a:r>
            <a:r>
              <a:rPr lang="en-US" altLang="zh-CN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……</a:t>
            </a:r>
            <a:r>
              <a:rPr lang="zh-CN" altLang="en-US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但是</a:t>
            </a:r>
            <a:r>
              <a:rPr lang="en-US" altLang="zh-CN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……</a:t>
            </a:r>
            <a:endParaRPr lang="en-US" altLang="zh-CN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30340" y="2694305"/>
            <a:ext cx="36512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汉字虽然好看，但是太难了。</a:t>
            </a:r>
            <a:endParaRPr lang="zh-CN" altLang="en-US" sz="20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28740" y="4361180"/>
            <a:ext cx="4179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鞋子虽然舒服，但是大小不合适。</a:t>
            </a:r>
            <a:endParaRPr lang="zh-CN" altLang="en-US" sz="20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504940" y="6022975"/>
            <a:ext cx="40246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公共汽车虽然便宜，但是太慢了。</a:t>
            </a:r>
            <a:endParaRPr lang="zh-CN" altLang="en-US" sz="20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rcRect t="6681" b="7416"/>
          <a:stretch>
            <a:fillRect/>
          </a:stretch>
        </p:blipFill>
        <p:spPr>
          <a:xfrm>
            <a:off x="844550" y="3312160"/>
            <a:ext cx="2197735" cy="14859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11" grpId="0"/>
      <p:bldP spid="15" grpId="0"/>
      <p:bldP spid="2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1321435" y="453390"/>
            <a:ext cx="134493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600" dirty="0">
                <a:solidFill>
                  <a:srgbClr val="9151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YF补 汉仪夏日体" panose="020B0604000101010104" pitchFamily="34" charset="-128"/>
              </a:rPr>
              <a:t>生词</a:t>
            </a:r>
            <a:endParaRPr lang="en-US" altLang="zh-CN" sz="2800" dirty="0">
              <a:solidFill>
                <a:srgbClr val="91516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YF补 汉仪夏日体" panose="020B06040001010101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4585" y="260350"/>
            <a:ext cx="4572000" cy="3429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85" y="1485265"/>
            <a:ext cx="5070475" cy="22040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66365" y="3794760"/>
            <a:ext cx="199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天气预报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85" y="4454525"/>
            <a:ext cx="3121025" cy="19881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63975" y="5218430"/>
            <a:ext cx="1158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面试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l="12593" r="13215"/>
          <a:stretch>
            <a:fillRect/>
          </a:stretch>
        </p:blipFill>
        <p:spPr>
          <a:xfrm>
            <a:off x="5163185" y="4077970"/>
            <a:ext cx="1865630" cy="25146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8815" y="4077970"/>
            <a:ext cx="1819275" cy="25146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443085" y="5933440"/>
            <a:ext cx="953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看碟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rcRect t="5422" b="15615"/>
          <a:stretch>
            <a:fillRect/>
          </a:stretch>
        </p:blipFill>
        <p:spPr>
          <a:xfrm>
            <a:off x="8848090" y="4077970"/>
            <a:ext cx="2143125" cy="169227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502410" y="3794760"/>
            <a:ext cx="1584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网上的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8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321435" y="453390"/>
            <a:ext cx="134493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600" dirty="0">
                <a:solidFill>
                  <a:srgbClr val="9151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YF补 汉仪夏日体" panose="020B0604000101010104" pitchFamily="34" charset="-128"/>
              </a:rPr>
              <a:t>语法</a:t>
            </a:r>
            <a:endParaRPr lang="en-US" altLang="zh-CN" sz="2800" dirty="0">
              <a:solidFill>
                <a:srgbClr val="91516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YF补 汉仪夏日体" panose="020B06040001010101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98140" y="527685"/>
            <a:ext cx="68757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Adj/V + 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 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 Adj/V + 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可是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但是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en-US" altLang="zh-CN" sz="3200" b="1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770" y="3291840"/>
            <a:ext cx="2867025" cy="159067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653790" y="3856990"/>
            <a:ext cx="2235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好玩       难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349365" y="3856990"/>
            <a:ext cx="52857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冰球好玩是好玩，但是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可是太难了。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70" y="5103495"/>
            <a:ext cx="1962785" cy="105156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631565" y="5290185"/>
            <a:ext cx="24993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好吃     不健康            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unhealthy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49365" y="5323205"/>
            <a:ext cx="5584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麦当劳好吃是好吃，但是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可是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不健康。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70" y="1439545"/>
            <a:ext cx="2724150" cy="16764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763645" y="2047875"/>
            <a:ext cx="2235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快       贵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463665" y="2047875"/>
            <a:ext cx="46551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飞机快是快，但是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可是太贵了。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181215" y="1183005"/>
            <a:ext cx="3202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虽然</a:t>
            </a:r>
            <a:r>
              <a:rPr lang="en-US" altLang="zh-CN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……</a:t>
            </a:r>
            <a:r>
              <a:rPr lang="zh-CN" altLang="en-US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但是</a:t>
            </a:r>
            <a:r>
              <a:rPr lang="en-US" altLang="zh-CN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……</a:t>
            </a:r>
            <a:endParaRPr lang="en-US" altLang="zh-CN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590665" y="2615565"/>
            <a:ext cx="36512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飞机虽然快，但是太贵了。</a:t>
            </a:r>
            <a:endParaRPr lang="zh-CN" altLang="en-US" sz="20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463665" y="4380865"/>
            <a:ext cx="36512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冰球虽然好玩，但是太难了。</a:t>
            </a:r>
            <a:endParaRPr lang="zh-CN" altLang="en-US" sz="20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463665" y="5876925"/>
            <a:ext cx="39985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麦当劳虽然好吃，但是不健康。</a:t>
            </a:r>
            <a:endParaRPr lang="zh-CN" altLang="en-US" sz="20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1" grpId="0"/>
      <p:bldP spid="26" grpId="0"/>
      <p:bldP spid="29" grpId="0"/>
      <p:bldP spid="16" grpId="0"/>
      <p:bldP spid="30" grpId="0"/>
      <p:bldP spid="19" grpId="0"/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hlinkClick r:id="rId1" action="ppaction://hlinkfile"/>
          </p:cNvPr>
          <p:cNvSpPr txBox="1"/>
          <p:nvPr/>
        </p:nvSpPr>
        <p:spPr>
          <a:xfrm>
            <a:off x="4798060" y="2921635"/>
            <a:ext cx="2595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60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Kahoot</a:t>
            </a:r>
            <a:endParaRPr lang="en-US" altLang="zh-CN" sz="6000" b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5560" y="897255"/>
            <a:ext cx="25469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生词复习</a:t>
            </a:r>
            <a:endParaRPr lang="zh-CN" altLang="en-US" sz="4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0"/>
          <p:cNvSpPr>
            <a:spLocks noChangeArrowheads="1"/>
          </p:cNvSpPr>
          <p:nvPr/>
        </p:nvSpPr>
        <p:spPr bwMode="auto">
          <a:xfrm>
            <a:off x="3736341" y="2837180"/>
            <a:ext cx="4718685" cy="101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p>
            <a:pPr algn="ctr"/>
            <a:r>
              <a:rPr lang="en-US" altLang="zh-CN" sz="6600" dirty="0">
                <a:solidFill>
                  <a:srgbClr val="915169"/>
                </a:solidFill>
                <a:latin typeface="Segoe Print" panose="02000600000000000000" charset="0"/>
                <a:ea typeface="YF补 汉仪夏日体" panose="020B0604000101010104" pitchFamily="34" charset="-128"/>
                <a:cs typeface="Segoe Print" panose="02000600000000000000" charset="0"/>
              </a:rPr>
              <a:t>Thank you!</a:t>
            </a:r>
            <a:endParaRPr lang="en-US" altLang="zh-CN" sz="6600" dirty="0">
              <a:solidFill>
                <a:srgbClr val="915169"/>
              </a:solidFill>
              <a:latin typeface="Segoe Print" panose="02000600000000000000" charset="0"/>
              <a:ea typeface="YF补 汉仪夏日体" panose="020B0604000101010104" pitchFamily="34" charset="-128"/>
              <a:cs typeface="Segoe Print" panose="02000600000000000000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4850" y="1523365"/>
            <a:ext cx="3462020" cy="22428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10" y="4004310"/>
            <a:ext cx="3441700" cy="2459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845" y="1523365"/>
            <a:ext cx="3287395" cy="22421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845" y="4113530"/>
            <a:ext cx="3380740" cy="22415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66870" y="2383155"/>
            <a:ext cx="1428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春天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66870" y="4973320"/>
            <a:ext cx="1428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夏天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014585" y="2383155"/>
            <a:ext cx="1428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秋天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14585" y="4973320"/>
            <a:ext cx="1428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冬天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21435" y="453390"/>
            <a:ext cx="134493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600" dirty="0">
                <a:solidFill>
                  <a:srgbClr val="9151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YF补 汉仪夏日体" panose="020B0604000101010104" pitchFamily="34" charset="-128"/>
              </a:rPr>
              <a:t>生词</a:t>
            </a:r>
            <a:endParaRPr lang="en-US" altLang="zh-CN" sz="2800" dirty="0">
              <a:solidFill>
                <a:srgbClr val="91516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YF补 汉仪夏日体" panose="020B06040001010101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21435" y="453390"/>
            <a:ext cx="134493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600" dirty="0">
                <a:solidFill>
                  <a:srgbClr val="9151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YF补 汉仪夏日体" panose="020B0604000101010104" pitchFamily="34" charset="-128"/>
              </a:rPr>
              <a:t>生词</a:t>
            </a:r>
            <a:endParaRPr lang="en-US" altLang="zh-CN" sz="2800" dirty="0">
              <a:solidFill>
                <a:srgbClr val="91516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YF补 汉仪夏日体" panose="020B06040001010101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6590" y="1261110"/>
            <a:ext cx="3837305" cy="26917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245" y="1542415"/>
            <a:ext cx="3712845" cy="21799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4099560"/>
            <a:ext cx="3836670" cy="25533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245" y="4244340"/>
            <a:ext cx="3712845" cy="226314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493895" y="2402205"/>
            <a:ext cx="1672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春夏秋冬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245090" y="5145405"/>
            <a:ext cx="1672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一叶知秋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93895" y="5146040"/>
            <a:ext cx="1672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春花秋月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245090" y="2402205"/>
            <a:ext cx="1672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春暖花开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689100" y="2090420"/>
            <a:ext cx="125031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春天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夏天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秋天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冬天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76725" y="1451610"/>
            <a:ext cx="1250315" cy="4768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9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暖和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9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冷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9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舒服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9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热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90000"/>
              </a:lnSpc>
            </a:pP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下雪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2872105" y="3331845"/>
            <a:ext cx="1750060" cy="14922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2872105" y="5286375"/>
            <a:ext cx="1557020" cy="56705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2884805" y="3177540"/>
            <a:ext cx="1673225" cy="210883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2884805" y="4013835"/>
            <a:ext cx="1544320" cy="29337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2884805" y="2134870"/>
            <a:ext cx="1505585" cy="24193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6586220" y="1640840"/>
            <a:ext cx="4735195" cy="26022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70000"/>
              </a:lnSpc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春天</a:t>
            </a:r>
            <a:r>
              <a:rPr lang="zh-CN" altLang="en-US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非常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暖和。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70000"/>
              </a:lnSpc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夏天非常热。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70000"/>
              </a:lnSpc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秋天非常舒服。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70000"/>
              </a:lnSpc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冬天非常冷，天气非常</a:t>
            </a:r>
            <a:r>
              <a:rPr lang="zh-CN" altLang="en-US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糟糕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8175" y="4545965"/>
            <a:ext cx="2926080" cy="163893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321435" y="453390"/>
            <a:ext cx="134493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600" dirty="0">
                <a:solidFill>
                  <a:srgbClr val="91516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YF补 汉仪夏日体" panose="020B0604000101010104" pitchFamily="34" charset="-128"/>
              </a:rPr>
              <a:t>生词</a:t>
            </a:r>
            <a:endParaRPr lang="en-US" altLang="zh-CN" sz="2800" dirty="0">
              <a:solidFill>
                <a:srgbClr val="91516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YF补 汉仪夏日体" panose="020B06040001010101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101090" y="230505"/>
            <a:ext cx="12611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0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又</a:t>
            </a:r>
            <a:endParaRPr lang="zh-CN" altLang="en-US" sz="600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803910" y="1336040"/>
          <a:ext cx="10584180" cy="58540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4000"/>
                <a:gridCol w="1764000"/>
                <a:gridCol w="1764000"/>
                <a:gridCol w="1764000"/>
                <a:gridCol w="1764000"/>
                <a:gridCol w="1764000"/>
              </a:tblGrid>
              <a:tr h="5238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last Monday</a:t>
                      </a:r>
                      <a:endParaRPr lang="en-US" altLang="zh-CN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last Tuesday</a:t>
                      </a:r>
                      <a:endParaRPr lang="en-US" altLang="zh-CN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last Wednesday</a:t>
                      </a:r>
                      <a:endParaRPr lang="en-US" altLang="zh-CN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last Thursday</a:t>
                      </a:r>
                      <a:endParaRPr lang="en-US" altLang="zh-CN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last Friday</a:t>
                      </a:r>
                      <a:endParaRPr lang="en-US" altLang="zh-CN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last Saturday</a:t>
                      </a:r>
                      <a:endParaRPr lang="en-US" altLang="zh-CN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142367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Monday</a:t>
                      </a:r>
                      <a:endParaRPr lang="en-US" altLang="zh-CN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Tuesday</a:t>
                      </a:r>
                      <a:endParaRPr lang="en-US" altLang="zh-CN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Wednesday</a:t>
                      </a:r>
                      <a:endParaRPr lang="en-US" altLang="zh-CN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Thursday</a:t>
                      </a:r>
                      <a:endParaRPr lang="en-US" altLang="zh-CN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Friday</a:t>
                      </a:r>
                      <a:endParaRPr lang="en-US" altLang="zh-CN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Saturday</a:t>
                      </a:r>
                      <a:endParaRPr lang="en-US" altLang="zh-CN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anchorCtr="0"/>
                </a:tc>
              </a:tr>
              <a:tr h="138493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</a:tr>
              <a:tr h="13843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3" y="2059169"/>
            <a:ext cx="1723084" cy="10955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903" y="3807558"/>
            <a:ext cx="1723083" cy="10955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78" y="3906423"/>
            <a:ext cx="1723083" cy="9233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03" y="2148108"/>
            <a:ext cx="1723083" cy="92333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330" y="1873250"/>
            <a:ext cx="1762760" cy="13976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80" y="5045075"/>
            <a:ext cx="1762760" cy="13976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3830" y="3719195"/>
            <a:ext cx="1530350" cy="12719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130" y="1935480"/>
            <a:ext cx="1530350" cy="127190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rcRect t="14439" r="38686" b="10838"/>
          <a:stretch>
            <a:fillRect/>
          </a:stretch>
        </p:blipFill>
        <p:spPr>
          <a:xfrm>
            <a:off x="4425950" y="3685540"/>
            <a:ext cx="1570990" cy="133096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rcRect t="14439" r="38686" b="10838"/>
          <a:stretch>
            <a:fillRect/>
          </a:stretch>
        </p:blipFill>
        <p:spPr>
          <a:xfrm>
            <a:off x="7950200" y="1905635"/>
            <a:ext cx="1570990" cy="133096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885" y="5209540"/>
            <a:ext cx="1666240" cy="109537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75" y="3829050"/>
            <a:ext cx="1666240" cy="109537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/>
          <a:srcRect l="9435"/>
          <a:stretch>
            <a:fillRect/>
          </a:stretch>
        </p:blipFill>
        <p:spPr>
          <a:xfrm>
            <a:off x="4352925" y="1983105"/>
            <a:ext cx="1731010" cy="120205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/>
          <a:srcRect l="9435"/>
          <a:stretch>
            <a:fillRect/>
          </a:stretch>
        </p:blipFill>
        <p:spPr>
          <a:xfrm>
            <a:off x="9641205" y="3763010"/>
            <a:ext cx="1731010" cy="120205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2310" y="5045075"/>
            <a:ext cx="1397635" cy="139763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6560" y="5045710"/>
            <a:ext cx="1397635" cy="139763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7285" y="4965065"/>
            <a:ext cx="1512570" cy="151257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50425" y="4965065"/>
            <a:ext cx="1512570" cy="151257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062990" y="306705"/>
            <a:ext cx="47377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不但</a:t>
            </a:r>
            <a:r>
              <a:rPr lang="en-US" altLang="zh-CN" sz="5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…</a:t>
            </a:r>
            <a:r>
              <a:rPr lang="zh-CN" altLang="en-US" sz="5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而且</a:t>
            </a:r>
            <a:r>
              <a:rPr lang="en-US" altLang="zh-CN" sz="5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…</a:t>
            </a:r>
            <a:endParaRPr lang="en-US" altLang="zh-CN" sz="540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6605" y="1436370"/>
            <a:ext cx="1415415" cy="188976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188210" y="2752725"/>
            <a:ext cx="10426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20 CZK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2623820" y="2150745"/>
            <a:ext cx="39897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果汁不但便宜，而且好喝。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" y="3764280"/>
            <a:ext cx="1932940" cy="280606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719070" y="4937125"/>
            <a:ext cx="3893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她不但很漂亮，而且很高。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680" y="1350010"/>
            <a:ext cx="2219325" cy="333502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726680" y="4938395"/>
            <a:ext cx="3590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他不但很高，而且很帅。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062990" y="306705"/>
            <a:ext cx="47377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不但</a:t>
            </a:r>
            <a:r>
              <a:rPr lang="en-US" altLang="zh-CN" sz="5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…</a:t>
            </a:r>
            <a:r>
              <a:rPr lang="zh-CN" altLang="en-US" sz="5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而且</a:t>
            </a:r>
            <a:r>
              <a:rPr lang="en-US" altLang="zh-CN" sz="54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…</a:t>
            </a:r>
            <a:endParaRPr lang="en-US" altLang="zh-CN" sz="540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r="34239"/>
          <a:stretch>
            <a:fillRect/>
          </a:stretch>
        </p:blipFill>
        <p:spPr>
          <a:xfrm>
            <a:off x="1062990" y="1250950"/>
            <a:ext cx="1877060" cy="16840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192780" y="1863090"/>
            <a:ext cx="5133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她不但会说中文，而且会说英语。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55" y="3076575"/>
            <a:ext cx="1877695" cy="17799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r="48221" b="9101"/>
          <a:stretch>
            <a:fillRect/>
          </a:stretch>
        </p:blipFill>
        <p:spPr>
          <a:xfrm>
            <a:off x="2484755" y="3101975"/>
            <a:ext cx="1563370" cy="17265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47185" y="3736340"/>
            <a:ext cx="43116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他不但会画画，而且会跳舞。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t="14439" b="10838"/>
          <a:stretch>
            <a:fillRect/>
          </a:stretch>
        </p:blipFill>
        <p:spPr>
          <a:xfrm>
            <a:off x="1062990" y="5059680"/>
            <a:ext cx="2562225" cy="13309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845560" y="5494655"/>
            <a:ext cx="54324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她不但喜欢喝咖啡，而且喜欢喝果汁。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1800" y="2060575"/>
            <a:ext cx="1593215" cy="16002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3275" y="2060575"/>
            <a:ext cx="2122170" cy="159004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9072880" y="3890645"/>
            <a:ext cx="27908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他不但喜欢看书，而且喜欢看电影。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30" grpId="0"/>
    </p:bldLst>
  </p:timing>
</p:sld>
</file>

<file path=ppt/theme/theme1.xml><?xml version="1.0" encoding="utf-8"?>
<a:theme xmlns:a="http://schemas.openxmlformats.org/drawingml/2006/main" name="A000120141119A01PPBG">
  <a:themeElements>
    <a:clrScheme name="自定义 138">
      <a:dk1>
        <a:srgbClr val="4D4D4D"/>
      </a:dk1>
      <a:lt1>
        <a:srgbClr val="FFFFFF"/>
      </a:lt1>
      <a:dk2>
        <a:srgbClr val="4D4D4D"/>
      </a:dk2>
      <a:lt2>
        <a:srgbClr val="FFFFFF"/>
      </a:lt2>
      <a:accent1>
        <a:srgbClr val="915169"/>
      </a:accent1>
      <a:accent2>
        <a:srgbClr val="D08B76"/>
      </a:accent2>
      <a:accent3>
        <a:srgbClr val="FFB14A"/>
      </a:accent3>
      <a:accent4>
        <a:srgbClr val="9CCF96"/>
      </a:accent4>
      <a:accent5>
        <a:srgbClr val="81C9DF"/>
      </a:accent5>
      <a:accent6>
        <a:srgbClr val="BD89B9"/>
      </a:accent6>
      <a:hlink>
        <a:srgbClr val="EB2D68"/>
      </a:hlink>
      <a:folHlink>
        <a:srgbClr val="7F7F7F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小清新文艺花瓣模板</Template>
  <TotalTime>0</TotalTime>
  <Words>1689</Words>
  <Application>WPS 演示</Application>
  <PresentationFormat>自定义</PresentationFormat>
  <Paragraphs>419</Paragraphs>
  <Slides>32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51" baseType="lpstr">
      <vt:lpstr>Arial</vt:lpstr>
      <vt:lpstr>宋体</vt:lpstr>
      <vt:lpstr>Wingdings</vt:lpstr>
      <vt:lpstr>Calibri</vt:lpstr>
      <vt:lpstr>幼圆</vt:lpstr>
      <vt:lpstr>等线 Light</vt:lpstr>
      <vt:lpstr>Tempus Sans ITC</vt:lpstr>
      <vt:lpstr>Wingdings 2</vt:lpstr>
      <vt:lpstr>Times New Roman</vt:lpstr>
      <vt:lpstr>微软雅黑</vt:lpstr>
      <vt:lpstr>YF补 汉仪夏日体</vt:lpstr>
      <vt:lpstr>MS UI Gothic</vt:lpstr>
      <vt:lpstr>楷体</vt:lpstr>
      <vt:lpstr>等线</vt:lpstr>
      <vt:lpstr>Arial Unicode MS</vt:lpstr>
      <vt:lpstr>Segoe Print</vt:lpstr>
      <vt:lpstr>Wingdings</vt:lpstr>
      <vt:lpstr>Gabriola</vt:lpstr>
      <vt:lpstr>A000120141119A01PPBG</vt:lpstr>
      <vt:lpstr>tán tiānqì 谈 天气 Talking about the weather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A+比+B+Adj</vt:lpstr>
      <vt:lpstr>A+比+B+Adj</vt:lpstr>
      <vt:lpstr>A+比+B+Adj</vt:lpstr>
      <vt:lpstr>A+比+B+更/还+Adj</vt:lpstr>
      <vt:lpstr>A+比+B+更/还+Adj</vt:lpstr>
      <vt:lpstr>A+比+B+更/还+Adj</vt:lpstr>
      <vt:lpstr>A+比+B+更/还+Adj</vt:lpstr>
      <vt:lpstr>A+比+B+Adj+得多</vt:lpstr>
      <vt:lpstr>A+比+B+Adj+得多</vt:lpstr>
      <vt:lpstr>A+比+B+Adj+得多</vt:lpstr>
      <vt:lpstr>A+比+B+Adj+得多</vt:lpstr>
      <vt:lpstr>A+比+B+Adj+得多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大侠素材铺</dc:title>
  <dc:creator>https://dxpu.taobao.com/</dc:creator>
  <dc:description>大侠素材铺  淘宝店：https://dxpu.taobao.com/</dc:description>
  <cp:lastModifiedBy>Administrator</cp:lastModifiedBy>
  <cp:revision>215</cp:revision>
  <dcterms:created xsi:type="dcterms:W3CDTF">2016-06-21T13:40:00Z</dcterms:created>
  <dcterms:modified xsi:type="dcterms:W3CDTF">2019-02-28T14:42:08Z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2052-11.1.0.8500</vt:lpwstr>
  </property>
</Properties>
</file>