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394" r:id="rId2"/>
    <p:sldId id="256" r:id="rId3"/>
    <p:sldId id="395" r:id="rId4"/>
    <p:sldId id="389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9" r:id="rId18"/>
    <p:sldId id="380" r:id="rId19"/>
    <p:sldId id="378" r:id="rId20"/>
    <p:sldId id="280" r:id="rId21"/>
    <p:sldId id="342" r:id="rId22"/>
    <p:sldId id="343" r:id="rId23"/>
    <p:sldId id="345" r:id="rId24"/>
    <p:sldId id="346" r:id="rId25"/>
    <p:sldId id="347" r:id="rId26"/>
    <p:sldId id="348" r:id="rId27"/>
    <p:sldId id="385" r:id="rId28"/>
    <p:sldId id="390" r:id="rId29"/>
    <p:sldId id="391" r:id="rId30"/>
    <p:sldId id="392" r:id="rId31"/>
    <p:sldId id="393" r:id="rId32"/>
    <p:sldId id="386" r:id="rId33"/>
    <p:sldId id="349" r:id="rId34"/>
    <p:sldId id="350" r:id="rId35"/>
    <p:sldId id="351" r:id="rId36"/>
    <p:sldId id="353" r:id="rId37"/>
    <p:sldId id="354" r:id="rId38"/>
    <p:sldId id="352" r:id="rId39"/>
    <p:sldId id="355" r:id="rId40"/>
    <p:sldId id="356" r:id="rId41"/>
    <p:sldId id="357" r:id="rId42"/>
    <p:sldId id="358" r:id="rId43"/>
    <p:sldId id="359" r:id="rId44"/>
    <p:sldId id="360" r:id="rId45"/>
    <p:sldId id="387" r:id="rId46"/>
    <p:sldId id="388" r:id="rId47"/>
    <p:sldId id="257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3">
          <p15:clr>
            <a:srgbClr val="A4A3A4"/>
          </p15:clr>
        </p15:guide>
        <p15:guide id="2" pos="38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814F"/>
    <a:srgbClr val="D5804F"/>
    <a:srgbClr val="C65044"/>
    <a:srgbClr val="94C0AC"/>
    <a:srgbClr val="E2C457"/>
    <a:srgbClr val="E7C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 snapToGrid="0">
      <p:cViewPr varScale="1">
        <p:scale>
          <a:sx n="114" d="100"/>
          <a:sy n="114" d="100"/>
        </p:scale>
        <p:origin x="472" y="176"/>
      </p:cViewPr>
      <p:guideLst>
        <p:guide orient="horz" pos="2133"/>
        <p:guide pos="3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BF03-19F6-4AA4-8BCF-6A48005E7235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706B7-200F-4624-B462-FCF4E799C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33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06B7-200F-4624-B462-FCF4E799CC6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06B7-200F-4624-B462-FCF4E799CC6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大侠素材铺  淘宝店：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06B7-200F-4624-B462-FCF4E799CC6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大侠素材铺  淘宝店：</a:t>
            </a:r>
            <a:r>
              <a:rPr lang="en-US" altLang="zh-CN"/>
              <a:t>https://dxpu.taobao.com/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06B7-200F-4624-B462-FCF4E799CC69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E3EF-ED89-4E9F-B37C-5B66FE978A89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F9F2-3EEF-45AE-8526-0924543BB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E3EF-ED89-4E9F-B37C-5B66FE978A89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F9F2-3EEF-45AE-8526-0924543BB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E3EF-ED89-4E9F-B37C-5B66FE978A89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F9F2-3EEF-45AE-8526-0924543BB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E3EF-ED89-4E9F-B37C-5B66FE978A89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F9F2-3EEF-45AE-8526-0924543BB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E3EF-ED89-4E9F-B37C-5B66FE978A89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F9F2-3EEF-45AE-8526-0924543BB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E3EF-ED89-4E9F-B37C-5B66FE978A89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F9F2-3EEF-45AE-8526-0924543BB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E3EF-ED89-4E9F-B37C-5B66FE978A89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F9F2-3EEF-45AE-8526-0924543BB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E3EF-ED89-4E9F-B37C-5B66FE978A89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F9F2-3EEF-45AE-8526-0924543BB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E3EF-ED89-4E9F-B37C-5B66FE978A89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F9F2-3EEF-45AE-8526-0924543BB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E3EF-ED89-4E9F-B37C-5B66FE978A89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F9F2-3EEF-45AE-8526-0924543BB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E3EF-ED89-4E9F-B37C-5B66FE978A89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F9F2-3EEF-45AE-8526-0924543BB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0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0E3EF-ED89-4E9F-B37C-5B66FE978A89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DF9F2-3EEF-45AE-8526-0924543BB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?quizId=fc8c9e8f-8abd-43d6-aeb2-219af713882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21" y="4548980"/>
            <a:ext cx="2050423" cy="2506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28" y="4246761"/>
            <a:ext cx="2111046" cy="30025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00" y="4159612"/>
            <a:ext cx="2392757" cy="29704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08" y="4366005"/>
            <a:ext cx="2467641" cy="30025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10" y="4349286"/>
            <a:ext cx="1440647" cy="27065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17" y="4391341"/>
            <a:ext cx="1886391" cy="26174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68" y="4565699"/>
            <a:ext cx="2050423" cy="250686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55" y="4382724"/>
            <a:ext cx="2467641" cy="300253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57" y="4366005"/>
            <a:ext cx="1440647" cy="270656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30" y="4408060"/>
            <a:ext cx="1886391" cy="261741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462946" y="2087729"/>
            <a:ext cx="726638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C650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</a:t>
            </a:r>
            <a:r>
              <a:rPr lang="en-US" altLang="zh-CN" sz="6600" dirty="0">
                <a:solidFill>
                  <a:srgbClr val="94C0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VIEW</a:t>
            </a:r>
          </a:p>
        </p:txBody>
      </p:sp>
      <p:sp>
        <p:nvSpPr>
          <p:cNvPr id="29" name="矩形 23"/>
          <p:cNvSpPr>
            <a:spLocks noChangeArrowheads="1"/>
          </p:cNvSpPr>
          <p:nvPr/>
        </p:nvSpPr>
        <p:spPr bwMode="auto">
          <a:xfrm>
            <a:off x="4304030" y="3354705"/>
            <a:ext cx="3503930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Segoe Print" panose="02000600000000000000" charset="0"/>
                <a:ea typeface="华文新魏" panose="02010800040101010101" pitchFamily="2" charset="-122"/>
                <a:cs typeface="Segoe Print" panose="02000600000000000000" charset="0"/>
              </a:rPr>
              <a:t>单雪  </a:t>
            </a:r>
            <a:r>
              <a:rPr lang="en-US" altLang="zh-CN" sz="2400" b="1" dirty="0" err="1">
                <a:latin typeface="Segoe Print" panose="02000600000000000000" charset="0"/>
                <a:ea typeface="华文新魏" panose="02010800040101010101" pitchFamily="2" charset="-122"/>
                <a:cs typeface="Segoe Print" panose="02000600000000000000" charset="0"/>
              </a:rPr>
              <a:t>ShAN</a:t>
            </a:r>
            <a:r>
              <a:rPr lang="en-US" altLang="zh-CN" sz="2400" b="1" dirty="0">
                <a:latin typeface="Segoe Print" panose="02000600000000000000" charset="0"/>
                <a:ea typeface="华文新魏" panose="02010800040101010101" pitchFamily="2" charset="-122"/>
                <a:cs typeface="Segoe Print" panose="02000600000000000000" charset="0"/>
              </a:rPr>
              <a:t> </a:t>
            </a:r>
            <a:r>
              <a:rPr lang="en-US" altLang="zh-CN" sz="2400" b="1" dirty="0" err="1">
                <a:latin typeface="Segoe Print" panose="02000600000000000000" charset="0"/>
                <a:ea typeface="华文新魏" panose="02010800040101010101" pitchFamily="2" charset="-122"/>
                <a:cs typeface="Segoe Print" panose="02000600000000000000" charset="0"/>
              </a:rPr>
              <a:t>Xue</a:t>
            </a:r>
            <a:endParaRPr lang="en-US" altLang="zh-CN" sz="2400" b="1" dirty="0">
              <a:latin typeface="Segoe Print" panose="02000600000000000000" charset="0"/>
              <a:ea typeface="华文新魏" panose="02010800040101010101" pitchFamily="2" charset="-122"/>
              <a:cs typeface="Segoe Print" panose="020006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0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049" y="1326494"/>
            <a:ext cx="3183678" cy="5981212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6905851" y="143465"/>
            <a:ext cx="5206432" cy="174295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 </a:t>
            </a:r>
            <a:r>
              <a:rPr kumimoji="1" lang="zh-CN" altLang="en-US" sz="4000" b="1" dirty="0"/>
              <a:t>读一读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B706F1-4BB8-8841-810D-EDBC87B17860}"/>
              </a:ext>
            </a:extLst>
          </p:cNvPr>
          <p:cNvSpPr txBox="1"/>
          <p:nvPr/>
        </p:nvSpPr>
        <p:spPr>
          <a:xfrm>
            <a:off x="4036741" y="2932771"/>
            <a:ext cx="335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200" dirty="0"/>
              <a:t>继续</a:t>
            </a:r>
          </a:p>
        </p:txBody>
      </p:sp>
    </p:spTree>
    <p:extLst>
      <p:ext uri="{BB962C8B-B14F-4D97-AF65-F5344CB8AC3E}">
        <p14:creationId xmlns:p14="http://schemas.microsoft.com/office/powerpoint/2010/main" val="428848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049" y="1326494"/>
            <a:ext cx="3183678" cy="5981212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6905851" y="143465"/>
            <a:ext cx="5206432" cy="174295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 </a:t>
            </a:r>
            <a:r>
              <a:rPr kumimoji="1" lang="zh-CN" altLang="en-US" sz="4000" b="1" dirty="0"/>
              <a:t>读一读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B706F1-4BB8-8841-810D-EDBC87B17860}"/>
              </a:ext>
            </a:extLst>
          </p:cNvPr>
          <p:cNvSpPr txBox="1"/>
          <p:nvPr/>
        </p:nvSpPr>
        <p:spPr>
          <a:xfrm>
            <a:off x="4036741" y="2932771"/>
            <a:ext cx="335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200" dirty="0"/>
              <a:t>顺利</a:t>
            </a:r>
          </a:p>
        </p:txBody>
      </p:sp>
    </p:spTree>
    <p:extLst>
      <p:ext uri="{BB962C8B-B14F-4D97-AF65-F5344CB8AC3E}">
        <p14:creationId xmlns:p14="http://schemas.microsoft.com/office/powerpoint/2010/main" val="390503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049" y="1326494"/>
            <a:ext cx="3183678" cy="5981212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6905851" y="143465"/>
            <a:ext cx="5206432" cy="174295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 </a:t>
            </a:r>
            <a:r>
              <a:rPr kumimoji="1" lang="zh-CN" altLang="en-US" sz="4000" b="1" dirty="0"/>
              <a:t>读一读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B706F1-4BB8-8841-810D-EDBC87B17860}"/>
              </a:ext>
            </a:extLst>
          </p:cNvPr>
          <p:cNvSpPr txBox="1"/>
          <p:nvPr/>
        </p:nvSpPr>
        <p:spPr>
          <a:xfrm>
            <a:off x="4036741" y="2932771"/>
            <a:ext cx="335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200" dirty="0"/>
              <a:t>年夜饭</a:t>
            </a:r>
          </a:p>
        </p:txBody>
      </p:sp>
    </p:spTree>
    <p:extLst>
      <p:ext uri="{BB962C8B-B14F-4D97-AF65-F5344CB8AC3E}">
        <p14:creationId xmlns:p14="http://schemas.microsoft.com/office/powerpoint/2010/main" val="239643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049" y="1326494"/>
            <a:ext cx="3183678" cy="5981212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6905851" y="143465"/>
            <a:ext cx="5206432" cy="174295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 </a:t>
            </a:r>
            <a:r>
              <a:rPr kumimoji="1" lang="zh-CN" altLang="en-US" sz="4000" b="1" dirty="0"/>
              <a:t>读一读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B706F1-4BB8-8841-810D-EDBC87B17860}"/>
              </a:ext>
            </a:extLst>
          </p:cNvPr>
          <p:cNvSpPr txBox="1"/>
          <p:nvPr/>
        </p:nvSpPr>
        <p:spPr>
          <a:xfrm>
            <a:off x="4036741" y="2932771"/>
            <a:ext cx="335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200" dirty="0"/>
              <a:t>浪费</a:t>
            </a:r>
          </a:p>
        </p:txBody>
      </p:sp>
    </p:spTree>
    <p:extLst>
      <p:ext uri="{BB962C8B-B14F-4D97-AF65-F5344CB8AC3E}">
        <p14:creationId xmlns:p14="http://schemas.microsoft.com/office/powerpoint/2010/main" val="354812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049" y="1326494"/>
            <a:ext cx="3183678" cy="5981212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6905851" y="143465"/>
            <a:ext cx="5206432" cy="174295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 </a:t>
            </a:r>
            <a:r>
              <a:rPr kumimoji="1" lang="zh-CN" altLang="en-US" sz="4000" b="1" dirty="0"/>
              <a:t>读一读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B706F1-4BB8-8841-810D-EDBC87B17860}"/>
              </a:ext>
            </a:extLst>
          </p:cNvPr>
          <p:cNvSpPr txBox="1"/>
          <p:nvPr/>
        </p:nvSpPr>
        <p:spPr>
          <a:xfrm>
            <a:off x="4036741" y="2932771"/>
            <a:ext cx="335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200" dirty="0"/>
              <a:t>感情</a:t>
            </a:r>
          </a:p>
        </p:txBody>
      </p:sp>
    </p:spTree>
    <p:extLst>
      <p:ext uri="{BB962C8B-B14F-4D97-AF65-F5344CB8AC3E}">
        <p14:creationId xmlns:p14="http://schemas.microsoft.com/office/powerpoint/2010/main" val="286837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049" y="1326494"/>
            <a:ext cx="3183678" cy="5981212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6905851" y="143465"/>
            <a:ext cx="5206432" cy="174295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 </a:t>
            </a:r>
            <a:r>
              <a:rPr kumimoji="1" lang="zh-CN" altLang="en-US" sz="4000" b="1" dirty="0"/>
              <a:t>读一读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B706F1-4BB8-8841-810D-EDBC87B17860}"/>
              </a:ext>
            </a:extLst>
          </p:cNvPr>
          <p:cNvSpPr txBox="1"/>
          <p:nvPr/>
        </p:nvSpPr>
        <p:spPr>
          <a:xfrm>
            <a:off x="4036741" y="2932771"/>
            <a:ext cx="335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200" dirty="0"/>
              <a:t>除夕</a:t>
            </a:r>
          </a:p>
        </p:txBody>
      </p:sp>
    </p:spTree>
    <p:extLst>
      <p:ext uri="{BB962C8B-B14F-4D97-AF65-F5344CB8AC3E}">
        <p14:creationId xmlns:p14="http://schemas.microsoft.com/office/powerpoint/2010/main" val="175961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2959823" y="1850589"/>
            <a:ext cx="3606551" cy="4230006"/>
          </a:xfrm>
          <a:prstGeom prst="line">
            <a:avLst/>
          </a:prstGeom>
          <a:ln w="28575">
            <a:solidFill>
              <a:srgbClr val="94C0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696075" y="3083560"/>
            <a:ext cx="3324860" cy="92202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C65044"/>
                </a:solidFill>
                <a:latin typeface="Times New Roman" panose="02020603050405020304" charset="0"/>
                <a:ea typeface="汉仪柏京体简" panose="00020600040101010101" pitchFamily="18" charset="-122"/>
                <a:cs typeface="Times New Roman" panose="02020603050405020304" charset="0"/>
                <a:hlinkClick r:id="rId3" action="ppaction://hlinkfile"/>
              </a:rPr>
              <a:t>Kahoot</a:t>
            </a:r>
            <a:endParaRPr lang="en-US" altLang="zh-CN" sz="5400" b="1" dirty="0">
              <a:solidFill>
                <a:srgbClr val="C65044"/>
              </a:solidFill>
              <a:latin typeface="Times New Roman" panose="02020603050405020304" charset="0"/>
              <a:ea typeface="汉仪柏京体简" panose="00020600040101010101" pitchFamily="18" charset="-122"/>
              <a:cs typeface="Times New Roman" panose="020206030504050203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6" y="1500305"/>
            <a:ext cx="2933470" cy="35864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20" y="-128220"/>
            <a:ext cx="3423235" cy="42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3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38" y="4599735"/>
            <a:ext cx="1286895" cy="24177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53" y="4661136"/>
            <a:ext cx="1685067" cy="233807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58591" y="2379714"/>
            <a:ext cx="7266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C650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</a:t>
            </a:r>
            <a:r>
              <a:rPr lang="en-US" altLang="zh-CN" sz="6600" dirty="0">
                <a:solidFill>
                  <a:srgbClr val="C650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6600" dirty="0">
                <a:solidFill>
                  <a:srgbClr val="94C0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</a:t>
            </a:r>
            <a:endParaRPr lang="en-US" altLang="zh-CN" sz="6600" dirty="0">
              <a:solidFill>
                <a:srgbClr val="94C0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72515" y="3591416"/>
            <a:ext cx="380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C65044"/>
                </a:solidFill>
              </a:rPr>
              <a:t>TEXT</a:t>
            </a:r>
            <a:endParaRPr kumimoji="1" lang="zh-CN" altLang="en-US" dirty="0">
              <a:solidFill>
                <a:srgbClr val="C65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049" y="1326494"/>
            <a:ext cx="3183678" cy="5981212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6905851" y="143465"/>
            <a:ext cx="5206432" cy="174295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 </a:t>
            </a:r>
            <a:r>
              <a:rPr kumimoji="1" lang="zh-CN" altLang="en-US" sz="4000" b="1" dirty="0"/>
              <a:t>读一读</a:t>
            </a:r>
          </a:p>
        </p:txBody>
      </p:sp>
      <p:pic>
        <p:nvPicPr>
          <p:cNvPr id="3" name="图片 2" descr="图片包含 文字&#10;&#10;&#10;&#10;自动生成的说明">
            <a:extLst>
              <a:ext uri="{FF2B5EF4-FFF2-40B4-BE49-F238E27FC236}">
                <a16:creationId xmlns:a16="http://schemas.microsoft.com/office/drawing/2014/main" id="{0066F7DD-6147-0348-805A-AEABA2BF8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78812" y="-504093"/>
            <a:ext cx="4584895" cy="87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03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38" y="4599735"/>
            <a:ext cx="1286895" cy="24177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53" y="4661136"/>
            <a:ext cx="1685067" cy="233807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58591" y="2379714"/>
            <a:ext cx="7266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C650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语法</a:t>
            </a:r>
            <a:r>
              <a:rPr lang="en-US" altLang="zh-CN" sz="6600" dirty="0">
                <a:solidFill>
                  <a:srgbClr val="C650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6600" dirty="0">
                <a:solidFill>
                  <a:srgbClr val="94C0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</a:t>
            </a:r>
            <a:endParaRPr lang="en-US" altLang="zh-CN" sz="6600" dirty="0">
              <a:solidFill>
                <a:srgbClr val="94C0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72515" y="3591416"/>
            <a:ext cx="380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C65044"/>
                </a:solidFill>
              </a:rPr>
              <a:t>GRAMMAR</a:t>
            </a:r>
            <a:endParaRPr kumimoji="1" lang="zh-CN" altLang="en-US" dirty="0">
              <a:solidFill>
                <a:srgbClr val="C65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3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21" y="4548980"/>
            <a:ext cx="2050423" cy="2506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28" y="4246761"/>
            <a:ext cx="2111046" cy="30025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00" y="4159612"/>
            <a:ext cx="2392757" cy="29704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08" y="4366005"/>
            <a:ext cx="2467641" cy="30025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10" y="4349286"/>
            <a:ext cx="1440647" cy="27065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17" y="4391341"/>
            <a:ext cx="1886391" cy="26174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68" y="4565699"/>
            <a:ext cx="2050423" cy="250686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55" y="4382724"/>
            <a:ext cx="2467641" cy="300253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57" y="4366005"/>
            <a:ext cx="1440647" cy="270656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30" y="4408060"/>
            <a:ext cx="1886391" cy="261741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462946" y="2087729"/>
            <a:ext cx="7266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C650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DRILL </a:t>
            </a:r>
            <a:r>
              <a:rPr lang="en-US" altLang="zh-CN" sz="6600" dirty="0">
                <a:solidFill>
                  <a:srgbClr val="94C0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LESSON</a:t>
            </a:r>
          </a:p>
          <a:p>
            <a:pPr algn="ctr"/>
            <a:r>
              <a:rPr lang="zh-CN" altLang="en-US" dirty="0">
                <a:solidFill>
                  <a:srgbClr val="C650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第十一课：</a:t>
            </a:r>
            <a:r>
              <a:rPr lang="zh-CN" altLang="en-US" dirty="0">
                <a:solidFill>
                  <a:srgbClr val="94C0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中国的节日</a:t>
            </a:r>
            <a:endParaRPr lang="en-US" altLang="zh-CN" dirty="0">
              <a:solidFill>
                <a:srgbClr val="94C0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3"/>
          <p:cNvSpPr>
            <a:spLocks noChangeArrowheads="1"/>
          </p:cNvSpPr>
          <p:nvPr/>
        </p:nvSpPr>
        <p:spPr bwMode="auto">
          <a:xfrm>
            <a:off x="4304031" y="3513438"/>
            <a:ext cx="3503930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Segoe Print" panose="02000600000000000000" charset="0"/>
                <a:ea typeface="华文新魏" panose="02010800040101010101" pitchFamily="2" charset="-122"/>
                <a:cs typeface="Segoe Print" panose="02000600000000000000" charset="0"/>
              </a:rPr>
              <a:t>夏千舒  </a:t>
            </a:r>
            <a:r>
              <a:rPr lang="en-US" altLang="zh-CN" sz="2400" b="1" dirty="0" err="1">
                <a:latin typeface="Segoe Print" panose="02000600000000000000" charset="0"/>
                <a:ea typeface="华文新魏" panose="02010800040101010101" pitchFamily="2" charset="-122"/>
                <a:cs typeface="Segoe Print" panose="02000600000000000000" charset="0"/>
              </a:rPr>
              <a:t>XIA,Qianshu</a:t>
            </a:r>
            <a:endParaRPr lang="en-US" altLang="zh-CN" sz="2400" b="1" dirty="0">
              <a:latin typeface="Segoe Print" panose="02000600000000000000" charset="0"/>
              <a:ea typeface="华文新魏" panose="02010800040101010101" pitchFamily="2" charset="-122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38" y="4599735"/>
            <a:ext cx="1286895" cy="24177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53" y="4661136"/>
            <a:ext cx="1685067" cy="23380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31616" y="546323"/>
            <a:ext cx="428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800" dirty="0">
              <a:solidFill>
                <a:srgbClr val="C65044"/>
              </a:solidFill>
              <a:latin typeface="微软雅黑"/>
              <a:ea typeface="微软雅黑"/>
              <a:cs typeface="微软雅黑"/>
            </a:endParaRPr>
          </a:p>
          <a:p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   1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kumimoji="1" lang="en-US" altLang="zh-CN" sz="2800" dirty="0" err="1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Adj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／</a:t>
            </a:r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V+ 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着／著＋</a:t>
            </a:r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V</a:t>
            </a:r>
            <a:endParaRPr kumimoji="1" lang="zh-CN" altLang="en-US" sz="2800" dirty="0">
              <a:solidFill>
                <a:srgbClr val="C65044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7" name="图片 6" descr="201709090942278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91" y="1832647"/>
            <a:ext cx="3140090" cy="2266322"/>
          </a:xfrm>
          <a:prstGeom prst="rect">
            <a:avLst/>
          </a:prstGeom>
        </p:spPr>
      </p:pic>
      <p:pic>
        <p:nvPicPr>
          <p:cNvPr id="8" name="图片 7" descr="d9248165c74144bd8e8c13469f90179b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422" y="1746065"/>
            <a:ext cx="2848107" cy="2392677"/>
          </a:xfrm>
          <a:prstGeom prst="rect">
            <a:avLst/>
          </a:prstGeom>
        </p:spPr>
      </p:pic>
      <p:pic>
        <p:nvPicPr>
          <p:cNvPr id="13" name="图片 12" descr="1346.jpg_wh12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42" y="1919230"/>
            <a:ext cx="3360456" cy="224030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80394" y="4256939"/>
            <a:ext cx="35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快开学了，他正忙着写作业。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193548" y="4265036"/>
            <a:ext cx="401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快放寒假了，小王正忙着准备考试。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989342" y="4265036"/>
            <a:ext cx="356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家里来了很多朋友，爸爸妈妈正忙着做饭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38" y="4599735"/>
            <a:ext cx="1286895" cy="24177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53" y="4661136"/>
            <a:ext cx="1685067" cy="23380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31616" y="546323"/>
            <a:ext cx="428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800" dirty="0">
              <a:solidFill>
                <a:srgbClr val="C65044"/>
              </a:solidFill>
              <a:latin typeface="微软雅黑"/>
              <a:ea typeface="微软雅黑"/>
              <a:cs typeface="微软雅黑"/>
            </a:endParaRPr>
          </a:p>
          <a:p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   1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kumimoji="1" lang="en-US" altLang="zh-CN" sz="2800" dirty="0" err="1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Adj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／</a:t>
            </a:r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V+ 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着／著＋</a:t>
            </a:r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V</a:t>
            </a:r>
            <a:endParaRPr kumimoji="1" lang="zh-CN" altLang="en-US" sz="2800" dirty="0">
              <a:solidFill>
                <a:srgbClr val="C65044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2" name="图片 1" descr="64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7" y="1709307"/>
            <a:ext cx="3235927" cy="24260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80394" y="4256939"/>
            <a:ext cx="35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快迟到了，她急着去上课。</a:t>
            </a:r>
          </a:p>
        </p:txBody>
      </p:sp>
      <p:pic>
        <p:nvPicPr>
          <p:cNvPr id="3" name="图片 2" descr="006eb7e284b241f580647c2e44924a0620180227073310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05" y="1685566"/>
            <a:ext cx="3029832" cy="261170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166100" y="4290637"/>
            <a:ext cx="356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快迟到了，她急着去上班，没吃早饭就走了。</a:t>
            </a:r>
          </a:p>
        </p:txBody>
      </p:sp>
      <p:pic>
        <p:nvPicPr>
          <p:cNvPr id="11" name="图片 10" descr="下载 (1)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97" y="1714572"/>
            <a:ext cx="2685983" cy="248249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950286" y="4288725"/>
            <a:ext cx="35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他急着去上洗手间。</a:t>
            </a:r>
          </a:p>
        </p:txBody>
      </p:sp>
    </p:spTree>
    <p:extLst>
      <p:ext uri="{BB962C8B-B14F-4D97-AF65-F5344CB8AC3E}">
        <p14:creationId xmlns:p14="http://schemas.microsoft.com/office/powerpoint/2010/main" val="28652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38" y="4599735"/>
            <a:ext cx="1286895" cy="24177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53" y="4661136"/>
            <a:ext cx="1685067" cy="23380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85647" y="239739"/>
            <a:ext cx="428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800" dirty="0">
              <a:solidFill>
                <a:srgbClr val="C65044"/>
              </a:solidFill>
              <a:latin typeface="微软雅黑"/>
              <a:ea typeface="微软雅黑"/>
              <a:cs typeface="微软雅黑"/>
            </a:endParaRPr>
          </a:p>
          <a:p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   1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kumimoji="1" lang="en-US" altLang="zh-CN" sz="2800" dirty="0" err="1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Adj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／</a:t>
            </a:r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V+ 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着／著＋</a:t>
            </a:r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V</a:t>
            </a:r>
            <a:endParaRPr kumimoji="1" lang="zh-CN" altLang="en-US" sz="2800" dirty="0">
              <a:solidFill>
                <a:srgbClr val="C6504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82452" y="4256939"/>
            <a:ext cx="401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这部电影很感人，我是哭着看完的。</a:t>
            </a:r>
          </a:p>
        </p:txBody>
      </p:sp>
      <p:pic>
        <p:nvPicPr>
          <p:cNvPr id="2" name="图片 1" descr="d8069c5e67c147848ef65f31908d28e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55" y="1774926"/>
            <a:ext cx="4111033" cy="2312456"/>
          </a:xfrm>
          <a:prstGeom prst="rect">
            <a:avLst/>
          </a:prstGeom>
        </p:spPr>
      </p:pic>
      <p:pic>
        <p:nvPicPr>
          <p:cNvPr id="3" name="图片 2" descr="30499fb79e9244d582e376fff2863f8f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03" y="1659484"/>
            <a:ext cx="3822048" cy="249851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70826" y="4250606"/>
            <a:ext cx="401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宝宝哭着要我给他做饭。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7288499" y="1197714"/>
            <a:ext cx="1977277" cy="808097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我想吃饭</a:t>
            </a:r>
            <a:r>
              <a:rPr kumimoji="1" lang="zh-CN" altLang="en-US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8652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527638" y="385918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65044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07" y="4599735"/>
            <a:ext cx="1286895" cy="24177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65" y="4661136"/>
            <a:ext cx="1685067" cy="23380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52098" y="546323"/>
            <a:ext cx="428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800" dirty="0">
              <a:solidFill>
                <a:srgbClr val="C65044"/>
              </a:solidFill>
              <a:latin typeface="微软雅黑"/>
              <a:ea typeface="微软雅黑"/>
              <a:cs typeface="微软雅黑"/>
            </a:endParaRPr>
          </a:p>
          <a:p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   1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kumimoji="1" lang="en-US" altLang="zh-CN" sz="2800" dirty="0" err="1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Adj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／</a:t>
            </a:r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V+ 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着／著＋</a:t>
            </a:r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V</a:t>
            </a:r>
            <a:endParaRPr kumimoji="1" lang="zh-CN" altLang="en-US" sz="2800" dirty="0">
              <a:solidFill>
                <a:srgbClr val="C6504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90680" y="1702774"/>
            <a:ext cx="699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Q</a:t>
            </a:r>
            <a:r>
              <a:rPr kumimoji="1" lang="zh-CN" altLang="en-US" dirty="0"/>
              <a:t>：除夕夜他们正在做什么？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93766" y="2178975"/>
            <a:ext cx="689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C65044"/>
                </a:solidFill>
              </a:rPr>
              <a:t>https://</a:t>
            </a:r>
            <a:r>
              <a:rPr lang="en-US" altLang="zh-CN" dirty="0" err="1">
                <a:solidFill>
                  <a:srgbClr val="C65044"/>
                </a:solidFill>
              </a:rPr>
              <a:t>www.youtube.com</a:t>
            </a:r>
            <a:r>
              <a:rPr lang="en-US" altLang="zh-CN" dirty="0">
                <a:solidFill>
                  <a:srgbClr val="C65044"/>
                </a:solidFill>
              </a:rPr>
              <a:t>/</a:t>
            </a:r>
            <a:r>
              <a:rPr lang="en-US" altLang="zh-CN" dirty="0" err="1">
                <a:solidFill>
                  <a:srgbClr val="C65044"/>
                </a:solidFill>
              </a:rPr>
              <a:t>watch?v</a:t>
            </a:r>
            <a:r>
              <a:rPr lang="en-US" altLang="zh-CN" dirty="0">
                <a:solidFill>
                  <a:srgbClr val="C65044"/>
                </a:solidFill>
              </a:rPr>
              <a:t>=eriCS127qMk&amp;t=72s</a:t>
            </a:r>
            <a:endParaRPr lang="zh-CN" altLang="en-US" dirty="0">
              <a:solidFill>
                <a:srgbClr val="C65044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46292" y="2770617"/>
            <a:ext cx="391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爸爸正忙着做饭。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54366" y="3182763"/>
            <a:ext cx="391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我正忙着拍视频。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554365" y="3630102"/>
            <a:ext cx="391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妹妹正笑着逗狗。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539932" y="4048581"/>
            <a:ext cx="391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奶奶正笑着发红包。</a:t>
            </a:r>
          </a:p>
        </p:txBody>
      </p:sp>
    </p:spTree>
    <p:extLst>
      <p:ext uri="{BB962C8B-B14F-4D97-AF65-F5344CB8AC3E}">
        <p14:creationId xmlns:p14="http://schemas.microsoft.com/office/powerpoint/2010/main" val="105676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18719" y="394180"/>
            <a:ext cx="7984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800" dirty="0">
              <a:solidFill>
                <a:srgbClr val="C65044"/>
              </a:solidFill>
              <a:latin typeface="微软雅黑"/>
              <a:ea typeface="微软雅黑"/>
              <a:cs typeface="微软雅黑"/>
            </a:endParaRPr>
          </a:p>
          <a:p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   </a:t>
            </a:r>
            <a:r>
              <a:rPr kumimoji="1" lang="zh-CN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 Reduplication of Measure Words</a:t>
            </a:r>
            <a:endParaRPr kumimoji="1" lang="zh-CN" altLang="en-US" sz="2800" dirty="0">
              <a:solidFill>
                <a:srgbClr val="C6504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86566" y="1414169"/>
            <a:ext cx="877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Let</a:t>
            </a:r>
            <a:r>
              <a:rPr kumimoji="1" lang="zh-CN" altLang="en-US" dirty="0"/>
              <a:t>‘</a:t>
            </a:r>
            <a:r>
              <a:rPr kumimoji="1" lang="en-US" altLang="zh-CN" dirty="0"/>
              <a:t>s talk about Little Xia by using reduplication of measure words.</a:t>
            </a:r>
            <a:endParaRPr kumimoji="1" lang="zh-CN" altLang="en-US" dirty="0"/>
          </a:p>
        </p:txBody>
      </p:sp>
      <p:pic>
        <p:nvPicPr>
          <p:cNvPr id="8" name="图片 7" descr="TB2gk2Ju84lpuFjy1zjXXcAKpXa_!!1861114234-2-dar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57" y="1861507"/>
            <a:ext cx="4110662" cy="3824031"/>
          </a:xfrm>
          <a:prstGeom prst="rect">
            <a:avLst/>
          </a:prstGeom>
        </p:spPr>
      </p:pic>
      <p:pic>
        <p:nvPicPr>
          <p:cNvPr id="13" name="图片 12" descr="WechatIMG107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82" y="2020242"/>
            <a:ext cx="4747773" cy="316023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804084" y="5916424"/>
            <a:ext cx="379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小夏的衣服件件都是黑的。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24519" y="5623679"/>
            <a:ext cx="379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小夏的同学个个都很漂亮。</a:t>
            </a:r>
          </a:p>
        </p:txBody>
      </p:sp>
    </p:spTree>
    <p:extLst>
      <p:ext uri="{BB962C8B-B14F-4D97-AF65-F5344CB8AC3E}">
        <p14:creationId xmlns:p14="http://schemas.microsoft.com/office/powerpoint/2010/main" val="11066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369817" y="1212144"/>
            <a:ext cx="539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Preposition 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以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09" y="4599735"/>
            <a:ext cx="1286895" cy="2417704"/>
          </a:xfrm>
          <a:prstGeom prst="rect">
            <a:avLst/>
          </a:prstGeom>
        </p:spPr>
      </p:pic>
      <p:pic>
        <p:nvPicPr>
          <p:cNvPr id="2" name="图片 1" descr="8504-1F410095R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48" y="2355382"/>
            <a:ext cx="4762500" cy="27908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69521" y="5229682"/>
            <a:ext cx="409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>
                <a:latin typeface="微软雅黑"/>
                <a:ea typeface="微软雅黑"/>
                <a:cs typeface="微软雅黑"/>
              </a:rPr>
              <a:t>以茶代酒</a:t>
            </a:r>
          </a:p>
        </p:txBody>
      </p:sp>
    </p:spTree>
    <p:extLst>
      <p:ext uri="{BB962C8B-B14F-4D97-AF65-F5344CB8AC3E}">
        <p14:creationId xmlns:p14="http://schemas.microsoft.com/office/powerpoint/2010/main" val="126642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QQ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15160" y="1154930"/>
            <a:ext cx="539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kumimoji="1"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Preposition </a:t>
            </a:r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以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09" y="4599735"/>
            <a:ext cx="1286895" cy="24177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01943" y="1810308"/>
            <a:ext cx="770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example</a:t>
            </a:r>
            <a:r>
              <a:rPr kumimoji="1" lang="zh-CN" altLang="en-US" dirty="0"/>
              <a:t>：他选课，只以兴趣做标准，不考虑将来是不是容易找工作。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5327" y="2540272"/>
            <a:ext cx="383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Q1:</a:t>
            </a:r>
            <a:r>
              <a:rPr kumimoji="1" lang="zh-CN" altLang="en-US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你选课以什么做标准？</a:t>
            </a:r>
            <a:endParaRPr kumimoji="1" lang="en-US" altLang="zh-CN" dirty="0">
              <a:solidFill>
                <a:srgbClr val="C6504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32566" y="3116050"/>
            <a:ext cx="383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Q2:</a:t>
            </a:r>
            <a:r>
              <a:rPr kumimoji="1" lang="zh-CN" altLang="en-US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你选饭馆儿以什么做标准？</a:t>
            </a:r>
            <a:endParaRPr kumimoji="1" lang="en-US" altLang="zh-CN" dirty="0">
              <a:solidFill>
                <a:srgbClr val="C6504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57277" y="3676276"/>
            <a:ext cx="383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Q3:</a:t>
            </a:r>
            <a:r>
              <a:rPr kumimoji="1" lang="zh-CN" altLang="en-US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你买衣服以什么做标准？</a:t>
            </a:r>
            <a:endParaRPr kumimoji="1" lang="en-US" altLang="zh-CN" dirty="0">
              <a:solidFill>
                <a:srgbClr val="C6504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54211" y="3138840"/>
            <a:ext cx="580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我选饭馆儿，只以环境做标准，不考虑味道是不是好吃。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94538" y="3682681"/>
            <a:ext cx="580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我买衣服，只以价格做标准，不考虑穿起来是不是好看。</a:t>
            </a:r>
          </a:p>
        </p:txBody>
      </p:sp>
    </p:spTree>
    <p:extLst>
      <p:ext uri="{BB962C8B-B14F-4D97-AF65-F5344CB8AC3E}">
        <p14:creationId xmlns:p14="http://schemas.microsoft.com/office/powerpoint/2010/main" val="24340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98237" y="1014797"/>
            <a:ext cx="4186053" cy="954107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4.Particle</a:t>
            </a:r>
            <a:r>
              <a:rPr lang="zh-CN" altLang="en-US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嘛</a:t>
            </a:r>
            <a:endParaRPr lang="en-US" altLang="zh-CN" sz="2800" b="1" dirty="0">
              <a:solidFill>
                <a:srgbClr val="C65044"/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r>
              <a:rPr lang="en-US" altLang="zh-CN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The way it should be</a:t>
            </a:r>
            <a:endParaRPr lang="zh-CN" altLang="en-US" sz="2800" dirty="0">
              <a:solidFill>
                <a:srgbClr val="C65044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54" y="365437"/>
            <a:ext cx="1667913" cy="20294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07" y="399235"/>
            <a:ext cx="1667913" cy="2029455"/>
          </a:xfrm>
          <a:prstGeom prst="rect">
            <a:avLst/>
          </a:prstGeom>
        </p:spPr>
      </p:pic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2800350" y="2856955"/>
            <a:ext cx="70008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A: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你为什么不选择星期五的中文课？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  <a:p>
            <a:pPr eaLnBrk="1" hangingPunct="1"/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  <a:p>
            <a:pPr eaLnBrk="1" hangingPunct="1"/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B: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因为如果不在星期五上中文课，我周末就可以休息三天</a:t>
            </a:r>
            <a:r>
              <a:rPr lang="zh-CN" altLang="en-US" sz="3200" b="1" u="sng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嘛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。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0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77" y="3271513"/>
            <a:ext cx="2933470" cy="3586487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324192" y="833165"/>
            <a:ext cx="5060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5 .</a:t>
            </a:r>
            <a:r>
              <a:rPr lang="zh-CN" altLang="en-US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先</a:t>
            </a:r>
            <a:r>
              <a:rPr lang="en-US" altLang="zh-CN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……</a:t>
            </a:r>
            <a:r>
              <a:rPr lang="zh-CN" altLang="en-US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再</a:t>
            </a:r>
            <a:r>
              <a:rPr lang="en-US" altLang="zh-CN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……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710" y="1846580"/>
            <a:ext cx="1868805" cy="15824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33220" y="3059430"/>
            <a:ext cx="7550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40910" y="3059430"/>
            <a:ext cx="979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695" y="1846580"/>
            <a:ext cx="1868805" cy="15824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594600" y="2438400"/>
            <a:ext cx="3054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他早上先刷牙再吃早餐。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880" y="4083685"/>
            <a:ext cx="1955800" cy="15824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710" y="4083685"/>
            <a:ext cx="1868805" cy="15824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594600" y="4675505"/>
            <a:ext cx="2531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他早上先吃饭再洗澡。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33220" y="5297805"/>
            <a:ext cx="7550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657090" y="5297805"/>
            <a:ext cx="979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53656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77" y="3271513"/>
            <a:ext cx="2933470" cy="358648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33220" y="3059430"/>
            <a:ext cx="7550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94910" y="3059430"/>
            <a:ext cx="979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582535" y="2394585"/>
            <a:ext cx="2990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他先付钱再喝果汁。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879715" y="4542790"/>
            <a:ext cx="2495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他先买可乐再看电影。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33220" y="5297805"/>
            <a:ext cx="7550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657090" y="5297805"/>
            <a:ext cx="979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9326"/>
          <a:stretch>
            <a:fillRect/>
          </a:stretch>
        </p:blipFill>
        <p:spPr>
          <a:xfrm>
            <a:off x="2124710" y="1762125"/>
            <a:ext cx="2495550" cy="1666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330" y="1760855"/>
            <a:ext cx="1790700" cy="1666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560" y="3818255"/>
            <a:ext cx="2466975" cy="1847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6365" y="3620135"/>
            <a:ext cx="1411605" cy="21736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40967" y="833165"/>
            <a:ext cx="5060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5 .</a:t>
            </a:r>
            <a:r>
              <a:rPr lang="zh-CN" altLang="en-US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先</a:t>
            </a:r>
            <a:r>
              <a:rPr lang="en-US" altLang="zh-CN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……</a:t>
            </a:r>
            <a:r>
              <a:rPr lang="zh-CN" altLang="en-US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再</a:t>
            </a:r>
            <a:r>
              <a:rPr lang="en-US" altLang="zh-CN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…… </a:t>
            </a:r>
          </a:p>
        </p:txBody>
      </p:sp>
    </p:spTree>
    <p:extLst>
      <p:ext uri="{BB962C8B-B14F-4D97-AF65-F5344CB8AC3E}">
        <p14:creationId xmlns:p14="http://schemas.microsoft.com/office/powerpoint/2010/main" val="59954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40150" y="1496821"/>
            <a:ext cx="5391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第</a:t>
            </a:r>
            <a:r>
              <a:rPr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11</a:t>
            </a:r>
            <a:r>
              <a:rPr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课</a:t>
            </a:r>
            <a:endParaRPr lang="en-US" altLang="zh-CN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ctr"/>
            <a:r>
              <a:rPr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中国的节日</a:t>
            </a:r>
            <a:endParaRPr lang="en-US" altLang="zh-CN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E019FB5-B242-D84F-9908-F921F95D7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62" y="877926"/>
            <a:ext cx="2763788" cy="30379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1828EE5-F0DB-3347-9C49-E37DA776C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28" y="3057133"/>
            <a:ext cx="6563552" cy="332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6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77" y="3271513"/>
            <a:ext cx="2933470" cy="358648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33220" y="3059430"/>
            <a:ext cx="7550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94910" y="3059430"/>
            <a:ext cx="979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925435" y="2394585"/>
            <a:ext cx="2990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她先做功课再逛街。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968615" y="4865370"/>
            <a:ext cx="2495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他先画画再跳舞。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33220" y="5297805"/>
            <a:ext cx="7550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657090" y="5297805"/>
            <a:ext cx="979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425" y="1674495"/>
            <a:ext cx="2247900" cy="2028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295" y="1217295"/>
            <a:ext cx="1838325" cy="2486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425" y="4021455"/>
            <a:ext cx="2200275" cy="20859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670" y="4216400"/>
            <a:ext cx="2695575" cy="169545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740553" y="862364"/>
            <a:ext cx="5060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5 .</a:t>
            </a:r>
            <a:r>
              <a:rPr lang="zh-CN" altLang="en-US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先</a:t>
            </a:r>
            <a:r>
              <a:rPr lang="en-US" altLang="zh-CN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……</a:t>
            </a:r>
            <a:r>
              <a:rPr lang="zh-CN" altLang="en-US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再</a:t>
            </a:r>
            <a:r>
              <a:rPr lang="en-US" altLang="zh-CN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…… </a:t>
            </a:r>
          </a:p>
        </p:txBody>
      </p:sp>
    </p:spTree>
    <p:extLst>
      <p:ext uri="{BB962C8B-B14F-4D97-AF65-F5344CB8AC3E}">
        <p14:creationId xmlns:p14="http://schemas.microsoft.com/office/powerpoint/2010/main" val="342270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77" y="3271513"/>
            <a:ext cx="2933470" cy="358648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33220" y="3059430"/>
            <a:ext cx="755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4880610" y="3059430"/>
            <a:ext cx="979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1633220" y="5297805"/>
            <a:ext cx="755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4880610" y="5297805"/>
            <a:ext cx="979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80" y="1670685"/>
            <a:ext cx="2518410" cy="1863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795" y="1704975"/>
            <a:ext cx="2495550" cy="18288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016240" y="2402840"/>
            <a:ext cx="3040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她先坐地铁再坐公共汽车。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005" y="3670935"/>
            <a:ext cx="2143125" cy="21431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795" y="4070985"/>
            <a:ext cx="2619375" cy="17430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155940" y="4657090"/>
            <a:ext cx="3040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他先穿外套再穿鞋。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696763" y="920760"/>
            <a:ext cx="5060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5 .</a:t>
            </a:r>
            <a:r>
              <a:rPr lang="zh-CN" altLang="en-US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先</a:t>
            </a:r>
            <a:r>
              <a:rPr lang="en-US" altLang="zh-CN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……</a:t>
            </a:r>
            <a:r>
              <a:rPr lang="zh-CN" altLang="en-US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再</a:t>
            </a:r>
            <a:r>
              <a:rPr lang="en-US" altLang="zh-CN" sz="28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…… </a:t>
            </a:r>
          </a:p>
        </p:txBody>
      </p:sp>
    </p:spTree>
    <p:extLst>
      <p:ext uri="{BB962C8B-B14F-4D97-AF65-F5344CB8AC3E}">
        <p14:creationId xmlns:p14="http://schemas.microsoft.com/office/powerpoint/2010/main" val="42764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38" y="4599735"/>
            <a:ext cx="1286895" cy="24177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53" y="4661136"/>
            <a:ext cx="1685067" cy="233807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58591" y="2379714"/>
            <a:ext cx="7266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C650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短语</a:t>
            </a:r>
            <a:r>
              <a:rPr lang="en-US" altLang="zh-CN" sz="6600" dirty="0">
                <a:solidFill>
                  <a:srgbClr val="C650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6600" dirty="0">
                <a:solidFill>
                  <a:srgbClr val="94C0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</a:t>
            </a:r>
            <a:endParaRPr lang="en-US" altLang="zh-CN" sz="6600" dirty="0">
              <a:solidFill>
                <a:srgbClr val="94C0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72515" y="3591416"/>
            <a:ext cx="380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err="1">
                <a:solidFill>
                  <a:srgbClr val="C65044"/>
                </a:solidFill>
              </a:rPr>
              <a:t>Words&amp;Phrases</a:t>
            </a:r>
            <a:endParaRPr kumimoji="1" lang="zh-CN" altLang="en-US" dirty="0">
              <a:solidFill>
                <a:srgbClr val="C65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29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 descr="stinky-tofu-780x4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65" y="2439978"/>
            <a:ext cx="4453034" cy="231215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99926" y="4983353"/>
            <a:ext cx="43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臭豆腐闻起来不好，但是吃起来很香。</a:t>
            </a:r>
          </a:p>
        </p:txBody>
      </p:sp>
      <p:pic>
        <p:nvPicPr>
          <p:cNvPr id="10" name="图片 9" descr="52d4defba4004c1d89ce2742434bbc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50" y="2343115"/>
            <a:ext cx="3698251" cy="25702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91058" y="4977189"/>
            <a:ext cx="43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这辆自行车骑起来很方便。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56625" y="1058595"/>
            <a:ext cx="4186053" cy="706755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V</a:t>
            </a:r>
            <a:r>
              <a:rPr lang="zh-CN" altLang="en-US" sz="40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起来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92" y="354012"/>
            <a:ext cx="1667913" cy="20294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81" y="300490"/>
            <a:ext cx="1667913" cy="202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804085" y="5154154"/>
            <a:ext cx="43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这张床搬起来很重。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12230" y="5161403"/>
            <a:ext cx="43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糖醋鱼吃起来好吃，做起来不太容易。</a:t>
            </a:r>
          </a:p>
        </p:txBody>
      </p:sp>
      <p:pic>
        <p:nvPicPr>
          <p:cNvPr id="3" name="图片 2" descr="232055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23" y="2269235"/>
            <a:ext cx="3960642" cy="2775071"/>
          </a:xfrm>
          <a:prstGeom prst="rect">
            <a:avLst/>
          </a:prstGeom>
        </p:spPr>
      </p:pic>
      <p:pic>
        <p:nvPicPr>
          <p:cNvPr id="12" name="图片 11" descr="13697217711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90" y="2269612"/>
            <a:ext cx="3699970" cy="277161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12834" y="1073194"/>
            <a:ext cx="4186053" cy="706755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V</a:t>
            </a:r>
            <a:r>
              <a:rPr lang="zh-CN" altLang="en-US" sz="40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起来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01" y="368611"/>
            <a:ext cx="1667913" cy="20294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90" y="315089"/>
            <a:ext cx="1667913" cy="202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687579" y="963132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733633" y="5485277"/>
            <a:ext cx="622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毛笔字</a:t>
            </a:r>
            <a:r>
              <a:rPr kumimoji="1" lang="zh-CN" altLang="en-US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看起来</a:t>
            </a:r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很美，但是</a:t>
            </a:r>
            <a:r>
              <a:rPr kumimoji="1" lang="zh-CN" altLang="en-US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写起来</a:t>
            </a:r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很难。</a:t>
            </a:r>
          </a:p>
        </p:txBody>
      </p:sp>
      <p:pic>
        <p:nvPicPr>
          <p:cNvPr id="3" name="图片 2" descr="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68" y="2433615"/>
            <a:ext cx="4922979" cy="2779101"/>
          </a:xfrm>
          <a:prstGeom prst="rect">
            <a:avLst/>
          </a:prstGeom>
        </p:spPr>
      </p:pic>
      <p:pic>
        <p:nvPicPr>
          <p:cNvPr id="8" name="图片 7" descr="a73b67a624d27cd1b38bb60a2972ee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90" y="2085565"/>
            <a:ext cx="3291169" cy="43904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034006" y="3480745"/>
            <a:ext cx="122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但是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56625" y="1058595"/>
            <a:ext cx="4186053" cy="706755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V</a:t>
            </a:r>
            <a:r>
              <a:rPr lang="zh-CN" altLang="en-US" sz="40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起来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92" y="354012"/>
            <a:ext cx="1667913" cy="20294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81" y="300490"/>
            <a:ext cx="1667913" cy="202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687579" y="963132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579303" y="6008244"/>
            <a:ext cx="500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粽子</a:t>
            </a:r>
            <a:r>
              <a:rPr kumimoji="1" lang="zh-CN" altLang="en-US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吃起来</a:t>
            </a:r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容易</a:t>
            </a:r>
            <a:r>
              <a:rPr kumimoji="1" lang="zh-CN" altLang="en-US">
                <a:latin typeface="微软雅黑"/>
                <a:ea typeface="微软雅黑"/>
                <a:cs typeface="微软雅黑"/>
              </a:rPr>
              <a:t>，</a:t>
            </a:r>
            <a:r>
              <a:rPr kumimoji="1" lang="zh-CN" altLang="en-US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但是做起来</a:t>
            </a:r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很难。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74379" y="3552558"/>
            <a:ext cx="122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但是</a:t>
            </a:r>
          </a:p>
        </p:txBody>
      </p:sp>
      <p:pic>
        <p:nvPicPr>
          <p:cNvPr id="11" name="图片 10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43" y="2113700"/>
            <a:ext cx="2765015" cy="3691671"/>
          </a:xfrm>
          <a:prstGeom prst="rect">
            <a:avLst/>
          </a:prstGeom>
        </p:spPr>
      </p:pic>
      <p:pic>
        <p:nvPicPr>
          <p:cNvPr id="12" name="图片 11" descr="6602596_1_thum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68" y="2054211"/>
            <a:ext cx="4840447" cy="353352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56625" y="1058595"/>
            <a:ext cx="4186053" cy="706755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V</a:t>
            </a:r>
            <a:r>
              <a:rPr lang="zh-CN" altLang="en-US" sz="40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起来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92" y="354012"/>
            <a:ext cx="1667913" cy="20294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81" y="300490"/>
            <a:ext cx="1667913" cy="202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687579" y="963132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605954" y="5794648"/>
            <a:ext cx="702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这套公寓很大，</a:t>
            </a:r>
            <a:r>
              <a:rPr kumimoji="1" lang="zh-CN" altLang="en-US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住起来</a:t>
            </a:r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很舒服，但是</a:t>
            </a:r>
            <a:r>
              <a:rPr kumimoji="1" lang="zh-CN" altLang="en-US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整理起来</a:t>
            </a:r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很累／辛苦。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27712" y="3318970"/>
            <a:ext cx="122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但是</a:t>
            </a:r>
          </a:p>
        </p:txBody>
      </p:sp>
      <p:pic>
        <p:nvPicPr>
          <p:cNvPr id="3" name="图片 2" descr="c74e69e2381e0a6_size370_w850_h5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5" y="2108348"/>
            <a:ext cx="4806248" cy="3200396"/>
          </a:xfrm>
          <a:prstGeom prst="rect">
            <a:avLst/>
          </a:prstGeom>
        </p:spPr>
      </p:pic>
      <p:pic>
        <p:nvPicPr>
          <p:cNvPr id="8" name="图片 7" descr="depositphotos_166841550-stock-photo-woman-is-wiping-mirror-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67" y="2112181"/>
            <a:ext cx="4374101" cy="329918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56625" y="1058595"/>
            <a:ext cx="4186053" cy="706755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V</a:t>
            </a:r>
            <a:r>
              <a:rPr lang="zh-CN" altLang="en-US" sz="40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起来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92" y="354012"/>
            <a:ext cx="1667913" cy="2029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81" y="300490"/>
            <a:ext cx="1667913" cy="202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1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https://</a:t>
            </a:r>
            <a:r>
              <a:rPr lang="en-US" altLang="zh-CN" dirty="0" err="1"/>
              <a:t>www.youtube.com</a:t>
            </a:r>
            <a:r>
              <a:rPr lang="en-US" altLang="zh-CN" dirty="0"/>
              <a:t>/</a:t>
            </a:r>
            <a:r>
              <a:rPr lang="en-US" altLang="zh-CN" dirty="0" err="1"/>
              <a:t>watch?v</a:t>
            </a:r>
            <a:r>
              <a:rPr lang="en-US" altLang="zh-CN" dirty="0"/>
              <a:t>=1QZhJnDS3Vc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80558" y="1891214"/>
            <a:ext cx="6480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微软雅黑"/>
                <a:ea typeface="微软雅黑"/>
                <a:cs typeface="微软雅黑"/>
              </a:rPr>
              <a:t>Ask your friend to help identify the following items.</a:t>
            </a:r>
            <a:endParaRPr kumimoji="1" lang="zh-CN" altLang="en-US" sz="1600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3" name="图片 2" descr="15512569865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72" y="2238303"/>
            <a:ext cx="5151565" cy="1436602"/>
          </a:xfrm>
          <a:prstGeom prst="rect">
            <a:avLst/>
          </a:prstGeom>
        </p:spPr>
      </p:pic>
      <p:pic>
        <p:nvPicPr>
          <p:cNvPr id="8" name="图片 7" descr="下载 (3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26" y="3711780"/>
            <a:ext cx="2263038" cy="2263038"/>
          </a:xfrm>
          <a:prstGeom prst="rect">
            <a:avLst/>
          </a:prstGeom>
        </p:spPr>
      </p:pic>
      <p:pic>
        <p:nvPicPr>
          <p:cNvPr id="10" name="图片 9" descr="20180924153776179434368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59" y="3832431"/>
            <a:ext cx="3112465" cy="207074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93765" y="4574405"/>
            <a:ext cx="56287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zh-CN" alt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/>
                <a:ea typeface="微软雅黑"/>
                <a:cs typeface="微软雅黑"/>
              </a:rPr>
              <a:t>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63622" y="4568072"/>
            <a:ext cx="56287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zh-CN" alt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/>
                <a:ea typeface="微软雅黑"/>
                <a:cs typeface="微软雅黑"/>
              </a:rPr>
              <a:t>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39854" y="5974484"/>
            <a:ext cx="330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你吃得出来这是什么饺子吗？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412010" y="5997180"/>
            <a:ext cx="330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你看得出来他们（这）是谁吗？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45802" y="5976755"/>
            <a:ext cx="330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你听得出来这是什么歌吗？</a:t>
            </a:r>
          </a:p>
        </p:txBody>
      </p:sp>
      <p:pic>
        <p:nvPicPr>
          <p:cNvPr id="13" name="图片 12" descr="catchpic_b_b3_b3325ffd990564614a37fdda4016a42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58" y="3750955"/>
            <a:ext cx="2979978" cy="215154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989122" y="4027818"/>
            <a:ext cx="54672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zh-CN" alt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/>
                <a:ea typeface="微软雅黑"/>
                <a:cs typeface="微软雅黑"/>
              </a:rPr>
              <a:t>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91744" y="764704"/>
            <a:ext cx="4186053" cy="706755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V</a:t>
            </a:r>
            <a:r>
              <a:rPr lang="zh-CN" altLang="en-US" sz="4000" b="1" dirty="0">
                <a:solidFill>
                  <a:srgbClr val="C65044"/>
                </a:solidFill>
                <a:latin typeface="微软雅黑"/>
                <a:ea typeface="微软雅黑"/>
                <a:cs typeface="微软雅黑"/>
              </a:rPr>
              <a:t>得出（来）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11" y="60121"/>
            <a:ext cx="1667913" cy="20294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00" y="6599"/>
            <a:ext cx="1667913" cy="202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385" y="1359545"/>
            <a:ext cx="3183678" cy="598121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693821" y="912435"/>
            <a:ext cx="8695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rgbClr val="D5814F"/>
                </a:solidFill>
              </a:rPr>
              <a:t>吃起来、听得出来、听起来、画得出来 </a:t>
            </a:r>
            <a:endParaRPr kumimoji="1" lang="en-US" altLang="zh-CN" sz="3600" dirty="0">
              <a:solidFill>
                <a:srgbClr val="D5814F"/>
              </a:solidFill>
            </a:endParaRPr>
          </a:p>
          <a:p>
            <a:pPr algn="ctr"/>
            <a:r>
              <a:rPr kumimoji="1" lang="zh-CN" altLang="en-US" sz="3600" dirty="0">
                <a:solidFill>
                  <a:srgbClr val="D5814F"/>
                </a:solidFill>
              </a:rPr>
              <a:t>画出来、做起来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F47EEBF-3D86-014A-A64A-A67842B64309}"/>
              </a:ext>
            </a:extLst>
          </p:cNvPr>
          <p:cNvSpPr txBox="1"/>
          <p:nvPr/>
        </p:nvSpPr>
        <p:spPr>
          <a:xfrm>
            <a:off x="1173480" y="1991882"/>
            <a:ext cx="97547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1</a:t>
            </a:r>
            <a:r>
              <a:rPr kumimoji="1" lang="zh-CN" altLang="en-US" sz="2800" dirty="0"/>
              <a:t>、琳娜认为中国菜虽然</a:t>
            </a:r>
            <a:r>
              <a:rPr kumimoji="1" lang="zh-CN" altLang="en-US" sz="2800" u="sng" dirty="0"/>
              <a:t>              </a:t>
            </a:r>
            <a:r>
              <a:rPr kumimoji="1" lang="zh-CN" altLang="en-US" sz="2800" dirty="0"/>
              <a:t> 很好吃，但是</a:t>
            </a:r>
            <a:r>
              <a:rPr kumimoji="1" lang="zh-CN" altLang="en-US" sz="2800" u="sng" dirty="0"/>
              <a:t>           </a:t>
            </a:r>
            <a:r>
              <a:rPr kumimoji="1" lang="zh-CN" altLang="en-US" sz="2800" dirty="0"/>
              <a:t>很难。</a:t>
            </a:r>
            <a:endParaRPr kumimoji="1" lang="en-US" altLang="zh-CN" sz="2800" dirty="0"/>
          </a:p>
          <a:p>
            <a:endParaRPr kumimoji="1" lang="en-US" altLang="zh-CN" sz="2800" dirty="0"/>
          </a:p>
          <a:p>
            <a:r>
              <a:rPr kumimoji="1" lang="en-US" altLang="zh-CN" sz="2800" dirty="0"/>
              <a:t>2</a:t>
            </a:r>
            <a:r>
              <a:rPr kumimoji="1" lang="zh-CN" altLang="en-US" sz="2800" dirty="0"/>
              <a:t>、小明今天上课迟到了，所以老师批评了他，他</a:t>
            </a:r>
            <a:r>
              <a:rPr kumimoji="1" lang="zh-CN" altLang="en-US" sz="2800" u="sng" dirty="0"/>
              <a:t>                </a:t>
            </a:r>
            <a:r>
              <a:rPr kumimoji="1" lang="zh-CN" altLang="en-US" sz="2800" dirty="0"/>
              <a:t>老师很不高兴。</a:t>
            </a:r>
            <a:endParaRPr kumimoji="1" lang="en-US" altLang="zh-CN" sz="2800" dirty="0"/>
          </a:p>
          <a:p>
            <a:endParaRPr kumimoji="1" lang="en-US" altLang="zh-CN" sz="2800" dirty="0"/>
          </a:p>
          <a:p>
            <a:r>
              <a:rPr kumimoji="1" lang="en-US" altLang="zh-CN" sz="2800" dirty="0"/>
              <a:t>3</a:t>
            </a:r>
            <a:r>
              <a:rPr kumimoji="1" lang="zh-CN" altLang="en-US" sz="2800" dirty="0"/>
              <a:t>、</a:t>
            </a:r>
            <a:r>
              <a:rPr kumimoji="1" lang="en-US" altLang="zh-CN" sz="2800" dirty="0"/>
              <a:t>A:</a:t>
            </a:r>
            <a:r>
              <a:rPr kumimoji="1" lang="zh-CN" altLang="en-US" sz="2800" dirty="0"/>
              <a:t>这幅画很漂亮，你会画吗？</a:t>
            </a:r>
            <a:endParaRPr kumimoji="1" lang="en-US" altLang="zh-CN" sz="2800" dirty="0"/>
          </a:p>
          <a:p>
            <a:r>
              <a:rPr kumimoji="1" lang="en-US" altLang="zh-CN" sz="2800" dirty="0"/>
              <a:t>      B:</a:t>
            </a:r>
            <a:r>
              <a:rPr kumimoji="1" lang="zh-CN" altLang="en-US" sz="2800" dirty="0"/>
              <a:t>我画画很好，我能</a:t>
            </a:r>
            <a:r>
              <a:rPr kumimoji="1" lang="en-US" altLang="zh-CN" sz="2800" u="sng" dirty="0"/>
              <a:t>               </a:t>
            </a:r>
            <a:r>
              <a:rPr kumimoji="1" lang="zh-CN" altLang="en-US" sz="2800" dirty="0"/>
              <a:t>。</a:t>
            </a:r>
            <a:endParaRPr kumimoji="1" lang="en-US" altLang="zh-CN" sz="2800" dirty="0"/>
          </a:p>
          <a:p>
            <a:r>
              <a:rPr kumimoji="1" lang="en-US" altLang="zh-CN" sz="2800" dirty="0"/>
              <a:t>4</a:t>
            </a:r>
            <a:r>
              <a:rPr kumimoji="1" lang="zh-CN" altLang="en-US" sz="2800" dirty="0"/>
              <a:t>、</a:t>
            </a:r>
            <a:r>
              <a:rPr kumimoji="1" lang="en-US" altLang="zh-CN" sz="2800" dirty="0"/>
              <a:t>A:</a:t>
            </a:r>
            <a:r>
              <a:rPr kumimoji="1" lang="zh-CN" altLang="en-US" sz="2800" dirty="0"/>
              <a:t>你觉得这首歌怎么样？</a:t>
            </a:r>
            <a:endParaRPr kumimoji="1" lang="en-US" altLang="zh-CN" sz="2800" dirty="0"/>
          </a:p>
          <a:p>
            <a:r>
              <a:rPr kumimoji="1" lang="en-US" altLang="zh-CN" sz="2800" dirty="0"/>
              <a:t>      B:</a:t>
            </a:r>
            <a:r>
              <a:rPr kumimoji="1" lang="zh-CN" altLang="en-US" sz="2800" dirty="0"/>
              <a:t>我觉得这首歌</a:t>
            </a:r>
            <a:r>
              <a:rPr kumimoji="1" lang="zh-CN" altLang="en-US" sz="2800" u="sng" dirty="0"/>
              <a:t>                  </a:t>
            </a:r>
            <a:r>
              <a:rPr kumimoji="1" lang="zh-CN" altLang="en-US" sz="2800" dirty="0"/>
              <a:t>不错。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5A52A0C-8EC7-8643-89B6-0990964B4010}"/>
              </a:ext>
            </a:extLst>
          </p:cNvPr>
          <p:cNvSpPr txBox="1"/>
          <p:nvPr/>
        </p:nvSpPr>
        <p:spPr>
          <a:xfrm>
            <a:off x="5236934" y="2040858"/>
            <a:ext cx="142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FF0000"/>
                </a:solidFill>
              </a:rPr>
              <a:t>吃起来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C0E0865-2576-2D47-84F7-08CFB62298A2}"/>
              </a:ext>
            </a:extLst>
          </p:cNvPr>
          <p:cNvSpPr txBox="1"/>
          <p:nvPr/>
        </p:nvSpPr>
        <p:spPr>
          <a:xfrm>
            <a:off x="8639107" y="2087029"/>
            <a:ext cx="110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FF0000"/>
                </a:solidFill>
              </a:rPr>
              <a:t>做起来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822A67E-6E7F-684D-8DC9-C0E7CA025137}"/>
              </a:ext>
            </a:extLst>
          </p:cNvPr>
          <p:cNvSpPr txBox="1"/>
          <p:nvPr/>
        </p:nvSpPr>
        <p:spPr>
          <a:xfrm>
            <a:off x="9021337" y="2847263"/>
            <a:ext cx="1368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FF0000"/>
                </a:solidFill>
              </a:rPr>
              <a:t>听得出来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F0D17F-7861-B949-B1A5-00F2074B743E}"/>
              </a:ext>
            </a:extLst>
          </p:cNvPr>
          <p:cNvSpPr txBox="1"/>
          <p:nvPr/>
        </p:nvSpPr>
        <p:spPr>
          <a:xfrm>
            <a:off x="5142827" y="4596726"/>
            <a:ext cx="125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FF0000"/>
                </a:solidFill>
              </a:rPr>
              <a:t>画得出来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8AD1DB4-E39E-C24A-A43F-4235FA9BEDE4}"/>
              </a:ext>
            </a:extLst>
          </p:cNvPr>
          <p:cNvSpPr txBox="1"/>
          <p:nvPr/>
        </p:nvSpPr>
        <p:spPr>
          <a:xfrm>
            <a:off x="4724400" y="5516880"/>
            <a:ext cx="111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FF0000"/>
                </a:solidFill>
              </a:rPr>
              <a:t>听起来</a:t>
            </a:r>
          </a:p>
        </p:txBody>
      </p:sp>
    </p:spTree>
    <p:extLst>
      <p:ext uri="{BB962C8B-B14F-4D97-AF65-F5344CB8AC3E}">
        <p14:creationId xmlns:p14="http://schemas.microsoft.com/office/powerpoint/2010/main" val="376515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6" grpId="0"/>
      <p:bldP spid="10" grpId="0"/>
      <p:bldP spid="11" grpId="0"/>
      <p:bldP spid="19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56625" y="1014797"/>
            <a:ext cx="4186053" cy="706755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课堂用语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1170940" y="4004945"/>
            <a:ext cx="16814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你好</a:t>
            </a: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1171192" y="2023679"/>
            <a:ext cx="76049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2800" dirty="0">
                <a:latin typeface="华文新魏" panose="02010800040101010101" pitchFamily="2" charset="-122"/>
                <a:ea typeface="华文新魏" panose="02010800040101010101" pitchFamily="2" charset="-122"/>
                <a:cs typeface="Open Sans Light" panose="020B0306030504020204" pitchFamily="34" charset="0"/>
              </a:rPr>
              <a:t>1</a:t>
            </a: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3702324" y="2023679"/>
            <a:ext cx="76049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2800">
                <a:latin typeface="华文新魏" panose="02010800040101010101" pitchFamily="2" charset="-122"/>
                <a:ea typeface="华文新魏" panose="02010800040101010101" pitchFamily="2" charset="-122"/>
                <a:cs typeface="Open Sans Light" panose="020B0306030504020204" pitchFamily="34" charset="0"/>
              </a:rPr>
              <a:t>2</a:t>
            </a:r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6271628" y="2023679"/>
            <a:ext cx="76049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2800">
                <a:latin typeface="华文新魏" panose="02010800040101010101" pitchFamily="2" charset="-122"/>
                <a:ea typeface="华文新魏" panose="02010800040101010101" pitchFamily="2" charset="-122"/>
                <a:cs typeface="Open Sans Light" panose="020B0306030504020204" pitchFamily="34" charset="0"/>
              </a:rPr>
              <a:t>3</a:t>
            </a:r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8840930" y="2023679"/>
            <a:ext cx="76049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2800">
                <a:latin typeface="华文新魏" panose="02010800040101010101" pitchFamily="2" charset="-122"/>
                <a:ea typeface="华文新魏" panose="02010800040101010101" pitchFamily="2" charset="-122"/>
                <a:cs typeface="Open Sans Light" panose="020B0306030504020204" pitchFamily="34" charset="0"/>
              </a:rPr>
              <a:t>4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92" y="354012"/>
            <a:ext cx="1667913" cy="20294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81" y="300490"/>
            <a:ext cx="1667913" cy="2029455"/>
          </a:xfrm>
          <a:prstGeom prst="rect">
            <a:avLst/>
          </a:prstGeom>
        </p:spPr>
      </p:pic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3702050" y="4004945"/>
            <a:ext cx="16814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你们好</a:t>
            </a:r>
          </a:p>
        </p:txBody>
      </p:sp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6271895" y="4004945"/>
            <a:ext cx="19583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跟我读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8841105" y="4004945"/>
            <a:ext cx="199771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读一读</a:t>
            </a:r>
          </a:p>
        </p:txBody>
      </p:sp>
    </p:spTree>
    <p:extLst>
      <p:ext uri="{BB962C8B-B14F-4D97-AF65-F5344CB8AC3E}">
        <p14:creationId xmlns:p14="http://schemas.microsoft.com/office/powerpoint/2010/main" val="3314719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56625" y="1014797"/>
            <a:ext cx="4186053" cy="706755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6504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热闹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1004766" y="5031065"/>
            <a:ext cx="44682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春节时，中国的大街上很</a:t>
            </a:r>
            <a:r>
              <a:rPr lang="zh-CN" altLang="en-US" sz="3200" b="1" u="sng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热闹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92" y="354012"/>
            <a:ext cx="1667913" cy="20294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81" y="300490"/>
            <a:ext cx="1667913" cy="2029455"/>
          </a:xfrm>
          <a:prstGeom prst="rect">
            <a:avLst/>
          </a:prstGeom>
        </p:spPr>
      </p:pic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6876075" y="4991386"/>
            <a:ext cx="40146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A:</a:t>
            </a:r>
          </a:p>
          <a:p>
            <a:pPr eaLnBrk="1" hangingPunct="1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B: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10" name="图片 9" descr="图片包含 户外, 大型, 建筑物&#10;&#10;&#10;&#10;自动生成的说明">
            <a:extLst>
              <a:ext uri="{FF2B5EF4-FFF2-40B4-BE49-F238E27FC236}">
                <a16:creationId xmlns:a16="http://schemas.microsoft.com/office/drawing/2014/main" id="{CF89E1D4-74AE-B746-97A4-B4BEFD0D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35" y="2246406"/>
            <a:ext cx="4186053" cy="2717262"/>
          </a:xfrm>
          <a:prstGeom prst="rect">
            <a:avLst/>
          </a:prstGeom>
        </p:spPr>
      </p:pic>
      <p:pic>
        <p:nvPicPr>
          <p:cNvPr id="14" name="图片 13" descr="图片包含 建筑物, 户外, 大型, 人员&#10;&#10;&#10;&#10;自动生成的说明">
            <a:extLst>
              <a:ext uri="{FF2B5EF4-FFF2-40B4-BE49-F238E27FC236}">
                <a16:creationId xmlns:a16="http://schemas.microsoft.com/office/drawing/2014/main" id="{A48B7C69-4788-5F4A-BA47-9151C5AF7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75" y="2246406"/>
            <a:ext cx="4014686" cy="25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56625" y="1014797"/>
            <a:ext cx="4186053" cy="706755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6504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气氛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861881" y="4659858"/>
            <a:ext cx="44682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A: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我不喜欢下雨天。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  <a:p>
            <a:pPr eaLnBrk="1" hangingPunct="1"/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B: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为什么？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  <a:p>
            <a:pPr eaLnBrk="1" hangingPunct="1"/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A: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因为下雨天</a:t>
            </a:r>
            <a:r>
              <a:rPr lang="zh-CN" altLang="en-US" sz="3200" b="1" u="sng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气氛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不好。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92" y="354012"/>
            <a:ext cx="1667913" cy="20294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81" y="300490"/>
            <a:ext cx="1667913" cy="20294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6F6C494-2527-0D4D-AE8C-85759248E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54" y="1775324"/>
            <a:ext cx="3048000" cy="262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300038" y="703384"/>
            <a:ext cx="11010387" cy="61546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56625" y="1014797"/>
            <a:ext cx="4186053" cy="706755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6504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气氛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881575" y="4973091"/>
            <a:ext cx="52119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A: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我最喜欢的节日是春节。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  <a:p>
            <a:pPr eaLnBrk="1" hangingPunct="1"/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B: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为什么？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  <a:p>
            <a:pPr eaLnBrk="1" hangingPunct="1"/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A: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因为春节的</a:t>
            </a:r>
            <a:r>
              <a:rPr lang="zh-CN" altLang="en-US" sz="3200" b="1" u="sng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气氛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很热闹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92" y="354012"/>
            <a:ext cx="1667913" cy="20294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81" y="300490"/>
            <a:ext cx="1667913" cy="2029455"/>
          </a:xfrm>
          <a:prstGeom prst="rect">
            <a:avLst/>
          </a:prstGeom>
        </p:spPr>
      </p:pic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6876075" y="4991386"/>
            <a:ext cx="40146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A:</a:t>
            </a:r>
          </a:p>
          <a:p>
            <a:pPr eaLnBrk="1" hangingPunct="1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B: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10" name="图片 9" descr="图片包含 户外, 大型, 建筑物&#10;&#10;&#10;&#10;自动生成的说明">
            <a:extLst>
              <a:ext uri="{FF2B5EF4-FFF2-40B4-BE49-F238E27FC236}">
                <a16:creationId xmlns:a16="http://schemas.microsoft.com/office/drawing/2014/main" id="{CF89E1D4-74AE-B746-97A4-B4BEFD0D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73" y="2272065"/>
            <a:ext cx="4186053" cy="2554545"/>
          </a:xfrm>
          <a:prstGeom prst="rect">
            <a:avLst/>
          </a:prstGeom>
        </p:spPr>
      </p:pic>
      <p:pic>
        <p:nvPicPr>
          <p:cNvPr id="14" name="图片 13" descr="图片包含 建筑物, 户外, 大型, 人员&#10;&#10;&#10;&#10;自动生成的说明">
            <a:extLst>
              <a:ext uri="{FF2B5EF4-FFF2-40B4-BE49-F238E27FC236}">
                <a16:creationId xmlns:a16="http://schemas.microsoft.com/office/drawing/2014/main" id="{A48B7C69-4788-5F4A-BA47-9151C5AF7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75" y="2246406"/>
            <a:ext cx="4014686" cy="25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4"/>
            <a:ext cx="10508567" cy="61546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56625" y="1014797"/>
            <a:ext cx="4186053" cy="706755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6504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传统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92" y="354012"/>
            <a:ext cx="1667913" cy="20294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81" y="300490"/>
            <a:ext cx="1667913" cy="2029455"/>
          </a:xfrm>
          <a:prstGeom prst="rect">
            <a:avLst/>
          </a:prstGeom>
        </p:spPr>
      </p:pic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2951281" y="5202152"/>
            <a:ext cx="79394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A: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中国的</a:t>
            </a:r>
            <a:r>
              <a:rPr lang="zh-CN" altLang="en-US" sz="3200" b="1" u="sng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传统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节日很多。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  <a:p>
            <a:pPr eaLnBrk="1" hangingPunct="1"/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B: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比如？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  <a:p>
            <a:pPr eaLnBrk="1" hangingPunct="1"/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A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：有春节、元宵节等等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。</a:t>
            </a:r>
          </a:p>
        </p:txBody>
      </p:sp>
      <p:pic>
        <p:nvPicPr>
          <p:cNvPr id="11" name="图片 10" descr="图片包含 大象, 树, 装饰, 照片&#10;&#10;&#10;&#10;自动生成的说明">
            <a:extLst>
              <a:ext uri="{FF2B5EF4-FFF2-40B4-BE49-F238E27FC236}">
                <a16:creationId xmlns:a16="http://schemas.microsoft.com/office/drawing/2014/main" id="{CC179B3F-058E-ED47-9A56-D63F4AB76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97" y="2119946"/>
            <a:ext cx="4646111" cy="29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56625" y="1014797"/>
            <a:ext cx="4186053" cy="706755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6504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传统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1064206" y="5532026"/>
            <a:ext cx="4468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中国的</a:t>
            </a:r>
            <a:r>
              <a:rPr lang="zh-CN" altLang="en-US" sz="3200" b="1" u="sng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传统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礼服很漂亮。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92" y="354012"/>
            <a:ext cx="1667913" cy="20294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81" y="300490"/>
            <a:ext cx="1667913" cy="2029455"/>
          </a:xfrm>
          <a:prstGeom prst="rect">
            <a:avLst/>
          </a:prstGeom>
        </p:spPr>
      </p:pic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5880224" y="5532026"/>
            <a:ext cx="5082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中国的春节有很多</a:t>
            </a:r>
            <a:r>
              <a:rPr lang="zh-CN" altLang="en-US" sz="3200" b="1" u="sng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传统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Open Sans Light" panose="020B0306030504020204" pitchFamily="34" charset="0"/>
              </a:rPr>
              <a:t>习俗。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7" name="图片 6" descr="图片包含 室内, 服装, 墙壁, 人员&#10;&#10;&#10;&#10;自动生成的说明">
            <a:extLst>
              <a:ext uri="{FF2B5EF4-FFF2-40B4-BE49-F238E27FC236}">
                <a16:creationId xmlns:a16="http://schemas.microsoft.com/office/drawing/2014/main" id="{43558669-3916-CA46-A7E6-49400F7B0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6" y="2257775"/>
            <a:ext cx="4251720" cy="2829344"/>
          </a:xfrm>
          <a:prstGeom prst="rect">
            <a:avLst/>
          </a:prstGeom>
        </p:spPr>
      </p:pic>
      <p:pic>
        <p:nvPicPr>
          <p:cNvPr id="10" name="图片 9" descr="图片包含 人员, 室内, 餐桌, 墙壁&#10;&#10;&#10;&#10;自动生成的说明">
            <a:extLst>
              <a:ext uri="{FF2B5EF4-FFF2-40B4-BE49-F238E27FC236}">
                <a16:creationId xmlns:a16="http://schemas.microsoft.com/office/drawing/2014/main" id="{1678C24C-FE3D-8441-AD33-A3F3A9B5F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43" y="2251771"/>
            <a:ext cx="4463121" cy="27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2959823" y="1850589"/>
            <a:ext cx="3606551" cy="4230006"/>
          </a:xfrm>
          <a:prstGeom prst="line">
            <a:avLst/>
          </a:prstGeom>
          <a:ln w="28575">
            <a:solidFill>
              <a:srgbClr val="94C0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872233" y="3190190"/>
            <a:ext cx="5068571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65044"/>
                </a:solidFill>
                <a:latin typeface="汉仪柏京体简" panose="00020600040101010101" pitchFamily="18" charset="-122"/>
                <a:ea typeface="汉仪柏京体简" panose="00020600040101010101" pitchFamily="18" charset="-122"/>
              </a:rPr>
              <a:t>角色扮演 </a:t>
            </a:r>
            <a:r>
              <a:rPr lang="en-US" altLang="zh-CN" sz="4000" b="1" dirty="0">
                <a:solidFill>
                  <a:srgbClr val="C65044"/>
                </a:solidFill>
                <a:latin typeface="汉仪柏京体简" panose="00020600040101010101" pitchFamily="18" charset="-122"/>
                <a:ea typeface="汉仪柏京体简" panose="00020600040101010101" pitchFamily="18" charset="-122"/>
              </a:rPr>
              <a:t>Role</a:t>
            </a:r>
            <a:r>
              <a:rPr lang="zh-CN" altLang="en-US" sz="4000" b="1" dirty="0">
                <a:solidFill>
                  <a:srgbClr val="C65044"/>
                </a:solidFill>
                <a:latin typeface="汉仪柏京体简" panose="00020600040101010101" pitchFamily="18" charset="-122"/>
                <a:ea typeface="汉仪柏京体简" panose="00020600040101010101" pitchFamily="18" charset="-122"/>
              </a:rPr>
              <a:t> </a:t>
            </a:r>
            <a:r>
              <a:rPr lang="en-US" altLang="zh-CN" sz="4000" b="1" dirty="0">
                <a:solidFill>
                  <a:srgbClr val="C65044"/>
                </a:solidFill>
                <a:latin typeface="汉仪柏京体简" panose="00020600040101010101" pitchFamily="18" charset="-122"/>
                <a:ea typeface="汉仪柏京体简" panose="00020600040101010101" pitchFamily="18" charset="-122"/>
              </a:rPr>
              <a:t>Play</a:t>
            </a:r>
            <a:endParaRPr lang="zh-CN" altLang="en-US" sz="4000" b="1" dirty="0">
              <a:solidFill>
                <a:srgbClr val="C65044"/>
              </a:solidFill>
              <a:latin typeface="汉仪柏京体简" panose="00020600040101010101" pitchFamily="18" charset="-122"/>
              <a:ea typeface="汉仪柏京体简" panose="00020600040101010101" pitchFamily="18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786391" y="4025318"/>
            <a:ext cx="5241899" cy="1845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latin typeface="+mn-ea"/>
              </a:rPr>
              <a:t>新年愿望</a:t>
            </a:r>
            <a:endParaRPr lang="en-US" altLang="zh-CN" sz="40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latin typeface="+mn-ea"/>
              </a:rPr>
              <a:t>new year wish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6" y="1500305"/>
            <a:ext cx="2933470" cy="35864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20" y="-128220"/>
            <a:ext cx="3423235" cy="42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6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793919" y="673922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768" y="1326494"/>
            <a:ext cx="3183678" cy="5981212"/>
          </a:xfrm>
          <a:prstGeom prst="rect">
            <a:avLst/>
          </a:prstGeom>
        </p:spPr>
      </p:pic>
      <p:sp>
        <p:nvSpPr>
          <p:cNvPr id="3" name="云形标注 2"/>
          <p:cNvSpPr/>
          <p:nvPr/>
        </p:nvSpPr>
        <p:spPr>
          <a:xfrm flipH="1">
            <a:off x="5857874" y="785812"/>
            <a:ext cx="4906893" cy="220271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651120" y="1377916"/>
            <a:ext cx="3858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新的一年，祝你身体健康。</a:t>
            </a:r>
          </a:p>
        </p:txBody>
      </p:sp>
      <p:sp>
        <p:nvSpPr>
          <p:cNvPr id="21" name="云形标注 20"/>
          <p:cNvSpPr/>
          <p:nvPr/>
        </p:nvSpPr>
        <p:spPr>
          <a:xfrm>
            <a:off x="982426" y="674139"/>
            <a:ext cx="5422931" cy="287000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我的新年愿望是希望自己身体健康。</a:t>
            </a:r>
          </a:p>
        </p:txBody>
      </p:sp>
      <p:pic>
        <p:nvPicPr>
          <p:cNvPr id="8" name="图片 7" descr="图片包含 矢量图形&#10;&#10;&#10;&#10;自动生成的说明">
            <a:extLst>
              <a:ext uri="{FF2B5EF4-FFF2-40B4-BE49-F238E27FC236}">
                <a16:creationId xmlns:a16="http://schemas.microsoft.com/office/drawing/2014/main" id="{B6A106B7-9916-474C-88EC-D141D50AB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1" y="2988527"/>
            <a:ext cx="1650361" cy="33664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FE78C48-ED29-124C-ABC4-D66C8D43E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16" y="2988527"/>
            <a:ext cx="2517033" cy="33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690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21" y="4548980"/>
            <a:ext cx="2050423" cy="2506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28" y="4246761"/>
            <a:ext cx="2111046" cy="30025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00" y="4159612"/>
            <a:ext cx="2392757" cy="29704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08" y="4366005"/>
            <a:ext cx="2467641" cy="30025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10" y="4349286"/>
            <a:ext cx="1440647" cy="27065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17" y="4391341"/>
            <a:ext cx="1886391" cy="26174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68" y="4565699"/>
            <a:ext cx="2050423" cy="250686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55" y="4382724"/>
            <a:ext cx="2467641" cy="300253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57" y="4366005"/>
            <a:ext cx="1440647" cy="270656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30" y="4408060"/>
            <a:ext cx="1886391" cy="261741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327691" y="2409674"/>
            <a:ext cx="726638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C65044"/>
                </a:solidFill>
                <a:latin typeface="Segoe Print" panose="02000600000000000000" charset="0"/>
                <a:ea typeface="汉仪柏京体简" panose="00020600040101010101" pitchFamily="18" charset="-122"/>
                <a:cs typeface="Segoe Print" panose="02000600000000000000" charset="0"/>
              </a:rPr>
              <a:t>Thank You!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38" y="4599735"/>
            <a:ext cx="1286895" cy="24177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53" y="4661136"/>
            <a:ext cx="1685067" cy="233807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58591" y="2379714"/>
            <a:ext cx="7266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C650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生词</a:t>
            </a:r>
            <a:r>
              <a:rPr lang="en-US" altLang="zh-CN" sz="6600" dirty="0">
                <a:solidFill>
                  <a:srgbClr val="C650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6600" dirty="0">
                <a:solidFill>
                  <a:srgbClr val="94C0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</a:t>
            </a:r>
            <a:endParaRPr lang="en-US" altLang="zh-CN" sz="6600" dirty="0">
              <a:solidFill>
                <a:srgbClr val="94C0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72515" y="3591416"/>
            <a:ext cx="380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C65044"/>
                </a:solidFill>
              </a:rPr>
              <a:t>VOCABULARY</a:t>
            </a:r>
            <a:endParaRPr kumimoji="1" lang="zh-CN" altLang="en-US" dirty="0">
              <a:solidFill>
                <a:srgbClr val="C65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7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049" y="1326494"/>
            <a:ext cx="3183678" cy="5981212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6905851" y="143465"/>
            <a:ext cx="5206432" cy="174295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 </a:t>
            </a:r>
            <a:r>
              <a:rPr kumimoji="1" lang="zh-CN" altLang="en-US" sz="4000" b="1" dirty="0"/>
              <a:t>读一读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B706F1-4BB8-8841-810D-EDBC87B17860}"/>
              </a:ext>
            </a:extLst>
          </p:cNvPr>
          <p:cNvSpPr txBox="1"/>
          <p:nvPr/>
        </p:nvSpPr>
        <p:spPr>
          <a:xfrm>
            <a:off x="4036741" y="2932771"/>
            <a:ext cx="335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200" dirty="0"/>
              <a:t>感恩节</a:t>
            </a:r>
          </a:p>
        </p:txBody>
      </p:sp>
    </p:spTree>
    <p:extLst>
      <p:ext uri="{BB962C8B-B14F-4D97-AF65-F5344CB8AC3E}">
        <p14:creationId xmlns:p14="http://schemas.microsoft.com/office/powerpoint/2010/main" val="326306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049" y="1326494"/>
            <a:ext cx="3183678" cy="5981212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6905851" y="143465"/>
            <a:ext cx="5206432" cy="174295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 </a:t>
            </a:r>
            <a:r>
              <a:rPr kumimoji="1" lang="zh-CN" altLang="en-US" sz="4000" b="1" dirty="0"/>
              <a:t>读一读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B706F1-4BB8-8841-810D-EDBC87B17860}"/>
              </a:ext>
            </a:extLst>
          </p:cNvPr>
          <p:cNvSpPr txBox="1"/>
          <p:nvPr/>
        </p:nvSpPr>
        <p:spPr>
          <a:xfrm>
            <a:off x="4036741" y="2932771"/>
            <a:ext cx="335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200" dirty="0"/>
              <a:t>成功</a:t>
            </a:r>
          </a:p>
        </p:txBody>
      </p:sp>
    </p:spTree>
    <p:extLst>
      <p:ext uri="{BB962C8B-B14F-4D97-AF65-F5344CB8AC3E}">
        <p14:creationId xmlns:p14="http://schemas.microsoft.com/office/powerpoint/2010/main" val="218528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049" y="1326494"/>
            <a:ext cx="3183678" cy="5981212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6905851" y="143465"/>
            <a:ext cx="5206432" cy="174295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 </a:t>
            </a:r>
            <a:r>
              <a:rPr kumimoji="1" lang="zh-CN" altLang="en-US" sz="4000" b="1" dirty="0"/>
              <a:t>读一读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B706F1-4BB8-8841-810D-EDBC87B17860}"/>
              </a:ext>
            </a:extLst>
          </p:cNvPr>
          <p:cNvSpPr txBox="1"/>
          <p:nvPr/>
        </p:nvSpPr>
        <p:spPr>
          <a:xfrm>
            <a:off x="4036741" y="2932771"/>
            <a:ext cx="335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200" dirty="0"/>
              <a:t>剩下</a:t>
            </a:r>
          </a:p>
        </p:txBody>
      </p:sp>
    </p:spTree>
    <p:extLst>
      <p:ext uri="{BB962C8B-B14F-4D97-AF65-F5344CB8AC3E}">
        <p14:creationId xmlns:p14="http://schemas.microsoft.com/office/powerpoint/2010/main" val="7936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61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801858" y="703385"/>
            <a:ext cx="10508567" cy="5681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049" y="1326494"/>
            <a:ext cx="3183678" cy="5981212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6905851" y="143465"/>
            <a:ext cx="5206432" cy="174295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 </a:t>
            </a:r>
            <a:r>
              <a:rPr kumimoji="1" lang="zh-CN" altLang="en-US" sz="4000" b="1" dirty="0"/>
              <a:t>读一读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B706F1-4BB8-8841-810D-EDBC87B17860}"/>
              </a:ext>
            </a:extLst>
          </p:cNvPr>
          <p:cNvSpPr txBox="1"/>
          <p:nvPr/>
        </p:nvSpPr>
        <p:spPr>
          <a:xfrm>
            <a:off x="4036741" y="2932771"/>
            <a:ext cx="335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200" dirty="0"/>
              <a:t>鞭炮</a:t>
            </a:r>
          </a:p>
        </p:txBody>
      </p:sp>
    </p:spTree>
    <p:extLst>
      <p:ext uri="{BB962C8B-B14F-4D97-AF65-F5344CB8AC3E}">
        <p14:creationId xmlns:p14="http://schemas.microsoft.com/office/powerpoint/2010/main" val="9599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1038</Words>
  <Application>Microsoft Macintosh PowerPoint</Application>
  <PresentationFormat>宽屏</PresentationFormat>
  <Paragraphs>189</Paragraphs>
  <Slides>47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0" baseType="lpstr">
      <vt:lpstr>等线</vt:lpstr>
      <vt:lpstr>等线 Light</vt:lpstr>
      <vt:lpstr>汉仪柏京体简</vt:lpstr>
      <vt:lpstr>华文新魏</vt:lpstr>
      <vt:lpstr>楷体</vt:lpstr>
      <vt:lpstr>宋体</vt:lpstr>
      <vt:lpstr>微软雅黑</vt:lpstr>
      <vt:lpstr>Songti SC</vt:lpstr>
      <vt:lpstr>Arial</vt:lpstr>
      <vt:lpstr>Calibri</vt:lpstr>
      <vt:lpstr>Segoe Print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大侠素材铺</dc:title>
  <dc:creator>https://dxpu.taobao.com/</dc:creator>
  <dc:description>大侠素材铺  淘宝店：https://dxpu.taobao.com/</dc:description>
  <cp:lastModifiedBy>SHAN, shanxue [Student]</cp:lastModifiedBy>
  <cp:revision>197</cp:revision>
  <dcterms:created xsi:type="dcterms:W3CDTF">2017-06-30T04:20:00Z</dcterms:created>
  <dcterms:modified xsi:type="dcterms:W3CDTF">2019-02-28T20:51:04Z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2052-11.1.0.8415</vt:lpwstr>
  </property>
</Properties>
</file>