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329" r:id="rId2"/>
    <p:sldId id="293" r:id="rId3"/>
    <p:sldId id="330" r:id="rId4"/>
    <p:sldId id="355" r:id="rId5"/>
    <p:sldId id="434" r:id="rId6"/>
    <p:sldId id="435" r:id="rId7"/>
    <p:sldId id="379" r:id="rId8"/>
    <p:sldId id="436" r:id="rId9"/>
    <p:sldId id="258" r:id="rId10"/>
    <p:sldId id="259" r:id="rId11"/>
    <p:sldId id="415" r:id="rId12"/>
    <p:sldId id="416" r:id="rId13"/>
    <p:sldId id="417" r:id="rId14"/>
    <p:sldId id="418" r:id="rId15"/>
    <p:sldId id="420" r:id="rId16"/>
    <p:sldId id="419" r:id="rId17"/>
    <p:sldId id="421" r:id="rId18"/>
    <p:sldId id="422" r:id="rId19"/>
    <p:sldId id="423" r:id="rId20"/>
    <p:sldId id="424" r:id="rId21"/>
    <p:sldId id="427" r:id="rId22"/>
    <p:sldId id="426" r:id="rId23"/>
    <p:sldId id="428" r:id="rId24"/>
    <p:sldId id="429" r:id="rId25"/>
    <p:sldId id="410" r:id="rId26"/>
    <p:sldId id="411" r:id="rId27"/>
    <p:sldId id="407" r:id="rId28"/>
    <p:sldId id="381" r:id="rId29"/>
    <p:sldId id="430" r:id="rId30"/>
    <p:sldId id="431" r:id="rId31"/>
    <p:sldId id="432" r:id="rId32"/>
    <p:sldId id="442" r:id="rId33"/>
    <p:sldId id="437" r:id="rId34"/>
    <p:sldId id="438" r:id="rId35"/>
    <p:sldId id="439" r:id="rId36"/>
    <p:sldId id="272" r:id="rId37"/>
    <p:sldId id="448" r:id="rId38"/>
    <p:sldId id="264" r:id="rId39"/>
    <p:sldId id="440" r:id="rId40"/>
    <p:sldId id="447" r:id="rId41"/>
    <p:sldId id="445" r:id="rId42"/>
    <p:sldId id="443" r:id="rId43"/>
    <p:sldId id="446" r:id="rId44"/>
    <p:sldId id="444" r:id="rId45"/>
    <p:sldId id="450" r:id="rId46"/>
    <p:sldId id="406" r:id="rId47"/>
    <p:sldId id="455" r:id="rId48"/>
    <p:sldId id="306" r:id="rId49"/>
    <p:sldId id="408" r:id="rId50"/>
    <p:sldId id="451" r:id="rId51"/>
    <p:sldId id="453" r:id="rId52"/>
    <p:sldId id="452" r:id="rId53"/>
    <p:sldId id="271" r:id="rId54"/>
    <p:sldId id="454" r:id="rId55"/>
    <p:sldId id="412" r:id="rId56"/>
  </p:sldIdLst>
  <p:sldSz cx="12192000" cy="6858000"/>
  <p:notesSz cx="6858000" cy="9144000"/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6">
          <p15:clr>
            <a:srgbClr val="A4A3A4"/>
          </p15:clr>
        </p15:guide>
        <p15:guide id="2" pos="38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F"/>
    <a:srgbClr val="EEECED"/>
    <a:srgbClr val="3F3F3F"/>
    <a:srgbClr val="3B3A3A"/>
    <a:srgbClr val="4E4D4D"/>
    <a:srgbClr val="E8E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766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086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A628-5979-4657-85CB-1651BBF7C987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88B5-F242-46A8-BC70-F730184234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38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857501" y="1288473"/>
            <a:ext cx="6476999" cy="2937163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50000"/>
              </a:lnSpc>
              <a:defRPr sz="4800" b="1" i="0">
                <a:ln w="19050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953722" y="4627052"/>
            <a:ext cx="6284557" cy="734830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838200" y="646085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3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460854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1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46085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8" y="1574542"/>
            <a:ext cx="9587345" cy="2389874"/>
          </a:xfrm>
          <a:noFill/>
          <a:ln w="57150">
            <a:noFill/>
          </a:ln>
          <a:effectLst/>
        </p:spPr>
        <p:txBody>
          <a:bodyPr anchor="ctr"/>
          <a:lstStyle>
            <a:lvl1pPr algn="ctr">
              <a:lnSpc>
                <a:spcPct val="150000"/>
              </a:lnSpc>
              <a:defRPr sz="4800">
                <a:ln w="3175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27044" y="4419598"/>
            <a:ext cx="9537913" cy="687863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 b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17" y="603832"/>
            <a:ext cx="9267825" cy="8484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585054"/>
            <a:ext cx="10680700" cy="4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73B25E68-99F1-4046-B09B-134B52642AC8}" type="datetimeFigureOut">
              <a:rPr lang="zh-CN" altLang="en-US" smtClean="0"/>
              <a:t>2019/4/9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939728" y="409864"/>
            <a:ext cx="10312544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ln w="3175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jpeg"/><Relationship Id="rId4" Type="http://schemas.openxmlformats.org/officeDocument/2006/relationships/image" Target="../media/image8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7.png"/><Relationship Id="rId7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11" Type="http://schemas.openxmlformats.org/officeDocument/2006/relationships/image" Target="../media/image102.png"/><Relationship Id="rId5" Type="http://schemas.openxmlformats.org/officeDocument/2006/relationships/image" Target="../media/image70.png"/><Relationship Id="rId10" Type="http://schemas.openxmlformats.org/officeDocument/2006/relationships/image" Target="../media/image101.png"/><Relationship Id="rId4" Type="http://schemas.openxmlformats.org/officeDocument/2006/relationships/image" Target="../media/image74.png"/><Relationship Id="rId9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5"/>
          <p:cNvSpPr>
            <a:spLocks noGrp="1"/>
          </p:cNvSpPr>
          <p:nvPr>
            <p:ph type="ctrTitle"/>
          </p:nvPr>
        </p:nvSpPr>
        <p:spPr>
          <a:xfrm>
            <a:off x="2434590" y="2510155"/>
            <a:ext cx="7322820" cy="1838325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tán tiānqì</a:t>
            </a:r>
            <a:r>
              <a:rPr lang="zh-CN" altLang="en-US" sz="4400" dirty="0">
                <a:latin typeface="+mj-ea"/>
              </a:rPr>
              <a:t/>
            </a:r>
            <a:br>
              <a:rPr lang="zh-CN" altLang="en-US" sz="4400" dirty="0">
                <a:latin typeface="+mj-ea"/>
              </a:rPr>
            </a:br>
            <a:r>
              <a:rPr lang="zh-CN" altLang="en-US" sz="4400" dirty="0">
                <a:latin typeface="+mj-ea"/>
              </a:rPr>
              <a:t>谈 天气</a:t>
            </a:r>
            <a:br>
              <a:rPr lang="zh-CN" altLang="en-US" sz="4400" dirty="0">
                <a:latin typeface="+mj-ea"/>
              </a:rPr>
            </a:b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Talking about the weather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34590" y="987425"/>
            <a:ext cx="526288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915169"/>
                </a:solidFill>
                <a:latin typeface="微软雅黑" panose="020B0503020204020204" charset="-122"/>
                <a:ea typeface="微软雅黑" panose="020B0503020204020204" charset="-122"/>
              </a:rPr>
              <a:t> Dì-shíyī  kè</a:t>
            </a:r>
            <a:endParaRPr lang="zh-CN" altLang="en-US" sz="2000" b="1">
              <a:solidFill>
                <a:srgbClr val="91516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915169"/>
                </a:solidFill>
                <a:latin typeface="微软雅黑" panose="020B0503020204020204" charset="-122"/>
                <a:ea typeface="微软雅黑" panose="020B0503020204020204" charset="-122"/>
              </a:rPr>
              <a:t>第十一课  </a:t>
            </a:r>
            <a:r>
              <a:rPr lang="en-US" altLang="zh-CN" sz="3200" b="1">
                <a:solidFill>
                  <a:srgbClr val="915169"/>
                </a:solidFill>
                <a:latin typeface="微软雅黑" panose="020B0503020204020204" charset="-122"/>
                <a:ea typeface="微软雅黑" panose="020B0503020204020204" charset="-122"/>
              </a:rPr>
              <a:t>Lesson 11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818C731-15EA-4F66-AE7D-8D577EDFF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25" y="1183690"/>
            <a:ext cx="3800475" cy="7905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8573B1E-993A-4C3D-B2F8-85F839C75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00" y="1997351"/>
            <a:ext cx="3771900" cy="6667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0613C2B-6851-420E-9B98-046F2FB4E8B2}"/>
              </a:ext>
            </a:extLst>
          </p:cNvPr>
          <p:cNvSpPr txBox="1"/>
          <p:nvPr/>
        </p:nvSpPr>
        <p:spPr>
          <a:xfrm>
            <a:off x="1190454" y="2869974"/>
            <a:ext cx="443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布拉格</a:t>
            </a:r>
            <a:r>
              <a:rPr lang="zh-CN" altLang="en-US" dirty="0">
                <a:solidFill>
                  <a:srgbClr val="FF0000"/>
                </a:solidFill>
              </a:rPr>
              <a:t>比</a:t>
            </a:r>
            <a:r>
              <a:rPr lang="zh-CN" altLang="en-US" dirty="0"/>
              <a:t>北京冷。</a:t>
            </a:r>
            <a:endParaRPr lang="en-US" altLang="zh-CN" dirty="0"/>
          </a:p>
          <a:p>
            <a:r>
              <a:rPr lang="zh-CN" altLang="en-US" dirty="0"/>
              <a:t>布拉格</a:t>
            </a:r>
            <a:r>
              <a:rPr lang="zh-CN" altLang="en-US" dirty="0">
                <a:solidFill>
                  <a:srgbClr val="FF0000"/>
                </a:solidFill>
              </a:rPr>
              <a:t>比</a:t>
            </a:r>
            <a:r>
              <a:rPr lang="zh-CN" altLang="en-US" dirty="0"/>
              <a:t>北京冷一点。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954B94-3C99-4836-B2CC-E2FAC2B84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241" y="842908"/>
            <a:ext cx="4285376" cy="187878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0309041-47B4-47C4-9B6C-515004669534}"/>
              </a:ext>
            </a:extLst>
          </p:cNvPr>
          <p:cNvSpPr txBox="1"/>
          <p:nvPr/>
        </p:nvSpPr>
        <p:spPr>
          <a:xfrm>
            <a:off x="6493405" y="2782669"/>
            <a:ext cx="417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小红</a:t>
            </a:r>
            <a:r>
              <a:rPr lang="zh-CN" altLang="en-US" dirty="0">
                <a:solidFill>
                  <a:srgbClr val="FF0000"/>
                </a:solidFill>
              </a:rPr>
              <a:t>比</a:t>
            </a:r>
            <a:r>
              <a:rPr lang="zh-CN" altLang="en-US" dirty="0"/>
              <a:t>小刚高一点。</a:t>
            </a:r>
            <a:endParaRPr lang="en-US" altLang="zh-CN" dirty="0"/>
          </a:p>
          <a:p>
            <a:r>
              <a:rPr lang="zh-CN" altLang="en-US" dirty="0"/>
              <a:t>小强</a:t>
            </a:r>
            <a:r>
              <a:rPr lang="zh-CN" altLang="en-US" dirty="0">
                <a:solidFill>
                  <a:srgbClr val="FF0000"/>
                </a:solidFill>
              </a:rPr>
              <a:t>比</a:t>
            </a:r>
            <a:r>
              <a:rPr lang="zh-CN" altLang="en-US" dirty="0"/>
              <a:t>小刚矮一点。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C29BC0-9BA3-47A5-9BD3-6B6C1E1C6A32}"/>
              </a:ext>
            </a:extLst>
          </p:cNvPr>
          <p:cNvSpPr/>
          <p:nvPr/>
        </p:nvSpPr>
        <p:spPr>
          <a:xfrm>
            <a:off x="248259" y="-25208"/>
            <a:ext cx="369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a + 比 + b + adj + 一点儿/得多/多了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5249BB6-CD5A-4ADC-A8B9-6CC11C36E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983" y="4507497"/>
            <a:ext cx="3790950" cy="7715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212565B-D97F-400B-88E8-C9D0392C3A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933" y="5279022"/>
            <a:ext cx="3810000" cy="7334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2A08F1A-76E0-4907-BA79-3F9D41481DDE}"/>
              </a:ext>
            </a:extLst>
          </p:cNvPr>
          <p:cNvSpPr txBox="1"/>
          <p:nvPr/>
        </p:nvSpPr>
        <p:spPr>
          <a:xfrm>
            <a:off x="4271062" y="6105877"/>
            <a:ext cx="387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北京比清迈冷得多。</a:t>
            </a:r>
          </a:p>
        </p:txBody>
      </p:sp>
    </p:spTree>
    <p:extLst>
      <p:ext uri="{BB962C8B-B14F-4D97-AF65-F5344CB8AC3E}">
        <p14:creationId xmlns:p14="http://schemas.microsoft.com/office/powerpoint/2010/main" val="50600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3142" y="617167"/>
            <a:ext cx="9267825" cy="848454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5053" y="411474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sp>
        <p:nvSpPr>
          <p:cNvPr id="4" name="标题 1"/>
          <p:cNvSpPr txBox="1"/>
          <p:nvPr/>
        </p:nvSpPr>
        <p:spPr bwMode="auto">
          <a:xfrm>
            <a:off x="411992" y="2043774"/>
            <a:ext cx="9587345" cy="238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endParaRPr lang="zh-CN" altLang="en-US" b="1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993880" y="1922677"/>
            <a:ext cx="9381503" cy="3369863"/>
          </a:xfrm>
          <a:prstGeom prst="rect">
            <a:avLst/>
          </a:prstGeom>
        </p:spPr>
        <p:txBody>
          <a:bodyPr/>
          <a:lstStyle>
            <a:lvl1pPr marL="357505" indent="-35750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哥哥比妹妹高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defTabSz="914400"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昨天比今天热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defTabSz="914400"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香蕉比苹果小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defTabSz="914400"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苹果比香蕉大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defTabSz="914400">
              <a:buNone/>
            </a:pP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 descr="图片包含 玩具, 玩偶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64" b="93750" l="9375" r="89286">
                        <a14:foregroundMark x1="29911" y1="94196" x2="41964" y2="92857"/>
                        <a14:foregroundMark x1="58036" y1="94196" x2="70089" y2="93750"/>
                        <a14:foregroundMark x1="24554" y1="16518" x2="40179" y2="4464"/>
                        <a14:foregroundMark x1="40179" y1="4464" x2="43750" y2="15625"/>
                        <a14:foregroundMark x1="51339" y1="35714" x2="69643" y2="36161"/>
                        <a14:foregroundMark x1="69643" y1="36161" x2="71429" y2="47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57" y="1690971"/>
            <a:ext cx="2856966" cy="2856966"/>
          </a:xfrm>
          <a:prstGeom prst="rect">
            <a:avLst/>
          </a:prstGeom>
        </p:spPr>
      </p:pic>
      <p:pic>
        <p:nvPicPr>
          <p:cNvPr id="7" name="图片 6" descr="图片包含 水果, 香蕉, 室内, 餐桌&#10;&#10;&#10;&#10;自动生成的说明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97" b="94536" l="4364" r="89818">
                        <a14:foregroundMark x1="4727" y1="36066" x2="9818" y2="59563"/>
                        <a14:foregroundMark x1="21818" y1="8743" x2="26909" y2="16393"/>
                        <a14:foregroundMark x1="28000" y1="94536" x2="52000" y2="86885"/>
                        <a14:foregroundMark x1="87273" y1="39891" x2="89818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29" y="5167029"/>
            <a:ext cx="1969536" cy="1308232"/>
          </a:xfrm>
          <a:prstGeom prst="rect">
            <a:avLst/>
          </a:prstGeom>
        </p:spPr>
      </p:pic>
      <p:pic>
        <p:nvPicPr>
          <p:cNvPr id="8" name="图片 7" descr="图片包含 水果, 苹果, 餐桌, 室内&#10;&#10;&#10;&#10;自动生成的说明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42" b="97608" l="0" r="94191">
                        <a14:foregroundMark x1="6224" y1="37799" x2="0" y2="67943"/>
                        <a14:foregroundMark x1="0" y1="67943" x2="8714" y2="60766"/>
                        <a14:foregroundMark x1="63071" y1="12919" x2="79253" y2="28230"/>
                        <a14:foregroundMark x1="79253" y1="28230" x2="78008" y2="53110"/>
                        <a14:foregroundMark x1="78008" y1="53110" x2="87137" y2="43062"/>
                        <a14:foregroundMark x1="54357" y1="12440" x2="75104" y2="9091"/>
                        <a14:foregroundMark x1="75104" y1="9091" x2="90041" y2="23923"/>
                        <a14:foregroundMark x1="90041" y1="23923" x2="94191" y2="46411"/>
                        <a14:foregroundMark x1="94191" y1="46411" x2="94191" y2="47847"/>
                        <a14:foregroundMark x1="22407" y1="90909" x2="63485" y2="87081"/>
                        <a14:foregroundMark x1="63485" y1="87081" x2="64315" y2="87081"/>
                        <a14:foregroundMark x1="48963" y1="98086" x2="56846" y2="89474"/>
                        <a14:foregroundMark x1="54357" y1="13876" x2="73444" y2="5742"/>
                        <a14:foregroundMark x1="73444" y1="5742" x2="73444" y2="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42" y="3119454"/>
            <a:ext cx="3090475" cy="2678411"/>
          </a:xfrm>
          <a:prstGeom prst="rect">
            <a:avLst/>
          </a:prstGeom>
        </p:spPr>
      </p:pic>
      <p:pic>
        <p:nvPicPr>
          <p:cNvPr id="10" name="图片 9" descr="图片包含 文字&#10;&#10;&#10;&#10;自动生成的说明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57" y="146910"/>
            <a:ext cx="2872116" cy="2872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1302385" y="126365"/>
            <a:ext cx="9587230" cy="1367790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25053" y="411474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pic>
        <p:nvPicPr>
          <p:cNvPr id="7" name="图片 6" descr="图片包含 屏幕截图&#10;&#10;&#10;&#10;自动生成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0" t="31704" b="25286"/>
          <a:stretch>
            <a:fillRect/>
          </a:stretch>
        </p:blipFill>
        <p:spPr>
          <a:xfrm>
            <a:off x="1448569" y="1700797"/>
            <a:ext cx="4018317" cy="1724357"/>
          </a:xfrm>
          <a:prstGeom prst="rect">
            <a:avLst/>
          </a:prstGeom>
        </p:spPr>
      </p:pic>
      <p:pic>
        <p:nvPicPr>
          <p:cNvPr id="10" name="图片 9" descr="图片包含 屏幕截图&#10;&#10;&#10;&#10;自动生成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4" r="46664" b="27358"/>
          <a:stretch>
            <a:fillRect/>
          </a:stretch>
        </p:blipFill>
        <p:spPr>
          <a:xfrm>
            <a:off x="6909825" y="1657832"/>
            <a:ext cx="3360295" cy="176732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883389" y="1665228"/>
            <a:ext cx="139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/>
              <a:t>昨天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39950" y="3440430"/>
            <a:ext cx="2635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今天比昨天热</a:t>
            </a:r>
          </a:p>
        </p:txBody>
      </p:sp>
      <p:pic>
        <p:nvPicPr>
          <p:cNvPr id="16" name="图片 15" descr="图片包含 屏幕截图&#10;&#10;&#10;&#10;自动生成的说明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6" r="30487" b="26293"/>
          <a:stretch>
            <a:fillRect/>
          </a:stretch>
        </p:blipFill>
        <p:spPr>
          <a:xfrm>
            <a:off x="1585921" y="4090671"/>
            <a:ext cx="3880965" cy="1782857"/>
          </a:xfrm>
          <a:prstGeom prst="rect">
            <a:avLst/>
          </a:prstGeom>
        </p:spPr>
      </p:pic>
      <p:pic>
        <p:nvPicPr>
          <p:cNvPr id="18" name="图片 17" descr="图片包含 文字&#10;&#10;&#10;&#10;自动生成的说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18" b="64482"/>
          <a:stretch>
            <a:fillRect/>
          </a:stretch>
        </p:blipFill>
        <p:spPr>
          <a:xfrm>
            <a:off x="6909825" y="4185791"/>
            <a:ext cx="3360295" cy="172435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137285" y="4335766"/>
            <a:ext cx="1144891" cy="4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889783" y="4576291"/>
            <a:ext cx="1144891" cy="4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934758" y="4199362"/>
            <a:ext cx="139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/>
              <a:t>晚上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907591" y="4335766"/>
            <a:ext cx="139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/>
              <a:t>下午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066290" y="6095365"/>
            <a:ext cx="2782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晚上比下午冷</a:t>
            </a:r>
          </a:p>
        </p:txBody>
      </p:sp>
      <p:sp>
        <p:nvSpPr>
          <p:cNvPr id="27" name="矩形 26"/>
          <p:cNvSpPr/>
          <p:nvPr/>
        </p:nvSpPr>
        <p:spPr>
          <a:xfrm>
            <a:off x="4182376" y="1657832"/>
            <a:ext cx="1144891" cy="4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29783" y="1724033"/>
            <a:ext cx="139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/>
              <a:t>今天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218045" y="3507105"/>
            <a:ext cx="2745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昨天比今天冷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115859" y="6095121"/>
            <a:ext cx="294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下午比晚上热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>
          <a:xfrm>
            <a:off x="1773230" y="242448"/>
            <a:ext cx="9267825" cy="848454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69379" y="1985627"/>
            <a:ext cx="4965696" cy="375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-</a:t>
            </a: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你觉得什么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  菜更好吃？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-</a:t>
            </a: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我觉得</a:t>
            </a: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…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" name="图片 2" descr="图片包含 盘子, 餐桌, 美食, 室内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32" y="1007592"/>
            <a:ext cx="2779075" cy="2089692"/>
          </a:xfrm>
          <a:prstGeom prst="rect">
            <a:avLst/>
          </a:prstGeom>
        </p:spPr>
      </p:pic>
      <p:pic>
        <p:nvPicPr>
          <p:cNvPr id="5" name="图片 4" descr="图片包含 盘子, 美食, 餐桌&#10;&#10;&#10;&#10;自动生成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6" y="1136404"/>
            <a:ext cx="3101915" cy="20603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52227" y="3273175"/>
            <a:ext cx="278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捷克菜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489692" y="3234987"/>
            <a:ext cx="278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中国菜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993156" y="3072867"/>
            <a:ext cx="11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好吃</a:t>
            </a:r>
          </a:p>
        </p:txBody>
      </p:sp>
      <p:pic>
        <p:nvPicPr>
          <p:cNvPr id="9" name="图片 8" descr="图片包含 美食, 餐桌, 零食食品, 三明治&#10;&#10;&#10;&#10;自动生成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3" y="3841897"/>
            <a:ext cx="3012954" cy="1915378"/>
          </a:xfrm>
          <a:prstGeom prst="rect">
            <a:avLst/>
          </a:prstGeom>
        </p:spPr>
      </p:pic>
      <p:pic>
        <p:nvPicPr>
          <p:cNvPr id="11" name="图片 10" descr="图片包含 美食, 餐桌, 盘子&#10;&#10;&#10;&#10;自动生成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2" y="3796395"/>
            <a:ext cx="2620442" cy="1970409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2628492" y="5933166"/>
            <a:ext cx="278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美国菜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407143" y="5933166"/>
            <a:ext cx="278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法国菜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更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还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pic>
        <p:nvPicPr>
          <p:cNvPr id="2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566" y="1735942"/>
            <a:ext cx="2143125" cy="2143125"/>
          </a:xfrm>
          <a:prstGeom prst="rect">
            <a:avLst/>
          </a:prstGeom>
        </p:spPr>
      </p:pic>
      <p:pic>
        <p:nvPicPr>
          <p:cNvPr id="25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7057" y="1735944"/>
            <a:ext cx="2143125" cy="2143125"/>
          </a:xfrm>
          <a:prstGeom prst="rect">
            <a:avLst/>
          </a:prstGeom>
        </p:spPr>
      </p:pic>
      <p:pic>
        <p:nvPicPr>
          <p:cNvPr id="26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7981" y="1735943"/>
            <a:ext cx="2143125" cy="2143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09070" y="4162725"/>
            <a:ext cx="1334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今天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133119" y="4162725"/>
            <a:ext cx="1334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昨天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09070" y="5291528"/>
            <a:ext cx="47315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今天热，昨天比今天还热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更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还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42008" y="4161449"/>
            <a:ext cx="1334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北京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39419" y="4161449"/>
            <a:ext cx="20764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布尔诺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52834" y="5324330"/>
            <a:ext cx="70645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北京</a:t>
            </a:r>
            <a:r>
              <a:rPr kumimoji="1" lang="en-US" altLang="zh-CN" sz="3200" dirty="0"/>
              <a:t>______</a:t>
            </a:r>
            <a:r>
              <a:rPr kumimoji="1" lang="zh-CN" altLang="en-US" sz="3200" dirty="0"/>
              <a:t>，布尔诺</a:t>
            </a:r>
            <a:r>
              <a:rPr kumimoji="1" lang="en-US" altLang="zh-CN" sz="3200" dirty="0"/>
              <a:t>____</a:t>
            </a:r>
            <a:r>
              <a:rPr kumimoji="1" lang="zh-CN" altLang="en-US" sz="3200" dirty="0"/>
              <a:t>北京</a:t>
            </a:r>
            <a:r>
              <a:rPr kumimoji="1" lang="en-US" altLang="zh-CN" sz="3200" dirty="0"/>
              <a:t>________</a:t>
            </a:r>
            <a:endParaRPr kumimoji="1" lang="zh-CN" altLang="en-US" sz="3200" dirty="0"/>
          </a:p>
        </p:txBody>
      </p:sp>
      <p:pic>
        <p:nvPicPr>
          <p:cNvPr id="10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8175" y="1533670"/>
            <a:ext cx="2076450" cy="2209800"/>
          </a:xfrm>
          <a:prstGeom prst="rect">
            <a:avLst/>
          </a:prstGeom>
        </p:spPr>
      </p:pic>
      <p:pic>
        <p:nvPicPr>
          <p:cNvPr id="11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077" y="1533670"/>
            <a:ext cx="2076450" cy="2209800"/>
          </a:xfrm>
          <a:prstGeom prst="rect">
            <a:avLst/>
          </a:prstGeom>
        </p:spPr>
      </p:pic>
      <p:pic>
        <p:nvPicPr>
          <p:cNvPr id="12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6621" y="1533670"/>
            <a:ext cx="2076450" cy="22098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2637" y="1735942"/>
            <a:ext cx="9443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/>
              <a:t>冷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更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还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pic>
        <p:nvPicPr>
          <p:cNvPr id="2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566" y="1735942"/>
            <a:ext cx="2143125" cy="2143125"/>
          </a:xfrm>
          <a:prstGeom prst="rect">
            <a:avLst/>
          </a:prstGeom>
        </p:spPr>
      </p:pic>
      <p:pic>
        <p:nvPicPr>
          <p:cNvPr id="25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7057" y="1735944"/>
            <a:ext cx="2143125" cy="2143125"/>
          </a:xfrm>
          <a:prstGeom prst="rect">
            <a:avLst/>
          </a:prstGeom>
        </p:spPr>
      </p:pic>
      <p:pic>
        <p:nvPicPr>
          <p:cNvPr id="26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7981" y="1735943"/>
            <a:ext cx="2143125" cy="2143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09070" y="4162725"/>
            <a:ext cx="1334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昨天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133119" y="4162725"/>
            <a:ext cx="1334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前天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09070" y="5329722"/>
            <a:ext cx="70645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昨天</a:t>
            </a:r>
            <a:r>
              <a:rPr kumimoji="1" lang="en-US" altLang="zh-CN" sz="3200" dirty="0"/>
              <a:t>______</a:t>
            </a:r>
            <a:r>
              <a:rPr kumimoji="1" lang="zh-CN" altLang="en-US" sz="3200" dirty="0"/>
              <a:t>，前天</a:t>
            </a:r>
            <a:r>
              <a:rPr kumimoji="1" lang="en-US" altLang="zh-CN" sz="3200" dirty="0"/>
              <a:t>____</a:t>
            </a:r>
            <a:r>
              <a:rPr kumimoji="1" lang="zh-CN" altLang="en-US" sz="3200" dirty="0"/>
              <a:t>昨天</a:t>
            </a:r>
            <a:r>
              <a:rPr kumimoji="1" lang="en-US" altLang="zh-CN" sz="3200" dirty="0"/>
              <a:t>________</a:t>
            </a:r>
            <a:endParaRPr kumimoji="1"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482637" y="1735942"/>
            <a:ext cx="9443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/>
              <a:t>热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更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还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09070" y="5041382"/>
            <a:ext cx="1334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妹妹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013375" y="5041382"/>
            <a:ext cx="16356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姐姐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09070" y="5953052"/>
            <a:ext cx="70645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妹妹</a:t>
            </a:r>
            <a:r>
              <a:rPr kumimoji="1" lang="en-US" altLang="zh-CN" sz="3200" dirty="0"/>
              <a:t>______</a:t>
            </a:r>
            <a:r>
              <a:rPr kumimoji="1" lang="zh-CN" altLang="en-US" sz="3200" dirty="0"/>
              <a:t>，姐姐</a:t>
            </a:r>
            <a:r>
              <a:rPr kumimoji="1" lang="en-US" altLang="zh-CN" sz="3200" dirty="0"/>
              <a:t>____</a:t>
            </a:r>
            <a:r>
              <a:rPr kumimoji="1" lang="zh-CN" altLang="en-US" sz="3200" dirty="0"/>
              <a:t>妹妹</a:t>
            </a:r>
            <a:r>
              <a:rPr kumimoji="1" lang="en-US" altLang="zh-CN" sz="3200" dirty="0"/>
              <a:t>_______</a:t>
            </a:r>
            <a:endParaRPr kumimoji="1" lang="zh-CN" altLang="en-US" sz="3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70423" y="1952322"/>
            <a:ext cx="9443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/>
              <a:t>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4667" l="9375" r="89286">
                        <a14:foregroundMark x1="43750" y1="12000" x2="55357" y2="14222"/>
                        <a14:foregroundMark x1="53125" y1="3111" x2="53125" y2="7111"/>
                        <a14:foregroundMark x1="53571" y1="76889" x2="54911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03" y="2018150"/>
            <a:ext cx="3104060" cy="31040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4667" l="9375" r="89286">
                        <a14:foregroundMark x1="43750" y1="12000" x2="55357" y2="14222"/>
                        <a14:foregroundMark x1="53125" y1="3111" x2="53125" y2="7111"/>
                        <a14:foregroundMark x1="53571" y1="76889" x2="54911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79" y="1256259"/>
            <a:ext cx="3865951" cy="386595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得多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pic>
        <p:nvPicPr>
          <p:cNvPr id="6" name="图片 5" descr="图片包含 人员, 室内, 服装, 微笑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41" y="2245363"/>
            <a:ext cx="3162801" cy="2378230"/>
          </a:xfrm>
          <a:prstGeom prst="rect">
            <a:avLst/>
          </a:prstGeom>
        </p:spPr>
      </p:pic>
      <p:pic>
        <p:nvPicPr>
          <p:cNvPr id="8" name="图片 7" descr="图片包含 人员, 室内, 墙壁, 妇女&#10;&#10;&#10;&#10;自动生成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74" y="1522089"/>
            <a:ext cx="2671426" cy="35583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36359" y="5211785"/>
            <a:ext cx="190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妹妹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19519" y="5211785"/>
            <a:ext cx="1263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姐姐</a:t>
            </a:r>
            <a:endParaRPr kumimoji="1" lang="en-US" altLang="zh-CN" sz="2800" dirty="0"/>
          </a:p>
          <a:p>
            <a:endParaRPr kumimoji="1"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3989744" y="5873505"/>
            <a:ext cx="517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chemeClr val="accent1"/>
                </a:solidFill>
              </a:rPr>
              <a:t>姐姐比妹妹漂亮得多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5642" y="3167390"/>
            <a:ext cx="933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漂亮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得多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pic>
        <p:nvPicPr>
          <p:cNvPr id="7" name="图片 6" descr="图片包含 人员, 室内, 服装, 微笑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96" y="2281149"/>
            <a:ext cx="3463590" cy="2604404"/>
          </a:xfrm>
          <a:prstGeom prst="rect">
            <a:avLst/>
          </a:prstGeom>
        </p:spPr>
      </p:pic>
      <p:pic>
        <p:nvPicPr>
          <p:cNvPr id="3" name="图片 2" descr="图片包含 人员, 草, 运动, 男士&#10;&#10;&#10;&#10;自动生成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20" y="1972447"/>
            <a:ext cx="4143642" cy="29131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43070" y="5063799"/>
            <a:ext cx="1792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哥哥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33079" y="5063799"/>
            <a:ext cx="110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弟弟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39423" y="5749636"/>
            <a:ext cx="450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哥哥比弟弟帅得多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0015" y="2729875"/>
            <a:ext cx="933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帅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5" y="1205865"/>
            <a:ext cx="4162425" cy="27952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39203" y="1527699"/>
            <a:ext cx="1651205" cy="17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约 </a:t>
            </a:r>
            <a:r>
              <a:rPr lang="en-US" altLang="zh-CN" b="1" dirty="0" err="1">
                <a:latin typeface="宋体" panose="02010600030101010101" pitchFamily="2" charset="-122"/>
                <a:ea typeface="宋体" panose="02010600030101010101" pitchFamily="2" charset="-122"/>
              </a:rPr>
              <a:t>yuē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公园 </a:t>
            </a:r>
          </a:p>
          <a:p>
            <a:pPr>
              <a:lnSpc>
                <a:spcPct val="16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滑冰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86955" y="1890395"/>
            <a:ext cx="4039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她约朋友去公园滑冰。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86955" y="2714625"/>
            <a:ext cx="4039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你觉得滑冰好玩儿吗？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21435" y="453390"/>
            <a:ext cx="13449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4129405"/>
            <a:ext cx="2476500" cy="248602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270885" y="6046470"/>
            <a:ext cx="2290445" cy="46355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53940" y="5586095"/>
            <a:ext cx="965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出去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955" y="4129405"/>
            <a:ext cx="2476500" cy="2486025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 flipH="1">
            <a:off x="8622030" y="6046470"/>
            <a:ext cx="2290445" cy="46355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243820" y="5586095"/>
            <a:ext cx="965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回去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66B57EF-0C9F-486C-BC61-17E1C9F57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0" y="2308195"/>
            <a:ext cx="969560" cy="34599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91D5DBF-6F3A-423A-9E47-8C5323636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0" y="2956451"/>
            <a:ext cx="924438" cy="2607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得多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pic>
        <p:nvPicPr>
          <p:cNvPr id="3" name="图片 2" descr="图片包含 人员, 室内, 墙壁, 男士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07" y="1591565"/>
            <a:ext cx="2372557" cy="3373480"/>
          </a:xfrm>
          <a:prstGeom prst="rect">
            <a:avLst/>
          </a:prstGeom>
        </p:spPr>
      </p:pic>
      <p:pic>
        <p:nvPicPr>
          <p:cNvPr id="5" name="图片 4" descr="图片包含 人员, 户外, 孩子, 餐桌&#10;&#10;&#10;&#10;自动生成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1720"/>
            <a:ext cx="3957158" cy="2833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64000" y="5152443"/>
            <a:ext cx="227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马克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62447" y="5266435"/>
            <a:ext cx="162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李友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14221" y="5771280"/>
            <a:ext cx="395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chemeClr val="accent1"/>
                </a:solidFill>
              </a:rPr>
              <a:t>马克比李友有钱得多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3" y="3210877"/>
            <a:ext cx="1754168" cy="175416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39110" y="2150303"/>
            <a:ext cx="933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有钱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得多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pic>
        <p:nvPicPr>
          <p:cNvPr id="4" name="图片 3" descr="图片包含 树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63" y="1522035"/>
            <a:ext cx="2382251" cy="31681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31" y="1837545"/>
            <a:ext cx="2836054" cy="283605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33963" y="4949493"/>
            <a:ext cx="246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妹妹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74406" y="4949492"/>
            <a:ext cx="16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哥哥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477754" y="5687050"/>
            <a:ext cx="422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chemeClr val="accent1"/>
                </a:solidFill>
              </a:rPr>
              <a:t>妹妹比哥哥可爱得多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08446" y="2337205"/>
            <a:ext cx="933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可爱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>
          <a:xfrm>
            <a:off x="1427017" y="540332"/>
            <a:ext cx="9267825" cy="848454"/>
          </a:xfrm>
        </p:spPr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得多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pic>
        <p:nvPicPr>
          <p:cNvPr id="3" name="图片 2" descr="图片包含 平面, 户外, 天空, 放飞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91" y="1574654"/>
            <a:ext cx="4307367" cy="2773944"/>
          </a:xfrm>
          <a:prstGeom prst="rect">
            <a:avLst/>
          </a:prstGeom>
        </p:spPr>
      </p:pic>
      <p:pic>
        <p:nvPicPr>
          <p:cNvPr id="5" name="图片 4" descr="图片包含 道路, 汽车, 建筑物, 户外&#10;&#10;&#10;&#10;自动生成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71" y="1574654"/>
            <a:ext cx="4177627" cy="27739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62359" y="4562164"/>
            <a:ext cx="143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坐飞机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80989" y="4689387"/>
            <a:ext cx="143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坐出租车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7539" y="5319420"/>
            <a:ext cx="540217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chemeClr val="accent1"/>
                </a:solidFill>
              </a:rPr>
              <a:t>坐飞机比坐出租车快得多</a:t>
            </a:r>
            <a:endParaRPr kumimoji="1" lang="en-US" altLang="zh-CN" sz="3200" dirty="0">
              <a:solidFill>
                <a:schemeClr val="accent1"/>
              </a:solidFill>
            </a:endParaRPr>
          </a:p>
          <a:p>
            <a:pPr algn="ctr"/>
            <a:r>
              <a:rPr kumimoji="1" lang="zh-CN" altLang="en-US" sz="3200" dirty="0">
                <a:solidFill>
                  <a:schemeClr val="accent1"/>
                </a:solidFill>
              </a:rPr>
              <a:t>坐飞机比坐出租车贵得多</a:t>
            </a:r>
            <a:endParaRPr kumimoji="1"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7556" y="2044005"/>
            <a:ext cx="93372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快</a:t>
            </a:r>
            <a:endParaRPr kumimoji="1" lang="en-US" altLang="zh-CN" sz="2800" dirty="0"/>
          </a:p>
          <a:p>
            <a:pPr algn="ctr"/>
            <a:endParaRPr kumimoji="1" lang="en-US" altLang="zh-CN" sz="2800" dirty="0"/>
          </a:p>
          <a:p>
            <a:pPr algn="ctr"/>
            <a:r>
              <a:rPr kumimoji="1" lang="zh-CN" altLang="en-US" sz="2800" dirty="0"/>
              <a:t>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sp>
        <p:nvSpPr>
          <p:cNvPr id="4" name="标题 3"/>
          <p:cNvSpPr txBox="1"/>
          <p:nvPr/>
        </p:nvSpPr>
        <p:spPr bwMode="auto">
          <a:xfrm>
            <a:off x="1579417" y="756232"/>
            <a:ext cx="9267825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+B+Adj+</a:t>
            </a:r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得多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片包含 人员, 户外, 围栏, 滑雪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18" y="1744002"/>
            <a:ext cx="4051362" cy="2722515"/>
          </a:xfrm>
          <a:prstGeom prst="rect">
            <a:avLst/>
          </a:prstGeom>
        </p:spPr>
      </p:pic>
      <p:pic>
        <p:nvPicPr>
          <p:cNvPr id="8" name="图片 7" descr="图片包含 人员, 运动, 竞技运动, 男士&#10;&#10;&#10;&#10;自动生成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22" y="1744003"/>
            <a:ext cx="2925588" cy="27225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20615" y="4740443"/>
            <a:ext cx="204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冰球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01958" y="4740442"/>
            <a:ext cx="172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篮球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08519" y="5516993"/>
            <a:ext cx="405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chemeClr val="accent1"/>
                </a:solidFill>
              </a:rPr>
              <a:t>冰球比篮球好玩得多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0047" y="2325180"/>
            <a:ext cx="933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好玩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sp>
        <p:nvSpPr>
          <p:cNvPr id="4" name="标题 3"/>
          <p:cNvSpPr txBox="1"/>
          <p:nvPr/>
        </p:nvSpPr>
        <p:spPr bwMode="auto">
          <a:xfrm>
            <a:off x="1579417" y="591132"/>
            <a:ext cx="9267825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+B+Adj+</a:t>
            </a:r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得多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图片包含 建筑物, 图书馆, 房间, 场景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28" y="1604686"/>
            <a:ext cx="4687637" cy="3112591"/>
          </a:xfrm>
          <a:prstGeom prst="rect">
            <a:avLst/>
          </a:prstGeom>
        </p:spPr>
      </p:pic>
      <p:pic>
        <p:nvPicPr>
          <p:cNvPr id="12" name="图片 11" descr="图片包含 室内, 墙壁, 地板, 椅子&#10;&#10;&#10;&#10;自动生成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23" y="1604686"/>
            <a:ext cx="4924986" cy="311259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92256" y="4801663"/>
            <a:ext cx="19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图书馆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959226" y="4801663"/>
            <a:ext cx="19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教室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28933" y="5554110"/>
            <a:ext cx="422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chemeClr val="accent1"/>
                </a:solidFill>
              </a:rPr>
              <a:t>图书馆比教室大得多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1889" y="2204863"/>
            <a:ext cx="933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342390" y="319405"/>
            <a:ext cx="11614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了</a:t>
            </a:r>
            <a:endParaRPr lang="en-US" altLang="zh-CN" sz="54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03805" y="694690"/>
            <a:ext cx="7475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了</a:t>
            </a:r>
            <a:r>
              <a:rPr lang="zh-CN" altLang="en-US"/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as a Sentence-Final Particle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51610" y="1279525"/>
            <a:ext cx="9288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usually indicates a change of status or the realization of a new situation.</a:t>
            </a:r>
            <a:r>
              <a:rPr lang="en-US" altLang="zh-CN"/>
              <a:t> 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30" y="2108835"/>
            <a:ext cx="2981325" cy="15335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5" y="3975100"/>
            <a:ext cx="3414395" cy="232219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72890" y="2645410"/>
            <a:ext cx="2019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她没钱了。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25925" y="4906010"/>
            <a:ext cx="2673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我不去看电影了。</a:t>
            </a:r>
          </a:p>
        </p:txBody>
      </p:sp>
      <p:sp>
        <p:nvSpPr>
          <p:cNvPr id="18" name="乘号 17"/>
          <p:cNvSpPr/>
          <p:nvPr/>
        </p:nvSpPr>
        <p:spPr>
          <a:xfrm>
            <a:off x="814705" y="3967480"/>
            <a:ext cx="1029335" cy="1054100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570" y="2108835"/>
            <a:ext cx="3043555" cy="202565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847580" y="2891155"/>
            <a:ext cx="163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下雪了。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965" y="4300220"/>
            <a:ext cx="2057400" cy="221932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143365" y="5179695"/>
            <a:ext cx="2673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她不买东西了。</a:t>
            </a:r>
          </a:p>
        </p:txBody>
      </p:sp>
      <p:sp>
        <p:nvSpPr>
          <p:cNvPr id="26" name="乘号 25"/>
          <p:cNvSpPr/>
          <p:nvPr/>
        </p:nvSpPr>
        <p:spPr>
          <a:xfrm>
            <a:off x="6997065" y="4831715"/>
            <a:ext cx="1029335" cy="10541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342390" y="319405"/>
            <a:ext cx="11614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了</a:t>
            </a:r>
            <a:endParaRPr lang="en-US" altLang="zh-CN" sz="54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03805" y="694690"/>
            <a:ext cx="7475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了</a:t>
            </a:r>
            <a:r>
              <a:rPr lang="zh-CN" altLang="en-US"/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as a Sentence-Final Particle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51610" y="1279525"/>
            <a:ext cx="9288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usually indicates a change of status or the realization of a new situation.</a:t>
            </a:r>
            <a:r>
              <a:rPr lang="en-US" altLang="zh-CN"/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5" y="2080260"/>
            <a:ext cx="3357880" cy="21196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398645" y="2909570"/>
            <a:ext cx="2675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你看，地铁来了。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0" y="4397375"/>
            <a:ext cx="2811145" cy="21056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13530" y="5220335"/>
            <a:ext cx="2239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他吃完饭了。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275" y="2715260"/>
            <a:ext cx="2929890" cy="21945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61910" y="5220335"/>
            <a:ext cx="2675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他做完功课了。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62990" y="306705"/>
            <a:ext cx="47377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不但</a:t>
            </a:r>
            <a:r>
              <a:rPr lang="en-US" altLang="zh-CN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</a:t>
            </a:r>
            <a:r>
              <a:rPr lang="zh-CN" altLang="en-US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而且</a:t>
            </a:r>
            <a:r>
              <a:rPr lang="en-US" altLang="zh-CN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05" y="1436370"/>
            <a:ext cx="1415415" cy="18897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88210" y="2752725"/>
            <a:ext cx="1042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20 CZK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23820" y="2150745"/>
            <a:ext cx="3989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果汁不但便宜，而且好喝。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" y="3764280"/>
            <a:ext cx="1932940" cy="28060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719070" y="4937125"/>
            <a:ext cx="3893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她不但很漂亮，而且很高。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680" y="1350010"/>
            <a:ext cx="2219325" cy="33350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726680" y="4938395"/>
            <a:ext cx="3590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他不但很高，而且很帅。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62990" y="306705"/>
            <a:ext cx="47377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不但</a:t>
            </a:r>
            <a:r>
              <a:rPr lang="en-US" altLang="zh-CN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</a:t>
            </a:r>
            <a:r>
              <a:rPr lang="zh-CN" altLang="en-US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而且</a:t>
            </a:r>
            <a:r>
              <a:rPr lang="en-US" altLang="zh-CN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34239"/>
          <a:stretch>
            <a:fillRect/>
          </a:stretch>
        </p:blipFill>
        <p:spPr>
          <a:xfrm>
            <a:off x="1062990" y="1250950"/>
            <a:ext cx="1877060" cy="16840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92780" y="1863090"/>
            <a:ext cx="5133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她不但会说中文，而且会说英语。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" y="3076575"/>
            <a:ext cx="1877695" cy="1779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48221" b="9101"/>
          <a:stretch>
            <a:fillRect/>
          </a:stretch>
        </p:blipFill>
        <p:spPr>
          <a:xfrm>
            <a:off x="2484755" y="3101975"/>
            <a:ext cx="1563370" cy="17265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47185" y="3736340"/>
            <a:ext cx="4311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他不但会画画，而且会跳舞。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t="14439" b="10838"/>
          <a:stretch>
            <a:fillRect/>
          </a:stretch>
        </p:blipFill>
        <p:spPr>
          <a:xfrm>
            <a:off x="1062990" y="5059680"/>
            <a:ext cx="2562225" cy="13309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45560" y="5494655"/>
            <a:ext cx="5432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她不但喜欢喝咖啡，而且喜欢喝果汁。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1800" y="2060575"/>
            <a:ext cx="1593215" cy="16002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3275" y="2060575"/>
            <a:ext cx="2122170" cy="159004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072880" y="3890645"/>
            <a:ext cx="27908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他不但喜欢看书，而且喜欢看电影。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sp>
        <p:nvSpPr>
          <p:cNvPr id="4" name="标题 3"/>
          <p:cNvSpPr txBox="1"/>
          <p:nvPr/>
        </p:nvSpPr>
        <p:spPr bwMode="auto">
          <a:xfrm>
            <a:off x="1579417" y="616532"/>
            <a:ext cx="9267825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zh-CN" altLang="en-US" sz="4000" b="1" dirty="0"/>
              <a:t>会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</a:p>
        </p:txBody>
      </p:sp>
      <p:pic>
        <p:nvPicPr>
          <p:cNvPr id="5" name="图片 4" descr="图片包含 天空, 火车, 户外, 地面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2" y="1707105"/>
            <a:ext cx="4869744" cy="2739231"/>
          </a:xfrm>
          <a:prstGeom prst="rect">
            <a:avLst/>
          </a:prstGeom>
        </p:spPr>
      </p:pic>
      <p:pic>
        <p:nvPicPr>
          <p:cNvPr id="6" name="图片 5" descr="图片包含 雨伞, 户外, 配件, 掌握&#10;&#10;&#10;&#10;自动生成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03" y="1707107"/>
            <a:ext cx="4125345" cy="27392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12028" y="4602748"/>
            <a:ext cx="312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学校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45349" y="4595182"/>
            <a:ext cx="1816769" cy="46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下雨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65852" y="5282989"/>
            <a:ext cx="4786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你会来学校吗？</a:t>
            </a:r>
            <a:endParaRPr kumimoji="1" lang="en-US" altLang="zh-CN" dirty="0">
              <a:solidFill>
                <a:schemeClr val="accent1"/>
              </a:solidFill>
            </a:endParaRPr>
          </a:p>
          <a:p>
            <a:pPr algn="ctr"/>
            <a:endParaRPr kumimoji="1" lang="en-US" altLang="zh-CN" dirty="0">
              <a:solidFill>
                <a:schemeClr val="accent1"/>
              </a:solidFill>
            </a:endParaRPr>
          </a:p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我会来学校</a:t>
            </a:r>
            <a:r>
              <a:rPr kumimoji="1" lang="en-US" altLang="zh-CN" dirty="0">
                <a:solidFill>
                  <a:schemeClr val="accent1"/>
                </a:solidFill>
              </a:rPr>
              <a:t>/</a:t>
            </a:r>
            <a:r>
              <a:rPr kumimoji="1" lang="zh-CN" altLang="en-US" dirty="0">
                <a:solidFill>
                  <a:schemeClr val="accent1"/>
                </a:solidFill>
              </a:rPr>
              <a:t>我不会来学校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60577" y="5283043"/>
            <a:ext cx="4786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今天会下雨吗？</a:t>
            </a:r>
            <a:endParaRPr kumimoji="1" lang="en-US" altLang="zh-CN" dirty="0">
              <a:solidFill>
                <a:schemeClr val="accent1"/>
              </a:solidFill>
            </a:endParaRPr>
          </a:p>
          <a:p>
            <a:pPr algn="ctr"/>
            <a:endParaRPr kumimoji="1" lang="en-US" altLang="zh-CN" dirty="0">
              <a:solidFill>
                <a:schemeClr val="accent1"/>
              </a:solidFill>
            </a:endParaRPr>
          </a:p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今天会下雨</a:t>
            </a:r>
            <a:r>
              <a:rPr kumimoji="1" lang="en-US" altLang="zh-CN" dirty="0">
                <a:solidFill>
                  <a:schemeClr val="accent1"/>
                </a:solidFill>
              </a:rPr>
              <a:t>/</a:t>
            </a:r>
            <a:r>
              <a:rPr kumimoji="1" lang="zh-CN" altLang="en-US" dirty="0">
                <a:solidFill>
                  <a:schemeClr val="accent1"/>
                </a:solidFill>
              </a:rPr>
              <a:t>今天不会下雨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321435" y="453390"/>
            <a:ext cx="13449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585" y="260350"/>
            <a:ext cx="4572000" cy="3429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5" y="1485265"/>
            <a:ext cx="5070475" cy="22040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66365" y="379476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天气预报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12593" r="13215"/>
          <a:stretch>
            <a:fillRect/>
          </a:stretch>
        </p:blipFill>
        <p:spPr>
          <a:xfrm>
            <a:off x="5163185" y="4077970"/>
            <a:ext cx="1865630" cy="2514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815" y="4077970"/>
            <a:ext cx="1819275" cy="25146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443085" y="5933440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看碟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 t="5422" b="15615"/>
          <a:stretch>
            <a:fillRect/>
          </a:stretch>
        </p:blipFill>
        <p:spPr>
          <a:xfrm>
            <a:off x="8848090" y="4077970"/>
            <a:ext cx="2143125" cy="16922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02410" y="3794760"/>
            <a:ext cx="1584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网上的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99EB59-7F27-443E-B7E8-12F886DFE5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70" y="4316730"/>
            <a:ext cx="1120895" cy="25525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C638E6-0541-4220-BD11-F4539021B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15" y="4286650"/>
            <a:ext cx="665963" cy="36180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1A87E1-DCB3-453D-A5AC-C6323C422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03" y="4323446"/>
            <a:ext cx="622592" cy="2873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2F93752-C048-471E-9BA2-02EC9B48A8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0" y="5903283"/>
            <a:ext cx="709305" cy="5111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sp>
        <p:nvSpPr>
          <p:cNvPr id="4" name="标题 3"/>
          <p:cNvSpPr txBox="1"/>
          <p:nvPr/>
        </p:nvSpPr>
        <p:spPr bwMode="auto">
          <a:xfrm>
            <a:off x="1579417" y="756232"/>
            <a:ext cx="9267825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zh-CN" altLang="en-US" sz="4000" b="1" dirty="0"/>
              <a:t>会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</a:p>
        </p:txBody>
      </p:sp>
      <p:pic>
        <p:nvPicPr>
          <p:cNvPr id="5" name="图片 4" descr="图片包含 人员, 运动, 舞者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18" y="1820530"/>
            <a:ext cx="4303630" cy="2960897"/>
          </a:xfrm>
          <a:prstGeom prst="rect">
            <a:avLst/>
          </a:prstGeom>
        </p:spPr>
      </p:pic>
      <p:pic>
        <p:nvPicPr>
          <p:cNvPr id="7" name="图片 6" descr="图片包含 人员, 墙壁, 室内, 美食&#10;&#10;&#10;&#10;自动生成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54" y="1820531"/>
            <a:ext cx="4432479" cy="296089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80470" y="4834111"/>
            <a:ext cx="279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跳舞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001988" y="4834111"/>
            <a:ext cx="175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吃饭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40022" y="5360525"/>
            <a:ext cx="407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你会去跳舞吗？</a:t>
            </a:r>
            <a:endParaRPr kumimoji="1" lang="en-US" altLang="zh-CN" dirty="0">
              <a:solidFill>
                <a:schemeClr val="accent1"/>
              </a:solidFill>
            </a:endParaRPr>
          </a:p>
          <a:p>
            <a:pPr algn="ctr"/>
            <a:endParaRPr kumimoji="1" lang="en-US" altLang="zh-CN" dirty="0">
              <a:solidFill>
                <a:schemeClr val="accent1"/>
              </a:solidFill>
            </a:endParaRPr>
          </a:p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我会去跳舞</a:t>
            </a:r>
            <a:r>
              <a:rPr kumimoji="1" lang="en-US" altLang="zh-CN" dirty="0">
                <a:solidFill>
                  <a:schemeClr val="accent1"/>
                </a:solidFill>
              </a:rPr>
              <a:t>/</a:t>
            </a:r>
            <a:r>
              <a:rPr kumimoji="1" lang="zh-CN" altLang="en-US" dirty="0">
                <a:solidFill>
                  <a:schemeClr val="accent1"/>
                </a:solidFill>
              </a:rPr>
              <a:t>我会去跳舞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844701" y="5589125"/>
            <a:ext cx="407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你会去吃饭吗？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</a:p>
        </p:txBody>
      </p:sp>
      <p:sp>
        <p:nvSpPr>
          <p:cNvPr id="4" name="标题 3"/>
          <p:cNvSpPr txBox="1"/>
          <p:nvPr/>
        </p:nvSpPr>
        <p:spPr bwMode="auto">
          <a:xfrm>
            <a:off x="1579417" y="756232"/>
            <a:ext cx="9267825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zh-CN" altLang="en-US" sz="4000" b="1" dirty="0"/>
              <a:t>会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</a:p>
        </p:txBody>
      </p:sp>
      <p:pic>
        <p:nvPicPr>
          <p:cNvPr id="11" name="图片 10" descr="图片包含 人员, 掌握, 妇女, 室内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7" y="1807104"/>
            <a:ext cx="4263468" cy="2730439"/>
          </a:xfrm>
          <a:prstGeom prst="rect">
            <a:avLst/>
          </a:prstGeom>
        </p:spPr>
      </p:pic>
      <p:pic>
        <p:nvPicPr>
          <p:cNvPr id="13" name="图片 12" descr="图片包含 地板, 人员, 地面, 室内&#10;&#10;&#10;&#10;自动生成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17" y="1807103"/>
            <a:ext cx="4390291" cy="273043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39386" y="4786717"/>
            <a:ext cx="395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看电影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01515" y="4786717"/>
            <a:ext cx="395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打篮球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80908" y="5640103"/>
            <a:ext cx="306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你会去看电影吗？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62635" y="5640102"/>
            <a:ext cx="306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你会去打篮球吗？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2E10634-FBF6-40B2-8408-CC27B68C5867}"/>
              </a:ext>
            </a:extLst>
          </p:cNvPr>
          <p:cNvSpPr txBox="1"/>
          <p:nvPr/>
        </p:nvSpPr>
        <p:spPr>
          <a:xfrm>
            <a:off x="1189608" y="408373"/>
            <a:ext cx="336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4.</a:t>
            </a:r>
            <a:r>
              <a:rPr lang="zh-CN" altLang="en-US" dirty="0"/>
              <a:t>（一）点儿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D3691DD-241B-496E-88B3-B55273017B1B}"/>
              </a:ext>
            </a:extLst>
          </p:cNvPr>
          <p:cNvSpPr txBox="1"/>
          <p:nvPr/>
        </p:nvSpPr>
        <p:spPr>
          <a:xfrm>
            <a:off x="2036959" y="996470"/>
            <a:ext cx="3870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快一点儿             快点儿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北京比布拉格冷一点儿。               </a:t>
            </a:r>
            <a:endParaRPr lang="en-US" altLang="zh-CN" dirty="0"/>
          </a:p>
          <a:p>
            <a:endParaRPr lang="en-US" altLang="zh-CN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21852FD8-7621-4FDD-BCF7-FBC889AA90CC}"/>
              </a:ext>
            </a:extLst>
          </p:cNvPr>
          <p:cNvCxnSpPr/>
          <p:nvPr/>
        </p:nvCxnSpPr>
        <p:spPr>
          <a:xfrm>
            <a:off x="3400147" y="1241108"/>
            <a:ext cx="790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5BD0EF6-6EE0-456B-9BDC-8FE1ACEE5A7F}"/>
              </a:ext>
            </a:extLst>
          </p:cNvPr>
          <p:cNvCxnSpPr/>
          <p:nvPr/>
        </p:nvCxnSpPr>
        <p:spPr>
          <a:xfrm>
            <a:off x="5255581" y="1890944"/>
            <a:ext cx="101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9E94CCA-7EF4-4266-A74F-938A6D9BF5B7}"/>
              </a:ext>
            </a:extLst>
          </p:cNvPr>
          <p:cNvCxnSpPr/>
          <p:nvPr/>
        </p:nvCxnSpPr>
        <p:spPr>
          <a:xfrm>
            <a:off x="5255581" y="2826759"/>
            <a:ext cx="1118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03F0E4E3-1CBB-40A3-A611-3562971442D9}"/>
              </a:ext>
            </a:extLst>
          </p:cNvPr>
          <p:cNvSpPr txBox="1"/>
          <p:nvPr/>
        </p:nvSpPr>
        <p:spPr>
          <a:xfrm>
            <a:off x="6353453" y="2642093"/>
            <a:ext cx="308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小明比小红胖点儿。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B91293-38F7-4AD9-82A6-CE65D3BAAE00}"/>
              </a:ext>
            </a:extLst>
          </p:cNvPr>
          <p:cNvSpPr txBox="1"/>
          <p:nvPr/>
        </p:nvSpPr>
        <p:spPr>
          <a:xfrm>
            <a:off x="2036959" y="3196064"/>
            <a:ext cx="53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电脑比电视贵一点儿。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0E5409E-8BF1-4F21-B7E2-48CF263602E1}"/>
              </a:ext>
            </a:extLst>
          </p:cNvPr>
          <p:cNvCxnSpPr/>
          <p:nvPr/>
        </p:nvCxnSpPr>
        <p:spPr>
          <a:xfrm>
            <a:off x="5344358" y="3429000"/>
            <a:ext cx="10090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8B9576E1-1F17-4BC4-BBCB-C0A3EA74F463}"/>
              </a:ext>
            </a:extLst>
          </p:cNvPr>
          <p:cNvSpPr txBox="1"/>
          <p:nvPr/>
        </p:nvSpPr>
        <p:spPr>
          <a:xfrm>
            <a:off x="6502892" y="3268877"/>
            <a:ext cx="381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电脑比电视贵点儿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AD52290-5EF1-4C17-87E5-A49A3EACA56C}"/>
              </a:ext>
            </a:extLst>
          </p:cNvPr>
          <p:cNvSpPr txBox="1"/>
          <p:nvPr/>
        </p:nvSpPr>
        <p:spPr>
          <a:xfrm>
            <a:off x="1978242" y="2642093"/>
            <a:ext cx="327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小明比小红胖一点儿。</a:t>
            </a:r>
            <a:endParaRPr lang="en-US" altLang="zh-CN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403514C-DA21-4FC4-AC9C-DDFAA16C8F8B}"/>
              </a:ext>
            </a:extLst>
          </p:cNvPr>
          <p:cNvSpPr/>
          <p:nvPr/>
        </p:nvSpPr>
        <p:spPr>
          <a:xfrm>
            <a:off x="1189608" y="5280322"/>
            <a:ext cx="136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TIP</a:t>
            </a:r>
            <a:endParaRPr lang="zh-CN" alt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FA427A5-E52F-4D6C-A149-DE4DDEBF0CEB}"/>
              </a:ext>
            </a:extLst>
          </p:cNvPr>
          <p:cNvSpPr txBox="1"/>
          <p:nvPr/>
        </p:nvSpPr>
        <p:spPr>
          <a:xfrm>
            <a:off x="2752078" y="6080295"/>
            <a:ext cx="878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形容词</a:t>
            </a:r>
            <a:r>
              <a:rPr lang="en-US" altLang="zh-CN" dirty="0"/>
              <a:t>+</a:t>
            </a:r>
            <a:r>
              <a:rPr lang="zh-CN" altLang="en-US" dirty="0"/>
              <a:t>一点儿    “一”可省略。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7BA4FE4-11F3-4F7B-B085-315C4EE34463}"/>
              </a:ext>
            </a:extLst>
          </p:cNvPr>
          <p:cNvSpPr/>
          <p:nvPr/>
        </p:nvSpPr>
        <p:spPr>
          <a:xfrm>
            <a:off x="1873449" y="3866663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你发现了什么吗？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5F97BC4-D0B7-4FC7-81C6-826B7392178B}"/>
              </a:ext>
            </a:extLst>
          </p:cNvPr>
          <p:cNvSpPr txBox="1"/>
          <p:nvPr/>
        </p:nvSpPr>
        <p:spPr>
          <a:xfrm>
            <a:off x="6195421" y="1690099"/>
            <a:ext cx="334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北京比布拉格冷点儿。</a:t>
            </a:r>
          </a:p>
        </p:txBody>
      </p:sp>
    </p:spTree>
    <p:extLst>
      <p:ext uri="{BB962C8B-B14F-4D97-AF65-F5344CB8AC3E}">
        <p14:creationId xmlns:p14="http://schemas.microsoft.com/office/powerpoint/2010/main" val="123589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B55F7B3-9FB2-4E43-BCF7-A0BDC9A6C0D9}"/>
              </a:ext>
            </a:extLst>
          </p:cNvPr>
          <p:cNvSpPr/>
          <p:nvPr/>
        </p:nvSpPr>
        <p:spPr>
          <a:xfrm>
            <a:off x="2441358" y="2505670"/>
            <a:ext cx="6800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课文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D73F2BE-4C99-450C-9BB6-F4E78AB5C2B2}"/>
              </a:ext>
            </a:extLst>
          </p:cNvPr>
          <p:cNvSpPr txBox="1"/>
          <p:nvPr/>
        </p:nvSpPr>
        <p:spPr>
          <a:xfrm>
            <a:off x="1846555" y="4350058"/>
            <a:ext cx="7235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https://www.youtube.com/watch?v=vTNV97q5Esk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0707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07FC8-4C0D-4036-A581-8B079249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看课文回答问题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EA0658-630E-470C-9D13-7AB0D26A5475}"/>
              </a:ext>
            </a:extLst>
          </p:cNvPr>
          <p:cNvSpPr txBox="1"/>
          <p:nvPr/>
        </p:nvSpPr>
        <p:spPr>
          <a:xfrm>
            <a:off x="3773009" y="2272683"/>
            <a:ext cx="86290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dirty="0"/>
              <a:t>昨天是什么天气？</a:t>
            </a:r>
            <a:endParaRPr lang="en-US" altLang="zh-CN" dirty="0"/>
          </a:p>
          <a:p>
            <a:pPr marL="457200" indent="-457200">
              <a:buAutoNum type="arabicPeriod"/>
            </a:pPr>
            <a:endParaRPr lang="en-US" altLang="zh-CN" dirty="0"/>
          </a:p>
          <a:p>
            <a:pPr marL="457200" indent="-457200">
              <a:buAutoNum type="arabicPeriod"/>
            </a:pPr>
            <a:r>
              <a:rPr lang="zh-CN" altLang="en-US" dirty="0"/>
              <a:t>男孩明天打算去做什么？</a:t>
            </a:r>
            <a:endParaRPr lang="en-US" altLang="zh-CN" dirty="0"/>
          </a:p>
          <a:p>
            <a:pPr marL="457200" indent="-457200">
              <a:buAutoNum type="arabicPeriod"/>
            </a:pPr>
            <a:endParaRPr lang="en-US" altLang="zh-CN" dirty="0"/>
          </a:p>
          <a:p>
            <a:pPr marL="457200" indent="-457200">
              <a:buAutoNum type="arabicPeriod"/>
            </a:pPr>
            <a:r>
              <a:rPr lang="zh-CN" altLang="en-US" dirty="0"/>
              <a:t>男孩约了谁去滑冰？</a:t>
            </a:r>
            <a:endParaRPr lang="en-US" altLang="zh-CN" dirty="0"/>
          </a:p>
          <a:p>
            <a:pPr marL="457200" indent="-457200">
              <a:buAutoNum type="arabicPeriod"/>
            </a:pPr>
            <a:endParaRPr lang="en-US" altLang="zh-CN" dirty="0"/>
          </a:p>
          <a:p>
            <a:pPr marL="457200" indent="-457200">
              <a:buAutoNum type="arabicPeriod"/>
            </a:pPr>
            <a:r>
              <a:rPr lang="zh-CN" altLang="en-US" dirty="0"/>
              <a:t>男孩明天只能做什么？</a:t>
            </a:r>
          </a:p>
        </p:txBody>
      </p:sp>
    </p:spTree>
    <p:extLst>
      <p:ext uri="{BB962C8B-B14F-4D97-AF65-F5344CB8AC3E}">
        <p14:creationId xmlns:p14="http://schemas.microsoft.com/office/powerpoint/2010/main" val="4049606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49801A-3ACD-46DB-B5BF-4CFC1AB64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54" y="1033951"/>
            <a:ext cx="5104047" cy="51929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F30973-D5CA-4206-9565-37C750DF3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40" y="1641248"/>
            <a:ext cx="4416970" cy="39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E36C13-6BE5-4A0A-88A1-1705FFB72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29" y="1505659"/>
            <a:ext cx="2383590" cy="214114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011A5F9-3F57-44F5-8D8E-BBB9B0D31B46}"/>
              </a:ext>
            </a:extLst>
          </p:cNvPr>
          <p:cNvSpPr txBox="1"/>
          <p:nvPr/>
        </p:nvSpPr>
        <p:spPr>
          <a:xfrm>
            <a:off x="6241003" y="1723468"/>
            <a:ext cx="4119238" cy="170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今天的天气怎么样？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明天的天气会怎么样？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气温有什么样变化？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4.</a:t>
            </a:r>
            <a:r>
              <a:rPr lang="zh-CN" altLang="en-US" dirty="0"/>
              <a:t>你明天打算去做什么？</a:t>
            </a:r>
            <a:endParaRPr lang="en-US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87A865-3F30-4797-97EA-ACF45E687B23}"/>
              </a:ext>
            </a:extLst>
          </p:cNvPr>
          <p:cNvSpPr/>
          <p:nvPr/>
        </p:nvSpPr>
        <p:spPr>
          <a:xfrm>
            <a:off x="1644692" y="153114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复习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C329A5C-2156-4529-B4C1-3E337259767A}"/>
              </a:ext>
            </a:extLst>
          </p:cNvPr>
          <p:cNvSpPr txBox="1"/>
          <p:nvPr/>
        </p:nvSpPr>
        <p:spPr>
          <a:xfrm>
            <a:off x="2908916" y="4468105"/>
            <a:ext cx="622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请用上面的问题和答案编成一段对话。</a:t>
            </a:r>
          </a:p>
        </p:txBody>
      </p:sp>
    </p:spTree>
    <p:extLst>
      <p:ext uri="{BB962C8B-B14F-4D97-AF65-F5344CB8AC3E}">
        <p14:creationId xmlns:p14="http://schemas.microsoft.com/office/powerpoint/2010/main" val="6406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C82109-8557-4013-AC99-AE2E29C7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30" y="2299467"/>
            <a:ext cx="9267825" cy="848454"/>
          </a:xfrm>
        </p:spPr>
        <p:txBody>
          <a:bodyPr/>
          <a:lstStyle/>
          <a:p>
            <a:r>
              <a:rPr lang="zh-CN" altLang="en-US" dirty="0"/>
              <a:t>第三课时</a:t>
            </a:r>
          </a:p>
        </p:txBody>
      </p:sp>
    </p:spTree>
    <p:extLst>
      <p:ext uri="{BB962C8B-B14F-4D97-AF65-F5344CB8AC3E}">
        <p14:creationId xmlns:p14="http://schemas.microsoft.com/office/powerpoint/2010/main" val="14121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FD67BC3-5A05-48F1-9646-74598DE21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1149" y="2398284"/>
            <a:ext cx="3092117" cy="4164164"/>
          </a:xfrm>
        </p:spPr>
        <p:txBody>
          <a:bodyPr>
            <a:normAutofit/>
          </a:bodyPr>
          <a:lstStyle/>
          <a:p>
            <a:r>
              <a:rPr lang="zh-CN" altLang="en-US" sz="8800" dirty="0"/>
              <a:t>天气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8A7CBF5-56BF-42E4-9C4B-1A4E0E8EF214}"/>
              </a:ext>
            </a:extLst>
          </p:cNvPr>
          <p:cNvSpPr txBox="1"/>
          <p:nvPr/>
        </p:nvSpPr>
        <p:spPr>
          <a:xfrm>
            <a:off x="8482363" y="4305865"/>
            <a:ext cx="413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Weather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1024" name="图片 1023">
            <a:extLst>
              <a:ext uri="{FF2B5EF4-FFF2-40B4-BE49-F238E27FC236}">
                <a16:creationId xmlns:a16="http://schemas.microsoft.com/office/drawing/2014/main" id="{AC251B1C-66E2-46F3-9E3C-9E3F631F7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8" y="656948"/>
            <a:ext cx="5522976" cy="6065168"/>
          </a:xfrm>
          <a:prstGeom prst="rect">
            <a:avLst/>
          </a:prstGeom>
        </p:spPr>
      </p:pic>
      <p:sp>
        <p:nvSpPr>
          <p:cNvPr id="1025" name="文本框 1024">
            <a:extLst>
              <a:ext uri="{FF2B5EF4-FFF2-40B4-BE49-F238E27FC236}">
                <a16:creationId xmlns:a16="http://schemas.microsoft.com/office/drawing/2014/main" id="{E3ECE94C-0D89-4C21-8787-4E8E7C519C2A}"/>
              </a:ext>
            </a:extLst>
          </p:cNvPr>
          <p:cNvSpPr txBox="1"/>
          <p:nvPr/>
        </p:nvSpPr>
        <p:spPr>
          <a:xfrm>
            <a:off x="1207362" y="1638970"/>
            <a:ext cx="834501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27" name="文本框 1026">
            <a:extLst>
              <a:ext uri="{FF2B5EF4-FFF2-40B4-BE49-F238E27FC236}">
                <a16:creationId xmlns:a16="http://schemas.microsoft.com/office/drawing/2014/main" id="{71C8DEF9-E533-45BA-99A8-F5CF092762BB}"/>
              </a:ext>
            </a:extLst>
          </p:cNvPr>
          <p:cNvSpPr txBox="1"/>
          <p:nvPr/>
        </p:nvSpPr>
        <p:spPr>
          <a:xfrm>
            <a:off x="2547891" y="1638970"/>
            <a:ext cx="9587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28" name="文本框 1027">
            <a:extLst>
              <a:ext uri="{FF2B5EF4-FFF2-40B4-BE49-F238E27FC236}">
                <a16:creationId xmlns:a16="http://schemas.microsoft.com/office/drawing/2014/main" id="{502FD10C-807E-4402-9A2E-8A660944B467}"/>
              </a:ext>
            </a:extLst>
          </p:cNvPr>
          <p:cNvSpPr txBox="1"/>
          <p:nvPr/>
        </p:nvSpPr>
        <p:spPr>
          <a:xfrm>
            <a:off x="3027285" y="4849698"/>
            <a:ext cx="139379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29" name="文本框 1028">
            <a:extLst>
              <a:ext uri="{FF2B5EF4-FFF2-40B4-BE49-F238E27FC236}">
                <a16:creationId xmlns:a16="http://schemas.microsoft.com/office/drawing/2014/main" id="{79799D80-B2CE-41BF-8A42-DA98C39D2243}"/>
              </a:ext>
            </a:extLst>
          </p:cNvPr>
          <p:cNvSpPr txBox="1"/>
          <p:nvPr/>
        </p:nvSpPr>
        <p:spPr>
          <a:xfrm>
            <a:off x="3275860" y="3236771"/>
            <a:ext cx="896644" cy="45276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30" name="文本框 1029">
            <a:extLst>
              <a:ext uri="{FF2B5EF4-FFF2-40B4-BE49-F238E27FC236}">
                <a16:creationId xmlns:a16="http://schemas.microsoft.com/office/drawing/2014/main" id="{42ED7212-59AA-4ACE-A271-18763AFBF157}"/>
              </a:ext>
            </a:extLst>
          </p:cNvPr>
          <p:cNvSpPr txBox="1"/>
          <p:nvPr/>
        </p:nvSpPr>
        <p:spPr>
          <a:xfrm>
            <a:off x="4749686" y="3320200"/>
            <a:ext cx="118073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49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7" grpId="0" animBg="1"/>
      <p:bldP spid="1028" grpId="0" animBg="1"/>
      <p:bldP spid="1029" grpId="0" animBg="1"/>
      <p:bldP spid="10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E32FEC-2ED7-449D-BB32-5B53A793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62" y="0"/>
            <a:ext cx="9267825" cy="848454"/>
          </a:xfrm>
        </p:spPr>
        <p:txBody>
          <a:bodyPr/>
          <a:lstStyle/>
          <a:p>
            <a:r>
              <a:rPr lang="zh-CN" altLang="en-US" dirty="0"/>
              <a:t>角色扮演（</a:t>
            </a:r>
            <a:r>
              <a:rPr lang="en-US" altLang="zh-CN" dirty="0"/>
              <a:t>Role play</a:t>
            </a:r>
            <a:r>
              <a:rPr lang="zh-CN" altLang="en-US" dirty="0"/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365526-78F3-4CCD-850B-F1CF4B70F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8" y="1198335"/>
            <a:ext cx="2963362" cy="43945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689FFB-4BC0-4DCA-B76A-829F707EA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4" y="1198334"/>
            <a:ext cx="2911876" cy="43945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60E84AA-91AD-4001-B1A6-3FCCA3D7C8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0" y="1198334"/>
            <a:ext cx="3089429" cy="43945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30EDBF7-1E29-4EBF-B569-0409B5DCE7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29" y="1198334"/>
            <a:ext cx="2115475" cy="439459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C201D5A-603D-4158-A52B-1438C4736390}"/>
              </a:ext>
            </a:extLst>
          </p:cNvPr>
          <p:cNvSpPr txBox="1"/>
          <p:nvPr/>
        </p:nvSpPr>
        <p:spPr>
          <a:xfrm>
            <a:off x="497149" y="5942811"/>
            <a:ext cx="590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A:_________  _________</a:t>
            </a:r>
            <a:r>
              <a:rPr lang="zh-CN" altLang="en-US" dirty="0"/>
              <a:t>天气怎么样？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218591-9BCC-46E7-B813-BF7DF4EF7BEA}"/>
              </a:ext>
            </a:extLst>
          </p:cNvPr>
          <p:cNvSpPr txBox="1"/>
          <p:nvPr/>
        </p:nvSpPr>
        <p:spPr>
          <a:xfrm>
            <a:off x="7812349" y="5758144"/>
            <a:ext cx="376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最高温度 </a:t>
            </a:r>
            <a:r>
              <a:rPr lang="en-US" altLang="zh-CN" dirty="0"/>
              <a:t>______</a:t>
            </a:r>
            <a:r>
              <a:rPr lang="zh-CN" altLang="en-US" dirty="0"/>
              <a:t>度</a:t>
            </a:r>
            <a:endParaRPr lang="en-US" altLang="zh-CN" dirty="0"/>
          </a:p>
          <a:p>
            <a:r>
              <a:rPr lang="zh-CN" altLang="en-US" dirty="0"/>
              <a:t>最低温度 </a:t>
            </a:r>
            <a:r>
              <a:rPr lang="en-US" altLang="zh-CN" dirty="0"/>
              <a:t>______</a:t>
            </a:r>
            <a:r>
              <a:rPr lang="zh-CN" altLang="en-US" dirty="0"/>
              <a:t>度</a:t>
            </a:r>
          </a:p>
        </p:txBody>
      </p:sp>
    </p:spTree>
    <p:extLst>
      <p:ext uri="{BB962C8B-B14F-4D97-AF65-F5344CB8AC3E}">
        <p14:creationId xmlns:p14="http://schemas.microsoft.com/office/powerpoint/2010/main" val="3615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523365"/>
            <a:ext cx="3462020" cy="2242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10" y="4004310"/>
            <a:ext cx="3441700" cy="2459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845" y="1523365"/>
            <a:ext cx="3287395" cy="22421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845" y="4113530"/>
            <a:ext cx="3380740" cy="2241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66870" y="2383155"/>
            <a:ext cx="1428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春天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66870" y="4973320"/>
            <a:ext cx="1428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夏天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14585" y="2383155"/>
            <a:ext cx="1428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秋天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014585" y="4973320"/>
            <a:ext cx="1428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冬天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21435" y="453390"/>
            <a:ext cx="13449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1434" y="453390"/>
            <a:ext cx="281555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复习</a:t>
            </a:r>
            <a:r>
              <a:rPr lang="en-US" altLang="zh-CN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&amp;</a:t>
            </a:r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76FB933-9D15-4398-BAE8-1B64DC7A35C7}"/>
              </a:ext>
            </a:extLst>
          </p:cNvPr>
          <p:cNvGrpSpPr/>
          <p:nvPr/>
        </p:nvGrpSpPr>
        <p:grpSpPr>
          <a:xfrm>
            <a:off x="1962150" y="4129405"/>
            <a:ext cx="3857625" cy="2486025"/>
            <a:chOff x="1962150" y="4129405"/>
            <a:chExt cx="3857625" cy="24860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2150" y="4129405"/>
              <a:ext cx="2476500" cy="2486025"/>
            </a:xfrm>
            <a:prstGeom prst="rect">
              <a:avLst/>
            </a:prstGeom>
          </p:spPr>
        </p:pic>
        <p:sp>
          <p:nvSpPr>
            <p:cNvPr id="5" name="右箭头 4"/>
            <p:cNvSpPr/>
            <p:nvPr/>
          </p:nvSpPr>
          <p:spPr>
            <a:xfrm>
              <a:off x="3270885" y="6046470"/>
              <a:ext cx="2290445" cy="46355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53940" y="5586095"/>
              <a:ext cx="96583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出去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0992D30-4DB3-4982-804D-68BB0B9EA079}"/>
              </a:ext>
            </a:extLst>
          </p:cNvPr>
          <p:cNvGrpSpPr/>
          <p:nvPr/>
        </p:nvGrpSpPr>
        <p:grpSpPr>
          <a:xfrm>
            <a:off x="7386955" y="4129405"/>
            <a:ext cx="3822700" cy="2486025"/>
            <a:chOff x="7386955" y="4129405"/>
            <a:chExt cx="3822700" cy="248602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6955" y="4129405"/>
              <a:ext cx="2476500" cy="2486025"/>
            </a:xfrm>
            <a:prstGeom prst="rect">
              <a:avLst/>
            </a:prstGeom>
          </p:spPr>
        </p:pic>
        <p:sp>
          <p:nvSpPr>
            <p:cNvPr id="11" name="右箭头 10"/>
            <p:cNvSpPr/>
            <p:nvPr/>
          </p:nvSpPr>
          <p:spPr>
            <a:xfrm flipH="1">
              <a:off x="8622030" y="6046470"/>
              <a:ext cx="2290445" cy="46355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243820" y="5586095"/>
              <a:ext cx="96583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回去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C3589C8-42A6-4479-9BCC-3ECF8D206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07" y="1377163"/>
            <a:ext cx="3711923" cy="228869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9D362BF-B53E-463E-AA63-FBC996B2C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17" y="1710306"/>
            <a:ext cx="1457798" cy="60676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CB6BA44F-C25C-496E-93F4-9EF3F0CCB91D}"/>
              </a:ext>
            </a:extLst>
          </p:cNvPr>
          <p:cNvSpPr txBox="1"/>
          <p:nvPr/>
        </p:nvSpPr>
        <p:spPr>
          <a:xfrm>
            <a:off x="6809172" y="2389633"/>
            <a:ext cx="100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面 试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E13309C-10AE-422F-927D-52D7B8C3AA2A}"/>
              </a:ext>
            </a:extLst>
          </p:cNvPr>
          <p:cNvSpPr txBox="1"/>
          <p:nvPr/>
        </p:nvSpPr>
        <p:spPr>
          <a:xfrm>
            <a:off x="8871902" y="2158800"/>
            <a:ext cx="259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一场面试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F28BA57-936B-4331-AF82-E0DC69C53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34" y="1710306"/>
            <a:ext cx="670618" cy="4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35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523365"/>
            <a:ext cx="3462020" cy="2242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10" y="4004310"/>
            <a:ext cx="3441700" cy="2459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845" y="1523365"/>
            <a:ext cx="3287395" cy="22421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845" y="4113530"/>
            <a:ext cx="3380740" cy="2241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66870" y="2383155"/>
            <a:ext cx="1428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春天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66870" y="4973320"/>
            <a:ext cx="1428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夏天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14585" y="2383155"/>
            <a:ext cx="1428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秋天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014585" y="4973320"/>
            <a:ext cx="1428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冬天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21435" y="453390"/>
            <a:ext cx="13449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847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F52B6EB-FFB1-48F0-AA83-174C00EDF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0" y="1420427"/>
            <a:ext cx="5178095" cy="47761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EEFA7E-2733-473C-B1E9-0BB4BB1FF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6960"/>
            <a:ext cx="4244708" cy="46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689100" y="2090420"/>
            <a:ext cx="12503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春天</a:t>
            </a: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夏天</a:t>
            </a: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秋天</a:t>
            </a: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冬天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76725" y="1451610"/>
            <a:ext cx="1250315" cy="476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暖和</a:t>
            </a:r>
          </a:p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冷</a:t>
            </a:r>
          </a:p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舒服</a:t>
            </a:r>
          </a:p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热</a:t>
            </a:r>
          </a:p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下雪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872105" y="3331845"/>
            <a:ext cx="1750060" cy="14922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872105" y="5286375"/>
            <a:ext cx="1557020" cy="5670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2884805" y="3177540"/>
            <a:ext cx="1673225" cy="21088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884805" y="4013835"/>
            <a:ext cx="1544320" cy="2933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2884805" y="2134870"/>
            <a:ext cx="1505585" cy="2419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586220" y="1640840"/>
            <a:ext cx="4735195" cy="260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春天</a:t>
            </a:r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非常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暖和。</a:t>
            </a:r>
          </a:p>
          <a:p>
            <a:pPr>
              <a:lnSpc>
                <a:spcPct val="17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夏天非常热。</a:t>
            </a:r>
          </a:p>
          <a:p>
            <a:pPr>
              <a:lnSpc>
                <a:spcPct val="17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秋天非常舒服。</a:t>
            </a:r>
          </a:p>
          <a:p>
            <a:pPr>
              <a:lnSpc>
                <a:spcPct val="17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冬天非常冷，天气非常</a:t>
            </a:r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糟糕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75" y="4545965"/>
            <a:ext cx="2926080" cy="163893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321435" y="444512"/>
            <a:ext cx="21497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生词练习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94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803C2FB-5E2D-4913-BCE2-126477EFDE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5322" y="275517"/>
            <a:ext cx="9267825" cy="849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生词练习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ECB7B58-D451-41C8-B6D0-450E3D728143}"/>
              </a:ext>
            </a:extLst>
          </p:cNvPr>
          <p:cNvGrpSpPr/>
          <p:nvPr/>
        </p:nvGrpSpPr>
        <p:grpSpPr>
          <a:xfrm>
            <a:off x="843564" y="1319398"/>
            <a:ext cx="3857625" cy="2486025"/>
            <a:chOff x="1962150" y="4129405"/>
            <a:chExt cx="3857625" cy="248602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AADF7E7-4A77-4888-95F9-1A1786114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2150" y="4129405"/>
              <a:ext cx="2476500" cy="2486025"/>
            </a:xfrm>
            <a:prstGeom prst="rect">
              <a:avLst/>
            </a:prstGeom>
          </p:spPr>
        </p:pic>
        <p:sp>
          <p:nvSpPr>
            <p:cNvPr id="6" name="右箭头 4">
              <a:extLst>
                <a:ext uri="{FF2B5EF4-FFF2-40B4-BE49-F238E27FC236}">
                  <a16:creationId xmlns:a16="http://schemas.microsoft.com/office/drawing/2014/main" id="{B3F7A125-957D-4F7A-A4D3-1518EC019369}"/>
                </a:ext>
              </a:extLst>
            </p:cNvPr>
            <p:cNvSpPr/>
            <p:nvPr/>
          </p:nvSpPr>
          <p:spPr>
            <a:xfrm>
              <a:off x="3270885" y="6046470"/>
              <a:ext cx="2290445" cy="46355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4DCC930-8C60-4868-B017-C0896C14683A}"/>
                </a:ext>
              </a:extLst>
            </p:cNvPr>
            <p:cNvSpPr txBox="1"/>
            <p:nvPr/>
          </p:nvSpPr>
          <p:spPr>
            <a:xfrm>
              <a:off x="4853940" y="5586095"/>
              <a:ext cx="96583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出去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1863B7A-EEE6-4D71-99FC-80F82281E4FB}"/>
              </a:ext>
            </a:extLst>
          </p:cNvPr>
          <p:cNvGrpSpPr/>
          <p:nvPr/>
        </p:nvGrpSpPr>
        <p:grpSpPr>
          <a:xfrm>
            <a:off x="6252563" y="1533075"/>
            <a:ext cx="4027874" cy="2381977"/>
            <a:chOff x="6252563" y="1533075"/>
            <a:chExt cx="4027874" cy="248602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F13A490-74F8-4DBB-A20C-23409AD47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2563" y="1533075"/>
              <a:ext cx="2476500" cy="2486025"/>
            </a:xfrm>
            <a:prstGeom prst="rect">
              <a:avLst/>
            </a:prstGeom>
          </p:spPr>
        </p:pic>
        <p:sp>
          <p:nvSpPr>
            <p:cNvPr id="10" name="右箭头 10">
              <a:extLst>
                <a:ext uri="{FF2B5EF4-FFF2-40B4-BE49-F238E27FC236}">
                  <a16:creationId xmlns:a16="http://schemas.microsoft.com/office/drawing/2014/main" id="{FDEB21D0-477E-4C9D-BF5B-1ECDC08ECC76}"/>
                </a:ext>
              </a:extLst>
            </p:cNvPr>
            <p:cNvSpPr/>
            <p:nvPr/>
          </p:nvSpPr>
          <p:spPr>
            <a:xfrm flipH="1">
              <a:off x="7749256" y="3352483"/>
              <a:ext cx="2290445" cy="46355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5C38E6D-1EE5-4AE6-9249-91C7A4CFAB19}"/>
                </a:ext>
              </a:extLst>
            </p:cNvPr>
            <p:cNvSpPr txBox="1"/>
            <p:nvPr/>
          </p:nvSpPr>
          <p:spPr>
            <a:xfrm>
              <a:off x="9314602" y="2776088"/>
              <a:ext cx="96583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</a:rPr>
                <a:t>回去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0F5213E-4A5C-494D-8627-A7343A39C2C1}"/>
              </a:ext>
            </a:extLst>
          </p:cNvPr>
          <p:cNvSpPr txBox="1"/>
          <p:nvPr/>
        </p:nvSpPr>
        <p:spPr>
          <a:xfrm>
            <a:off x="1269507" y="4471785"/>
            <a:ext cx="745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我和妈妈</a:t>
            </a:r>
            <a:r>
              <a:rPr lang="en-US" altLang="zh-CN" dirty="0"/>
              <a:t>_________</a:t>
            </a:r>
            <a:r>
              <a:rPr lang="zh-CN" altLang="en-US" dirty="0"/>
              <a:t>吃饭。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68185F1-5C11-468D-8C07-C0758C7BD7AE}"/>
              </a:ext>
            </a:extLst>
          </p:cNvPr>
          <p:cNvSpPr txBox="1"/>
          <p:nvPr/>
        </p:nvSpPr>
        <p:spPr>
          <a:xfrm>
            <a:off x="3063426" y="4417131"/>
            <a:ext cx="93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出去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FE981E-166C-47D1-9511-0B5F6A65A142}"/>
              </a:ext>
            </a:extLst>
          </p:cNvPr>
          <p:cNvSpPr txBox="1"/>
          <p:nvPr/>
        </p:nvSpPr>
        <p:spPr>
          <a:xfrm>
            <a:off x="1373080" y="5686223"/>
            <a:ext cx="599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等我</a:t>
            </a:r>
            <a:r>
              <a:rPr lang="en-US" altLang="zh-CN" dirty="0"/>
              <a:t>______</a:t>
            </a:r>
            <a:r>
              <a:rPr lang="zh-CN" altLang="en-US" dirty="0"/>
              <a:t>了，我要吃很多饺子。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25B527F-BC2A-442C-BE69-848ECB864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63" y="3968269"/>
            <a:ext cx="2894983" cy="13484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939484-2A3F-4C50-B0F4-3594AF857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13" y="4955806"/>
            <a:ext cx="2194750" cy="172989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6C57318-D108-4CD8-86F9-57427A660E6D}"/>
              </a:ext>
            </a:extLst>
          </p:cNvPr>
          <p:cNvSpPr txBox="1"/>
          <p:nvPr/>
        </p:nvSpPr>
        <p:spPr>
          <a:xfrm>
            <a:off x="2396971" y="5647568"/>
            <a:ext cx="923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回去</a:t>
            </a:r>
          </a:p>
        </p:txBody>
      </p:sp>
    </p:spTree>
    <p:extLst>
      <p:ext uri="{BB962C8B-B14F-4D97-AF65-F5344CB8AC3E}">
        <p14:creationId xmlns:p14="http://schemas.microsoft.com/office/powerpoint/2010/main" val="15100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10A92A8-40B8-408C-972D-2041916633F6}"/>
              </a:ext>
            </a:extLst>
          </p:cNvPr>
          <p:cNvSpPr/>
          <p:nvPr/>
        </p:nvSpPr>
        <p:spPr>
          <a:xfrm>
            <a:off x="3540659" y="2194950"/>
            <a:ext cx="38988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</a:t>
            </a:r>
            <a:r>
              <a:rPr lang="en-US" altLang="zh-CN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ingo</a:t>
            </a:r>
            <a:endParaRPr lang="zh-CN" alt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8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50673" y="93464"/>
            <a:ext cx="2805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又</a:t>
            </a:r>
            <a:r>
              <a:rPr lang="en-US" altLang="zh-CN" sz="44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again</a:t>
            </a:r>
            <a:endParaRPr lang="zh-CN" altLang="en-US" sz="44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803910" y="1336040"/>
          <a:ext cx="10584000" cy="5097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Saturday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6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Saturday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9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3" y="2059169"/>
            <a:ext cx="1723084" cy="10955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03" y="3807558"/>
            <a:ext cx="1723083" cy="10955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8" y="3906423"/>
            <a:ext cx="1723083" cy="9233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03" y="2148108"/>
            <a:ext cx="1723083" cy="9233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330" y="1873250"/>
            <a:ext cx="1762760" cy="1397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80" y="5045075"/>
            <a:ext cx="1762760" cy="13976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830" y="3719195"/>
            <a:ext cx="1530350" cy="12719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130" y="1935480"/>
            <a:ext cx="1530350" cy="12719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rcRect t="14439" r="38686" b="10838"/>
          <a:stretch>
            <a:fillRect/>
          </a:stretch>
        </p:blipFill>
        <p:spPr>
          <a:xfrm>
            <a:off x="4425950" y="3685540"/>
            <a:ext cx="1570990" cy="13309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rcRect t="14439" r="38686" b="10838"/>
          <a:stretch>
            <a:fillRect/>
          </a:stretch>
        </p:blipFill>
        <p:spPr>
          <a:xfrm>
            <a:off x="7950200" y="1905635"/>
            <a:ext cx="1570990" cy="133096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85" y="5209540"/>
            <a:ext cx="1666240" cy="10953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5" y="3829050"/>
            <a:ext cx="1666240" cy="10953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/>
          <a:srcRect l="9435"/>
          <a:stretch>
            <a:fillRect/>
          </a:stretch>
        </p:blipFill>
        <p:spPr>
          <a:xfrm>
            <a:off x="4352925" y="1983105"/>
            <a:ext cx="1731010" cy="120205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rcRect l="9435"/>
          <a:stretch>
            <a:fillRect/>
          </a:stretch>
        </p:blipFill>
        <p:spPr>
          <a:xfrm>
            <a:off x="9641205" y="3763010"/>
            <a:ext cx="1731010" cy="120205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2310" y="5045075"/>
            <a:ext cx="1397635" cy="139763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6560" y="5045710"/>
            <a:ext cx="1397635" cy="139763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7285" y="4965065"/>
            <a:ext cx="1512570" cy="151257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0425" y="4965065"/>
            <a:ext cx="1512570" cy="151257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A6EDA52-50A8-41AB-B04A-AE298BCFE62B}"/>
              </a:ext>
            </a:extLst>
          </p:cNvPr>
          <p:cNvSpPr txBox="1"/>
          <p:nvPr/>
        </p:nvSpPr>
        <p:spPr>
          <a:xfrm>
            <a:off x="3051736" y="638713"/>
            <a:ext cx="759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他上星期</a:t>
            </a:r>
            <a:r>
              <a:rPr lang="en-US" altLang="zh-CN" dirty="0"/>
              <a:t>(      )_________ ,</a:t>
            </a:r>
            <a:r>
              <a:rPr lang="zh-CN" altLang="en-US" dirty="0"/>
              <a:t>这星期（     ）又</a:t>
            </a:r>
            <a:r>
              <a:rPr lang="en-US" altLang="zh-CN" dirty="0"/>
              <a:t>____________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0C563F5-6B9E-4BE5-9DAD-FBC6586E22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76" y="0"/>
            <a:ext cx="6318519" cy="5174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203B7F6-345F-4DA6-B51A-CEDE2B4955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8386" y="372431"/>
            <a:ext cx="9267825" cy="84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Adj/V +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Adj/V +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可是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但是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835564-13C5-4672-9044-0AAB57BE0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99" y="1487551"/>
            <a:ext cx="8875008" cy="1185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83CF2B9-1471-4FBF-A2BF-068E0CF9E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66" y="2938509"/>
            <a:ext cx="5956916" cy="24984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BB28FCF-3A91-4AAE-A550-B2BB94A978D5}"/>
              </a:ext>
            </a:extLst>
          </p:cNvPr>
          <p:cNvSpPr txBox="1"/>
          <p:nvPr/>
        </p:nvSpPr>
        <p:spPr>
          <a:xfrm>
            <a:off x="2935904" y="5702804"/>
            <a:ext cx="767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在高速公路上开车，虽然紧张，但是好玩。</a:t>
            </a:r>
          </a:p>
        </p:txBody>
      </p:sp>
    </p:spTree>
    <p:extLst>
      <p:ext uri="{BB962C8B-B14F-4D97-AF65-F5344CB8AC3E}">
        <p14:creationId xmlns:p14="http://schemas.microsoft.com/office/powerpoint/2010/main" val="41311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270635" y="249203"/>
            <a:ext cx="13449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语法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20047" y="381317"/>
            <a:ext cx="6749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Adj/V +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Adj/V +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可是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但是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71825" y="3825240"/>
            <a:ext cx="2975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舒服    大小不合适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48095" y="3837305"/>
            <a:ext cx="5869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鞋子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，但是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可是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_________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" y="4971415"/>
            <a:ext cx="2369185" cy="147002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591621" y="5476123"/>
            <a:ext cx="239993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便宜       慢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294755" y="5476240"/>
            <a:ext cx="586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公共汽车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，但是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可是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______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91560" y="2171065"/>
            <a:ext cx="2235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好看       难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659255"/>
            <a:ext cx="2457450" cy="14846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508750" y="2171065"/>
            <a:ext cx="5285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汉字好看是好看，但是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可是太难了。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71004" y="992505"/>
            <a:ext cx="3202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虽然</a:t>
            </a:r>
            <a:r>
              <a:rPr lang="en-US" altLang="zh-CN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但是</a:t>
            </a:r>
            <a:r>
              <a:rPr lang="en-US" altLang="zh-CN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30340" y="2694305"/>
            <a:ext cx="3651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汉字虽然好看，但是太难了。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28740" y="4361180"/>
            <a:ext cx="4179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鞋子虽然舒服，但是大小不合适。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04940" y="6022975"/>
            <a:ext cx="4024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公共汽车虽然便宜，但是太慢了。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t="6681" b="7416"/>
          <a:stretch>
            <a:fillRect/>
          </a:stretch>
        </p:blipFill>
        <p:spPr>
          <a:xfrm>
            <a:off x="844550" y="3312160"/>
            <a:ext cx="2197735" cy="14859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D8177F7-05B1-4ACC-AF62-CF27F1CE38AE}"/>
              </a:ext>
            </a:extLst>
          </p:cNvPr>
          <p:cNvSpPr txBox="1"/>
          <p:nvPr/>
        </p:nvSpPr>
        <p:spPr>
          <a:xfrm>
            <a:off x="3445664" y="1547837"/>
            <a:ext cx="3434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汉字好看吗？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AD15D45-F2F6-48E8-B486-88BDAD7297B9}"/>
              </a:ext>
            </a:extLst>
          </p:cNvPr>
          <p:cNvSpPr txBox="1"/>
          <p:nvPr/>
        </p:nvSpPr>
        <p:spPr>
          <a:xfrm>
            <a:off x="3390609" y="3360283"/>
            <a:ext cx="2938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这双鞋舒服吗？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1CA65D-94FA-4DB2-AE58-C878631BB319}"/>
              </a:ext>
            </a:extLst>
          </p:cNvPr>
          <p:cNvSpPr txBox="1"/>
          <p:nvPr/>
        </p:nvSpPr>
        <p:spPr>
          <a:xfrm>
            <a:off x="3444409" y="4966970"/>
            <a:ext cx="315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公共汽车便宜吗？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3" grpId="0"/>
      <p:bldP spid="25" grpId="0"/>
      <p:bldP spid="15" grpId="0"/>
      <p:bldP spid="16" grpId="0"/>
      <p:bldP spid="7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321435" y="453390"/>
            <a:ext cx="13449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语法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140" y="527685"/>
            <a:ext cx="6875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Adj/V +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Adj/V +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可是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但是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" y="3291840"/>
            <a:ext cx="2867025" cy="15906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53790" y="3856990"/>
            <a:ext cx="2235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好玩       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02377" y="3431015"/>
            <a:ext cx="5285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冰球好玩是好玩，但是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可是太难了。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" y="5103495"/>
            <a:ext cx="1962785" cy="10515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653790" y="5629275"/>
            <a:ext cx="2499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好吃     不健康          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unhealthy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433820" y="5153217"/>
            <a:ext cx="5584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麦当劳好吃是好吃，但是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可是不健康。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0" y="1439545"/>
            <a:ext cx="2724150" cy="16764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763645" y="2047875"/>
            <a:ext cx="2235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快       贵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33820" y="1721495"/>
            <a:ext cx="4655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飞机快是快，但是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可是太贵了。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181215" y="1183005"/>
            <a:ext cx="3202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虽然</a:t>
            </a:r>
            <a:r>
              <a:rPr lang="en-US" altLang="zh-CN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但是</a:t>
            </a:r>
            <a:r>
              <a:rPr lang="en-US" altLang="zh-CN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637337" y="2267769"/>
            <a:ext cx="3651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飞机虽然快，但是太贵了。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63665" y="3932045"/>
            <a:ext cx="3651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冰球虽然好玩，但是太难了。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463665" y="5702915"/>
            <a:ext cx="3998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麦当劳虽然好吃，但是不健康。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009136-2DD0-4FC5-9EBB-0EF4E13DAB8E}"/>
              </a:ext>
            </a:extLst>
          </p:cNvPr>
          <p:cNvSpPr txBox="1"/>
          <p:nvPr/>
        </p:nvSpPr>
        <p:spPr>
          <a:xfrm>
            <a:off x="3653790" y="1518082"/>
            <a:ext cx="2499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：</a:t>
            </a:r>
            <a:r>
              <a:rPr lang="en-US" altLang="zh-CN" dirty="0"/>
              <a:t>__________?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C8AA66-8B91-4258-BF58-C80E8EC2FAC1}"/>
              </a:ext>
            </a:extLst>
          </p:cNvPr>
          <p:cNvSpPr txBox="1"/>
          <p:nvPr/>
        </p:nvSpPr>
        <p:spPr>
          <a:xfrm>
            <a:off x="3616454" y="3375640"/>
            <a:ext cx="293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：冰球</a:t>
            </a:r>
            <a:r>
              <a:rPr lang="en-US" altLang="zh-CN" dirty="0"/>
              <a:t>_________?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A5B704-C490-4524-9A01-59CB57AEF859}"/>
              </a:ext>
            </a:extLst>
          </p:cNvPr>
          <p:cNvSpPr txBox="1"/>
          <p:nvPr/>
        </p:nvSpPr>
        <p:spPr>
          <a:xfrm>
            <a:off x="3763645" y="4999027"/>
            <a:ext cx="316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A:</a:t>
            </a:r>
            <a:r>
              <a:rPr lang="zh-CN" altLang="en-US" dirty="0"/>
              <a:t>麦当劳</a:t>
            </a:r>
            <a:r>
              <a:rPr lang="en-US" altLang="zh-CN" dirty="0"/>
              <a:t>________?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1" grpId="0"/>
      <p:bldP spid="26" grpId="0"/>
      <p:bldP spid="29" grpId="0"/>
      <p:bldP spid="30" grpId="0"/>
      <p:bldP spid="31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B7A61FC-C2AA-4C23-B3C7-872E631BF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37" y="338263"/>
            <a:ext cx="6725452" cy="61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37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1F7AF9-A52F-41BA-8FDD-63BFA4AF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411" y="1686908"/>
            <a:ext cx="9267825" cy="848454"/>
          </a:xfrm>
        </p:spPr>
        <p:txBody>
          <a:bodyPr/>
          <a:lstStyle/>
          <a:p>
            <a:r>
              <a:rPr lang="zh-CN" altLang="en-US" sz="7200" dirty="0"/>
              <a:t>课文（二）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C8203C1-CBE6-439D-B476-8C7597F0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60" y="3126195"/>
            <a:ext cx="4545367" cy="23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B2F9C-18AB-42EE-9656-E0FAEFB3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听对话回答问题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447206D-F6BE-4E9D-B06A-1339A90EC567}"/>
              </a:ext>
            </a:extLst>
          </p:cNvPr>
          <p:cNvSpPr txBox="1"/>
          <p:nvPr/>
        </p:nvSpPr>
        <p:spPr>
          <a:xfrm>
            <a:off x="4065972" y="2308194"/>
            <a:ext cx="69068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纽约今天天气怎么样？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纽约周末天气怎么样？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白英爱下周一做什么？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en-US" altLang="zh-CN" dirty="0"/>
              <a:t>.</a:t>
            </a:r>
            <a:r>
              <a:rPr lang="zh-CN" altLang="en-US" dirty="0"/>
              <a:t>加州天气怎么样？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96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7ED8325-436E-4FC5-BBAD-59257DF8F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88" y="606557"/>
            <a:ext cx="5911012" cy="40808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4DF242F-4D3E-4436-B0CF-73D000D68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88" y="4687410"/>
            <a:ext cx="5974598" cy="13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F262EA9-A598-4A5A-BE3B-5E54E0F6275F}"/>
              </a:ext>
            </a:extLst>
          </p:cNvPr>
          <p:cNvSpPr/>
          <p:nvPr/>
        </p:nvSpPr>
        <p:spPr>
          <a:xfrm>
            <a:off x="641456" y="26633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老师</a:t>
            </a:r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的家乡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B3FD3D-69D0-4985-823B-A177C6391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27" y="1767662"/>
            <a:ext cx="1950889" cy="18603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1625A6B-6072-4254-87F8-1F2D454C14D7}"/>
              </a:ext>
            </a:extLst>
          </p:cNvPr>
          <p:cNvSpPr txBox="1"/>
          <p:nvPr/>
        </p:nvSpPr>
        <p:spPr>
          <a:xfrm>
            <a:off x="3188561" y="1038964"/>
            <a:ext cx="187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中国香港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827E18-7954-40D3-A26F-968638CEA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86" y="1634497"/>
            <a:ext cx="4138019" cy="182133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B1E2E32-005B-4055-9631-BE680D90A439}"/>
              </a:ext>
            </a:extLst>
          </p:cNvPr>
          <p:cNvSpPr txBox="1"/>
          <p:nvPr/>
        </p:nvSpPr>
        <p:spPr>
          <a:xfrm>
            <a:off x="1464816" y="3790989"/>
            <a:ext cx="10010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我之前生活在香港，现在来布尔诺生活。香港昨天是阴天，今天又是阴天，但是很暖和。布尔诺却很冷。在香港人们可以穿轻薄的衣服，但是在布尔诺只能穿棉衣。香港好是好，但我还是喜欢布尔诺。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501DBF-3DAE-465A-96F0-3D32B87EE88A}"/>
              </a:ext>
            </a:extLst>
          </p:cNvPr>
          <p:cNvSpPr/>
          <p:nvPr/>
        </p:nvSpPr>
        <p:spPr>
          <a:xfrm>
            <a:off x="1340937" y="4949081"/>
            <a:ext cx="101347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请对比布尔诺和你的家乡的天气情况，写一小段话。</a:t>
            </a:r>
          </a:p>
        </p:txBody>
      </p:sp>
    </p:spTree>
    <p:extLst>
      <p:ext uri="{BB962C8B-B14F-4D97-AF65-F5344CB8AC3E}">
        <p14:creationId xmlns:p14="http://schemas.microsoft.com/office/powerpoint/2010/main" val="16246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04DECC-DBA0-425C-8670-3C05F13DB6F1}"/>
              </a:ext>
            </a:extLst>
          </p:cNvPr>
          <p:cNvSpPr/>
          <p:nvPr/>
        </p:nvSpPr>
        <p:spPr>
          <a:xfrm>
            <a:off x="3048000" y="209017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https://quizlet.com/45511916/%E4%B8%AD%E6%96%87%E5%90%AC%E8%AF%B4%E8%AF%BB%E5%86%99-%E7%AC%AC%E5%8D%81%E4%B8%80%E8%AF%BE-%E5%A4%A9%E6%B0%94%E5%AF%B9%E8%AF%9D%E4%B8%80-flash-cards/</a:t>
            </a:r>
          </a:p>
        </p:txBody>
      </p:sp>
    </p:spTree>
    <p:extLst>
      <p:ext uri="{BB962C8B-B14F-4D97-AF65-F5344CB8AC3E}">
        <p14:creationId xmlns:p14="http://schemas.microsoft.com/office/powerpoint/2010/main" val="25900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0"/>
          <p:cNvSpPr>
            <a:spLocks noChangeArrowheads="1"/>
          </p:cNvSpPr>
          <p:nvPr/>
        </p:nvSpPr>
        <p:spPr bwMode="auto">
          <a:xfrm>
            <a:off x="3736341" y="2837180"/>
            <a:ext cx="4718685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915169"/>
                </a:solidFill>
                <a:latin typeface="Segoe Print" panose="02000600000000000000" charset="0"/>
                <a:ea typeface="YF补 汉仪夏日体" panose="020B0604000101010104" pitchFamily="34" charset="-128"/>
                <a:cs typeface="Segoe Print" panose="02000600000000000000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310233-075E-4D69-B74B-57319B76C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1" y="900667"/>
            <a:ext cx="7927758" cy="51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6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689100" y="2090420"/>
            <a:ext cx="12503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春天</a:t>
            </a: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夏天</a:t>
            </a: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秋天</a:t>
            </a: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冬天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76725" y="1451610"/>
            <a:ext cx="1250315" cy="476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暖和</a:t>
            </a:r>
          </a:p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冷</a:t>
            </a:r>
          </a:p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舒服</a:t>
            </a:r>
          </a:p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热</a:t>
            </a:r>
          </a:p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下雪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872105" y="3331845"/>
            <a:ext cx="1750060" cy="14922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872105" y="5286375"/>
            <a:ext cx="1557020" cy="5670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2884805" y="3177540"/>
            <a:ext cx="1673225" cy="21088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884805" y="4013835"/>
            <a:ext cx="1544320" cy="2933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2884805" y="2134870"/>
            <a:ext cx="1505585" cy="2419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586220" y="1640840"/>
            <a:ext cx="4735195" cy="260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春天</a:t>
            </a:r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非常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暖和。</a:t>
            </a:r>
          </a:p>
          <a:p>
            <a:pPr>
              <a:lnSpc>
                <a:spcPct val="17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夏天非常热。</a:t>
            </a:r>
          </a:p>
          <a:p>
            <a:pPr>
              <a:lnSpc>
                <a:spcPct val="17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秋天非常舒服。</a:t>
            </a:r>
          </a:p>
          <a:p>
            <a:pPr>
              <a:lnSpc>
                <a:spcPct val="17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冬天非常冷，天气非常</a:t>
            </a:r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糟糕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75" y="4545965"/>
            <a:ext cx="2926080" cy="163893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321435" y="453390"/>
            <a:ext cx="13449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3172A7B-5021-42DC-8361-0209D2F18F98}"/>
              </a:ext>
            </a:extLst>
          </p:cNvPr>
          <p:cNvSpPr/>
          <p:nvPr/>
        </p:nvSpPr>
        <p:spPr>
          <a:xfrm>
            <a:off x="3563407" y="2644170"/>
            <a:ext cx="39559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Bingo</a:t>
            </a:r>
            <a:endParaRPr lang="zh-CN" altLang="en-US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34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977A72-8A5C-44B4-9840-9A19C7D05D91}"/>
              </a:ext>
            </a:extLst>
          </p:cNvPr>
          <p:cNvSpPr/>
          <p:nvPr/>
        </p:nvSpPr>
        <p:spPr>
          <a:xfrm>
            <a:off x="1003016" y="64744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重点词语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FEFB43-6332-46C5-A570-D0F794B8DB74}"/>
              </a:ext>
            </a:extLst>
          </p:cNvPr>
          <p:cNvSpPr txBox="1"/>
          <p:nvPr/>
        </p:nvSpPr>
        <p:spPr>
          <a:xfrm>
            <a:off x="1149292" y="988074"/>
            <a:ext cx="83470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3200" dirty="0"/>
              <a:t>比</a:t>
            </a:r>
            <a:endParaRPr lang="en-US" altLang="zh-CN" sz="3200" dirty="0"/>
          </a:p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FF081BC-D0D2-46B2-BF6C-4786B5202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92" y="2252519"/>
            <a:ext cx="3207834" cy="180491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E04BE0D-C469-4373-B338-837A56C73747}"/>
              </a:ext>
            </a:extLst>
          </p:cNvPr>
          <p:cNvSpPr txBox="1"/>
          <p:nvPr/>
        </p:nvSpPr>
        <p:spPr>
          <a:xfrm>
            <a:off x="1401132" y="4638821"/>
            <a:ext cx="524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女孩</a:t>
            </a:r>
            <a:r>
              <a:rPr lang="zh-CN" altLang="en-US" dirty="0">
                <a:solidFill>
                  <a:srgbClr val="FF0000"/>
                </a:solidFill>
              </a:rPr>
              <a:t>比</a:t>
            </a:r>
            <a:r>
              <a:rPr lang="zh-CN" altLang="en-US" dirty="0"/>
              <a:t>男孩高。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CFD088A-01F4-4BF6-802A-ECB70D954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075" y="2458672"/>
            <a:ext cx="3838575" cy="14954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CF6BE63-0D99-4C46-8CC3-9F005DFDE2F3}"/>
              </a:ext>
            </a:extLst>
          </p:cNvPr>
          <p:cNvSpPr txBox="1"/>
          <p:nvPr/>
        </p:nvSpPr>
        <p:spPr>
          <a:xfrm>
            <a:off x="7251889" y="4714721"/>
            <a:ext cx="322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香港</a:t>
            </a:r>
            <a:r>
              <a:rPr lang="zh-CN" altLang="en-US" dirty="0">
                <a:solidFill>
                  <a:srgbClr val="FF0000"/>
                </a:solidFill>
              </a:rPr>
              <a:t>比</a:t>
            </a:r>
            <a:r>
              <a:rPr lang="zh-CN" altLang="en-US" dirty="0"/>
              <a:t>清迈冷。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C0201B2-3918-4184-8055-8E966F24EF1B}"/>
              </a:ext>
            </a:extLst>
          </p:cNvPr>
          <p:cNvSpPr/>
          <p:nvPr/>
        </p:nvSpPr>
        <p:spPr>
          <a:xfrm>
            <a:off x="2677115" y="984682"/>
            <a:ext cx="2853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a + 比 + b + adj</a:t>
            </a:r>
          </a:p>
        </p:txBody>
      </p:sp>
    </p:spTree>
    <p:extLst>
      <p:ext uri="{BB962C8B-B14F-4D97-AF65-F5344CB8AC3E}">
        <p14:creationId xmlns:p14="http://schemas.microsoft.com/office/powerpoint/2010/main" val="28400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000120141119A01PPBG">
  <a:themeElements>
    <a:clrScheme name="自定义 138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915169"/>
      </a:accent1>
      <a:accent2>
        <a:srgbClr val="D08B76"/>
      </a:accent2>
      <a:accent3>
        <a:srgbClr val="FFB14A"/>
      </a:accent3>
      <a:accent4>
        <a:srgbClr val="9CCF96"/>
      </a:accent4>
      <a:accent5>
        <a:srgbClr val="81C9DF"/>
      </a:accent5>
      <a:accent6>
        <a:srgbClr val="BD89B9"/>
      </a:accent6>
      <a:hlink>
        <a:srgbClr val="EB2D68"/>
      </a:hlink>
      <a:folHlink>
        <a:srgbClr val="7F7F7F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小清新文艺花瓣模板</Template>
  <TotalTime>0</TotalTime>
  <Words>1993</Words>
  <Application>Microsoft Office PowerPoint</Application>
  <PresentationFormat>Širokoúhlá obrazovka</PresentationFormat>
  <Paragraphs>322</Paragraphs>
  <Slides>55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9" baseType="lpstr">
      <vt:lpstr>等线</vt:lpstr>
      <vt:lpstr>等线 Light</vt:lpstr>
      <vt:lpstr>微软雅黑</vt:lpstr>
      <vt:lpstr>宋体</vt:lpstr>
      <vt:lpstr>YF补 汉仪夏日体</vt:lpstr>
      <vt:lpstr>幼圆</vt:lpstr>
      <vt:lpstr>楷体</vt:lpstr>
      <vt:lpstr>Arial</vt:lpstr>
      <vt:lpstr>Calibri</vt:lpstr>
      <vt:lpstr>Segoe Print</vt:lpstr>
      <vt:lpstr>Tempus Sans ITC</vt:lpstr>
      <vt:lpstr>Times New Roman</vt:lpstr>
      <vt:lpstr>Wingdings 2</vt:lpstr>
      <vt:lpstr>A000120141119A01PPBG</vt:lpstr>
      <vt:lpstr>tán tiānqì 谈 天气 Talking about the weather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A+比+B+Adj</vt:lpstr>
      <vt:lpstr>A+比+B+Adj</vt:lpstr>
      <vt:lpstr>A+比+B+Adj</vt:lpstr>
      <vt:lpstr>A+比+B+更/还+Adj</vt:lpstr>
      <vt:lpstr>A+比+B+更/还+Adj</vt:lpstr>
      <vt:lpstr>A+比+B+更/还+Adj</vt:lpstr>
      <vt:lpstr>A+比+B+更/还+Adj</vt:lpstr>
      <vt:lpstr>A+比+B+Adj+得多</vt:lpstr>
      <vt:lpstr>A+比+B+Adj+得多</vt:lpstr>
      <vt:lpstr>A+比+B+Adj+得多</vt:lpstr>
      <vt:lpstr>A+比+B+Adj+得多</vt:lpstr>
      <vt:lpstr>A+比+B+Adj+得多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看课文回答问题</vt:lpstr>
      <vt:lpstr>Prezentace aplikace PowerPoint</vt:lpstr>
      <vt:lpstr>Prezentace aplikace PowerPoint</vt:lpstr>
      <vt:lpstr>第三课时</vt:lpstr>
      <vt:lpstr>Prezentace aplikace PowerPoint</vt:lpstr>
      <vt:lpstr>角色扮演（Role play）</vt:lpstr>
      <vt:lpstr>Prezentace aplikace PowerPoint</vt:lpstr>
      <vt:lpstr>Prezentace aplikace PowerPoint</vt:lpstr>
      <vt:lpstr>Prezentace aplikace PowerPoint</vt:lpstr>
      <vt:lpstr>Prezentace aplikace PowerPoint</vt:lpstr>
      <vt:lpstr>生词练习</vt:lpstr>
      <vt:lpstr>Prezentace aplikace PowerPoint</vt:lpstr>
      <vt:lpstr>Prezentace aplikace PowerPoint</vt:lpstr>
      <vt:lpstr>Adj/V + 是 + Adj/V + 可是/但是……</vt:lpstr>
      <vt:lpstr>Prezentace aplikace PowerPoint</vt:lpstr>
      <vt:lpstr>Prezentace aplikace PowerPoint</vt:lpstr>
      <vt:lpstr>课文（二）</vt:lpstr>
      <vt:lpstr>听对话回答问题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大侠素材铺</dc:title>
  <dc:creator>https://dxpu.taobao.com/</dc:creator>
  <dc:description>大侠素材铺  淘宝店：https://dxpu.taobao.com/</dc:description>
  <cp:lastModifiedBy>Tingxuan Zhao</cp:lastModifiedBy>
  <cp:revision>250</cp:revision>
  <dcterms:created xsi:type="dcterms:W3CDTF">2016-06-21T13:40:00Z</dcterms:created>
  <dcterms:modified xsi:type="dcterms:W3CDTF">2019-04-09T17:29:29Z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