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29DD2-5133-49E7-87A0-75658B50C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476360-3EDF-4AD0-96ED-5AD4742DD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175F5-3CFC-40C8-9A44-28F432EC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DD7DC0-0FC3-42D4-BF27-62B8BB7B2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00800E-AA30-40CF-81B3-5C698399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17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12165-B1C7-48CE-B77C-C6673ED5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AFC769-F8B4-49F0-B363-AA7364D5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E421C-F39E-4CD3-A86A-1D8FBB6A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93E51A-F66F-44C1-9E82-3AC65CC0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3E59B-6F48-4D78-A3FC-B454AC0F5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48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93A66C-7E8C-417A-9D40-FBB6D69B4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33E748-77D1-4DEB-95A8-75D4C80C7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E74329-BEC5-4F15-B92D-6E4DD50F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47E08F-6D1C-4E4C-8FFB-9D591C7E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4335D2-DC57-439A-89E9-0D02B1C6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9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505FB-4CC2-4585-9B81-475039F05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3FA02E-6D4C-444C-BDC5-065D4E0B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475F04-A37E-490E-A025-E65D3CE0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51D92A-1670-4CDD-B91B-6EB4A7834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AA2C55-2215-438C-8C0C-5BF04FFF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62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C8884-E52F-4E66-9412-D410F2D8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2A554-95AB-4646-96C0-E3C2F692F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AAED4-2156-46A2-AFAF-B819A9DE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0DDE09-673B-4920-8092-2850EE4C9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C74369-EDAC-49B6-8047-AE008BD77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6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E65B9-26AD-4802-9B25-1721C461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AD5AD3-32AF-47E1-8859-FAC1082D7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C3C609-6ABA-4397-86E4-6C76CF6CE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3AEF59-5837-4339-8475-3748C283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384944-E48B-4089-ADC0-A3F6B405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D8168D-54A8-49CF-B7E9-BE28A44A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31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C7E1-326E-4265-B2D4-B0D8B148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1CAB98-52F1-42F1-B924-3B0513B2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E8BDC5-FDDE-49F3-A9A4-2B5355175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7C7ECF-DF83-4381-86DC-BBE643F70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0D0A19-6082-455D-AB6A-9EB5CAFEB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8F4D61-C8CC-4051-91CE-86608994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F995A68-5EA0-47AB-9C0A-AFBB57E2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13571F-F11B-4422-9509-66EE25C4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708E8-04B6-4545-932A-80D06E5E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60AA5F-136E-420A-93A4-60EC8CE3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CA0B26-583B-417F-B0C9-0DF22A12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BBC032-9A14-4A59-8FA8-812FBE05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0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779D5F-D1DB-4FCF-8F37-B54F145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976CAE-BA3D-4662-AC78-F14FDD6A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F91A69-0540-4D3C-A534-4BF8806E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08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65AC8-D11E-40E8-9AF5-BA607CB5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BF713-0F17-48D2-9D66-FAB902724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1EC8FB-BC91-4C9F-9440-4E4ABE78E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0C2E0-6582-4696-8048-EF639312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A80A62-25D2-4CFC-BB46-81660A1B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9FC4AC-61DA-41D5-A7B8-B5394471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46C28-C88D-4B06-8BD6-F1A5171C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79AE64-321A-44FF-9622-FAF0A3D9E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ED2B78-E164-4922-8C38-DD376D414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F81E8A-6E70-4B7C-AA9B-61FB1FD0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15D15D-D383-4D6E-A040-33BC0813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42A27A-6C0F-4A75-AB60-8D0265A8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85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A4E184-5503-41BF-B449-91A4B701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773CA0-AD62-4A5B-A31D-160584E14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87170-0DD2-4B3C-8293-45B55B0A4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2BCD-B16F-4E0D-A9F5-128673D24E65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2A8197-7246-4EC2-A2E1-3B7D8B0DE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5D3C1B-DDAC-4F3E-AC3C-750525FF5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73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92A0C-57FF-492E-9AEB-B2C7B9542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7229"/>
            <a:ext cx="9144000" cy="2273417"/>
          </a:xfrm>
        </p:spPr>
        <p:txBody>
          <a:bodyPr>
            <a:normAutofit/>
          </a:bodyPr>
          <a:lstStyle/>
          <a:p>
            <a:r>
              <a:rPr lang="cs-CZ" sz="4800" b="1" dirty="0"/>
              <a:t>Probační a mediační služba - zákony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532EA0-D5FC-4BCB-B1C9-10EE36DB4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736" y="2223083"/>
            <a:ext cx="9334150" cy="3892491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1" dirty="0"/>
              <a:t>Zákon č. 257/2000 Sb. o Probační a mediační službě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Zákon č. 40/20019 Sb. trestní zákoník </a:t>
            </a:r>
          </a:p>
          <a:p>
            <a:pPr algn="l"/>
            <a:r>
              <a:rPr lang="cs-CZ" sz="2800" b="1" dirty="0"/>
              <a:t>Zákon č. 141/1961 Sb. o trestním řízení soudním (trestní řád)</a:t>
            </a:r>
          </a:p>
          <a:p>
            <a:pPr algn="l"/>
            <a:r>
              <a:rPr lang="cs-CZ" sz="2800" b="1" dirty="0"/>
              <a:t>Zákon č. 218/2003 Sb. o odpovědnosti mládeže za protiprávní činy a o soudnictví ve věcech mládeže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Zákon č. 45/2013 Sb. o obětech trestných činů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19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A9411-6892-462D-86A0-C6431F42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 o probační a mediační službě</a:t>
            </a:r>
            <a:br>
              <a:rPr lang="cs-CZ" b="1" dirty="0"/>
            </a:br>
            <a:r>
              <a:rPr lang="cs-CZ" sz="2800" b="1" dirty="0"/>
              <a:t>upravuje co je Probační a mediační služba, obsah její činnosti, součinnosti se státními orgány a dalšími institucemi, práva a povinnosti úředníků a asistentů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7D892-5271-451D-9EC0-F80A2D8BC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2</a:t>
            </a:r>
          </a:p>
          <a:p>
            <a:pPr marL="514350" indent="-514350">
              <a:buAutoNum type="arabicParenR"/>
            </a:pPr>
            <a:r>
              <a:rPr lang="cs-CZ" dirty="0"/>
              <a:t>probace- organizování a vykonávání dohledu, kontrola alternativních trestů a výchovných povinností a omezení; dále individuální pomoc a působí na obviněného, aby vedl řádný život, vyhověl uloženým podmínkách a tím došlo k obnově narušených právních i společenských vztahů</a:t>
            </a:r>
          </a:p>
          <a:p>
            <a:pPr marL="514350" indent="-514350">
              <a:buAutoNum type="arabicParenR" startAt="2"/>
            </a:pPr>
            <a:r>
              <a:rPr lang="cs-CZ" dirty="0"/>
              <a:t>Mediace - mimosoudní zprostředkování za účelem řešení sporu mezi obviněnýma poškozeným a činnost směřující k urovnání konfliktního stavu, je vykonávána v rámci trestního řízení. Mediaci lze provádět jen s výslovným souhlasem obviněného a poškozeného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5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8A7B2-DBC3-42B2-863F-43C5102C4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Trestní zákoník</a:t>
            </a:r>
            <a:br>
              <a:rPr lang="cs-CZ" b="1" dirty="0"/>
            </a:br>
            <a:r>
              <a:rPr lang="cs-CZ" sz="3100" b="1" dirty="0"/>
              <a:t>upravuje trestní právo hmotné: co je trestným činem, podmínky trestní odpovědnosti, jaké sankce lze za trestný čin uložit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2CD97-2E5C-47CF-9F26-10ED84558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5086"/>
            <a:ext cx="10515600" cy="365187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§ 39 stanovení druhu a výměry trestu: soud přihlédne k povaze a závažnosti spáchaného trestného činu, k osobním, rodinným, majetkovým a jiným poměrům pachatele a k jeho dosavadnímu způsobu života a k možnosti nápravy, přihlédne k chování pachatele po činu, zejména k jeho snaze nahradit škodu  nebo odstranit jiné škodlivé  následky činu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97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83BD-A03A-4C0B-90A9-63DCD9C4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Probační úředník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8864-0174-4E6D-B55B-834AF6768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640" y="1577130"/>
            <a:ext cx="10515600" cy="50082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dirty="0"/>
              <a:t>Dohled: </a:t>
            </a:r>
          </a:p>
          <a:p>
            <a:r>
              <a:rPr lang="cs-CZ" sz="4400" dirty="0"/>
              <a:t>§ 49 pojem a účel dohledu</a:t>
            </a:r>
          </a:p>
          <a:p>
            <a:r>
              <a:rPr lang="cs-CZ" sz="4400" dirty="0"/>
              <a:t>§50 povinnosti pachatele</a:t>
            </a:r>
          </a:p>
          <a:p>
            <a:r>
              <a:rPr lang="cs-CZ" sz="4400" dirty="0"/>
              <a:t>§51 povinnosti a oprávnění probačního úředníka</a:t>
            </a:r>
          </a:p>
          <a:p>
            <a:pPr marL="0" indent="0">
              <a:spcBef>
                <a:spcPts val="600"/>
              </a:spcBef>
              <a:buNone/>
            </a:pPr>
            <a:endParaRPr lang="cs-CZ" sz="4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Nahrazení vazby dohledem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Podmíněné odsouzení s dohledem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Podmíněné propuštění s dohledem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Domácí vězení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Obecně prospěšné práce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Zákaz vstupu na sportovní, kulturní a jiné společenské sankce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Elektronická kontrola nahrazující vazbu</a:t>
            </a:r>
          </a:p>
          <a:p>
            <a:pPr marL="0" indent="0">
              <a:spcBef>
                <a:spcPts val="600"/>
              </a:spcBef>
              <a:buNone/>
            </a:pPr>
            <a:endParaRPr lang="cs-CZ" sz="4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§ 52 – druhy trestů</a:t>
            </a:r>
          </a:p>
        </p:txBody>
      </p:sp>
    </p:spTree>
    <p:extLst>
      <p:ext uri="{BB962C8B-B14F-4D97-AF65-F5344CB8AC3E}">
        <p14:creationId xmlns:p14="http://schemas.microsoft.com/office/powerpoint/2010/main" val="96624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951CC-9BF2-49DA-BC7C-EF4D75BB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171"/>
            <a:ext cx="10515600" cy="235730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Trestní řád</a:t>
            </a:r>
            <a:br>
              <a:rPr lang="cs-CZ" b="1" dirty="0"/>
            </a:br>
            <a:r>
              <a:rPr lang="cs-CZ" sz="2800" b="1" dirty="0"/>
              <a:t>upravuje postup orgánů činných v trestním řízení při zjišťování trestných činů, pachatelů a potrestání těchto pachatelů. Také stanovuje práva a povinnosti jak pachatele tak svědků, poškozených, obhájců, atd.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6EEFF-3BEF-4873-8B5F-D28D7A792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4477"/>
            <a:ext cx="10515600" cy="349248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/>
              <a:t>§27b probační úředník – obsah činnosti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1)Vykonává dohled spočívající v pozitivním vedení, pomoci a kontrole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2) Zjišťuje informace o osobě obviněného a jeho sociálních poměrech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§184 K objasnění příčin trestného činu a  k urovnání sporu mezi obviněnýma poškozeným napomáhá ve stadiu pře soudem probační úředník</a:t>
            </a:r>
          </a:p>
        </p:txBody>
      </p:sp>
    </p:spTree>
    <p:extLst>
      <p:ext uri="{BB962C8B-B14F-4D97-AF65-F5344CB8AC3E}">
        <p14:creationId xmlns:p14="http://schemas.microsoft.com/office/powerpoint/2010/main" val="112477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FA55C-3691-407B-8069-44951370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672"/>
            <a:ext cx="10515600" cy="14680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ZSVM- zákon o soudnictví ve věcech mládeže</a:t>
            </a:r>
            <a:br>
              <a:rPr lang="cs-CZ" b="1" dirty="0"/>
            </a:br>
            <a:r>
              <a:rPr lang="cs-CZ" sz="2800" dirty="0">
                <a:latin typeface="+mn-lt"/>
              </a:rPr>
              <a:t>upravuje podmínky odpovědnosti mládeže za protiprávní činy a opatření ukládaná za tyto činy, a postup soudnictví. Řízení musí být preventivně- předcházení a zamezení recidivy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E078B8-621B-4962-A4FC-5118B5278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746"/>
            <a:ext cx="10515600" cy="47760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u="sng" dirty="0"/>
              <a:t>Důraz na osobní a odborné předpoklady, Důraz na výchovné působení</a:t>
            </a:r>
          </a:p>
          <a:p>
            <a:r>
              <a:rPr lang="cs-CZ" sz="2500" dirty="0"/>
              <a:t>§ 3 Soudci, státní zástupci, příslušníci policejních orgánů a úředníci Probační a mediační služby působící v trestních věcech mládeže musí mít zvláštní průpravu pro zacházení s mládeží</a:t>
            </a:r>
            <a:r>
              <a:rPr lang="cs-CZ" dirty="0"/>
              <a:t>.</a:t>
            </a:r>
          </a:p>
          <a:p>
            <a:r>
              <a:rPr lang="cs-CZ" sz="2500" dirty="0"/>
              <a:t>§36 V řízení proti mladistvým je třeba dbát toho, aby vyšetřování, projednávání i rozhodování jejich trestních věcí bylo svěřováno osobám, jejichž znalost otázek souvisících s výchovou mládeže zaručí splnění výchovného účelu řízení.</a:t>
            </a:r>
          </a:p>
          <a:p>
            <a:r>
              <a:rPr lang="cs-CZ" sz="2500" dirty="0"/>
              <a:t>§ 40 Vzájemná spolupráce všech zúčastněných institucí, pro posílení výchovného působení, včasná reakce na potřeby a zájmy mladistvých, poškozených i všech dalších subjektů dotčených trestnou činností.</a:t>
            </a:r>
            <a:endParaRPr lang="cs-CZ" dirty="0"/>
          </a:p>
          <a:p>
            <a:r>
              <a:rPr lang="cs-CZ" dirty="0"/>
              <a:t>§</a:t>
            </a:r>
            <a:r>
              <a:rPr lang="cs-CZ" sz="2500" dirty="0"/>
              <a:t>15-§19 Ukládání a druhy výchovných opatření – dohled, probační program, výchovné povinnosti a výchovná omezení</a:t>
            </a:r>
          </a:p>
          <a:p>
            <a:r>
              <a:rPr lang="cs-CZ" sz="2500" b="1" dirty="0"/>
              <a:t>§89-93 řízení u dětí mladších patnácti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28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09ACD-4BDE-4BA5-A294-F5BAAC7F3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951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Zákon o obětech</a:t>
            </a:r>
            <a:br>
              <a:rPr lang="cs-CZ" b="1" dirty="0"/>
            </a:br>
            <a:r>
              <a:rPr lang="cs-CZ" sz="2800" b="1" dirty="0"/>
              <a:t>upravuje  práva obětí trestných činů, poskytování peněžité pomoci obětem trestných činů státem a vztahy mezi státem a subjekty, které poskytují služby obětem trestné činnosti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4D7A1-BB09-4337-B636-7A38C4544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973"/>
            <a:ext cx="10515600" cy="3718989"/>
          </a:xfrm>
        </p:spPr>
        <p:txBody>
          <a:bodyPr>
            <a:normAutofit/>
          </a:bodyPr>
          <a:lstStyle/>
          <a:p>
            <a:r>
              <a:rPr lang="cs-CZ" sz="2600" dirty="0"/>
              <a:t>§6 PMS může poskytovat obětem trestných činů právní informace</a:t>
            </a:r>
          </a:p>
          <a:p>
            <a:r>
              <a:rPr lang="cs-CZ" sz="2600" dirty="0"/>
              <a:t>§11 Informace ohledně bezpečí oběti při pobytu odsouzeného na svobodě</a:t>
            </a:r>
          </a:p>
          <a:p>
            <a:r>
              <a:rPr lang="cs-CZ" sz="2600" dirty="0"/>
              <a:t>§ 16 ochrana osobních údajů oběti, poskytování osobních údajů oběti PMS</a:t>
            </a:r>
          </a:p>
          <a:p>
            <a:r>
              <a:rPr lang="cs-CZ" sz="2600" dirty="0"/>
              <a:t>§ 48 registr poskytovatelů pomoci obětem trestných činů (subjekty dle         § 39, advokáti, střediska PMS)</a:t>
            </a:r>
          </a:p>
        </p:txBody>
      </p:sp>
    </p:spTree>
    <p:extLst>
      <p:ext uri="{BB962C8B-B14F-4D97-AF65-F5344CB8AC3E}">
        <p14:creationId xmlns:p14="http://schemas.microsoft.com/office/powerpoint/2010/main" val="4320503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519</Words>
  <Application>Microsoft Office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Probační a mediační služba - zákony </vt:lpstr>
      <vt:lpstr>Zákon o probační a mediační službě upravuje co je Probační a mediační služba, obsah její činnosti, součinnosti se státními orgány a dalšími institucemi, práva a povinnosti úředníků a asistentů</vt:lpstr>
      <vt:lpstr>Trestní zákoník upravuje trestní právo hmotné: co je trestným činem, podmínky trestní odpovědnosti, jaké sankce lze za trestný čin uložit</vt:lpstr>
      <vt:lpstr>Probační úředník</vt:lpstr>
      <vt:lpstr>Trestní řád upravuje postup orgánů činných v trestním řízení při zjišťování trestných činů, pachatelů a potrestání těchto pachatelů. Také stanovuje práva a povinnosti jak pachatele tak svědků, poškozených, obhájců, atd. </vt:lpstr>
      <vt:lpstr>ZSVM- zákon o soudnictví ve věcech mládeže upravuje podmínky odpovědnosti mládeže za protiprávní činy a opatření ukládaná za tyto činy, a postup soudnictví. Řízení musí být preventivně- předcházení a zamezení recidivy</vt:lpstr>
      <vt:lpstr>Zákon o obětech upravuje  práva obětí trestných činů, poskytování peněžité pomoci obětem trestných činů státem a vztahy mezi státem a subjekty, které poskytují služby obětem trestné činnosti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Probační a mediační služba - zákony</dc:title>
  <dc:creator>Janka</dc:creator>
  <cp:lastModifiedBy>Janka</cp:lastModifiedBy>
  <cp:revision>35</cp:revision>
  <cp:lastPrinted>2019-03-10T20:07:38Z</cp:lastPrinted>
  <dcterms:created xsi:type="dcterms:W3CDTF">2019-03-09T18:05:12Z</dcterms:created>
  <dcterms:modified xsi:type="dcterms:W3CDTF">2019-03-11T09:10:37Z</dcterms:modified>
</cp:coreProperties>
</file>