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D1286-9F8E-48E3-B8B6-78F2F7126897}" type="datetimeFigureOut">
              <a:rPr lang="cs-CZ" smtClean="0"/>
              <a:t>17.5.2019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9CD03-5240-4788-8B90-BAE6BAE37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059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D1286-9F8E-48E3-B8B6-78F2F7126897}" type="datetimeFigureOut">
              <a:rPr lang="cs-CZ" smtClean="0"/>
              <a:t>17.5.2019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9CD03-5240-4788-8B90-BAE6BAE37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4691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D1286-9F8E-48E3-B8B6-78F2F7126897}" type="datetimeFigureOut">
              <a:rPr lang="cs-CZ" smtClean="0"/>
              <a:t>17.5.2019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9CD03-5240-4788-8B90-BAE6BAE37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7664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D1286-9F8E-48E3-B8B6-78F2F7126897}" type="datetimeFigureOut">
              <a:rPr lang="cs-CZ" smtClean="0"/>
              <a:t>17.5.2019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9CD03-5240-4788-8B90-BAE6BAE37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882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D1286-9F8E-48E3-B8B6-78F2F7126897}" type="datetimeFigureOut">
              <a:rPr lang="cs-CZ" smtClean="0"/>
              <a:t>17.5.2019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9CD03-5240-4788-8B90-BAE6BAE37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5757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D1286-9F8E-48E3-B8B6-78F2F7126897}" type="datetimeFigureOut">
              <a:rPr lang="cs-CZ" smtClean="0"/>
              <a:t>17.5.2019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9CD03-5240-4788-8B90-BAE6BAE37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5596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D1286-9F8E-48E3-B8B6-78F2F7126897}" type="datetimeFigureOut">
              <a:rPr lang="cs-CZ" smtClean="0"/>
              <a:t>17.5.2019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9CD03-5240-4788-8B90-BAE6BAE37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0358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D1286-9F8E-48E3-B8B6-78F2F7126897}" type="datetimeFigureOut">
              <a:rPr lang="cs-CZ" smtClean="0"/>
              <a:t>17.5.2019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9CD03-5240-4788-8B90-BAE6BAE37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2359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D1286-9F8E-48E3-B8B6-78F2F7126897}" type="datetimeFigureOut">
              <a:rPr lang="cs-CZ" smtClean="0"/>
              <a:t>17.5.2019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9CD03-5240-4788-8B90-BAE6BAE37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301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D1286-9F8E-48E3-B8B6-78F2F7126897}" type="datetimeFigureOut">
              <a:rPr lang="cs-CZ" smtClean="0"/>
              <a:t>17.5.2019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9CD03-5240-4788-8B90-BAE6BAE37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4161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D1286-9F8E-48E3-B8B6-78F2F7126897}" type="datetimeFigureOut">
              <a:rPr lang="cs-CZ" smtClean="0"/>
              <a:t>17.5.2019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9CD03-5240-4788-8B90-BAE6BAE37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472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D1286-9F8E-48E3-B8B6-78F2F7126897}" type="datetimeFigureOut">
              <a:rPr lang="cs-CZ" smtClean="0"/>
              <a:t>17.5.2019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9CD03-5240-4788-8B90-BAE6BAE37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3115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vvp.avu.cz/bibliobaze/search" TargetMode="External"/><Relationship Id="rId3" Type="http://schemas.openxmlformats.org/officeDocument/2006/relationships/hyperlink" Target="http://www.sca-art.cz/" TargetMode="External"/><Relationship Id="rId7" Type="http://schemas.openxmlformats.org/officeDocument/2006/relationships/hyperlink" Target="http://www.upm.cz/" TargetMode="External"/><Relationship Id="rId2" Type="http://schemas.openxmlformats.org/officeDocument/2006/relationships/hyperlink" Target="http://www.artlist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rt.jib.cz/" TargetMode="External"/><Relationship Id="rId11" Type="http://schemas.openxmlformats.org/officeDocument/2006/relationships/hyperlink" Target="http://www.udu.cas.cz/" TargetMode="External"/><Relationship Id="rId5" Type="http://schemas.openxmlformats.org/officeDocument/2006/relationships/hyperlink" Target="http://www.artalk.cz/" TargetMode="External"/><Relationship Id="rId10" Type="http://schemas.openxmlformats.org/officeDocument/2006/relationships/hyperlink" Target="http://www.archiweb.cz/" TargetMode="External"/><Relationship Id="rId4" Type="http://schemas.openxmlformats.org/officeDocument/2006/relationships/hyperlink" Target="http://www.artachiv.cz/" TargetMode="External"/><Relationship Id="rId9" Type="http://schemas.openxmlformats.org/officeDocument/2006/relationships/hyperlink" Target="http://vvp.avu.cz/idatum/search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eskyhudebnislovnik.cz/slovnik/" TargetMode="External"/><Relationship Id="rId3" Type="http://schemas.openxmlformats.org/officeDocument/2006/relationships/hyperlink" Target="http://www.nm.cz/Ceske-muzeum-hudby/" TargetMode="External"/><Relationship Id="rId7" Type="http://schemas.openxmlformats.org/officeDocument/2006/relationships/hyperlink" Target="http://www.imus.cz/" TargetMode="External"/><Relationship Id="rId2" Type="http://schemas.openxmlformats.org/officeDocument/2006/relationships/hyperlink" Target="http://www.musica.cz/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opmuseum.cz/" TargetMode="External"/><Relationship Id="rId5" Type="http://schemas.openxmlformats.org/officeDocument/2006/relationships/hyperlink" Target="http://www.martinu.cz/cz/instituce/institut-bohuslava-martinu/" TargetMode="External"/><Relationship Id="rId4" Type="http://schemas.openxmlformats.org/officeDocument/2006/relationships/hyperlink" Target="http://www.mzm.cz/oddeleni-dejin-hudby/" TargetMode="External"/><Relationship Id="rId9" Type="http://schemas.openxmlformats.org/officeDocument/2006/relationships/hyperlink" Target="http://musicologica.cz/diplodok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fd.cz/" TargetMode="External"/><Relationship Id="rId2" Type="http://schemas.openxmlformats.org/officeDocument/2006/relationships/hyperlink" Target="http://nfa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http://www.mkcr.c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kcr.cz/autorske-pravo/default.htm" TargetMode="External"/><Relationship Id="rId3" Type="http://schemas.openxmlformats.org/officeDocument/2006/relationships/hyperlink" Target="http://www.mkcr.cz/profesionalni-umeni/default.htm" TargetMode="External"/><Relationship Id="rId7" Type="http://schemas.openxmlformats.org/officeDocument/2006/relationships/hyperlink" Target="http://www.mkcr.cz/statni-fondy/default.htm" TargetMode="External"/><Relationship Id="rId12" Type="http://schemas.openxmlformats.org/officeDocument/2006/relationships/image" Target="../media/image2.png"/><Relationship Id="rId2" Type="http://schemas.openxmlformats.org/officeDocument/2006/relationships/hyperlink" Target="http://www.mkcr.cz/kulturni-dedictvi/default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kcr.cz/media-a-audiovize/default.htm" TargetMode="External"/><Relationship Id="rId11" Type="http://schemas.openxmlformats.org/officeDocument/2006/relationships/hyperlink" Target="http://www.mkcr.cz/vyzkum-a-vyvoj/default.htm" TargetMode="External"/><Relationship Id="rId5" Type="http://schemas.openxmlformats.org/officeDocument/2006/relationships/hyperlink" Target="http://www.mkcr.cz/cirkve-a-nabozenske-spolecnosti/default.htm" TargetMode="External"/><Relationship Id="rId10" Type="http://schemas.openxmlformats.org/officeDocument/2006/relationships/hyperlink" Target="http://www.mkcr.cz/evropska-unie/default.htm" TargetMode="External"/><Relationship Id="rId4" Type="http://schemas.openxmlformats.org/officeDocument/2006/relationships/hyperlink" Target="http://www.mkcr.cz/literatura-a-knihovny/default.htm" TargetMode="External"/><Relationship Id="rId9" Type="http://schemas.openxmlformats.org/officeDocument/2006/relationships/hyperlink" Target="http://www.mkcr.cz/zahranicni-vztahy/default.htm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kcr.cz/prispevkove-organizace-23.html" TargetMode="External"/><Relationship Id="rId3" Type="http://schemas.openxmlformats.org/officeDocument/2006/relationships/hyperlink" Target="http://www.npu.cz/" TargetMode="External"/><Relationship Id="rId7" Type="http://schemas.openxmlformats.org/officeDocument/2006/relationships/hyperlink" Target="https://www.mkcr.cz/prispevkove-organizace-559.html" TargetMode="External"/><Relationship Id="rId2" Type="http://schemas.openxmlformats.org/officeDocument/2006/relationships/hyperlink" Target="http://www.nipos-mk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du.cz/cs/" TargetMode="External"/><Relationship Id="rId5" Type="http://schemas.openxmlformats.org/officeDocument/2006/relationships/hyperlink" Target="http://www.nulk.cz/" TargetMode="External"/><Relationship Id="rId4" Type="http://schemas.openxmlformats.org/officeDocument/2006/relationships/hyperlink" Target="http://nfa.cz/" TargetMode="External"/><Relationship Id="rId9" Type="http://schemas.openxmlformats.org/officeDocument/2006/relationships/hyperlink" Target="https://www.mkcr.cz/prispevkove-organizace-26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kcr.cz/statni-fondy-1154.html" TargetMode="External"/><Relationship Id="rId2" Type="http://schemas.openxmlformats.org/officeDocument/2006/relationships/hyperlink" Target="https://www.mkcr.cz/dotacni-okruhy-1137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ulturenet.cz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ociacedivadel.cz/" TargetMode="External"/><Relationship Id="rId2" Type="http://schemas.openxmlformats.org/officeDocument/2006/relationships/hyperlink" Target="http://www.cz-museums.cz/adresar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asociacekraju.cz/kraje-cr/" TargetMode="External"/><Relationship Id="rId4" Type="http://schemas.openxmlformats.org/officeDocument/2006/relationships/hyperlink" Target="http://www.czech-festivals.cz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zk.cz/katalogy-databaze/databaze/volne-dostupne-ceske-online-zdroje#manuscriptorium" TargetMode="External"/><Relationship Id="rId13" Type="http://schemas.openxmlformats.org/officeDocument/2006/relationships/hyperlink" Target="https://ezdroje.muni.cz/prehled/?lang=cs" TargetMode="External"/><Relationship Id="rId3" Type="http://schemas.openxmlformats.org/officeDocument/2006/relationships/hyperlink" Target="https://www.mzk.cz/katalogy-databaze/databaze/volne-dostupne-ceske-online-zdroje#bclv" TargetMode="External"/><Relationship Id="rId7" Type="http://schemas.openxmlformats.org/officeDocument/2006/relationships/hyperlink" Target="https://www.mzk.cz/katalogy-databaze/databaze/volne-dostupne-ceske-online-zdroje#kknfa" TargetMode="External"/><Relationship Id="rId12" Type="http://schemas.openxmlformats.org/officeDocument/2006/relationships/hyperlink" Target="https://www.mzk.cz/katalogy-databaze/databaze/volne-dostupne-ceske-online-zdroje#abart" TargetMode="External"/><Relationship Id="rId2" Type="http://schemas.openxmlformats.org/officeDocument/2006/relationships/hyperlink" Target="https://www.mzk.cz/katalogy-databaze/databaze/volne-dostupne-ceske-online-zdroje#bibliobaz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zk.cz/katalogy-databaze/databaze/volne-dostupne-ceske-online-zdroje#cbdu" TargetMode="External"/><Relationship Id="rId11" Type="http://schemas.openxmlformats.org/officeDocument/2006/relationships/hyperlink" Target="https://www.mzk.cz/katalogy-databaze/databaze/volne-dostupne-ceske-online-zdroje#rego" TargetMode="External"/><Relationship Id="rId5" Type="http://schemas.openxmlformats.org/officeDocument/2006/relationships/hyperlink" Target="https://www.mzk.cz/katalogy-databaze/databaze/volne-dostupne-ceske-online-zdroje#cub" TargetMode="External"/><Relationship Id="rId10" Type="http://schemas.openxmlformats.org/officeDocument/2006/relationships/hyperlink" Target="https://www.mzk.cz/katalogy-databaze/databaze/volne-dostupne-ceske-online-zdroje#pcl" TargetMode="External"/><Relationship Id="rId4" Type="http://schemas.openxmlformats.org/officeDocument/2006/relationships/hyperlink" Target="https://www.mzk.cz/katalogy-databaze/databaze/volne-dostupne-ceske-online-zdroje#bdhu" TargetMode="External"/><Relationship Id="rId9" Type="http://schemas.openxmlformats.org/officeDocument/2006/relationships/hyperlink" Target="https://www.mzk.cz/katalogy-databaze/databaze/volne-dostupne-ceske-online-zdroje#pbd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zm.cz/oddeleni-dejin-divadla/" TargetMode="External"/><Relationship Id="rId3" Type="http://schemas.openxmlformats.org/officeDocument/2006/relationships/hyperlink" Target="http://www.divadlo.cz/" TargetMode="External"/><Relationship Id="rId7" Type="http://schemas.openxmlformats.org/officeDocument/2006/relationships/hyperlink" Target="http://www.mzm.cz/" TargetMode="External"/><Relationship Id="rId2" Type="http://schemas.openxmlformats.org/officeDocument/2006/relationships/hyperlink" Target="http://www.idu.cz/c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zk.cz/katalogy-databaze/databaze/volne-dostupne-ceske-online-zdroje#cbdu" TargetMode="External"/><Relationship Id="rId11" Type="http://schemas.openxmlformats.org/officeDocument/2006/relationships/hyperlink" Target="http://www.puppets.cz/" TargetMode="External"/><Relationship Id="rId5" Type="http://schemas.openxmlformats.org/officeDocument/2006/relationships/hyperlink" Target="http://www.czechdance.info/" TargetMode="External"/><Relationship Id="rId10" Type="http://schemas.openxmlformats.org/officeDocument/2006/relationships/hyperlink" Target="http://www.nm.cz/Historicke-muzeum/Oddeleni-HM/Divadelni-oddeleni/" TargetMode="External"/><Relationship Id="rId4" Type="http://schemas.openxmlformats.org/officeDocument/2006/relationships/hyperlink" Target="http://www.culturnet.cz/" TargetMode="External"/><Relationship Id="rId9" Type="http://schemas.openxmlformats.org/officeDocument/2006/relationships/hyperlink" Target="http://www.nm.cz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rajhrad.muzeumbrnenska.cz/" TargetMode="External"/><Relationship Id="rId3" Type="http://schemas.openxmlformats.org/officeDocument/2006/relationships/hyperlink" Target="http://www.ucl.cas.cz/" TargetMode="External"/><Relationship Id="rId7" Type="http://schemas.openxmlformats.org/officeDocument/2006/relationships/hyperlink" Target="http://www.pamatniknarodnihopisemnictvi.cz/" TargetMode="External"/><Relationship Id="rId2" Type="http://schemas.openxmlformats.org/officeDocument/2006/relationships/hyperlink" Target="http://www.czechlit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lo.ucl.cas.cz/" TargetMode="External"/><Relationship Id="rId5" Type="http://schemas.openxmlformats.org/officeDocument/2006/relationships/hyperlink" Target="http://www.ucl.cas.cz/cs/bibliograficke-sluby/bibliografie-ceske-literarni-vedy" TargetMode="External"/><Relationship Id="rId4" Type="http://schemas.openxmlformats.org/officeDocument/2006/relationships/hyperlink" Target="http://www.slovnikceskeliteratury.cz/" TargetMode="External"/><Relationship Id="rId9" Type="http://schemas.openxmlformats.org/officeDocument/2006/relationships/hyperlink" Target="http://www.mzm.cz/oddeleni-dejin-literatury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Organizační struktura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podpora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474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Výtvarné umění – instituce a portály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 smtClean="0"/>
              <a:t>Centrum pro současné umění – </a:t>
            </a:r>
            <a:r>
              <a:rPr lang="cs-CZ" dirty="0" smtClean="0">
                <a:hlinkClick r:id="rId2"/>
              </a:rPr>
              <a:t>www.artlist.cz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Společnost pro současné umění</a:t>
            </a:r>
          </a:p>
          <a:p>
            <a:pPr>
              <a:buFontTx/>
              <a:buChar char="-"/>
            </a:pPr>
            <a:r>
              <a:rPr lang="cs-CZ" dirty="0" smtClean="0"/>
              <a:t>Seznam výtvarníků a galerií </a:t>
            </a:r>
            <a:r>
              <a:rPr lang="cs-CZ" dirty="0"/>
              <a:t>– </a:t>
            </a:r>
            <a:r>
              <a:rPr lang="cs-CZ" dirty="0">
                <a:hlinkClick r:id="rId3"/>
              </a:rPr>
              <a:t>http://www.sca-art.cz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Lexikon českých výtvarníků – </a:t>
            </a:r>
          </a:p>
          <a:p>
            <a:pPr marL="0" indent="0">
              <a:buNone/>
            </a:pPr>
            <a:r>
              <a:rPr lang="cs-CZ" dirty="0" smtClean="0"/>
              <a:t>Archiv výtvarného umění – </a:t>
            </a:r>
            <a:r>
              <a:rPr lang="cs-CZ" dirty="0" smtClean="0">
                <a:hlinkClick r:id="rId4"/>
              </a:rPr>
              <a:t>www.artachiv.cz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Aktuálně o výtvarném umění – </a:t>
            </a:r>
            <a:r>
              <a:rPr lang="cs-CZ" dirty="0" smtClean="0">
                <a:hlinkClick r:id="rId5"/>
              </a:rPr>
              <a:t>www.artalk.cz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Oborová brána umění </a:t>
            </a:r>
            <a:r>
              <a:rPr lang="cs-CZ" dirty="0"/>
              <a:t>a architektury - </a:t>
            </a:r>
            <a:r>
              <a:rPr lang="cs-CZ" dirty="0">
                <a:hlinkClick r:id="rId6"/>
              </a:rPr>
              <a:t>http://art.jib.cz</a:t>
            </a:r>
            <a:r>
              <a:rPr lang="cs-CZ" dirty="0" smtClean="0">
                <a:hlinkClick r:id="rId6"/>
              </a:rPr>
              <a:t>/</a:t>
            </a:r>
            <a:endParaRPr lang="cs-CZ" dirty="0" smtClean="0"/>
          </a:p>
          <a:p>
            <a:pPr marL="0" indent="0">
              <a:buNone/>
            </a:pPr>
            <a:r>
              <a:rPr lang="cs-CZ" dirty="0">
                <a:hlinkClick r:id="rId7"/>
              </a:rPr>
              <a:t>http://www.upm.cz</a:t>
            </a:r>
            <a:r>
              <a:rPr lang="cs-CZ" dirty="0" smtClean="0">
                <a:hlinkClick r:id="rId7"/>
              </a:rPr>
              <a:t>/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Kontinuálně </a:t>
            </a:r>
            <a:r>
              <a:rPr lang="cs-CZ" dirty="0"/>
              <a:t>na VVP AVU vzniká dokumentační centrum s archivem textového a vizuálního materiálu. On-line přístupná je </a:t>
            </a:r>
            <a:r>
              <a:rPr lang="cs-CZ" u="sng" dirty="0" err="1">
                <a:hlinkClick r:id="rId8"/>
              </a:rPr>
              <a:t>bibliobáze</a:t>
            </a:r>
            <a:r>
              <a:rPr lang="cs-CZ" u="sng" dirty="0">
                <a:hlinkClick r:id="rId8"/>
              </a:rPr>
              <a:t> - databáze bibliografických údajů</a:t>
            </a:r>
            <a:r>
              <a:rPr lang="cs-CZ" dirty="0"/>
              <a:t> k českému umění a projekt </a:t>
            </a:r>
            <a:r>
              <a:rPr lang="cs-CZ" u="sng" dirty="0">
                <a:hlinkClick r:id="rId9"/>
              </a:rPr>
              <a:t>i-datum - databáze současného umění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Architektura</a:t>
            </a:r>
          </a:p>
          <a:p>
            <a:pPr marL="0" indent="0">
              <a:buNone/>
            </a:pPr>
            <a:r>
              <a:rPr lang="cs-CZ" dirty="0" smtClean="0">
                <a:hlinkClick r:id="rId10"/>
              </a:rPr>
              <a:t>www.archiweb.cz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Akademie věd ČR – Ústav ději umění AVCR – </a:t>
            </a:r>
            <a:r>
              <a:rPr lang="cs-CZ" dirty="0" smtClean="0">
                <a:hlinkClick r:id="rId11"/>
              </a:rPr>
              <a:t>www.udu.cas.cz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544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Hudba – instituce a portály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Hudební </a:t>
            </a:r>
            <a:r>
              <a:rPr lang="cs-CZ" dirty="0"/>
              <a:t>informační středisko - </a:t>
            </a:r>
            <a:r>
              <a:rPr lang="cs-CZ" dirty="0">
                <a:hlinkClick r:id="rId2"/>
              </a:rPr>
              <a:t>http://www.musica.cz/cz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Národní muzeum</a:t>
            </a:r>
          </a:p>
          <a:p>
            <a:pPr>
              <a:buFontTx/>
              <a:buChar char="-"/>
            </a:pPr>
            <a:r>
              <a:rPr lang="cs-CZ" dirty="0" smtClean="0">
                <a:hlinkClick r:id="rId3"/>
              </a:rPr>
              <a:t>České muzeum hudby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Moravské zemské muzeum</a:t>
            </a:r>
          </a:p>
          <a:p>
            <a:pPr>
              <a:buFontTx/>
              <a:buChar char="-"/>
            </a:pPr>
            <a:r>
              <a:rPr lang="cs-CZ" dirty="0" smtClean="0">
                <a:hlinkClick r:id="rId4"/>
              </a:rPr>
              <a:t>oddělení dějin hudby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5"/>
              </a:rPr>
              <a:t>Institut Bohuslava Martinů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6"/>
              </a:rPr>
              <a:t>Muzeum populární hudby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Etnologický ústav AV ČR</a:t>
            </a:r>
          </a:p>
          <a:p>
            <a:pPr>
              <a:buFontTx/>
              <a:buChar char="-"/>
            </a:pPr>
            <a:r>
              <a:rPr lang="cs-CZ" dirty="0" smtClean="0">
                <a:hlinkClick r:id="rId7"/>
              </a:rPr>
              <a:t>Kabinet </a:t>
            </a:r>
            <a:r>
              <a:rPr lang="cs-CZ" dirty="0" smtClean="0">
                <a:hlinkClick r:id="rId7"/>
              </a:rPr>
              <a:t>hudební </a:t>
            </a:r>
            <a:r>
              <a:rPr lang="cs-CZ" dirty="0" smtClean="0">
                <a:hlinkClick r:id="rId7"/>
              </a:rPr>
              <a:t>historie</a:t>
            </a:r>
            <a:endParaRPr lang="cs-CZ" dirty="0"/>
          </a:p>
          <a:p>
            <a:pPr marL="0" indent="0">
              <a:buNone/>
            </a:pPr>
            <a:r>
              <a:rPr lang="cs-CZ" dirty="0" smtClean="0">
                <a:hlinkClick r:id="rId8"/>
              </a:rPr>
              <a:t>Český hudební slovník osob a institucí 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Diplodok</a:t>
            </a:r>
            <a:r>
              <a:rPr lang="cs-CZ" dirty="0"/>
              <a:t> - </a:t>
            </a:r>
            <a:r>
              <a:rPr lang="cs-CZ" dirty="0">
                <a:hlinkClick r:id="rId9"/>
              </a:rPr>
              <a:t>http://musicologica.cz/diplodok</a:t>
            </a:r>
            <a:r>
              <a:rPr lang="cs-CZ" dirty="0" smtClean="0">
                <a:hlinkClick r:id="rId9"/>
              </a:rPr>
              <a:t>/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9620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Film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hlinkClick r:id="rId2"/>
              </a:rPr>
              <a:t>Národní filmový </a:t>
            </a:r>
            <a:r>
              <a:rPr lang="cs-CZ" dirty="0" smtClean="0">
                <a:hlinkClick r:id="rId2"/>
              </a:rPr>
              <a:t>archiv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Československá </a:t>
            </a:r>
            <a:r>
              <a:rPr lang="cs-CZ" smtClean="0"/>
              <a:t>filmová databáze – </a:t>
            </a:r>
            <a:r>
              <a:rPr lang="cs-CZ" smtClean="0">
                <a:hlinkClick r:id="rId3"/>
              </a:rPr>
              <a:t>www.csfd.cz</a:t>
            </a:r>
            <a:endParaRPr lang="cs-CZ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607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65125"/>
            <a:ext cx="11353800" cy="1325563"/>
          </a:xfrm>
        </p:spPr>
        <p:txBody>
          <a:bodyPr/>
          <a:lstStyle/>
          <a:p>
            <a:r>
              <a:rPr lang="cs-CZ" dirty="0" smtClean="0">
                <a:hlinkClick r:id="rId2"/>
              </a:rPr>
              <a:t>MKČR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69114" y="892372"/>
            <a:ext cx="8253772" cy="57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0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Jednotlivé sekce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>
                <a:hlinkClick r:id="rId2"/>
              </a:rPr>
              <a:t>Kulturní dědictví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3"/>
              </a:rPr>
              <a:t>Profesionální umění</a:t>
            </a:r>
            <a:r>
              <a:rPr lang="cs-CZ" dirty="0" smtClean="0"/>
              <a:t>				</a:t>
            </a:r>
          </a:p>
          <a:p>
            <a:pPr marL="0" indent="0">
              <a:buNone/>
            </a:pPr>
            <a:r>
              <a:rPr lang="cs-CZ" dirty="0" smtClean="0">
                <a:hlinkClick r:id="rId4"/>
              </a:rPr>
              <a:t>Literatura a knihovny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5"/>
              </a:rPr>
              <a:t>Církve a náboženské společnosti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6"/>
              </a:rPr>
              <a:t>Média a audiovize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7"/>
              </a:rPr>
              <a:t>Státní fondy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8"/>
              </a:rPr>
              <a:t>Autorské právo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9"/>
              </a:rPr>
              <a:t>Zahraniční vztahy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10"/>
              </a:rPr>
              <a:t>Evropská unie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11"/>
              </a:rPr>
              <a:t>Výzkum a vývoj</a:t>
            </a:r>
            <a:endParaRPr lang="cs-CZ" dirty="0" smtClean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12"/>
          <a:srcRect l="-23346" r="6043"/>
          <a:stretch/>
        </p:blipFill>
        <p:spPr>
          <a:xfrm>
            <a:off x="3619500" y="365125"/>
            <a:ext cx="8572500" cy="481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77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Příspěvkové organizace MKČR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Národní informační a poradenské středisko pro kulturu – </a:t>
            </a:r>
            <a:r>
              <a:rPr lang="cs-CZ" dirty="0" smtClean="0">
                <a:hlinkClick r:id="rId2"/>
              </a:rPr>
              <a:t>NIPOS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Národní památkový ústav – </a:t>
            </a:r>
            <a:r>
              <a:rPr lang="cs-CZ" dirty="0" smtClean="0">
                <a:hlinkClick r:id="rId3"/>
              </a:rPr>
              <a:t>NPU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Národní filmový archiv – </a:t>
            </a:r>
            <a:r>
              <a:rPr lang="cs-CZ" dirty="0" smtClean="0">
                <a:hlinkClick r:id="rId4"/>
              </a:rPr>
              <a:t>NFA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Národní ústav lidové kultury - </a:t>
            </a:r>
            <a:r>
              <a:rPr lang="cs-CZ" dirty="0" smtClean="0">
                <a:hlinkClick r:id="rId5"/>
              </a:rPr>
              <a:t>NULK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6"/>
              </a:rPr>
              <a:t>Institut umění – divadelní ústav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7"/>
              </a:rPr>
              <a:t>Muzea a galerie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8"/>
              </a:rPr>
              <a:t>Hudba a divadlo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9"/>
              </a:rPr>
              <a:t>Knihovny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956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432234"/>
            <a:ext cx="10515600" cy="132556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01658"/>
            <a:ext cx="10515600" cy="5875305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hlinkClick r:id="rId2"/>
              </a:rPr>
              <a:t>Dotační okruhy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3"/>
              </a:rPr>
              <a:t>Státní fondy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Informace a aktuality z kultury </a:t>
            </a:r>
            <a:r>
              <a:rPr lang="cs-CZ" dirty="0"/>
              <a:t>- </a:t>
            </a:r>
            <a:r>
              <a:rPr lang="cs-CZ" dirty="0">
                <a:hlinkClick r:id="rId4"/>
              </a:rPr>
              <a:t>http://www.culturenet.cz</a:t>
            </a:r>
            <a:r>
              <a:rPr lang="cs-CZ" dirty="0" smtClean="0">
                <a:hlinkClick r:id="rId4"/>
              </a:rPr>
              <a:t>/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13865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3103" y="-1325563"/>
            <a:ext cx="10515600" cy="132556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73377"/>
            <a:ext cx="10515600" cy="5903586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Asociace muzeí a galerií – </a:t>
            </a:r>
            <a:r>
              <a:rPr lang="cs-CZ" dirty="0" smtClean="0">
                <a:hlinkClick r:id="rId2"/>
              </a:rPr>
              <a:t>adresář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>
                <a:hlinkClick r:id="rId3"/>
              </a:rPr>
              <a:t>Asociace profesionálních divadel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4"/>
              </a:rPr>
              <a:t>Asociace hudební festivalů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>
                <a:hlinkClick r:id="rId5"/>
              </a:rPr>
              <a:t>Asociace krajů České republiky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Brno – příspěvkové organizace</a:t>
            </a:r>
          </a:p>
          <a:p>
            <a:pPr marL="0" indent="0">
              <a:buNone/>
            </a:pPr>
            <a:r>
              <a:rPr lang="cs-CZ" dirty="0" smtClean="0"/>
              <a:t>Filharmonie Brno; Národní divadlo Brno; Městské divadlo Brno; Muzeum města Brna; Centrum experimentálního divadla; Knihovna Jiřího Mahena v Brně; Hvězdárna a planetárium Brno; Divadlo Radost; Brněnské kulturní centrum; Dům umění města Brna</a:t>
            </a:r>
          </a:p>
          <a:p>
            <a:pPr marL="0" indent="0">
              <a:buNone/>
            </a:pPr>
            <a:r>
              <a:rPr lang="cs-CZ" dirty="0" smtClean="0"/>
              <a:t>TIC Brno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829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Společenské vědy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 smtClean="0">
                <a:hlinkClick r:id="rId2"/>
              </a:rPr>
              <a:t>Bibliobáze</a:t>
            </a:r>
            <a:endParaRPr lang="cs-CZ" dirty="0"/>
          </a:p>
          <a:p>
            <a:r>
              <a:rPr lang="cs-CZ" dirty="0">
                <a:hlinkClick r:id="rId3" tooltip="Bibliografie české literární vědy"/>
              </a:rPr>
              <a:t>Bibliografie české literární vědy</a:t>
            </a:r>
            <a:endParaRPr lang="cs-CZ" dirty="0"/>
          </a:p>
          <a:p>
            <a:r>
              <a:rPr lang="cs-CZ" dirty="0">
                <a:hlinkClick r:id="rId4" tooltip="Bibliografická databáze Historického ústavu AVČR"/>
              </a:rPr>
              <a:t>Bibliografická databáze Historického ústavu AVČR</a:t>
            </a:r>
            <a:endParaRPr lang="cs-CZ" dirty="0"/>
          </a:p>
          <a:p>
            <a:r>
              <a:rPr lang="cs-CZ" dirty="0">
                <a:hlinkClick r:id="rId5" tooltip="Česká uměleckohistorická bibliografie"/>
              </a:rPr>
              <a:t>Česká uměleckohistorická bibliografie</a:t>
            </a:r>
            <a:endParaRPr lang="cs-CZ" dirty="0"/>
          </a:p>
          <a:p>
            <a:r>
              <a:rPr lang="cs-CZ" dirty="0">
                <a:hlinkClick r:id="rId6" tooltip="Článková bibliografie Divadelního ústavu"/>
              </a:rPr>
              <a:t>Článková bibliografie Divadelního ústavu</a:t>
            </a:r>
            <a:endParaRPr lang="cs-CZ" dirty="0"/>
          </a:p>
          <a:p>
            <a:r>
              <a:rPr lang="cs-CZ" dirty="0">
                <a:hlinkClick r:id="rId7" tooltip="Katalog knihovny Národního filmového archivu"/>
              </a:rPr>
              <a:t>Katalog knihovny Národního filmového archivu</a:t>
            </a:r>
            <a:endParaRPr lang="cs-CZ" dirty="0"/>
          </a:p>
          <a:p>
            <a:r>
              <a:rPr lang="cs-CZ" dirty="0" err="1">
                <a:hlinkClick r:id="rId8" tooltip="Manuscriptorium"/>
              </a:rPr>
              <a:t>Manuscriptorium</a:t>
            </a:r>
            <a:endParaRPr lang="cs-CZ" dirty="0"/>
          </a:p>
          <a:p>
            <a:r>
              <a:rPr lang="cs-CZ" dirty="0">
                <a:hlinkClick r:id="rId9" tooltip="Pedagogická bibliografická databáze"/>
              </a:rPr>
              <a:t>Pedagogická bibliografická databáze</a:t>
            </a:r>
            <a:endParaRPr lang="cs-CZ" dirty="0"/>
          </a:p>
          <a:p>
            <a:r>
              <a:rPr lang="cs-CZ" dirty="0">
                <a:hlinkClick r:id="rId10" tooltip="Portál české literatury"/>
              </a:rPr>
              <a:t>Portál české literatury</a:t>
            </a:r>
            <a:endParaRPr lang="cs-CZ" dirty="0"/>
          </a:p>
          <a:p>
            <a:r>
              <a:rPr lang="cs-CZ" dirty="0">
                <a:hlinkClick r:id="rId11" tooltip="REGO"/>
              </a:rPr>
              <a:t>REGO</a:t>
            </a:r>
            <a:endParaRPr lang="cs-CZ" dirty="0"/>
          </a:p>
          <a:p>
            <a:r>
              <a:rPr lang="cs-CZ" dirty="0" err="1" smtClean="0">
                <a:hlinkClick r:id="rId12" tooltip="abART:  o současném – především českém a slovenském – výtvarném umění"/>
              </a:rPr>
              <a:t>abART</a:t>
            </a:r>
            <a:endParaRPr lang="cs-CZ" dirty="0" smtClean="0"/>
          </a:p>
          <a:p>
            <a:r>
              <a:rPr lang="cs-CZ" dirty="0" smtClean="0">
                <a:hlinkClick r:id="rId13"/>
              </a:rPr>
              <a:t>Portál elektronických informačních zdrojů MU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537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Divadlo – badatelské instituce a portály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>
                <a:hlinkClick r:id="rId2"/>
              </a:rPr>
              <a:t>Institut umění – Divadelní ústav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>
                <a:hlinkClick r:id="rId3"/>
              </a:rPr>
              <a:t>www.divadlo.cz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>
                <a:hlinkClick r:id="rId4"/>
              </a:rPr>
              <a:t>www.culturnet.cz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>
                <a:hlinkClick r:id="rId5"/>
              </a:rPr>
              <a:t>www.czechdance.info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>
                <a:hlinkClick r:id="rId6" tooltip="Článková bibliografie Divadelního ústavu"/>
              </a:rPr>
              <a:t>Článková bibliografie Divadelního ústavu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7"/>
              </a:rPr>
              <a:t>Moravské zemské muzeum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>
                <a:hlinkClick r:id="rId8"/>
              </a:rPr>
              <a:t>oddělení dějin divadla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9"/>
              </a:rPr>
              <a:t>Národní muzeum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>
                <a:hlinkClick r:id="rId10"/>
              </a:rPr>
              <a:t>Divadelní oddělení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11"/>
              </a:rPr>
              <a:t>Muzeum loutkařských kultur Chrudim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8026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 – instituce a portály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Portál české literatury – </a:t>
            </a:r>
            <a:r>
              <a:rPr lang="cs-CZ" dirty="0" smtClean="0">
                <a:hlinkClick r:id="rId2"/>
              </a:rPr>
              <a:t>www.czechlit.cz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Ústav pro českou literaturu AV ČR – </a:t>
            </a:r>
            <a:r>
              <a:rPr lang="cs-CZ" dirty="0" smtClean="0">
                <a:hlinkClick r:id="rId3"/>
              </a:rPr>
              <a:t>www.ucl.cas.cz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>
                <a:hlinkClick r:id="rId4"/>
              </a:rPr>
              <a:t>Slovník české literatury po roce 1945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>
                <a:hlinkClick r:id="rId5"/>
              </a:rPr>
              <a:t>Bibliografie české literární vědy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>
                <a:hlinkClick r:id="rId6"/>
              </a:rPr>
              <a:t>Databáze české literární osobnosti</a:t>
            </a: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r>
              <a:rPr lang="cs-CZ" dirty="0" smtClean="0">
                <a:hlinkClick r:id="rId7"/>
              </a:rPr>
              <a:t>Památník národního písemnictví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8"/>
              </a:rPr>
              <a:t>Památník písemnictví na Moravě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Moravské zemské muzeum</a:t>
            </a:r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 smtClean="0">
                <a:hlinkClick r:id="rId9"/>
              </a:rPr>
              <a:t>oddělení dějin literatury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875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362</Words>
  <Application>Microsoft Office PowerPoint</Application>
  <PresentationFormat>Širokoúhlá obrazovka</PresentationFormat>
  <Paragraphs>102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Organizační struktura</vt:lpstr>
      <vt:lpstr>MKČR</vt:lpstr>
      <vt:lpstr>Jednotlivé sekce</vt:lpstr>
      <vt:lpstr>Příspěvkové organizace MKČR</vt:lpstr>
      <vt:lpstr>Prezentace aplikace PowerPoint</vt:lpstr>
      <vt:lpstr>Prezentace aplikace PowerPoint</vt:lpstr>
      <vt:lpstr>Společenské vědy </vt:lpstr>
      <vt:lpstr>Divadlo – badatelské instituce a portály</vt:lpstr>
      <vt:lpstr>Literatura – instituce a portály</vt:lpstr>
      <vt:lpstr>Výtvarné umění – instituce a portály</vt:lpstr>
      <vt:lpstr>Hudba – instituce a portály</vt:lpstr>
      <vt:lpstr>Film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Viktor Pantůček</dc:creator>
  <cp:lastModifiedBy>Viktor Pantůček</cp:lastModifiedBy>
  <cp:revision>16</cp:revision>
  <dcterms:created xsi:type="dcterms:W3CDTF">2016-02-26T12:51:44Z</dcterms:created>
  <dcterms:modified xsi:type="dcterms:W3CDTF">2019-05-17T08:25:14Z</dcterms:modified>
</cp:coreProperties>
</file>