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9"/>
  </p:notesMasterIdLst>
  <p:handoutMasterIdLst>
    <p:handoutMasterId r:id="rId30"/>
  </p:handoutMasterIdLst>
  <p:sldIdLst>
    <p:sldId id="284" r:id="rId3"/>
    <p:sldId id="285" r:id="rId4"/>
    <p:sldId id="287" r:id="rId5"/>
    <p:sldId id="288" r:id="rId6"/>
    <p:sldId id="307" r:id="rId7"/>
    <p:sldId id="308" r:id="rId8"/>
    <p:sldId id="309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303" r:id="rId20"/>
    <p:sldId id="304" r:id="rId21"/>
    <p:sldId id="299" r:id="rId22"/>
    <p:sldId id="305" r:id="rId23"/>
    <p:sldId id="300" r:id="rId24"/>
    <p:sldId id="301" r:id="rId25"/>
    <p:sldId id="302" r:id="rId26"/>
    <p:sldId id="283" r:id="rId27"/>
    <p:sldId id="306" r:id="rId28"/>
  </p:sldIdLst>
  <p:sldSz cx="12188825" cy="6858000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7" autoAdjust="0"/>
    <p:restoredTop sz="94660"/>
  </p:normalViewPr>
  <p:slideViewPr>
    <p:cSldViewPr>
      <p:cViewPr varScale="1">
        <p:scale>
          <a:sx n="68" d="100"/>
          <a:sy n="68" d="100"/>
        </p:scale>
        <p:origin x="816" y="60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cs-CZ" smtClean="0"/>
              <a:t>24. 2. 2019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cs-CZ" smtClean="0"/>
              <a:t>24. 2. 2019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olný tvar 6"/>
          <p:cNvSpPr>
            <a:spLocks noEditPoints="1"/>
          </p:cNvSpPr>
          <p:nvPr/>
        </p:nvSpPr>
        <p:spPr bwMode="auto">
          <a:xfrm>
            <a:off x="-4763" y="285750"/>
            <a:ext cx="12190413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 dirty="0">
              <a:solidFill>
                <a:schemeClr val="lt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/>
              <a:t>Kliknutím lze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24. 2. 2019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24. 2. 2019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24. 2. 2019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noProof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24. 2. 2019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24. 2. 2019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24. 2. 2019</a:t>
            </a:fld>
            <a:endParaRPr lang="cs-CZ" noProof="0" dirty="0"/>
          </a:p>
        </p:txBody>
      </p:sp>
      <p:sp>
        <p:nvSpPr>
          <p:cNvPr id="8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24. 2. 2019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24. 2. 2019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24. 2. 2019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24. 2. 2019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noProof="0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dirty="0"/>
              <a:t>Kliknutím lze upravit styly předlohy textu.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cs-CZ" noProof="0" smtClean="0"/>
              <a:pPr/>
              <a:t>24. 2. 2019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auth/el/1433/podzim2011/IV064/u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Historické exkurzy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VIKBB66</a:t>
            </a:r>
          </a:p>
          <a:p>
            <a:r>
              <a:rPr lang="cs-CZ" dirty="0"/>
              <a:t>Michal Černý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580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Papír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Kolem roku 100 př.n.l. vynalezen čínským ministrem orby </a:t>
            </a:r>
            <a:r>
              <a:rPr lang="cs-CZ" dirty="0" err="1"/>
              <a:t>Tsai</a:t>
            </a:r>
            <a:r>
              <a:rPr lang="cs-CZ" dirty="0"/>
              <a:t>-Lun (předtím zápis na bambusové plátky), postupně se šíří všude po světě</a:t>
            </a:r>
          </a:p>
          <a:p>
            <a:r>
              <a:rPr lang="cs-CZ" dirty="0"/>
              <a:t>Objemová úspornost (oproti hliněným destičkám velká, oproti papyru menší),</a:t>
            </a:r>
          </a:p>
          <a:p>
            <a:r>
              <a:rPr lang="cs-CZ" dirty="0"/>
              <a:t>Snadná manipulace či převoz, avšak nižší odolnost.</a:t>
            </a:r>
          </a:p>
          <a:p>
            <a:r>
              <a:rPr lang="cs-CZ" dirty="0"/>
              <a:t>Stejně jako pergamen se dá dávat do knih a vázat -&gt; úsporné, pohodlné čtení, vyhledávání.</a:t>
            </a:r>
          </a:p>
          <a:p>
            <a:r>
              <a:rPr lang="cs-CZ" dirty="0"/>
              <a:t>1370 zakládá Karel IV. papírnu v Aši, Švýcarsko 1411, Anglie 1494, Rusko 1576.</a:t>
            </a:r>
          </a:p>
        </p:txBody>
      </p:sp>
    </p:spTree>
    <p:extLst>
      <p:ext uri="{BB962C8B-B14F-4D97-AF65-F5344CB8AC3E}">
        <p14:creationId xmlns:p14="http://schemas.microsoft.com/office/powerpoint/2010/main" val="253995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Knihtisk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Tisk v Číně kolem roku 200</a:t>
            </a:r>
          </a:p>
          <a:p>
            <a:r>
              <a:rPr lang="cs-CZ" dirty="0"/>
              <a:t>Deskový tisk od 7. století také v Číně</a:t>
            </a:r>
          </a:p>
          <a:p>
            <a:r>
              <a:rPr lang="cs-CZ" dirty="0"/>
              <a:t>Tisk skládáním z menších bloků od r. 1040 opět v Číně.</a:t>
            </a:r>
          </a:p>
          <a:p>
            <a:r>
              <a:rPr lang="cs-CZ" dirty="0"/>
              <a:t>V Evropě deskový tisk od 14. století (obrazy, náboženské texty, reskripty,…)</a:t>
            </a:r>
          </a:p>
          <a:p>
            <a:r>
              <a:rPr lang="cs-CZ" dirty="0"/>
              <a:t>Gutenbergův knihtisk od 1452</a:t>
            </a:r>
          </a:p>
        </p:txBody>
      </p:sp>
    </p:spTree>
    <p:extLst>
      <p:ext uri="{BB962C8B-B14F-4D97-AF65-F5344CB8AC3E}">
        <p14:creationId xmlns:p14="http://schemas.microsoft.com/office/powerpoint/2010/main" val="339482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Gutenberg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Asi 1452</a:t>
            </a:r>
          </a:p>
          <a:p>
            <a:r>
              <a:rPr lang="cs-CZ" dirty="0"/>
              <a:t>42řádková bible ve dvou svazcích (42 řádků na stránce, různý počet znaků, jsou proporcionální.</a:t>
            </a:r>
          </a:p>
          <a:p>
            <a:r>
              <a:rPr lang="cs-CZ" dirty="0"/>
              <a:t>290 různých liter v četně ligatur</a:t>
            </a:r>
          </a:p>
          <a:p>
            <a:r>
              <a:rPr lang="cs-CZ" dirty="0"/>
              <a:t>V roce 1480 už vyšlo kolem 8000 titulů s celkovým nákladem 1.6 milionů exemplářů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19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prostředky pro uchovávání informací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7981" y="1826042"/>
            <a:ext cx="8082978" cy="4350205"/>
          </a:xfrm>
        </p:spPr>
        <p:txBody>
          <a:bodyPr/>
          <a:lstStyle/>
          <a:p>
            <a:r>
              <a:rPr lang="cs-CZ" dirty="0" err="1"/>
              <a:t>Jacquardovy</a:t>
            </a:r>
            <a:r>
              <a:rPr lang="cs-CZ" dirty="0"/>
              <a:t> děrné štítky na řízení strojů (1801): programování tkalcovských strojů, štítek přibližně odpovídá vzoru látky.</a:t>
            </a:r>
          </a:p>
          <a:p>
            <a:r>
              <a:rPr lang="cs-CZ" dirty="0" err="1"/>
              <a:t>Abacus</a:t>
            </a:r>
            <a:r>
              <a:rPr lang="cs-CZ" dirty="0"/>
              <a:t> (Babylon 3000 před Kr., dnes je populární v Číně) – počítadlo</a:t>
            </a:r>
          </a:p>
          <a:p>
            <a:r>
              <a:rPr lang="cs-CZ" dirty="0"/>
              <a:t>Stroj z </a:t>
            </a:r>
            <a:r>
              <a:rPr lang="cs-CZ" dirty="0" err="1"/>
              <a:t>Antikythery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Pochází z období cca 50-100 př. Kr.</a:t>
            </a:r>
          </a:p>
          <a:p>
            <a:pPr lvl="1"/>
            <a:r>
              <a:rPr lang="cs-CZ" dirty="0"/>
              <a:t>30-37 ozubených kol, </a:t>
            </a:r>
            <a:r>
              <a:rPr lang="cs-CZ" dirty="0" err="1"/>
              <a:t>Hipparchova</a:t>
            </a:r>
            <a:r>
              <a:rPr lang="cs-CZ" dirty="0"/>
              <a:t> teorie oběhu Měsíce kolem Země, polohy planet atp.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9790" y="3038577"/>
            <a:ext cx="3609035" cy="381853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8706" y="-227647"/>
            <a:ext cx="1939808" cy="301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47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Zpracování informací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Schickardův</a:t>
            </a:r>
            <a:r>
              <a:rPr lang="cs-CZ" dirty="0"/>
              <a:t> výpočetní stroj: sčítání, od čítání a poloautomatické násobení a dělení (začátek 17. století).</a:t>
            </a:r>
          </a:p>
          <a:p>
            <a:r>
              <a:rPr lang="cs-CZ" dirty="0" err="1"/>
              <a:t>Pascaline</a:t>
            </a:r>
            <a:r>
              <a:rPr lang="cs-CZ" dirty="0"/>
              <a:t> (</a:t>
            </a:r>
            <a:r>
              <a:rPr lang="cs-CZ" dirty="0" err="1"/>
              <a:t>Blaise</a:t>
            </a:r>
            <a:r>
              <a:rPr lang="cs-CZ" dirty="0"/>
              <a:t> Pascal) – rok 1645 (komerční výroba 1652), patentová ochrana. Fungovala jako sčítačka (násobení je opakované sčítání).</a:t>
            </a:r>
          </a:p>
          <a:p>
            <a:r>
              <a:rPr lang="cs-CZ" dirty="0" err="1"/>
              <a:t>Leibnitz</a:t>
            </a:r>
            <a:r>
              <a:rPr lang="cs-CZ" dirty="0"/>
              <a:t>: přidání speciálního kolečka pro násobení z roku 1671.</a:t>
            </a:r>
          </a:p>
          <a:p>
            <a:r>
              <a:rPr lang="cs-CZ" dirty="0" err="1"/>
              <a:t>Difference</a:t>
            </a:r>
            <a:r>
              <a:rPr lang="cs-CZ" dirty="0"/>
              <a:t> </a:t>
            </a:r>
            <a:r>
              <a:rPr lang="cs-CZ" dirty="0" err="1"/>
              <a:t>Engine</a:t>
            </a:r>
            <a:r>
              <a:rPr lang="cs-CZ" dirty="0"/>
              <a:t> od </a:t>
            </a:r>
            <a:r>
              <a:rPr lang="cs-CZ" dirty="0" err="1"/>
              <a:t>Babbage</a:t>
            </a:r>
            <a:r>
              <a:rPr lang="cs-CZ" dirty="0"/>
              <a:t>: pro výpočet kořenů polynomů 6. stupně. Nestabilní, pomalé, velké. (1820-1830)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897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7494" y="893"/>
            <a:ext cx="7751331" cy="549449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9" y="4143655"/>
            <a:ext cx="4351791" cy="264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5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Lady Ada Augusta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Překlad Newtonových Principií do francouzštiny</a:t>
            </a:r>
          </a:p>
          <a:p>
            <a:r>
              <a:rPr lang="cs-CZ" dirty="0"/>
              <a:t>Popisuje principiální možnosti stroje</a:t>
            </a:r>
          </a:p>
          <a:p>
            <a:r>
              <a:rPr lang="cs-CZ" dirty="0"/>
              <a:t>Přichází z konceptem cyklu</a:t>
            </a:r>
          </a:p>
          <a:p>
            <a:r>
              <a:rPr lang="cs-CZ" dirty="0"/>
              <a:t>Autorka prvního návrhu „programovacího jazyka“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100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Sčítání lidu v USA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Potíže se sčítáním lidu v USA z roku 1880, kdy ještě do r. 1887 nebyla data zpracována. Velký objem dat, špatná čitelnost, nejednotné metodiky,…</a:t>
            </a:r>
          </a:p>
          <a:p>
            <a:r>
              <a:rPr lang="cs-CZ" dirty="0"/>
              <a:t>Pomocí děrnoštítkových strojů (a hlavně lístků) bylo s čítání v roce 1890 zpracováno za 6 měsíců. V některých státech USA se dodnes volí pomocí děrných štítků.</a:t>
            </a:r>
          </a:p>
          <a:p>
            <a:r>
              <a:rPr lang="cs-CZ" b="1" dirty="0"/>
              <a:t>Dnešní analogie</a:t>
            </a:r>
            <a:r>
              <a:rPr lang="cs-CZ" dirty="0"/>
              <a:t>: Data z </a:t>
            </a:r>
            <a:r>
              <a:rPr lang="cs-CZ" dirty="0" err="1"/>
              <a:t>CERNu</a:t>
            </a:r>
            <a:r>
              <a:rPr lang="cs-CZ" dirty="0"/>
              <a:t> se zpracovávají roky (dvouletá odstávka nevadí), astronomická data z přehlídek a velkých teleskopů jsou bez reálných vyhlídek na vyhodnocení v globálu. Big data programy.</a:t>
            </a:r>
          </a:p>
        </p:txBody>
      </p:sp>
    </p:spTree>
    <p:extLst>
      <p:ext uri="{BB962C8B-B14F-4D97-AF65-F5344CB8AC3E}">
        <p14:creationId xmlns:p14="http://schemas.microsoft.com/office/powerpoint/2010/main" val="204410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počítače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1939: elektronický digitální počítač s binární aritmetikou (</a:t>
            </a:r>
            <a:r>
              <a:rPr lang="cs-CZ" dirty="0" err="1"/>
              <a:t>Atanasoff</a:t>
            </a:r>
            <a:r>
              <a:rPr lang="cs-CZ" dirty="0"/>
              <a:t>)</a:t>
            </a:r>
          </a:p>
          <a:p>
            <a:r>
              <a:rPr lang="pl-PL" dirty="0"/>
              <a:t>1938: elektromechanický binární počítač Z1 (Zuse), později zdokonalen na Z2 a Z3 (měl už pohyblivou desetinnou čárku), Z4 praocval s 32 bitovým slovem</a:t>
            </a:r>
          </a:p>
          <a:p>
            <a:r>
              <a:rPr lang="cs-CZ" dirty="0"/>
              <a:t>1946: </a:t>
            </a:r>
            <a:r>
              <a:rPr lang="cs-CZ" dirty="0" err="1"/>
              <a:t>Zuse</a:t>
            </a:r>
            <a:r>
              <a:rPr lang="cs-CZ" dirty="0"/>
              <a:t> vytváří programovací jazyk </a:t>
            </a:r>
            <a:r>
              <a:rPr lang="cs-CZ" dirty="0" err="1"/>
              <a:t>Plankalkül</a:t>
            </a:r>
            <a:r>
              <a:rPr lang="cs-CZ" dirty="0"/>
              <a:t>, který podporuje pole, indexace, záznamy a vznikají v něm první šachy</a:t>
            </a:r>
            <a:endParaRPr lang="pl-PL" dirty="0"/>
          </a:p>
          <a:p>
            <a:r>
              <a:rPr lang="cs-CZ" dirty="0"/>
              <a:t>1943 </a:t>
            </a:r>
            <a:r>
              <a:rPr lang="cs-CZ" dirty="0" err="1"/>
              <a:t>Colossus</a:t>
            </a:r>
            <a:r>
              <a:rPr lang="cs-CZ" dirty="0"/>
              <a:t> a tým okolo </a:t>
            </a:r>
            <a:r>
              <a:rPr lang="cs-CZ" dirty="0" err="1"/>
              <a:t>Turinga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414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počítače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1943: Mark I: 23 bitová čísla, 60 registrů, brzy inovován doplněním o podmínku (podmínečný skok / příkaz) =&gt; Harvardská architektura</a:t>
            </a:r>
          </a:p>
          <a:p>
            <a:r>
              <a:rPr lang="cs-CZ" dirty="0"/>
              <a:t>1943: ENIAC: 18 000 elektronek chlazených dvěma vrtulemi a leteckými motory, 5 000 operací za sekundu. V roce 1947 doplněný o Von Neumanův návrh operačního systému =&gt; Von Neumanova architektura.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317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Zpracování informací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Akumulace informací</a:t>
            </a:r>
          </a:p>
          <a:p>
            <a:r>
              <a:rPr lang="cs-CZ" dirty="0"/>
              <a:t>Informace jako prostředek moci</a:t>
            </a:r>
          </a:p>
          <a:p>
            <a:r>
              <a:rPr lang="cs-CZ" dirty="0"/>
              <a:t>Ekonomický význam informace (od kalendáře ke Google a patentům)</a:t>
            </a:r>
          </a:p>
          <a:p>
            <a:r>
              <a:rPr lang="cs-CZ" dirty="0"/>
              <a:t>Civilizace je založená na akumulaci poznatků</a:t>
            </a:r>
          </a:p>
          <a:p>
            <a:r>
              <a:rPr lang="cs-CZ" dirty="0"/>
              <a:t>Zpracování informací:</a:t>
            </a:r>
          </a:p>
          <a:p>
            <a:pPr lvl="1"/>
            <a:r>
              <a:rPr lang="cs-CZ" dirty="0"/>
              <a:t>Člověkem</a:t>
            </a:r>
          </a:p>
          <a:p>
            <a:pPr lvl="1"/>
            <a:r>
              <a:rPr lang="cs-CZ" dirty="0"/>
              <a:t>Strojem</a:t>
            </a:r>
          </a:p>
          <a:p>
            <a:r>
              <a:rPr lang="cs-CZ" dirty="0"/>
              <a:t>Učení x zpracovávání informací:</a:t>
            </a:r>
          </a:p>
          <a:p>
            <a:pPr lvl="1"/>
            <a:r>
              <a:rPr lang="cs-CZ" dirty="0" err="1"/>
              <a:t>Enkulturace</a:t>
            </a:r>
            <a:endParaRPr lang="cs-CZ" dirty="0"/>
          </a:p>
          <a:p>
            <a:pPr lvl="1"/>
            <a:r>
              <a:rPr lang="cs-CZ" dirty="0"/>
              <a:t>Socializace</a:t>
            </a:r>
          </a:p>
          <a:p>
            <a:pPr lvl="1"/>
            <a:r>
              <a:rPr lang="cs-CZ" dirty="0" err="1"/>
              <a:t>Personalisce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186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cs-CZ" dirty="0"/>
              <a:t>1793 Claude </a:t>
            </a:r>
            <a:r>
              <a:rPr lang="cs-CZ" dirty="0" err="1"/>
              <a:t>Chappe</a:t>
            </a:r>
            <a:r>
              <a:rPr lang="cs-CZ" dirty="0"/>
              <a:t> vytvořil semaforový telegraf.</a:t>
            </a:r>
          </a:p>
          <a:p>
            <a:pPr lvl="0"/>
            <a:r>
              <a:rPr lang="cs-CZ" dirty="0"/>
              <a:t>1844 Samuel Morse odeslal první zprávu ze svého elektrického telegrafu, který jako první zaznamenal masivnější rozšíření. Byl užíván dalších téměř sto let.</a:t>
            </a:r>
          </a:p>
          <a:p>
            <a:pPr lvl="0"/>
            <a:r>
              <a:rPr lang="cs-CZ" dirty="0"/>
              <a:t>1849 Antonio </a:t>
            </a:r>
            <a:r>
              <a:rPr lang="cs-CZ" dirty="0" err="1"/>
              <a:t>Mercucci</a:t>
            </a:r>
            <a:r>
              <a:rPr lang="cs-CZ" dirty="0"/>
              <a:t> či 1876 Alexander Graham Bell sestrojili první telefon. O to, kdo byl první, se dodnes vedou spory.</a:t>
            </a:r>
          </a:p>
          <a:p>
            <a:r>
              <a:rPr lang="cs-CZ" dirty="0"/>
              <a:t>1965 - přichází Donald </a:t>
            </a:r>
            <a:r>
              <a:rPr lang="cs-CZ" dirty="0" err="1"/>
              <a:t>Davies</a:t>
            </a:r>
            <a:r>
              <a:rPr lang="cs-CZ" dirty="0"/>
              <a:t> s tím, že je možné bloky dat nahradit jasně definovanými pakety.</a:t>
            </a:r>
          </a:p>
          <a:p>
            <a:r>
              <a:rPr lang="cs-CZ" dirty="0"/>
              <a:t>ARPANET: </a:t>
            </a:r>
            <a:r>
              <a:rPr lang="cs-CZ" dirty="0" err="1"/>
              <a:t>Bolt</a:t>
            </a:r>
            <a:r>
              <a:rPr lang="cs-CZ" dirty="0"/>
              <a:t> Beranek and </a:t>
            </a:r>
            <a:r>
              <a:rPr lang="cs-CZ" dirty="0" err="1"/>
              <a:t>Newman</a:t>
            </a:r>
            <a:r>
              <a:rPr lang="cs-CZ" dirty="0"/>
              <a:t> v roce 1968</a:t>
            </a:r>
          </a:p>
          <a:p>
            <a:pPr lvl="0"/>
            <a:r>
              <a:rPr lang="cs-CZ" dirty="0"/>
              <a:t>1969 V USA byla vytvořena experimentální síť ARPANET, která umožní vznik mezinárodní decentralizované sítě – internetu.</a:t>
            </a:r>
          </a:p>
          <a:p>
            <a:pPr lvl="0"/>
            <a:endParaRPr lang="cs-CZ" dirty="0"/>
          </a:p>
          <a:p>
            <a:pPr marL="4572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20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Formování internetu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ARPANET se velice rychle rozrůstá a již v roce 1972 je nutné začít budovat protokoly a standardy pro přenos dat. </a:t>
            </a:r>
          </a:p>
          <a:p>
            <a:r>
              <a:rPr lang="cs-CZ" dirty="0"/>
              <a:t>Rok 1973: – Bob </a:t>
            </a:r>
            <a:r>
              <a:rPr lang="cs-CZ" dirty="0" err="1"/>
              <a:t>Metcalf</a:t>
            </a:r>
            <a:r>
              <a:rPr lang="cs-CZ" dirty="0"/>
              <a:t> představuje myšlenku </a:t>
            </a:r>
            <a:r>
              <a:rPr lang="cs-CZ" dirty="0" err="1"/>
              <a:t>Ethernetu</a:t>
            </a:r>
            <a:r>
              <a:rPr lang="cs-CZ" dirty="0"/>
              <a:t>, Bob </a:t>
            </a:r>
            <a:r>
              <a:rPr lang="cs-CZ" dirty="0" err="1"/>
              <a:t>Kahn</a:t>
            </a:r>
            <a:r>
              <a:rPr lang="cs-CZ" dirty="0"/>
              <a:t> přichází s myšlenkou, že by mohl vzniknout internet jako propojení různých lokálních počítačových sítí, díky práci </a:t>
            </a:r>
            <a:r>
              <a:rPr lang="cs-CZ" dirty="0" err="1"/>
              <a:t>Cerfa</a:t>
            </a:r>
            <a:r>
              <a:rPr lang="cs-CZ" dirty="0"/>
              <a:t>, který nabízí řešení v architektuře založené na branách mezi sítěmi (tzv. </a:t>
            </a:r>
            <a:r>
              <a:rPr lang="cs-CZ" dirty="0" err="1"/>
              <a:t>gateway</a:t>
            </a:r>
            <a:r>
              <a:rPr lang="cs-CZ" dirty="0"/>
              <a:t>).</a:t>
            </a:r>
          </a:p>
          <a:p>
            <a:r>
              <a:rPr lang="cs-CZ" dirty="0"/>
              <a:t>Roku 1973 byl specifikován protokol FTP pro přenos souborů</a:t>
            </a:r>
          </a:p>
          <a:p>
            <a:pPr lvl="0"/>
            <a:r>
              <a:rPr lang="cs-CZ" dirty="0"/>
              <a:t>1980 Bylo vydáno RFC 760, jež popisuje IPv4, a ve stejném roce zahájen experimentální provoz TCP/IP v síti ARPANET.</a:t>
            </a:r>
          </a:p>
          <a:p>
            <a:r>
              <a:rPr lang="cs-CZ" dirty="0"/>
              <a:t>1981 – </a:t>
            </a:r>
            <a:r>
              <a:rPr lang="cs-CZ" dirty="0" err="1"/>
              <a:t>Minitel</a:t>
            </a:r>
            <a:r>
              <a:rPr lang="cs-CZ" dirty="0"/>
              <a:t> ve Francii, již o rok později celoevropské projekty</a:t>
            </a:r>
          </a:p>
          <a:p>
            <a:pPr lvl="0"/>
            <a:r>
              <a:rPr lang="cs-CZ" dirty="0"/>
              <a:t>1987 Poprvé se objevuje pojem „internet.“</a:t>
            </a:r>
          </a:p>
          <a:p>
            <a:r>
              <a:rPr lang="cs-CZ" dirty="0"/>
              <a:t>1988 – objevuje se první počítačový virus šířený sítí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597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cs-CZ" dirty="0"/>
              <a:t>1990 Po dvou letech úvah a testů se objevuje první finální specifikace GSM, standardu, na kterém dnes pracuje většina mobilních telefonů.</a:t>
            </a:r>
          </a:p>
          <a:p>
            <a:pPr lvl="0"/>
            <a:r>
              <a:rPr lang="cs-CZ" dirty="0"/>
              <a:t>1991 První užití WWW a hypertextu, za kterým stojí projekty v </a:t>
            </a:r>
            <a:r>
              <a:rPr lang="cs-CZ" dirty="0" err="1"/>
              <a:t>CERNu</a:t>
            </a:r>
            <a:r>
              <a:rPr lang="cs-CZ" dirty="0"/>
              <a:t>.</a:t>
            </a:r>
          </a:p>
          <a:p>
            <a:pPr lvl="0"/>
            <a:r>
              <a:rPr lang="cs-CZ" dirty="0"/>
              <a:t>2010 Finsko se stalo první zemí, kde mají lidé podle zákona nárok na internet.</a:t>
            </a:r>
          </a:p>
          <a:p>
            <a:pPr lvl="0"/>
            <a:r>
              <a:rPr lang="cs-CZ" dirty="0"/>
              <a:t>2010 Více než 2 miliardy uživatelů internetu jej postupně definují jako univerzální komunikační kanál napříč celým světem.</a:t>
            </a:r>
          </a:p>
          <a:p>
            <a:pPr lvl="0"/>
            <a:r>
              <a:rPr lang="cs-CZ" b="1" dirty="0"/>
              <a:t>2016 Internet má více než 3,2 miliardy uživatelů, kteří každou sekundu napíší asi 7 tisíc </a:t>
            </a:r>
            <a:r>
              <a:rPr lang="cs-CZ" b="1" dirty="0" err="1"/>
              <a:t>Tweetů</a:t>
            </a:r>
            <a:r>
              <a:rPr lang="cs-CZ" b="1" dirty="0"/>
              <a:t>, provedou více než 50 tisíc hledání na Google, shlédnou 115 tisíc videí na </a:t>
            </a:r>
            <a:r>
              <a:rPr lang="cs-CZ" b="1" dirty="0" err="1"/>
              <a:t>YouTube</a:t>
            </a:r>
            <a:r>
              <a:rPr lang="cs-CZ" b="1" dirty="0"/>
              <a:t> a pošlou téměř 2,5 miliónu e-mailů (z nichž přibližně tři čtvrtiny tvoří spam).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975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801571B-8D91-46D4-8165-53B9FBBBC6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92775" y="2800350"/>
            <a:ext cx="6496050" cy="4057650"/>
          </a:xfrm>
          <a:prstGeom prst="rect">
            <a:avLst/>
          </a:prstGeom>
        </p:spPr>
      </p:pic>
      <p:pic>
        <p:nvPicPr>
          <p:cNvPr id="4" name="Obrázek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55" y="0"/>
            <a:ext cx="5302325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14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51471" y="-958850"/>
            <a:ext cx="10751893" cy="1426426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5878388" cy="3960440"/>
          </a:xfrm>
          <a:prstGeom prst="rect">
            <a:avLst/>
          </a:prstGeom>
        </p:spPr>
      </p:pic>
      <p:pic>
        <p:nvPicPr>
          <p:cNvPr id="1026" name="Picture 2" descr="VÃ½sledek obrÃ¡zku pro users of internet historical graph">
            <a:extLst>
              <a:ext uri="{FF2B5EF4-FFF2-40B4-BE49-F238E27FC236}">
                <a16:creationId xmlns:a16="http://schemas.microsoft.com/office/drawing/2014/main" id="{B80DE71E-23A7-431B-B82E-635231E1D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389" y="-99392"/>
            <a:ext cx="497542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E81D32A7-7FFF-4AEF-AE4E-68C4141A76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61048"/>
            <a:ext cx="4857750" cy="272415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D894CF9-8E03-4314-9C2B-6295DB4AEE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8348" y="3861048"/>
            <a:ext cx="6343983" cy="23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16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Dotazy, připomínky, komentáře…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555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Čerpáno především z přednášek Jiřího Zlatušky: </a:t>
            </a:r>
            <a:r>
              <a:rPr lang="cs-CZ" dirty="0">
                <a:hlinkClick r:id="rId2"/>
              </a:rPr>
              <a:t>https://is.muni.cz/auth/el/1433/podzim2011/IV064/um/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311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Uchovávání informací 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247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Motivace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Odlišnost ústního předání a formálního zápisu</a:t>
            </a:r>
          </a:p>
          <a:p>
            <a:r>
              <a:rPr lang="cs-CZ" dirty="0"/>
              <a:t>Právní důvody</a:t>
            </a:r>
          </a:p>
          <a:p>
            <a:r>
              <a:rPr lang="cs-CZ" dirty="0"/>
              <a:t>Náboženské důvody – posvátné texty (často psané jiným jazykem, než jakým se běžně mluví)</a:t>
            </a:r>
          </a:p>
          <a:p>
            <a:r>
              <a:rPr lang="cs-CZ" dirty="0"/>
              <a:t>Věda a technika</a:t>
            </a:r>
          </a:p>
          <a:p>
            <a:r>
              <a:rPr lang="cs-CZ" dirty="0"/>
              <a:t>Ekonomické důvody: účetnictví</a:t>
            </a:r>
          </a:p>
          <a:p>
            <a:endParaRPr lang="cs-CZ" dirty="0"/>
          </a:p>
          <a:p>
            <a:r>
              <a:rPr lang="cs-CZ" dirty="0"/>
              <a:t>Mimo tyto přímé motivace je zde imanentní rovina předávání kultury a kulturního rozvoje.</a:t>
            </a:r>
          </a:p>
        </p:txBody>
      </p:sp>
    </p:spTree>
    <p:extLst>
      <p:ext uri="{BB962C8B-B14F-4D97-AF65-F5344CB8AC3E}">
        <p14:creationId xmlns:p14="http://schemas.microsoft.com/office/powerpoint/2010/main" val="250483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Nepovedené předpovědi…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1400" dirty="0"/>
              <a:t>1876 „Američané telefon potřebují, ale my ne. My máme spoustu poslíčků.“ (William </a:t>
            </a:r>
            <a:r>
              <a:rPr lang="cs-CZ" sz="1400" dirty="0" err="1"/>
              <a:t>Preece</a:t>
            </a:r>
            <a:r>
              <a:rPr lang="cs-CZ" sz="1400" dirty="0"/>
              <a:t>, Britský poštovní úřad)</a:t>
            </a:r>
          </a:p>
          <a:p>
            <a:pPr>
              <a:lnSpc>
                <a:spcPct val="100000"/>
              </a:lnSpc>
            </a:pPr>
            <a:r>
              <a:rPr lang="cs-CZ" sz="1400" dirty="0"/>
              <a:t>1943 „Myslím, že na světě je trh možná tak pro pět počítačů.“ (šéf IBM Thomas Watson)</a:t>
            </a:r>
          </a:p>
          <a:p>
            <a:pPr>
              <a:lnSpc>
                <a:spcPct val="100000"/>
              </a:lnSpc>
            </a:pPr>
            <a:r>
              <a:rPr lang="cs-CZ" sz="1400" dirty="0"/>
              <a:t>1946 „Televize se neudrží na žádném trhu déle než šest měsíců. Lidi se brzy nabaží toho,  koukat se večer co večer na dřevěnou bedýnku.“ (vysoký představitel studia 20th </a:t>
            </a:r>
            <a:r>
              <a:rPr lang="cs-CZ" sz="1400" dirty="0" err="1"/>
              <a:t>Century</a:t>
            </a:r>
            <a:r>
              <a:rPr lang="cs-CZ" sz="1400" dirty="0"/>
              <a:t> Fox </a:t>
            </a:r>
            <a:r>
              <a:rPr lang="cs-CZ" sz="1400" dirty="0" err="1"/>
              <a:t>Darryl</a:t>
            </a:r>
            <a:r>
              <a:rPr lang="cs-CZ" sz="1400" dirty="0"/>
              <a:t> </a:t>
            </a:r>
            <a:r>
              <a:rPr lang="cs-CZ" sz="1400" dirty="0" err="1"/>
              <a:t>Zanuck</a:t>
            </a:r>
            <a:r>
              <a:rPr lang="cs-CZ" sz="1400" dirty="0"/>
              <a:t>)</a:t>
            </a:r>
          </a:p>
          <a:p>
            <a:pPr>
              <a:lnSpc>
                <a:spcPct val="100000"/>
              </a:lnSpc>
            </a:pPr>
            <a:r>
              <a:rPr lang="cs-CZ" sz="1400" dirty="0"/>
              <a:t>1966 „Nakupování na dálku je sice proveditelné, ale neuchytí se.“ (časopis </a:t>
            </a:r>
            <a:r>
              <a:rPr lang="cs-CZ" sz="1400" dirty="0" err="1"/>
              <a:t>Time</a:t>
            </a:r>
            <a:r>
              <a:rPr lang="cs-CZ" sz="1400" dirty="0"/>
              <a:t>)</a:t>
            </a:r>
          </a:p>
          <a:p>
            <a:pPr>
              <a:lnSpc>
                <a:spcPct val="100000"/>
              </a:lnSpc>
            </a:pPr>
            <a:r>
              <a:rPr lang="cs-CZ" sz="1400" dirty="0"/>
              <a:t>1981 „Mobilní telefony v žádném případě nenahradí místní systém telefonu po drátě.“ (vynálezce Marty Cooper)</a:t>
            </a:r>
          </a:p>
          <a:p>
            <a:pPr>
              <a:lnSpc>
                <a:spcPct val="100000"/>
              </a:lnSpc>
            </a:pPr>
            <a:r>
              <a:rPr lang="cs-CZ" sz="1400" dirty="0"/>
              <a:t>1997 „Apple už je mrtvý.“ (bývalý šéf Microsoftu Nathan </a:t>
            </a:r>
            <a:r>
              <a:rPr lang="cs-CZ" sz="1400" dirty="0" err="1"/>
              <a:t>Myhrvold</a:t>
            </a:r>
            <a:r>
              <a:rPr lang="cs-CZ" sz="1400" dirty="0"/>
              <a:t>)</a:t>
            </a:r>
          </a:p>
          <a:p>
            <a:pPr>
              <a:lnSpc>
                <a:spcPct val="100000"/>
              </a:lnSpc>
            </a:pPr>
            <a:r>
              <a:rPr lang="cs-CZ" sz="1400" dirty="0"/>
              <a:t>2002 „Během pěti let bude tablet nejpopulárnější formou osobních počítačů prodávaných v Americe.“ (spoluzakladatel Microsoftu Bill Gates v projevu na </a:t>
            </a:r>
            <a:r>
              <a:rPr lang="cs-CZ" sz="1400" dirty="0" err="1"/>
              <a:t>Comdexu</a:t>
            </a:r>
            <a:r>
              <a:rPr lang="cs-CZ" sz="1400" dirty="0"/>
              <a:t>, kde představoval tablet Windows)</a:t>
            </a:r>
          </a:p>
          <a:p>
            <a:pPr>
              <a:lnSpc>
                <a:spcPct val="100000"/>
              </a:lnSpc>
            </a:pPr>
            <a:r>
              <a:rPr lang="cs-CZ" sz="1400" dirty="0"/>
              <a:t>2004 „Od nynějška za dva roky bude vyřešen problém spamů.“ (Bill Gates na Světovém ekonomickém fóru)</a:t>
            </a:r>
          </a:p>
        </p:txBody>
      </p:sp>
    </p:spTree>
    <p:extLst>
      <p:ext uri="{BB962C8B-B14F-4D97-AF65-F5344CB8AC3E}">
        <p14:creationId xmlns:p14="http://schemas.microsoft.com/office/powerpoint/2010/main" val="189056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 čem se dělají chyby…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1600" dirty="0"/>
              <a:t>Jednoduché analogie – antický Řím a dnešní svět….</a:t>
            </a:r>
          </a:p>
          <a:p>
            <a:pPr>
              <a:lnSpc>
                <a:spcPct val="110000"/>
              </a:lnSpc>
            </a:pPr>
            <a:r>
              <a:rPr lang="cs-CZ" sz="1600" dirty="0"/>
              <a:t>Špatný odhad časového rámce inovací…</a:t>
            </a:r>
          </a:p>
          <a:p>
            <a:pPr>
              <a:lnSpc>
                <a:spcPct val="110000"/>
              </a:lnSpc>
            </a:pPr>
            <a:r>
              <a:rPr lang="cs-CZ" sz="1600" dirty="0"/>
              <a:t>Nabízená řešení mají efektivnější alternativu</a:t>
            </a:r>
          </a:p>
          <a:p>
            <a:pPr>
              <a:lnSpc>
                <a:spcPct val="110000"/>
              </a:lnSpc>
            </a:pPr>
            <a:r>
              <a:rPr lang="cs-CZ" sz="1600" dirty="0"/>
              <a:t>Zveličování (větší, výkonnější, rychlejší…. než jak je to teď nefunguje)</a:t>
            </a:r>
          </a:p>
          <a:p>
            <a:pPr>
              <a:lnSpc>
                <a:spcPct val="110000"/>
              </a:lnSpc>
            </a:pPr>
            <a:r>
              <a:rPr lang="cs-CZ" sz="1600" dirty="0"/>
              <a:t>Zapomínáme na sociální rámec</a:t>
            </a:r>
          </a:p>
          <a:p>
            <a:pPr>
              <a:lnSpc>
                <a:spcPct val="110000"/>
              </a:lnSpc>
            </a:pPr>
            <a:r>
              <a:rPr lang="cs-CZ" sz="1600" dirty="0"/>
              <a:t>Technologické změny často usnadňují nějakou činnost, ale málo kdy ji dělají složitější</a:t>
            </a:r>
          </a:p>
          <a:p>
            <a:pPr>
              <a:lnSpc>
                <a:spcPct val="110000"/>
              </a:lnSpc>
            </a:pPr>
            <a:r>
              <a:rPr lang="cs-CZ" sz="1600" dirty="0"/>
              <a:t>Máme to na dosah…</a:t>
            </a:r>
          </a:p>
          <a:p>
            <a:pPr>
              <a:lnSpc>
                <a:spcPct val="110000"/>
              </a:lnSpc>
            </a:pPr>
            <a:r>
              <a:rPr lang="cs-CZ" sz="1600" dirty="0"/>
              <a:t>Nerozumíme technice…  („Vysavače na jaderný pohon budou realitou do deseti let.“ Alex </a:t>
            </a:r>
            <a:r>
              <a:rPr lang="cs-CZ" sz="1600" dirty="0" err="1"/>
              <a:t>Lewyt</a:t>
            </a:r>
            <a:r>
              <a:rPr lang="cs-CZ" sz="1600" dirty="0"/>
              <a:t>, prezident společnosti </a:t>
            </a:r>
            <a:r>
              <a:rPr lang="cs-CZ" sz="1600" dirty="0" err="1"/>
              <a:t>Lewyt</a:t>
            </a:r>
            <a:r>
              <a:rPr lang="cs-CZ" sz="1600" dirty="0"/>
              <a:t> vyrábějící vysavače (1955))</a:t>
            </a:r>
          </a:p>
        </p:txBody>
      </p:sp>
    </p:spTree>
    <p:extLst>
      <p:ext uri="{BB962C8B-B14F-4D97-AF65-F5344CB8AC3E}">
        <p14:creationId xmlns:p14="http://schemas.microsoft.com/office/powerpoint/2010/main" val="111348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Historický vývoj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15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Kámen a hliněné tabulky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Trvanlivé (</a:t>
            </a:r>
            <a:r>
              <a:rPr lang="cs-CZ" dirty="0" err="1"/>
              <a:t>realtivně</a:t>
            </a:r>
            <a:r>
              <a:rPr lang="cs-CZ" dirty="0"/>
              <a:t>)</a:t>
            </a:r>
          </a:p>
          <a:p>
            <a:r>
              <a:rPr lang="cs-CZ" dirty="0"/>
              <a:t>Nepřenosné</a:t>
            </a:r>
          </a:p>
          <a:p>
            <a:r>
              <a:rPr lang="cs-CZ" dirty="0"/>
              <a:t>Nákladné na tvorbu</a:t>
            </a:r>
          </a:p>
          <a:p>
            <a:r>
              <a:rPr lang="cs-CZ" dirty="0"/>
              <a:t>Nákladné na kvalifikovanou sílu</a:t>
            </a:r>
          </a:p>
        </p:txBody>
      </p:sp>
    </p:spTree>
    <p:extLst>
      <p:ext uri="{BB962C8B-B14F-4D97-AF65-F5344CB8AC3E}">
        <p14:creationId xmlns:p14="http://schemas.microsoft.com/office/powerpoint/2010/main" val="283853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Papyrus a pergamen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Papyrus  v Egyptě je strategický materiál (od </a:t>
            </a:r>
            <a:r>
              <a:rPr lang="cs-CZ" dirty="0" err="1"/>
              <a:t>ptolemajské</a:t>
            </a:r>
            <a:r>
              <a:rPr lang="cs-CZ" dirty="0"/>
              <a:t> dynastie zákaz vývozu)</a:t>
            </a:r>
          </a:p>
          <a:p>
            <a:r>
              <a:rPr lang="cs-CZ" dirty="0"/>
              <a:t>Pergamen v Řecku a Římě, později zbytku Evropy – ohromné náklady na tvorbu.</a:t>
            </a:r>
          </a:p>
          <a:p>
            <a:endParaRPr lang="cs-CZ" dirty="0"/>
          </a:p>
          <a:p>
            <a:r>
              <a:rPr lang="cs-CZ" dirty="0"/>
              <a:t>Británie po staletích ukončí (2016) praxi tištění oficiálních kopií zákonů na pergamen z telecí kůže. Z úsporných a modernizačních důvodů budou tisknout na archivní papír: </a:t>
            </a:r>
            <a:r>
              <a:rPr lang="cs-CZ" i="1" dirty="0"/>
              <a:t>„Nejstarší zákon na velínu v parlamentním archivu pochází z roku 1497, ale jsou známy i starší dokumenty včetně kopií Velké listiny práv a svobod neboli Magny charty, která byla původně vydána v roce 1215.“</a:t>
            </a:r>
          </a:p>
        </p:txBody>
      </p:sp>
    </p:spTree>
    <p:extLst>
      <p:ext uri="{BB962C8B-B14F-4D97-AF65-F5344CB8AC3E}">
        <p14:creationId xmlns:p14="http://schemas.microsoft.com/office/powerpoint/2010/main" val="395380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fa80e4675a1a5ff36f27abd7be91d8711e6f25"/>
</p:tagLst>
</file>

<file path=ppt/theme/theme1.xml><?xml version="1.0" encoding="utf-8"?>
<a:theme xmlns:a="http://schemas.openxmlformats.org/drawingml/2006/main" name="Continental_World_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D2E3B38-6996-436F-8E98-B17EFA621C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ze série Mapy – celý svět (širokoúhlá)</Template>
  <TotalTime>0</TotalTime>
  <Words>1215</Words>
  <Application>Microsoft Office PowerPoint</Application>
  <PresentationFormat>Vlastní</PresentationFormat>
  <Paragraphs>122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9" baseType="lpstr">
      <vt:lpstr>Arial</vt:lpstr>
      <vt:lpstr>Century Gothic</vt:lpstr>
      <vt:lpstr>Continental_World_16x9</vt:lpstr>
      <vt:lpstr>Historické exkurzy</vt:lpstr>
      <vt:lpstr>Zpracování informací</vt:lpstr>
      <vt:lpstr>Uchovávání informací </vt:lpstr>
      <vt:lpstr>Motivace</vt:lpstr>
      <vt:lpstr>Nepovedené předpovědi…</vt:lpstr>
      <vt:lpstr>V čem se dělají chyby…</vt:lpstr>
      <vt:lpstr>Historický vývoj</vt:lpstr>
      <vt:lpstr>Kámen a hliněné tabulky</vt:lpstr>
      <vt:lpstr>Papyrus a pergamen </vt:lpstr>
      <vt:lpstr>Papír</vt:lpstr>
      <vt:lpstr>Knihtisk</vt:lpstr>
      <vt:lpstr>Gutenberg</vt:lpstr>
      <vt:lpstr>Další prostředky pro uchovávání informací</vt:lpstr>
      <vt:lpstr>Zpracování informací</vt:lpstr>
      <vt:lpstr>Prezentace aplikace PowerPoint</vt:lpstr>
      <vt:lpstr>Lady Ada Augusta</vt:lpstr>
      <vt:lpstr>Sčítání lidu v USA</vt:lpstr>
      <vt:lpstr>První počítače</vt:lpstr>
      <vt:lpstr>První počítače</vt:lpstr>
      <vt:lpstr>Komunikace</vt:lpstr>
      <vt:lpstr>Formování internetu</vt:lpstr>
      <vt:lpstr>Komunikace</vt:lpstr>
      <vt:lpstr>Prezentace aplikace PowerPoint</vt:lpstr>
      <vt:lpstr>Prezentace aplikace PowerPoint</vt:lpstr>
      <vt:lpstr>Dotazy, připomínky, komentáře…</vt:lpstr>
      <vt:lpstr>Zdroje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2016-02-19T12:29:25Z</dcterms:created>
  <dcterms:modified xsi:type="dcterms:W3CDTF">2019-02-24T19:46:26Z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TC028048919991</vt:lpwstr>
  </property>
</Properties>
</file>