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75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283" r:id="rId38"/>
  </p:sldIdLst>
  <p:sldSz cx="12188825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>
      <p:cViewPr varScale="1">
        <p:scale>
          <a:sx n="49" d="100"/>
          <a:sy n="49" d="100"/>
        </p:scale>
        <p:origin x="850" y="6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25.2.2016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25.2.2016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25.2.2016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Škola v učící se společnosti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VIKBB66</a:t>
            </a:r>
          </a:p>
          <a:p>
            <a:r>
              <a:rPr lang="cs-CZ" dirty="0" smtClean="0"/>
              <a:t>Michal Černý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7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Alternativní pedagogiky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Waldorfská </a:t>
            </a:r>
            <a:r>
              <a:rPr lang="cs-CZ" dirty="0" smtClean="0"/>
              <a:t>škola</a:t>
            </a:r>
          </a:p>
          <a:p>
            <a:r>
              <a:rPr lang="cs-CZ" dirty="0" err="1"/>
              <a:t>Montessori</a:t>
            </a:r>
            <a:r>
              <a:rPr lang="cs-CZ" dirty="0"/>
              <a:t> pedagogika </a:t>
            </a:r>
            <a:endParaRPr lang="cs-CZ" dirty="0" smtClean="0"/>
          </a:p>
          <a:p>
            <a:r>
              <a:rPr lang="cs-CZ" dirty="0" err="1"/>
              <a:t>Daltonský</a:t>
            </a:r>
            <a:r>
              <a:rPr lang="cs-CZ" dirty="0"/>
              <a:t> plán </a:t>
            </a:r>
            <a:endParaRPr lang="cs-CZ" dirty="0" smtClean="0"/>
          </a:p>
          <a:p>
            <a:r>
              <a:rPr lang="cs-CZ" dirty="0" err="1"/>
              <a:t>Freinetovská</a:t>
            </a:r>
            <a:r>
              <a:rPr lang="cs-CZ" dirty="0"/>
              <a:t> škola </a:t>
            </a:r>
            <a:endParaRPr lang="cs-CZ" dirty="0" smtClean="0"/>
          </a:p>
          <a:p>
            <a:r>
              <a:rPr lang="cs-CZ" dirty="0"/>
              <a:t>Jenský plán </a:t>
            </a:r>
          </a:p>
        </p:txBody>
      </p:sp>
    </p:spTree>
    <p:extLst>
      <p:ext uri="{BB962C8B-B14F-4D97-AF65-F5344CB8AC3E}">
        <p14:creationId xmlns:p14="http://schemas.microsoft.com/office/powerpoint/2010/main" val="1064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0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Vymezení: Definice z Wikipedie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r>
              <a:rPr lang="cs-CZ" dirty="0" smtClean="0"/>
              <a:t> je výuka s využitím výpočetní techniky a internetu.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r>
              <a:rPr lang="cs-CZ" dirty="0" smtClean="0"/>
              <a:t> je v podstatě jakékoli využívání elektronických, materiálních a didaktických prostředků k efektivnímu dosažení vzdělávacího cíle s tím, že je realizován zejména/nejenom prostřednictvím počítačových sítí. V českém prostředí spojován zejména s řízeným studiem v rámci LMS.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r>
              <a:rPr lang="cs-CZ" dirty="0" smtClean="0"/>
              <a:t> je vzdělávací proces, využívající informační a komunikační technologie k tvorbě kurzů, k distribuci studijního obsahu, komunikaci mezi studenty a pedagogy a k řízení studia.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r>
              <a:rPr lang="cs-CZ" dirty="0" smtClean="0"/>
              <a:t> je forma vzdělávání využívající multimediální prvky - prezentace a texty s odkazy, animované sekvence, video snímky, sdílené pracovní plochy, komunikaci s lektorem a spolužáky, testy, elektronické modely procesů, atd. v systému pro řízení studia (LMS).</a:t>
            </a:r>
          </a:p>
        </p:txBody>
      </p:sp>
    </p:spTree>
    <p:extLst>
      <p:ext uri="{BB962C8B-B14F-4D97-AF65-F5344CB8AC3E}">
        <p14:creationId xmlns:p14="http://schemas.microsoft.com/office/powerpoint/2010/main" val="2035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Vymezení: Definice z Wikipedie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Jde o takový typ učení, při němž získávání a používání znalostí je distribuováno a usnadňováno elektronickými zařízeními.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r>
              <a:rPr lang="cs-CZ" dirty="0" smtClean="0"/>
              <a:t> zahrnuje jak teorii a výzkum, tak i jakýko­liv vzdělávací proces (s různým stupněm intencionality), v němž jsou v souladu s etickými principy používány informač­ní a komunikační technologie pracující s daty v elektronické podobě. Způsob využívání prostředků ICT a dostupnost učebních materiálů jsou závislé především na vzdělávacích cílech a obsa­hu, charakteru vzdělávacího prostředí, potřebách a možnostech všech aktérů vzdělávacího procesu.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3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a pojetí e-</a:t>
            </a:r>
            <a:r>
              <a:rPr lang="cs-CZ" dirty="0" err="1" smtClean="0"/>
              <a:t>learningu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Otevřený – do kurzu se může zapsat každý, kurz může být buď </a:t>
            </a:r>
            <a:r>
              <a:rPr lang="cs-CZ" dirty="0" err="1" smtClean="0"/>
              <a:t>tutorovaný</a:t>
            </a:r>
            <a:r>
              <a:rPr lang="cs-CZ" dirty="0" smtClean="0"/>
              <a:t> nebo </a:t>
            </a:r>
            <a:r>
              <a:rPr lang="cs-CZ" dirty="0" err="1" smtClean="0"/>
              <a:t>netutorovaný</a:t>
            </a:r>
            <a:r>
              <a:rPr lang="cs-CZ" dirty="0" smtClean="0"/>
              <a:t>.</a:t>
            </a:r>
          </a:p>
          <a:p>
            <a:r>
              <a:rPr lang="cs-CZ" dirty="0" smtClean="0"/>
              <a:t>Uzavřený – kurz je určen jen pro jasně definovanou skupinu osob, například zaměstnance firmy, studenty předmětu atp.</a:t>
            </a:r>
          </a:p>
          <a:p>
            <a:r>
              <a:rPr lang="cs-CZ" dirty="0" smtClean="0"/>
              <a:t>Masivně otevřený (MOOC) – navazuje na otevřený koncept, ale předpokládá značné množství studentů. Tomu jsou podřízené formy, metody i obsah a struktura kurzu.</a:t>
            </a:r>
          </a:p>
        </p:txBody>
      </p:sp>
    </p:spTree>
    <p:extLst>
      <p:ext uri="{BB962C8B-B14F-4D97-AF65-F5344CB8AC3E}">
        <p14:creationId xmlns:p14="http://schemas.microsoft.com/office/powerpoint/2010/main" val="18084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a pojetí e-</a:t>
            </a:r>
            <a:r>
              <a:rPr lang="cs-CZ" dirty="0" err="1" smtClean="0"/>
              <a:t>learningu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Čistý e-</a:t>
            </a:r>
            <a:r>
              <a:rPr lang="cs-CZ" dirty="0" err="1" smtClean="0"/>
              <a:t>learning</a:t>
            </a:r>
            <a:r>
              <a:rPr lang="cs-CZ" dirty="0" smtClean="0"/>
              <a:t> – kurz probíhá čistě v elektronickém prostředí</a:t>
            </a:r>
          </a:p>
          <a:p>
            <a:r>
              <a:rPr lang="cs-CZ" dirty="0" err="1" smtClean="0"/>
              <a:t>Blended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– kombinace presenčního a elektronického učení.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r>
              <a:rPr lang="cs-CZ" dirty="0" smtClean="0"/>
              <a:t> jako fakultativní doplněk – v tomto modelu je většinou e-</a:t>
            </a:r>
            <a:r>
              <a:rPr lang="cs-CZ" dirty="0" err="1" smtClean="0"/>
              <a:t>learning</a:t>
            </a:r>
            <a:r>
              <a:rPr lang="cs-CZ" dirty="0" smtClean="0"/>
              <a:t> jen uložištěm materiálů.</a:t>
            </a:r>
          </a:p>
          <a:p>
            <a:endParaRPr lang="cs-CZ" dirty="0"/>
          </a:p>
          <a:p>
            <a:r>
              <a:rPr lang="cs-CZ" dirty="0" smtClean="0"/>
              <a:t>Časově synchronní x asynchronní</a:t>
            </a:r>
          </a:p>
        </p:txBody>
      </p:sp>
    </p:spTree>
    <p:extLst>
      <p:ext uri="{BB962C8B-B14F-4D97-AF65-F5344CB8AC3E}">
        <p14:creationId xmlns:p14="http://schemas.microsoft.com/office/powerpoint/2010/main" val="33978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míry autonomie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Nediferencované</a:t>
            </a:r>
          </a:p>
          <a:p>
            <a:r>
              <a:rPr lang="cs-CZ" dirty="0" smtClean="0"/>
              <a:t>Diferencované učení</a:t>
            </a:r>
          </a:p>
          <a:p>
            <a:r>
              <a:rPr lang="cs-CZ" dirty="0" smtClean="0"/>
              <a:t>Personalizované učení </a:t>
            </a:r>
          </a:p>
          <a:p>
            <a:r>
              <a:rPr lang="cs-CZ" dirty="0" smtClean="0"/>
              <a:t>Adaptivní učení</a:t>
            </a:r>
          </a:p>
          <a:p>
            <a:r>
              <a:rPr lang="cs-CZ" dirty="0" err="1" smtClean="0"/>
              <a:t>Sebeřízené</a:t>
            </a:r>
            <a:r>
              <a:rPr lang="cs-CZ" dirty="0" smtClean="0"/>
              <a:t> učení</a:t>
            </a:r>
          </a:p>
          <a:p>
            <a:r>
              <a:rPr lang="cs-CZ" dirty="0" smtClean="0"/>
              <a:t>Sebeurčené 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9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asistenti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asistenti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Komponenty</a:t>
            </a:r>
          </a:p>
          <a:p>
            <a:pPr lvl="1"/>
            <a:r>
              <a:rPr lang="cs-CZ" dirty="0" err="1" smtClean="0"/>
              <a:t>Avatar</a:t>
            </a:r>
            <a:endParaRPr lang="cs-CZ" dirty="0" smtClean="0"/>
          </a:p>
          <a:p>
            <a:pPr lvl="1"/>
            <a:r>
              <a:rPr lang="cs-CZ" dirty="0" smtClean="0"/>
              <a:t>Dialogový systém</a:t>
            </a:r>
          </a:p>
          <a:p>
            <a:pPr lvl="1"/>
            <a:r>
              <a:rPr lang="cs-CZ" dirty="0" smtClean="0"/>
              <a:t>Znalostní báze</a:t>
            </a:r>
          </a:p>
          <a:p>
            <a:pPr lvl="1"/>
            <a:r>
              <a:rPr lang="cs-CZ" dirty="0" smtClean="0"/>
              <a:t>+něco navíc</a:t>
            </a:r>
          </a:p>
          <a:p>
            <a:r>
              <a:rPr lang="cs-CZ" dirty="0" smtClean="0"/>
              <a:t>Příklady:</a:t>
            </a:r>
          </a:p>
          <a:p>
            <a:pPr lvl="1"/>
            <a:r>
              <a:rPr lang="cs-CZ" dirty="0" err="1" smtClean="0"/>
              <a:t>Siri</a:t>
            </a:r>
            <a:endParaRPr lang="cs-CZ" dirty="0" smtClean="0"/>
          </a:p>
          <a:p>
            <a:pPr lvl="1"/>
            <a:r>
              <a:rPr lang="cs-CZ" dirty="0" smtClean="0"/>
              <a:t>Google </a:t>
            </a:r>
            <a:r>
              <a:rPr lang="cs-CZ" dirty="0" err="1" smtClean="0"/>
              <a:t>Now</a:t>
            </a:r>
            <a:endParaRPr lang="cs-CZ" dirty="0" smtClean="0"/>
          </a:p>
          <a:p>
            <a:pPr lvl="1"/>
            <a:r>
              <a:rPr lang="cs-CZ" dirty="0" err="1" smtClean="0"/>
              <a:t>Cortana</a:t>
            </a:r>
            <a:endParaRPr lang="cs-CZ" dirty="0" smtClean="0"/>
          </a:p>
          <a:p>
            <a:pPr lvl="1"/>
            <a:r>
              <a:rPr lang="cs-CZ" dirty="0" err="1" smtClean="0"/>
              <a:t>Evi</a:t>
            </a:r>
            <a:endParaRPr lang="cs-CZ" dirty="0" smtClean="0"/>
          </a:p>
          <a:p>
            <a:pPr lvl="1"/>
            <a:r>
              <a:rPr lang="cs-CZ" dirty="0" err="1" smtClean="0"/>
              <a:t>Speaktoit</a:t>
            </a:r>
            <a:r>
              <a:rPr lang="cs-CZ" dirty="0" smtClean="0"/>
              <a:t> </a:t>
            </a:r>
            <a:r>
              <a:rPr lang="cs-CZ" dirty="0" err="1" smtClean="0"/>
              <a:t>assistant</a:t>
            </a:r>
            <a:endParaRPr lang="cs-CZ" dirty="0" smtClean="0"/>
          </a:p>
          <a:p>
            <a:pPr lvl="1"/>
            <a:r>
              <a:rPr lang="cs-CZ" dirty="0" smtClean="0"/>
              <a:t>Robin</a:t>
            </a:r>
            <a:endParaRPr lang="cs-CZ" dirty="0"/>
          </a:p>
        </p:txBody>
      </p:sp>
      <p:pic>
        <p:nvPicPr>
          <p:cNvPr id="1028" name="Picture 4" descr="Speakto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r="42853"/>
          <a:stretch/>
        </p:blipFill>
        <p:spPr bwMode="auto">
          <a:xfrm>
            <a:off x="9082615" y="139658"/>
            <a:ext cx="3106210" cy="506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b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39327"/>
          <a:stretch/>
        </p:blipFill>
        <p:spPr bwMode="auto">
          <a:xfrm>
            <a:off x="6322881" y="1917406"/>
            <a:ext cx="2863224" cy="4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871" y="1362533"/>
            <a:ext cx="2563294" cy="44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Hledání informací</a:t>
            </a:r>
          </a:p>
          <a:p>
            <a:r>
              <a:rPr lang="cs-CZ" dirty="0" smtClean="0"/>
              <a:t>Komunikace hlasem</a:t>
            </a:r>
          </a:p>
          <a:p>
            <a:r>
              <a:rPr lang="cs-CZ" dirty="0" smtClean="0"/>
              <a:t>Jak se dostanu domů?</a:t>
            </a:r>
          </a:p>
          <a:p>
            <a:r>
              <a:rPr lang="cs-CZ" dirty="0" smtClean="0"/>
              <a:t>Kdy mám schůzku?</a:t>
            </a:r>
          </a:p>
          <a:p>
            <a:r>
              <a:rPr lang="cs-CZ" dirty="0" smtClean="0"/>
              <a:t>Kolik jsem dnes ušel kroků?</a:t>
            </a:r>
          </a:p>
          <a:p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 smtClean="0"/>
              <a:t>Propojitelnost s nositelnou elektronikou</a:t>
            </a:r>
            <a:endParaRPr lang="cs-CZ" dirty="0"/>
          </a:p>
        </p:txBody>
      </p:sp>
      <p:pic>
        <p:nvPicPr>
          <p:cNvPr id="2050" name="Picture 2" descr="http://www.lg.com/us/smartwatch/images/img-intro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8"/>
          <a:stretch/>
        </p:blipFill>
        <p:spPr bwMode="auto">
          <a:xfrm>
            <a:off x="9029505" y="894"/>
            <a:ext cx="3159320" cy="28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ndroidcentral.com/sites/androidcentral.com/files/styles/xlarge_wm_brw/public/article_images/2014/10/gwar-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13140" b="10328"/>
          <a:stretch/>
        </p:blipFill>
        <p:spPr bwMode="auto">
          <a:xfrm>
            <a:off x="8011852" y="3509406"/>
            <a:ext cx="3656648" cy="32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má vypadat škola, která připravuje na život v informační společnosti? Čím se liší od „klasické“?</a:t>
            </a:r>
          </a:p>
          <a:p>
            <a:endParaRPr lang="cs-CZ" dirty="0"/>
          </a:p>
          <a:p>
            <a:r>
              <a:rPr lang="cs-CZ" dirty="0" smtClean="0"/>
              <a:t>Scholastické vzdělávání</a:t>
            </a:r>
            <a:endParaRPr lang="cs-CZ" dirty="0"/>
          </a:p>
          <a:p>
            <a:r>
              <a:rPr lang="cs-CZ" dirty="0" smtClean="0"/>
              <a:t>Tereziánské reformy</a:t>
            </a:r>
          </a:p>
          <a:p>
            <a:r>
              <a:rPr lang="cs-CZ" dirty="0" smtClean="0"/>
              <a:t>Moderní pedagogika</a:t>
            </a:r>
          </a:p>
          <a:p>
            <a:r>
              <a:rPr lang="cs-CZ" dirty="0" smtClean="0"/>
              <a:t>Pedagogika pro 21. století</a:t>
            </a:r>
          </a:p>
        </p:txBody>
      </p:sp>
    </p:spTree>
    <p:extLst>
      <p:ext uri="{BB962C8B-B14F-4D97-AF65-F5344CB8AC3E}">
        <p14:creationId xmlns:p14="http://schemas.microsoft.com/office/powerpoint/2010/main" val="11407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Limity dialogového systému: porozumění, jazykové bariéry</a:t>
            </a:r>
          </a:p>
          <a:p>
            <a:r>
              <a:rPr lang="cs-CZ" dirty="0" smtClean="0"/>
              <a:t>Hlasové ovládání se ne vždy hodí</a:t>
            </a:r>
          </a:p>
          <a:p>
            <a:r>
              <a:rPr lang="cs-CZ" dirty="0" smtClean="0"/>
              <a:t>Není to člověk</a:t>
            </a:r>
          </a:p>
          <a:p>
            <a:r>
              <a:rPr lang="cs-CZ" dirty="0" smtClean="0"/>
              <a:t>Stále omezené možnosti</a:t>
            </a:r>
          </a:p>
          <a:p>
            <a:r>
              <a:rPr lang="cs-CZ" dirty="0" smtClean="0"/>
              <a:t>Prostupnost dat mezi aplikacemi:</a:t>
            </a:r>
          </a:p>
          <a:p>
            <a:pPr lvl="1"/>
            <a:r>
              <a:rPr lang="cs-CZ" dirty="0" smtClean="0"/>
              <a:t>Sémantický web</a:t>
            </a:r>
          </a:p>
          <a:p>
            <a:pPr lvl="1"/>
            <a:r>
              <a:rPr lang="cs-CZ" dirty="0" smtClean="0"/>
              <a:t>Sémantický desktop</a:t>
            </a:r>
          </a:p>
        </p:txBody>
      </p:sp>
    </p:spTree>
    <p:extLst>
      <p:ext uri="{BB962C8B-B14F-4D97-AF65-F5344CB8AC3E}">
        <p14:creationId xmlns:p14="http://schemas.microsoft.com/office/powerpoint/2010/main" val="4276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ve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Kurátorský přístup k obsahu</a:t>
            </a:r>
          </a:p>
          <a:p>
            <a:r>
              <a:rPr lang="cs-CZ" dirty="0" smtClean="0"/>
              <a:t>Expertní systémy pro opravu chyb</a:t>
            </a:r>
          </a:p>
          <a:p>
            <a:r>
              <a:rPr lang="cs-CZ" dirty="0" smtClean="0"/>
              <a:t>Odbourání modelu klasického LMS</a:t>
            </a:r>
          </a:p>
          <a:p>
            <a:r>
              <a:rPr lang="cs-CZ" dirty="0" smtClean="0"/>
              <a:t>Možnost dialogu</a:t>
            </a:r>
          </a:p>
          <a:p>
            <a:r>
              <a:rPr lang="cs-CZ" dirty="0" smtClean="0"/>
              <a:t>Učení odevšud</a:t>
            </a:r>
          </a:p>
          <a:p>
            <a:r>
              <a:rPr lang="cs-CZ" dirty="0" smtClean="0"/>
              <a:t>Prostojové učení</a:t>
            </a:r>
          </a:p>
          <a:p>
            <a:r>
              <a:rPr lang="cs-CZ" dirty="0" smtClean="0"/>
              <a:t>Integrace vzdělávacího obsahu do jednoho prostředí</a:t>
            </a:r>
          </a:p>
          <a:p>
            <a:r>
              <a:rPr lang="cs-CZ" dirty="0" smtClean="0"/>
              <a:t>Personalizovaný a individuální přístup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5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pedagogika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Existují teorie jak má vypadat a pracovat živý učitel, ale ne digitální.</a:t>
            </a:r>
          </a:p>
          <a:p>
            <a:r>
              <a:rPr lang="cs-CZ" dirty="0" smtClean="0"/>
              <a:t>Existují teorie jak řešit strojové učení, ale ne učení strojů nebo stroji.</a:t>
            </a:r>
          </a:p>
          <a:p>
            <a:r>
              <a:rPr lang="cs-CZ" dirty="0" smtClean="0"/>
              <a:t>Jak se mění role vzdělání (co do obsahu i formy) v kontextu AI?</a:t>
            </a:r>
          </a:p>
          <a:p>
            <a:r>
              <a:rPr lang="cs-CZ" dirty="0" smtClean="0"/>
              <a:t>Jaká bude role virtuálního a fyzického učitele? Čím se budou lišit?</a:t>
            </a:r>
          </a:p>
          <a:p>
            <a:r>
              <a:rPr lang="cs-CZ" dirty="0" smtClean="0"/>
              <a:t>Jde o konkurenci nebo spolupráci?</a:t>
            </a:r>
          </a:p>
          <a:p>
            <a:r>
              <a:rPr lang="cs-CZ" dirty="0" smtClean="0"/>
              <a:t>Sociálně pedagogické problémy nejsou zanedbatelné.</a:t>
            </a:r>
          </a:p>
          <a:p>
            <a:r>
              <a:rPr lang="cs-CZ" dirty="0" smtClean="0"/>
              <a:t>Existují i problematická místa – digitální demence, psychologické problémy, </a:t>
            </a:r>
            <a:r>
              <a:rPr lang="cs-CZ" dirty="0" err="1" smtClean="0"/>
              <a:t>technostres</a:t>
            </a:r>
            <a:r>
              <a:rPr lang="cs-CZ" dirty="0" smtClean="0"/>
              <a:t>, možnost lehké manipulace s celým vzděláváním.</a:t>
            </a:r>
          </a:p>
          <a:p>
            <a:r>
              <a:rPr lang="cs-CZ" dirty="0" smtClean="0"/>
              <a:t>Neexistuje žádná standardizace.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0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dirty="0" smtClean="0"/>
              <a:t>Případová studie: </a:t>
            </a:r>
            <a:r>
              <a:rPr lang="en-US" dirty="0" smtClean="0"/>
              <a:t>Google Classroom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LMS pro blended learning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4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r>
              <a:rPr lang="cs-CZ" dirty="0" smtClean="0"/>
              <a:t> x LMS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r>
              <a:rPr lang="cs-CZ" dirty="0" smtClean="0"/>
              <a:t>: forma vzdělávání (</a:t>
            </a:r>
            <a:r>
              <a:rPr lang="cs-CZ" dirty="0" err="1" smtClean="0"/>
              <a:t>Piaget</a:t>
            </a:r>
            <a:r>
              <a:rPr lang="cs-CZ" dirty="0" smtClean="0"/>
              <a:t>: vzdělávání jako obousměrná komunikace)</a:t>
            </a:r>
          </a:p>
          <a:p>
            <a:r>
              <a:rPr lang="cs-CZ" dirty="0" smtClean="0"/>
              <a:t>LMS: softwarová komponenta zajišťující komplexní správu vzdělávacích procesů, aktivit, studentů, testů, materiálů,…</a:t>
            </a:r>
          </a:p>
          <a:p>
            <a:r>
              <a:rPr lang="cs-CZ" dirty="0" smtClean="0"/>
              <a:t>Na první pohled ne nutně související vazba, ale </a:t>
            </a:r>
            <a:r>
              <a:rPr lang="en-US" i="1" dirty="0"/>
              <a:t>"The </a:t>
            </a:r>
            <a:r>
              <a:rPr lang="en-US" b="1" i="1" dirty="0"/>
              <a:t>medium</a:t>
            </a:r>
            <a:r>
              <a:rPr lang="en-US" i="1" dirty="0"/>
              <a:t> is the </a:t>
            </a:r>
            <a:r>
              <a:rPr lang="en-US" b="1" i="1" dirty="0" smtClean="0"/>
              <a:t>message</a:t>
            </a:r>
            <a:r>
              <a:rPr lang="en-US" i="1" dirty="0" smtClean="0"/>
              <a:t>„</a:t>
            </a:r>
            <a:r>
              <a:rPr lang="cs-CZ" i="1" dirty="0" smtClean="0"/>
              <a:t> </a:t>
            </a:r>
            <a:r>
              <a:rPr lang="cs-CZ" dirty="0" smtClean="0"/>
              <a:t>‎</a:t>
            </a:r>
            <a:r>
              <a:rPr lang="cs-CZ" dirty="0" err="1" smtClean="0"/>
              <a:t>Marshall</a:t>
            </a:r>
            <a:r>
              <a:rPr lang="cs-CZ" dirty="0" smtClean="0"/>
              <a:t> </a:t>
            </a:r>
            <a:r>
              <a:rPr lang="cs-CZ" dirty="0" err="1" smtClean="0"/>
              <a:t>McLuhan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059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: kombinace kontaktní a e-</a:t>
            </a:r>
            <a:r>
              <a:rPr lang="cs-CZ" dirty="0" err="1" smtClean="0"/>
              <a:t>learningové</a:t>
            </a:r>
            <a:r>
              <a:rPr lang="cs-CZ" dirty="0" smtClean="0"/>
              <a:t> výuky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r>
              <a:rPr lang="cs-CZ" dirty="0" smtClean="0"/>
              <a:t> typicky podpora presenčního vzdělávání</a:t>
            </a:r>
          </a:p>
          <a:p>
            <a:r>
              <a:rPr lang="cs-CZ" dirty="0" smtClean="0"/>
              <a:t>Škola</a:t>
            </a:r>
            <a:r>
              <a:rPr lang="cs-CZ" baseline="30000" dirty="0" smtClean="0"/>
              <a:t>21</a:t>
            </a:r>
            <a:r>
              <a:rPr lang="cs-CZ" dirty="0" smtClean="0"/>
              <a:t>: dobrá škola by měla mít e-</a:t>
            </a:r>
            <a:r>
              <a:rPr lang="cs-CZ" dirty="0" err="1" smtClean="0"/>
              <a:t>learning</a:t>
            </a:r>
            <a:r>
              <a:rPr lang="cs-CZ" dirty="0" smtClean="0"/>
              <a:t>. Ale jaký? K čemu? Proč?</a:t>
            </a:r>
          </a:p>
        </p:txBody>
      </p:sp>
    </p:spTree>
    <p:extLst>
      <p:ext uri="{BB962C8B-B14F-4D97-AF65-F5344CB8AC3E}">
        <p14:creationId xmlns:p14="http://schemas.microsoft.com/office/powerpoint/2010/main" val="5577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 klasickými LMS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Příliš robustní architektura</a:t>
            </a:r>
          </a:p>
          <a:p>
            <a:r>
              <a:rPr lang="cs-CZ" dirty="0" smtClean="0"/>
              <a:t>Často jednosměrná komunikace (x participativní a kompetenční učení, P2P </a:t>
            </a:r>
            <a:r>
              <a:rPr lang="cs-CZ" dirty="0" err="1" smtClean="0"/>
              <a:t>learning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Nezakotvenost v pedagogických teoriích</a:t>
            </a:r>
          </a:p>
          <a:p>
            <a:r>
              <a:rPr lang="cs-CZ" dirty="0" smtClean="0"/>
              <a:t>Tvorba modulů vyžaduje určitý rozmysl, zabere čas a je třeba plánovat</a:t>
            </a:r>
          </a:p>
          <a:p>
            <a:r>
              <a:rPr lang="cs-CZ" dirty="0" smtClean="0"/>
              <a:t>Typicky odděluje komunikaci od 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8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Převrácená třída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Akcent na práci žáků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r>
              <a:rPr lang="cs-CZ" dirty="0" smtClean="0"/>
              <a:t> nese aktuální obsah pro práci a </a:t>
            </a:r>
            <a:r>
              <a:rPr lang="cs-CZ" dirty="0" err="1" smtClean="0"/>
              <a:t>rozšiřujcí</a:t>
            </a:r>
            <a:r>
              <a:rPr lang="cs-CZ" dirty="0" smtClean="0"/>
              <a:t> studium</a:t>
            </a:r>
          </a:p>
          <a:p>
            <a:r>
              <a:rPr lang="cs-CZ" dirty="0" smtClean="0"/>
              <a:t>Učitel v něm musí sledovat aktivitu žáků a jejich aktuální problémy</a:t>
            </a:r>
          </a:p>
          <a:p>
            <a:r>
              <a:rPr lang="cs-CZ" dirty="0" smtClean="0"/>
              <a:t>Snaha aktivizovat a mluvit stejným (vizuálním?) jazykem</a:t>
            </a:r>
          </a:p>
          <a:p>
            <a:r>
              <a:rPr lang="cs-CZ" dirty="0" smtClean="0"/>
              <a:t>Vícerychlostní model studia</a:t>
            </a:r>
          </a:p>
          <a:p>
            <a:r>
              <a:rPr lang="cs-CZ" dirty="0" smtClean="0"/>
              <a:t>Možnost práce s nadanými žáky</a:t>
            </a:r>
          </a:p>
          <a:p>
            <a:r>
              <a:rPr lang="cs-CZ" dirty="0" smtClean="0"/>
              <a:t>Typická je podpora samostudia ve výkladových pasážích</a:t>
            </a:r>
          </a:p>
          <a:p>
            <a:r>
              <a:rPr lang="cs-CZ" dirty="0" smtClean="0"/>
              <a:t>Jde o projev BL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1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 </a:t>
            </a:r>
            <a:r>
              <a:rPr lang="cs-CZ" dirty="0" err="1" smtClean="0"/>
              <a:t>Classroom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75" y="1732406"/>
            <a:ext cx="7214542" cy="4058180"/>
          </a:xfrm>
        </p:spPr>
      </p:pic>
    </p:spTree>
    <p:extLst>
      <p:ext uri="{BB962C8B-B14F-4D97-AF65-F5344CB8AC3E}">
        <p14:creationId xmlns:p14="http://schemas.microsoft.com/office/powerpoint/2010/main" val="42444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 </a:t>
            </a:r>
            <a:r>
              <a:rPr lang="cs-CZ" dirty="0" err="1" smtClean="0"/>
              <a:t>Classroom</a:t>
            </a:r>
            <a:r>
              <a:rPr lang="cs-CZ" dirty="0" smtClean="0"/>
              <a:t> II.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75" y="1732406"/>
            <a:ext cx="7214542" cy="4058180"/>
          </a:xfrm>
        </p:spPr>
      </p:pic>
    </p:spTree>
    <p:extLst>
      <p:ext uri="{BB962C8B-B14F-4D97-AF65-F5344CB8AC3E}">
        <p14:creationId xmlns:p14="http://schemas.microsoft.com/office/powerpoint/2010/main" val="36312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Pedagogické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Jaká je role učitele?</a:t>
            </a:r>
          </a:p>
          <a:p>
            <a:r>
              <a:rPr lang="cs-CZ" dirty="0" smtClean="0"/>
              <a:t>Jaká je role žáka?</a:t>
            </a:r>
          </a:p>
          <a:p>
            <a:r>
              <a:rPr lang="cs-CZ" dirty="0" smtClean="0"/>
              <a:t>Co se má zkoušet?</a:t>
            </a:r>
          </a:p>
          <a:p>
            <a:r>
              <a:rPr lang="cs-CZ" dirty="0" smtClean="0"/>
              <a:t>Jak se má motivovat?</a:t>
            </a:r>
          </a:p>
          <a:p>
            <a:r>
              <a:rPr lang="cs-CZ" dirty="0" smtClean="0"/>
              <a:t>Jak se má učit?</a:t>
            </a:r>
          </a:p>
          <a:p>
            <a:r>
              <a:rPr lang="cs-CZ" dirty="0" smtClean="0"/>
              <a:t>Jak vypadají učební materiály?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8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 </a:t>
            </a:r>
            <a:r>
              <a:rPr lang="cs-CZ" dirty="0" err="1" smtClean="0"/>
              <a:t>Classroom</a:t>
            </a:r>
            <a:r>
              <a:rPr lang="cs-CZ" dirty="0" smtClean="0"/>
              <a:t>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Pokus o LMS prostředí podobné </a:t>
            </a:r>
            <a:r>
              <a:rPr lang="cs-CZ" dirty="0" err="1" smtClean="0"/>
              <a:t>Facebooku</a:t>
            </a:r>
            <a:r>
              <a:rPr lang="cs-CZ" dirty="0" smtClean="0"/>
              <a:t> či </a:t>
            </a:r>
            <a:r>
              <a:rPr lang="cs-CZ" dirty="0" err="1" smtClean="0"/>
              <a:t>Twitteru</a:t>
            </a:r>
            <a:endParaRPr lang="cs-CZ" dirty="0" smtClean="0"/>
          </a:p>
          <a:p>
            <a:r>
              <a:rPr lang="cs-CZ" dirty="0" smtClean="0"/>
              <a:t>Přímá podpora převrácené třídy (ale ne úplně dotažená)</a:t>
            </a:r>
          </a:p>
          <a:p>
            <a:r>
              <a:rPr lang="cs-CZ" dirty="0" smtClean="0"/>
              <a:t>Žádné týdny, témata, jen tok informací a možnost přímé diskuse</a:t>
            </a:r>
          </a:p>
          <a:p>
            <a:r>
              <a:rPr lang="cs-CZ" dirty="0" smtClean="0"/>
              <a:t>Dobré napojení na Google aplikace</a:t>
            </a:r>
          </a:p>
          <a:p>
            <a:r>
              <a:rPr lang="cs-CZ" dirty="0" smtClean="0"/>
              <a:t>Práce v rámci jedné Google </a:t>
            </a:r>
            <a:r>
              <a:rPr lang="cs-CZ" dirty="0" err="1" smtClean="0"/>
              <a:t>Apps</a:t>
            </a:r>
            <a:r>
              <a:rPr lang="cs-CZ" dirty="0" smtClean="0"/>
              <a:t> domény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7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Alice </a:t>
            </a:r>
            <a:r>
              <a:rPr lang="cs-CZ" dirty="0" err="1" smtClean="0"/>
              <a:t>Keeler</a:t>
            </a:r>
            <a:r>
              <a:rPr lang="cs-CZ" dirty="0" smtClean="0"/>
              <a:t>: možnosti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Sdílení </a:t>
            </a:r>
            <a:r>
              <a:rPr lang="cs-CZ" dirty="0"/>
              <a:t>dokumentů a zdrojů se </a:t>
            </a:r>
            <a:r>
              <a:rPr lang="cs-CZ" dirty="0" smtClean="0"/>
              <a:t>studenty</a:t>
            </a:r>
            <a:endParaRPr lang="cs-CZ" dirty="0"/>
          </a:p>
          <a:p>
            <a:pPr lvl="0"/>
            <a:r>
              <a:rPr lang="cs-CZ" dirty="0" smtClean="0"/>
              <a:t>Užití </a:t>
            </a:r>
            <a:r>
              <a:rPr lang="cs-CZ" dirty="0"/>
              <a:t>aplikace </a:t>
            </a:r>
            <a:r>
              <a:rPr lang="cs-CZ" dirty="0" err="1"/>
              <a:t>Classroom</a:t>
            </a:r>
            <a:r>
              <a:rPr lang="cs-CZ" dirty="0"/>
              <a:t> jako informačního systému s </a:t>
            </a:r>
            <a:r>
              <a:rPr lang="cs-CZ" dirty="0" smtClean="0"/>
              <a:t>upozorněními</a:t>
            </a:r>
            <a:endParaRPr lang="cs-CZ" dirty="0"/>
          </a:p>
          <a:p>
            <a:pPr lvl="0"/>
            <a:r>
              <a:rPr lang="cs-CZ" dirty="0" smtClean="0"/>
              <a:t>Užití </a:t>
            </a:r>
            <a:r>
              <a:rPr lang="cs-CZ" dirty="0"/>
              <a:t>pro komunikaci žáků s učiteli. Odevzdaným úkolem nebo komentářem mohou dát najevo, že mají zadání hotové a čekají na další </a:t>
            </a:r>
            <a:r>
              <a:rPr lang="cs-CZ" dirty="0" smtClean="0"/>
              <a:t>práci</a:t>
            </a:r>
            <a:endParaRPr lang="cs-CZ" dirty="0"/>
          </a:p>
          <a:p>
            <a:pPr lvl="0"/>
            <a:r>
              <a:rPr lang="cs-CZ" dirty="0" smtClean="0"/>
              <a:t>Omezení </a:t>
            </a:r>
            <a:r>
              <a:rPr lang="cs-CZ" dirty="0"/>
              <a:t>podvodů – oproti odevzdávání do společné složky se zde hůře podvádí. Student také nemůže snadno (aniž by byl odhalen) </a:t>
            </a:r>
            <a:r>
              <a:rPr lang="cs-CZ" dirty="0" err="1"/>
              <a:t>nasdílet</a:t>
            </a:r>
            <a:r>
              <a:rPr lang="cs-CZ" dirty="0"/>
              <a:t> dokument </a:t>
            </a:r>
            <a:r>
              <a:rPr lang="cs-CZ" dirty="0" smtClean="0"/>
              <a:t>spolužákovi</a:t>
            </a:r>
            <a:endParaRPr lang="cs-CZ" dirty="0"/>
          </a:p>
          <a:p>
            <a:pPr lvl="0"/>
            <a:r>
              <a:rPr lang="cs-CZ" dirty="0" smtClean="0"/>
              <a:t>Posílání </a:t>
            </a:r>
            <a:r>
              <a:rPr lang="cs-CZ" dirty="0"/>
              <a:t>e-mailu </a:t>
            </a:r>
            <a:r>
              <a:rPr lang="cs-CZ" dirty="0" smtClean="0"/>
              <a:t>studentům</a:t>
            </a:r>
            <a:endParaRPr lang="cs-CZ" dirty="0"/>
          </a:p>
          <a:p>
            <a:pPr lvl="0"/>
            <a:r>
              <a:rPr lang="cs-CZ" dirty="0" smtClean="0"/>
              <a:t>Tvorba </a:t>
            </a:r>
            <a:r>
              <a:rPr lang="cs-CZ" dirty="0"/>
              <a:t>rychlého </a:t>
            </a:r>
            <a:r>
              <a:rPr lang="cs-CZ" dirty="0" err="1"/>
              <a:t>playlistu</a:t>
            </a:r>
            <a:r>
              <a:rPr lang="cs-CZ" dirty="0"/>
              <a:t> z videí na </a:t>
            </a:r>
            <a:r>
              <a:rPr lang="cs-CZ" dirty="0" err="1" smtClean="0"/>
              <a:t>YouTube</a:t>
            </a:r>
            <a:endParaRPr lang="cs-CZ" dirty="0"/>
          </a:p>
          <a:p>
            <a:pPr lvl="0"/>
            <a:r>
              <a:rPr lang="cs-CZ" dirty="0" smtClean="0"/>
              <a:t>Diskusní </a:t>
            </a:r>
            <a:r>
              <a:rPr lang="cs-CZ" dirty="0"/>
              <a:t>platforma k jednotlivým </a:t>
            </a:r>
            <a:r>
              <a:rPr lang="cs-CZ" dirty="0" smtClean="0"/>
              <a:t>tématům</a:t>
            </a:r>
            <a:endParaRPr lang="cs-CZ" dirty="0"/>
          </a:p>
          <a:p>
            <a:pPr lvl="0"/>
            <a:r>
              <a:rPr lang="cs-CZ" dirty="0" smtClean="0"/>
              <a:t>Získání </a:t>
            </a:r>
            <a:r>
              <a:rPr lang="cs-CZ" dirty="0"/>
              <a:t>dobrého přehledu o práci jednotlivých </a:t>
            </a:r>
            <a:r>
              <a:rPr lang="cs-CZ" dirty="0" smtClean="0"/>
              <a:t>studentů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2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ScORM</a:t>
            </a:r>
            <a:r>
              <a:rPr lang="cs-CZ" dirty="0" smtClean="0"/>
              <a:t>, </a:t>
            </a:r>
            <a:r>
              <a:rPr lang="cs-CZ" dirty="0" err="1" smtClean="0"/>
              <a:t>xAPI</a:t>
            </a:r>
            <a:r>
              <a:rPr lang="cs-CZ" dirty="0" smtClean="0"/>
              <a:t> a </a:t>
            </a:r>
            <a:r>
              <a:rPr lang="cs-CZ" dirty="0" err="1" smtClean="0"/>
              <a:t>Mozilla</a:t>
            </a:r>
            <a:r>
              <a:rPr lang="cs-CZ" dirty="0" smtClean="0"/>
              <a:t> </a:t>
            </a:r>
            <a:r>
              <a:rPr lang="cs-CZ" dirty="0"/>
              <a:t>Open </a:t>
            </a:r>
            <a:r>
              <a:rPr lang="cs-CZ" dirty="0" err="1"/>
              <a:t>Badges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Aneb přenositelnost informací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8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SCORM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>
                <a:effectLst/>
              </a:rPr>
              <a:t>Sharable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Content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Object</a:t>
            </a:r>
            <a:r>
              <a:rPr lang="cs-CZ" dirty="0">
                <a:effectLst/>
              </a:rPr>
              <a:t> Reference Model v roce </a:t>
            </a:r>
            <a:r>
              <a:rPr lang="cs-CZ" dirty="0" smtClean="0">
                <a:effectLst/>
              </a:rPr>
              <a:t>2000</a:t>
            </a:r>
            <a:endParaRPr lang="cs-CZ" dirty="0" smtClean="0"/>
          </a:p>
          <a:p>
            <a:r>
              <a:rPr lang="cs-CZ" dirty="0" smtClean="0">
                <a:effectLst/>
              </a:rPr>
              <a:t>Všechna </a:t>
            </a:r>
            <a:r>
              <a:rPr lang="cs-CZ" dirty="0">
                <a:effectLst/>
              </a:rPr>
              <a:t>data pochází z </a:t>
            </a:r>
            <a:r>
              <a:rPr lang="cs-CZ" dirty="0" smtClean="0">
                <a:effectLst/>
              </a:rPr>
              <a:t>LMS</a:t>
            </a:r>
            <a:endParaRPr lang="cs-CZ" dirty="0" smtClean="0"/>
          </a:p>
          <a:p>
            <a:r>
              <a:rPr lang="cs-CZ" dirty="0" smtClean="0">
                <a:effectLst/>
              </a:rPr>
              <a:t>Teoreticky </a:t>
            </a:r>
            <a:r>
              <a:rPr lang="cs-CZ" dirty="0">
                <a:effectLst/>
              </a:rPr>
              <a:t>umožňuje přenos vzdělávacích objektů i celých </a:t>
            </a:r>
            <a:r>
              <a:rPr lang="cs-CZ" dirty="0" smtClean="0">
                <a:effectLst/>
              </a:rPr>
              <a:t>kurzů</a:t>
            </a:r>
            <a:endParaRPr lang="cs-CZ" dirty="0" smtClean="0"/>
          </a:p>
          <a:p>
            <a:r>
              <a:rPr lang="cs-CZ" dirty="0" smtClean="0">
                <a:effectLst/>
              </a:rPr>
              <a:t>Založené </a:t>
            </a:r>
            <a:r>
              <a:rPr lang="cs-CZ" dirty="0">
                <a:effectLst/>
              </a:rPr>
              <a:t>na </a:t>
            </a:r>
            <a:r>
              <a:rPr lang="cs-CZ" dirty="0" smtClean="0">
                <a:effectLst/>
              </a:rPr>
              <a:t>XML</a:t>
            </a:r>
            <a:endParaRPr lang="cs-CZ" dirty="0" smtClean="0"/>
          </a:p>
          <a:p>
            <a:r>
              <a:rPr lang="cs-CZ" dirty="0" smtClean="0">
                <a:effectLst/>
              </a:rPr>
              <a:t>64 </a:t>
            </a:r>
            <a:r>
              <a:rPr lang="cs-CZ" dirty="0">
                <a:effectLst/>
              </a:rPr>
              <a:t>prvků, ale velká většina volitelných, nepovinných, slabý referenční model -&gt; flexibilní využití, všestrannost,… ale prakticky problematický přenos dat mezi </a:t>
            </a:r>
            <a:r>
              <a:rPr lang="cs-CZ" dirty="0" smtClean="0">
                <a:effectLst/>
              </a:rPr>
              <a:t>aplikacemi</a:t>
            </a:r>
            <a:endParaRPr lang="cs-CZ" dirty="0" smtClean="0"/>
          </a:p>
          <a:p>
            <a:r>
              <a:rPr lang="cs-CZ" dirty="0" smtClean="0">
                <a:effectLst/>
              </a:rPr>
              <a:t>Existují </a:t>
            </a:r>
            <a:r>
              <a:rPr lang="cs-CZ" dirty="0">
                <a:effectLst/>
              </a:rPr>
              <a:t>i nové verze jako je SCORM 2014 (4. generace</a:t>
            </a:r>
            <a:r>
              <a:rPr lang="cs-CZ" dirty="0" smtClean="0">
                <a:effectLst/>
              </a:rPr>
              <a:t>)</a:t>
            </a:r>
          </a:p>
          <a:p>
            <a:r>
              <a:rPr lang="cs-CZ" dirty="0" smtClean="0">
                <a:effectLst/>
              </a:rPr>
              <a:t>Podporováno </a:t>
            </a:r>
            <a:r>
              <a:rPr lang="cs-CZ" dirty="0" err="1" smtClean="0">
                <a:effectLst/>
              </a:rPr>
              <a:t>Moodle</a:t>
            </a:r>
            <a:r>
              <a:rPr lang="cs-CZ" dirty="0" smtClean="0">
                <a:effectLst/>
              </a:rPr>
              <a:t> a řadou dalších LMS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5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xAPI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Snaha nahradit </a:t>
            </a:r>
            <a:r>
              <a:rPr lang="cs-CZ" dirty="0" smtClean="0">
                <a:effectLst/>
              </a:rPr>
              <a:t>SCORM</a:t>
            </a:r>
            <a:endParaRPr lang="cs-CZ" dirty="0" smtClean="0"/>
          </a:p>
          <a:p>
            <a:r>
              <a:rPr lang="cs-CZ" dirty="0" smtClean="0">
                <a:effectLst/>
              </a:rPr>
              <a:t>Velká </a:t>
            </a:r>
            <a:r>
              <a:rPr lang="cs-CZ" dirty="0">
                <a:effectLst/>
              </a:rPr>
              <a:t>část aktivit mimo LMS, ale v </a:t>
            </a:r>
            <a:r>
              <a:rPr lang="cs-CZ" dirty="0" smtClean="0">
                <a:effectLst/>
              </a:rPr>
              <a:t>PLE</a:t>
            </a:r>
            <a:endParaRPr lang="cs-CZ" dirty="0" smtClean="0"/>
          </a:p>
          <a:p>
            <a:r>
              <a:rPr lang="cs-CZ" dirty="0" smtClean="0">
                <a:effectLst/>
              </a:rPr>
              <a:t>Založené </a:t>
            </a:r>
            <a:r>
              <a:rPr lang="cs-CZ" dirty="0">
                <a:effectLst/>
              </a:rPr>
              <a:t>na tripletu z </a:t>
            </a:r>
            <a:r>
              <a:rPr lang="cs-CZ" dirty="0" smtClean="0">
                <a:effectLst/>
              </a:rPr>
              <a:t>RDF:</a:t>
            </a:r>
            <a:endParaRPr lang="cs-CZ" dirty="0" smtClean="0"/>
          </a:p>
          <a:p>
            <a:pPr lvl="1"/>
            <a:r>
              <a:rPr lang="cs-CZ" dirty="0" smtClean="0">
                <a:effectLst/>
              </a:rPr>
              <a:t>John </a:t>
            </a:r>
            <a:r>
              <a:rPr lang="cs-CZ" dirty="0" err="1">
                <a:effectLst/>
              </a:rPr>
              <a:t>Connor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scored</a:t>
            </a:r>
            <a:r>
              <a:rPr lang="cs-CZ" dirty="0">
                <a:effectLst/>
              </a:rPr>
              <a:t> “90%” on “</a:t>
            </a:r>
            <a:r>
              <a:rPr lang="cs-CZ" dirty="0" err="1">
                <a:effectLst/>
              </a:rPr>
              <a:t>The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War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1812, </a:t>
            </a:r>
            <a:r>
              <a:rPr lang="cs-CZ" dirty="0" err="1" smtClean="0">
                <a:effectLst/>
              </a:rPr>
              <a:t>Assessment</a:t>
            </a:r>
            <a:r>
              <a:rPr lang="cs-CZ" dirty="0" smtClean="0">
                <a:effectLst/>
              </a:rPr>
              <a:t>”</a:t>
            </a:r>
            <a:endParaRPr lang="cs-CZ" dirty="0" smtClean="0"/>
          </a:p>
          <a:p>
            <a:pPr lvl="1"/>
            <a:r>
              <a:rPr lang="cs-CZ" dirty="0" smtClean="0">
                <a:effectLst/>
              </a:rPr>
              <a:t>John </a:t>
            </a:r>
            <a:r>
              <a:rPr lang="cs-CZ" dirty="0" err="1">
                <a:effectLst/>
              </a:rPr>
              <a:t>Connor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satisfied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objective</a:t>
            </a:r>
            <a:r>
              <a:rPr lang="cs-CZ" dirty="0">
                <a:effectLst/>
              </a:rPr>
              <a:t> “</a:t>
            </a:r>
            <a:r>
              <a:rPr lang="cs-CZ" dirty="0" err="1">
                <a:effectLst/>
              </a:rPr>
              <a:t>Battles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the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War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smtClean="0">
                <a:effectLst/>
              </a:rPr>
              <a:t>1812”</a:t>
            </a:r>
            <a:endParaRPr lang="cs-CZ" dirty="0" smtClean="0"/>
          </a:p>
          <a:p>
            <a:pPr lvl="1"/>
            <a:r>
              <a:rPr lang="cs-CZ" dirty="0" smtClean="0">
                <a:effectLst/>
              </a:rPr>
              <a:t>John </a:t>
            </a:r>
            <a:r>
              <a:rPr lang="cs-CZ" dirty="0" err="1">
                <a:effectLst/>
              </a:rPr>
              <a:t>Connor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mastered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objective</a:t>
            </a:r>
            <a:r>
              <a:rPr lang="cs-CZ" dirty="0">
                <a:effectLst/>
              </a:rPr>
              <a:t> “</a:t>
            </a:r>
            <a:r>
              <a:rPr lang="cs-CZ" dirty="0" err="1">
                <a:effectLst/>
              </a:rPr>
              <a:t>The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War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1812” to </a:t>
            </a:r>
            <a:r>
              <a:rPr lang="cs-CZ" dirty="0" err="1">
                <a:effectLst/>
              </a:rPr>
              <a:t>level</a:t>
            </a:r>
            <a:r>
              <a:rPr lang="cs-CZ" dirty="0">
                <a:effectLst/>
              </a:rPr>
              <a:t> “</a:t>
            </a:r>
            <a:r>
              <a:rPr lang="cs-CZ" dirty="0" smtClean="0">
                <a:effectLst/>
              </a:rPr>
              <a:t>1”</a:t>
            </a:r>
            <a:endParaRPr lang="cs-CZ" dirty="0" smtClean="0"/>
          </a:p>
          <a:p>
            <a:r>
              <a:rPr lang="cs-CZ" dirty="0" smtClean="0">
                <a:effectLst/>
              </a:rPr>
              <a:t>Složeno </a:t>
            </a:r>
            <a:r>
              <a:rPr lang="cs-CZ" dirty="0">
                <a:effectLst/>
              </a:rPr>
              <a:t>z několika částí (hlavně API pro LMS či </a:t>
            </a:r>
            <a:r>
              <a:rPr lang="cs-CZ" dirty="0" smtClean="0">
                <a:effectLst/>
              </a:rPr>
              <a:t>PLE)</a:t>
            </a:r>
            <a:endParaRPr lang="cs-CZ" dirty="0" smtClean="0"/>
          </a:p>
          <a:p>
            <a:r>
              <a:rPr lang="cs-CZ" dirty="0" smtClean="0">
                <a:effectLst/>
              </a:rPr>
              <a:t>Podpora </a:t>
            </a:r>
            <a:r>
              <a:rPr lang="cs-CZ" dirty="0">
                <a:effectLst/>
              </a:rPr>
              <a:t>mobilních zařízení a především hraní </a:t>
            </a:r>
            <a:r>
              <a:rPr lang="cs-CZ" dirty="0" smtClean="0">
                <a:effectLst/>
              </a:rPr>
              <a:t>her</a:t>
            </a:r>
            <a:endParaRPr lang="cs-CZ" dirty="0" smtClean="0"/>
          </a:p>
          <a:p>
            <a:r>
              <a:rPr lang="cs-CZ" dirty="0" smtClean="0">
                <a:effectLst/>
              </a:rPr>
              <a:t>Za </a:t>
            </a:r>
            <a:r>
              <a:rPr lang="cs-CZ" dirty="0">
                <a:effectLst/>
              </a:rPr>
              <a:t>vývojem stojí </a:t>
            </a:r>
            <a:r>
              <a:rPr lang="cs-CZ" dirty="0" err="1">
                <a:effectLst/>
              </a:rPr>
              <a:t>Rustici</a:t>
            </a:r>
            <a:r>
              <a:rPr lang="cs-CZ" dirty="0">
                <a:effectLst/>
              </a:rPr>
              <a:t> Software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8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Mozilla</a:t>
            </a:r>
            <a:r>
              <a:rPr lang="cs-CZ" dirty="0"/>
              <a:t> Open </a:t>
            </a:r>
            <a:r>
              <a:rPr lang="cs-CZ" dirty="0" err="1"/>
              <a:t>Badges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Open </a:t>
            </a:r>
            <a:r>
              <a:rPr lang="cs-CZ" dirty="0" err="1"/>
              <a:t>Badge</a:t>
            </a:r>
            <a:r>
              <a:rPr lang="cs-CZ" dirty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Pro uživatele či sběratele (přes </a:t>
            </a:r>
            <a:r>
              <a:rPr lang="cs-CZ" dirty="0" err="1" smtClean="0"/>
              <a:t>Perosna</a:t>
            </a:r>
            <a:r>
              <a:rPr lang="cs-CZ" dirty="0" smtClean="0"/>
              <a:t>) – ochrana soukromí, možnost presentace, přehled o osobním pokroku</a:t>
            </a:r>
          </a:p>
          <a:p>
            <a:pPr lvl="1"/>
            <a:r>
              <a:rPr lang="cs-CZ" dirty="0" smtClean="0"/>
              <a:t>Pro poskytovatele</a:t>
            </a:r>
          </a:p>
          <a:p>
            <a:pPr lvl="1"/>
            <a:r>
              <a:rPr lang="cs-CZ" dirty="0" smtClean="0"/>
              <a:t>Otevřený kód</a:t>
            </a:r>
          </a:p>
          <a:p>
            <a:pPr lvl="1"/>
            <a:r>
              <a:rPr lang="cs-CZ" dirty="0" smtClean="0"/>
              <a:t>Snadná přenositelnost data</a:t>
            </a:r>
          </a:p>
          <a:p>
            <a:pPr lvl="1"/>
            <a:r>
              <a:rPr lang="cs-CZ" dirty="0" smtClean="0"/>
              <a:t>Transparentní data</a:t>
            </a:r>
          </a:p>
          <a:p>
            <a:r>
              <a:rPr lang="cs-CZ" dirty="0" smtClean="0"/>
              <a:t>Odznaky:</a:t>
            </a:r>
          </a:p>
          <a:p>
            <a:pPr lvl="1"/>
            <a:r>
              <a:rPr lang="cs-CZ" dirty="0" smtClean="0"/>
              <a:t>O</a:t>
            </a:r>
            <a:r>
              <a:rPr lang="pt-BR" dirty="0" smtClean="0"/>
              <a:t>brázek </a:t>
            </a:r>
            <a:r>
              <a:rPr lang="pt-BR" dirty="0"/>
              <a:t>ve formátu SVG či PNG </a:t>
            </a:r>
            <a:r>
              <a:rPr lang="cs-CZ" dirty="0" smtClean="0"/>
              <a:t>a </a:t>
            </a:r>
            <a:r>
              <a:rPr lang="pt-BR" dirty="0" smtClean="0"/>
              <a:t>metadata </a:t>
            </a:r>
            <a:r>
              <a:rPr lang="pt-BR" dirty="0"/>
              <a:t>v JSON</a:t>
            </a:r>
            <a:r>
              <a:rPr lang="pt-BR" dirty="0" smtClean="0"/>
              <a:t>.</a:t>
            </a:r>
            <a:endParaRPr lang="cs-CZ" dirty="0" smtClean="0"/>
          </a:p>
          <a:p>
            <a:pPr lvl="1"/>
            <a:r>
              <a:rPr lang="cs-CZ" dirty="0" smtClean="0"/>
              <a:t>Možnost tvorby závislostí</a:t>
            </a:r>
          </a:p>
          <a:p>
            <a:pPr lvl="1"/>
            <a:r>
              <a:rPr lang="cs-CZ" dirty="0" smtClean="0"/>
              <a:t>Možnost skrývání nebo presentování</a:t>
            </a:r>
          </a:p>
          <a:p>
            <a:pPr lvl="1"/>
            <a:r>
              <a:rPr lang="cs-CZ" dirty="0" smtClean="0"/>
              <a:t>Možnost ověřování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připomínky, komentáře…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Behaviorismus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„Chování </a:t>
            </a:r>
            <a:r>
              <a:rPr lang="cs-CZ" dirty="0"/>
              <a:t>lze vědecky zkoumat bez odkazu na vnitřní duševní </a:t>
            </a:r>
            <a:r>
              <a:rPr lang="cs-CZ" dirty="0" smtClean="0"/>
              <a:t>stavy“</a:t>
            </a:r>
          </a:p>
          <a:p>
            <a:r>
              <a:rPr lang="cs-CZ" dirty="0" smtClean="0"/>
              <a:t>Spojení s I. P. Pavlovem – učení jako dril</a:t>
            </a:r>
            <a:r>
              <a:rPr lang="cs-CZ" dirty="0"/>
              <a:t> </a:t>
            </a:r>
            <a:r>
              <a:rPr lang="cs-CZ" dirty="0" smtClean="0"/>
              <a:t>(opakovaná zkušenost)</a:t>
            </a:r>
          </a:p>
          <a:p>
            <a:r>
              <a:rPr lang="cs-CZ" dirty="0" smtClean="0"/>
              <a:t>Reflex – mozek reaguje na podnět</a:t>
            </a:r>
          </a:p>
          <a:p>
            <a:r>
              <a:rPr lang="cs-CZ" dirty="0" smtClean="0"/>
              <a:t>Výuka je přímo řízena učitelem. Ten kdo ví, učí ty co neví</a:t>
            </a:r>
          </a:p>
          <a:p>
            <a:r>
              <a:rPr lang="cs-CZ" dirty="0" smtClean="0"/>
              <a:t>Nacvičení postupu podle vzoru (instruktivní přístup)</a:t>
            </a:r>
          </a:p>
          <a:p>
            <a:endParaRPr lang="cs-CZ" dirty="0" smtClean="0"/>
          </a:p>
          <a:p>
            <a:r>
              <a:rPr lang="cs-CZ" i="1" dirty="0" smtClean="0"/>
              <a:t>Kdybychom dokázali vhodným způsobem ovlivnit prostředí, v němž žijeme, hlavně vzdělávání, mohli bychom předem definovat chování člověka. </a:t>
            </a:r>
            <a:r>
              <a:rPr lang="cs-CZ" dirty="0" smtClean="0"/>
              <a:t>John </a:t>
            </a:r>
            <a:r>
              <a:rPr lang="cs-CZ" dirty="0" err="1" smtClean="0"/>
              <a:t>Broadus</a:t>
            </a:r>
            <a:r>
              <a:rPr lang="cs-CZ" dirty="0" smtClean="0"/>
              <a:t> Watson. </a:t>
            </a:r>
            <a:r>
              <a:rPr lang="cs-CZ" dirty="0" err="1" smtClean="0"/>
              <a:t>Behavior</a:t>
            </a:r>
            <a:r>
              <a:rPr lang="cs-CZ" dirty="0" smtClean="0"/>
              <a:t>, 1914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4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Inspirovaný výpočetní technologií</a:t>
            </a:r>
          </a:p>
          <a:p>
            <a:r>
              <a:rPr lang="cs-CZ" dirty="0" smtClean="0"/>
              <a:t>Silný důraz na paměť a ukládání dat do paměti</a:t>
            </a:r>
          </a:p>
          <a:p>
            <a:r>
              <a:rPr lang="cs-CZ" dirty="0" smtClean="0"/>
              <a:t>Učí se opakováním</a:t>
            </a:r>
          </a:p>
          <a:p>
            <a:r>
              <a:rPr lang="cs-CZ" dirty="0" smtClean="0"/>
              <a:t>Výuka má jasný program, typicky jednotný – osnovy</a:t>
            </a:r>
          </a:p>
          <a:p>
            <a:r>
              <a:rPr lang="cs-CZ" dirty="0" smtClean="0"/>
              <a:t>Hodnocení probíhá výpočtem odchylky jednotlivce od stanoveného normálu</a:t>
            </a:r>
          </a:p>
          <a:p>
            <a:r>
              <a:rPr lang="cs-CZ" dirty="0" smtClean="0"/>
              <a:t>Klade se důraz na práci jednotlivce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Konstruktivismus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Pedagogický konstruktivismus vychází z prací </a:t>
            </a:r>
            <a:r>
              <a:rPr lang="cs-CZ" dirty="0" err="1" smtClean="0"/>
              <a:t>Piageta</a:t>
            </a:r>
            <a:r>
              <a:rPr lang="cs-CZ" dirty="0" smtClean="0"/>
              <a:t>, </a:t>
            </a:r>
            <a:r>
              <a:rPr lang="cs-CZ" dirty="0" err="1" smtClean="0"/>
              <a:t>Vygotského</a:t>
            </a:r>
            <a:r>
              <a:rPr lang="cs-CZ" dirty="0" smtClean="0"/>
              <a:t>, </a:t>
            </a:r>
            <a:r>
              <a:rPr lang="cs-CZ" dirty="0" err="1" smtClean="0"/>
              <a:t>Brunera</a:t>
            </a:r>
            <a:r>
              <a:rPr lang="cs-CZ" dirty="0" smtClean="0"/>
              <a:t> a dalších</a:t>
            </a:r>
          </a:p>
          <a:p>
            <a:r>
              <a:rPr lang="cs-CZ" dirty="0" smtClean="0"/>
              <a:t>Učení je </a:t>
            </a:r>
            <a:r>
              <a:rPr lang="cs-CZ" dirty="0"/>
              <a:t>složitým psychologickým a sociálním </a:t>
            </a:r>
            <a:r>
              <a:rPr lang="cs-CZ" dirty="0" smtClean="0"/>
              <a:t>procesem</a:t>
            </a:r>
          </a:p>
          <a:p>
            <a:r>
              <a:rPr lang="cs-CZ" dirty="0" smtClean="0"/>
              <a:t>Člověk si </a:t>
            </a:r>
            <a:r>
              <a:rPr lang="cs-CZ" dirty="0"/>
              <a:t>již v předškolním věku vytváří vlastní obraz o světě, ostatních lidech i sobě </a:t>
            </a:r>
            <a:r>
              <a:rPr lang="cs-CZ" dirty="0" smtClean="0"/>
              <a:t>samém</a:t>
            </a:r>
          </a:p>
          <a:p>
            <a:r>
              <a:rPr lang="cs-CZ" dirty="0" smtClean="0"/>
              <a:t>Člověk si vytváří</a:t>
            </a:r>
            <a:r>
              <a:rPr lang="cs-CZ" dirty="0"/>
              <a:t> </a:t>
            </a:r>
            <a:r>
              <a:rPr lang="cs-CZ" dirty="0" err="1" smtClean="0"/>
              <a:t>prekoncepty</a:t>
            </a:r>
            <a:r>
              <a:rPr lang="cs-CZ" dirty="0"/>
              <a:t> a na vše nové se dívá jejich </a:t>
            </a:r>
            <a:r>
              <a:rPr lang="cs-CZ" dirty="0" smtClean="0"/>
              <a:t>optikou</a:t>
            </a:r>
            <a:r>
              <a:rPr lang="cs-CZ" dirty="0"/>
              <a:t>. </a:t>
            </a:r>
            <a:endParaRPr lang="cs-CZ" dirty="0" smtClean="0"/>
          </a:p>
          <a:p>
            <a:r>
              <a:rPr lang="cs-CZ" dirty="0" smtClean="0"/>
              <a:t>Učení je vlastně úpravou systematickou úpravou těchto prekoncepcí</a:t>
            </a:r>
          </a:p>
          <a:p>
            <a:r>
              <a:rPr lang="cs-CZ" dirty="0"/>
              <a:t>Učitelé mají žáka vést k tomu, aby nad dosavadními zkušenostmi přemýšlel a aby je organizoval, prohloubil, obohatil a </a:t>
            </a:r>
            <a:r>
              <a:rPr lang="cs-CZ" dirty="0" smtClean="0"/>
              <a:t>rozvinul</a:t>
            </a:r>
          </a:p>
          <a:p>
            <a:r>
              <a:rPr lang="cs-CZ" dirty="0" smtClean="0"/>
              <a:t>Podporuje se samostatné objevování světa</a:t>
            </a:r>
          </a:p>
          <a:p>
            <a:r>
              <a:rPr lang="cs-CZ" dirty="0" smtClean="0"/>
              <a:t>Studenti se učí sami, učitel jim jen vytváří vhodné prostředí</a:t>
            </a:r>
          </a:p>
        </p:txBody>
      </p:sp>
    </p:spTree>
    <p:extLst>
      <p:ext uri="{BB962C8B-B14F-4D97-AF65-F5344CB8AC3E}">
        <p14:creationId xmlns:p14="http://schemas.microsoft.com/office/powerpoint/2010/main" val="18427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Konektivismus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196" indent="-514196">
              <a:buFont typeface="+mj-lt"/>
              <a:buAutoNum type="arabicPeriod"/>
            </a:pPr>
            <a:r>
              <a:rPr lang="cs-CZ" dirty="0" smtClean="0"/>
              <a:t>Učení je chápáno jako specifický proces, během kterého jsou propojovány jednotlivé uzly znalostí a vzniká tak jejich jedinečný kontext, který může být u každého člověka jiný. Můžeme říci, že uzel představuje v síti informaci a znalosti odpovídá spojení mezi uzly, tedy hrana obecného grafu. Učení je pak konstrukcí takového grafu jednotlivcem v informační společnosti.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 smtClean="0"/>
              <a:t>Poznávání je založeno poznání rozdílných, často na první pohled protichůdných či nekompatibilních kultur, pohledů, postů či myšlenek.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 smtClean="0"/>
              <a:t>Primární je schopnost poznávat. Vlastní znalosti jsou sice důležité, ale vzhledem k jejich dostupnosti méně, než analytické a kognitivní schopnosti.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 smtClean="0"/>
              <a:t>Tvorba komunit a navazování sociální interakce (tedy tvorba sociálního kapitálu) je nezbytná.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 smtClean="0"/>
              <a:t>Důležitou schopností je identifikace interdisciplinárních vazeb, hledání hraničních témat a nových oborů a přístupů.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 smtClean="0"/>
              <a:t>Informace mohou podléhat změnám. Pravdivostní funkce poznání je časově závislá.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 smtClean="0"/>
              <a:t>I neživá zařízení jsou schopna učení – viz neuronové sítě, učící se algoritmy, softwarový agenti atp.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 smtClean="0"/>
              <a:t>Důležitá je schopnost vlastního rozhodování, posuzování toho, co je momentálně přínosné a důležité. S měnící se realitou je třeba se rozhodovat neustále znovu.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3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63244" y="180459"/>
          <a:ext cx="11892265" cy="6537892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123962"/>
                <a:gridCol w="2379206"/>
                <a:gridCol w="2795904"/>
                <a:gridCol w="2795904"/>
                <a:gridCol w="2797289"/>
              </a:tblGrid>
              <a:tr h="288257">
                <a:tc>
                  <a:txBody>
                    <a:bodyPr/>
                    <a:lstStyle/>
                    <a:p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Behaviorismus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Kognitivismus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Konstruktivismus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 err="1">
                          <a:effectLst/>
                        </a:rPr>
                        <a:t>Konektivismus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</a:tr>
              <a:tr h="576781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Princip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černá skřínka – zkoumá se jen vnější chování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strukturované programovatelné poznávání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individuální poznávání založené na sociálním principu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chápání informačních struktur v síti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</a:tr>
              <a:tr h="576781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Proč?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metoda cukru a biče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řízené poznávání navazující na předchozí znalosti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osobní nasazení, sociální a kulturní prostředí, aktivizace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různorodost sítě umožňuje najít pro sebe nejvhodnější cestu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</a:tr>
              <a:tr h="84482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Funkce paměti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opakovaná zkušenost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kódování, ukládání, vybavení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znalosti dynamicky konstruovány na základě předchozích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znalosti konstruovány na základě dynamicky se měnící sítě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</a:tr>
              <a:tr h="576781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Jak?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podnět, reakce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definování cílů podle osnov, plnění plánu, ověřování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vlastní zájem, osobní kontakt s lidmi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aktivní účast v síti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</a:tr>
              <a:tr h="112643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Výukové materiály</a:t>
                      </a:r>
                      <a:endParaRPr lang="cs-CZ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autoritou schválené, předem dané, do detailů vypracované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autoritou schválené, předem dané, do detailů vypracované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rámcově definované, učitelem dotvářené, mají doporučující charakter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orientační, stimulační, definující směr pozornosti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</a:tr>
              <a:tr h="985628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Učební materiály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učebnice, audio, video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pracovní listy, audio, video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presentace, video konference, web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projekty, webináře, wiki, kolaborativní systémy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</a:tr>
              <a:tr h="985628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Skupinová aktivita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žádná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žádná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kooperace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kolaborace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</a:tr>
              <a:tr h="576781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Metoda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plnění úkolu (dril)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učení zpaměti, procvičování, zkoušení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řešení problémových úloh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komplexní přístup využívající rozličné zdroje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35" marR="381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2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37982" y="1691283"/>
          <a:ext cx="10512861" cy="441137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22751"/>
                <a:gridCol w="1329368"/>
                <a:gridCol w="1247977"/>
                <a:gridCol w="1139459"/>
                <a:gridCol w="1342932"/>
                <a:gridCol w="1329368"/>
                <a:gridCol w="1261546"/>
                <a:gridCol w="1139459"/>
              </a:tblGrid>
              <a:tr h="766412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Generace online pedagogiky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Technologie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Výukové aktivity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Postup žáků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Výukové materiály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Hodnocení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Role učitele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Měřitelnost výsledků</a:t>
                      </a:r>
                    </a:p>
                  </a:txBody>
                  <a:tcPr marL="35082" marR="35082" marT="17541" marB="17541" anchor="ctr"/>
                </a:tc>
              </a:tr>
              <a:tr h="1298045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Kognitivní behaviorismus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e-učebnice, audio, video, komunikace s učitelem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sledování a čtení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individuální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detailní – od základu vytvořené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zapamatování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tvorba obsahu, přednáška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vysoká</a:t>
                      </a:r>
                    </a:p>
                  </a:txBody>
                  <a:tcPr marL="35082" marR="35082" marT="17541" marB="17541" anchor="ctr"/>
                </a:tc>
              </a:tr>
              <a:tr h="1497742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Konstruktivismus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audio/video-konference, web, mnohonásobná komunikace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diskuze, tvorba, konstruování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skupinový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přibližné – podpůrné a přizpůsobené, doporučené učitelem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syntéza zdrojů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vedení diskuze, soustavná pomoc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nízká</a:t>
                      </a:r>
                    </a:p>
                  </a:txBody>
                  <a:tcPr marL="35082" marR="35082" marT="17541" marB="17541" anchor="ctr"/>
                </a:tc>
              </a:tr>
              <a:tr h="1497742">
                <a:tc>
                  <a:txBody>
                    <a:bodyPr/>
                    <a:lstStyle/>
                    <a:p>
                      <a:r>
                        <a:rPr lang="cs-CZ" sz="1600" dirty="0" err="1">
                          <a:effectLst/>
                        </a:rPr>
                        <a:t>Konektivismus</a:t>
                      </a:r>
                      <a:endParaRPr lang="cs-CZ" sz="1600" dirty="0">
                        <a:effectLst/>
                      </a:endParaRP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soc. sítě (web 2.0), agregace (RSS), informační systémy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zkoumání, spojení, tvorba, hodnocení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v rámci sítě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orientační –OER, webináře, vlastní tvorba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vlastní tvorba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konstruktivní kritika, spolužák</a:t>
                      </a:r>
                    </a:p>
                  </a:txBody>
                  <a:tcPr marL="35082" marR="35082" marT="17541" marB="17541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střední</a:t>
                      </a:r>
                    </a:p>
                  </a:txBody>
                  <a:tcPr marL="35082" marR="35082" marT="17541" marB="175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6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c248ff6485dff45b1cf447b2badfd8491a423c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1614</Words>
  <Application>Microsoft Office PowerPoint</Application>
  <PresentationFormat>Vlastní</PresentationFormat>
  <Paragraphs>282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Continental_World_16x9</vt:lpstr>
      <vt:lpstr>Škola v učící se společnosti</vt:lpstr>
      <vt:lpstr>Motivace</vt:lpstr>
      <vt:lpstr>Pedagogické teorie</vt:lpstr>
      <vt:lpstr>Behaviorismus</vt:lpstr>
      <vt:lpstr>Kognitivismus</vt:lpstr>
      <vt:lpstr>Konstruktivismus</vt:lpstr>
      <vt:lpstr>Konektivismus</vt:lpstr>
      <vt:lpstr>Prezentace aplikace PowerPoint</vt:lpstr>
      <vt:lpstr>Prezentace aplikace PowerPoint</vt:lpstr>
      <vt:lpstr>Alternativní pedagogiky</vt:lpstr>
      <vt:lpstr>E-learning</vt:lpstr>
      <vt:lpstr>Vymezení: Definice z Wikipedie</vt:lpstr>
      <vt:lpstr>Vymezení: Definice z Wikipedie</vt:lpstr>
      <vt:lpstr>Formy a pojetí e-learningu</vt:lpstr>
      <vt:lpstr>Formy a pojetí e-learningu</vt:lpstr>
      <vt:lpstr>Podle míry autonomie</vt:lpstr>
      <vt:lpstr>Virtuální asistenti</vt:lpstr>
      <vt:lpstr>Virtuální asistenti</vt:lpstr>
      <vt:lpstr>Možnosti</vt:lpstr>
      <vt:lpstr>Limity</vt:lpstr>
      <vt:lpstr>Využití ve vzdělávání</vt:lpstr>
      <vt:lpstr>Digitální pedagogika</vt:lpstr>
      <vt:lpstr>Případová studie: Google Classroom</vt:lpstr>
      <vt:lpstr>E-learning x LMS</vt:lpstr>
      <vt:lpstr>Blended learning</vt:lpstr>
      <vt:lpstr>Problémy s klasickými LMS</vt:lpstr>
      <vt:lpstr>Převrácená třída</vt:lpstr>
      <vt:lpstr>Google Classroom</vt:lpstr>
      <vt:lpstr>Google Classroom II.</vt:lpstr>
      <vt:lpstr>Google Classroom III.</vt:lpstr>
      <vt:lpstr>Alice Keeler: možnosti využití</vt:lpstr>
      <vt:lpstr>ScORM, xAPI a Mozilla Open Badges</vt:lpstr>
      <vt:lpstr>SCORM</vt:lpstr>
      <vt:lpstr>xAPI</vt:lpstr>
      <vt:lpstr>Mozilla Open Badges</vt:lpstr>
      <vt:lpstr>Dotazy, připomínky, komentáře…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2016-02-25T09:53:19Z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